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93" r:id="rId4"/>
    <p:sldId id="259" r:id="rId5"/>
    <p:sldId id="260" r:id="rId6"/>
    <p:sldId id="261" r:id="rId7"/>
    <p:sldId id="262" r:id="rId8"/>
    <p:sldId id="263" r:id="rId9"/>
    <p:sldId id="278" r:id="rId10"/>
    <p:sldId id="279" r:id="rId11"/>
    <p:sldId id="280" r:id="rId12"/>
    <p:sldId id="281" r:id="rId13"/>
    <p:sldId id="264" r:id="rId14"/>
    <p:sldId id="265" r:id="rId15"/>
    <p:sldId id="266" r:id="rId16"/>
    <p:sldId id="267" r:id="rId17"/>
    <p:sldId id="282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E8F9B-8A94-4C84-9D64-58F116AF7DA2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DE072-4CC8-4430-851E-AD38FEEA04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460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BFE86-A862-4209-99E5-A6C247355126}" type="slidenum">
              <a:rPr lang="ar-SA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34A94-B611-4D7F-9F3D-D624342AE8A3}" type="slidenum">
              <a:rPr lang="ar-SA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9AC6DC-2520-4D96-8039-E035F26B86BD}" type="slidenum">
              <a:rPr lang="ar-SA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7EAE5-7BC1-49F2-89C3-8A55F94F0A4C}" type="slidenum">
              <a:rPr lang="ar-SA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99178-7A6B-4410-87A7-5C1261F00520}" type="slidenum">
              <a:rPr lang="ar-SA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F083D-1768-400A-A16C-7E33133E09EA}" type="slidenum">
              <a:rPr lang="ar-SA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150E16-DBA7-49EC-9569-B46F1DB5232E}" type="slidenum">
              <a:rPr lang="ar-SA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1D512-A350-401E-A55F-83D86A918535}" type="slidenum">
              <a:rPr lang="ar-SA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12068-7270-43A1-ADD2-106FEBF9809E}" type="slidenum">
              <a:rPr lang="ar-SA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98C4E-F80F-4D69-AA30-21BDC261838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718D9-8E4B-4D70-87BE-75745C08708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A3E87-3CBD-4EE9-8726-896530C12C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90800"/>
            <a:ext cx="7924800" cy="838200"/>
          </a:xfrm>
        </p:spPr>
        <p:txBody>
          <a:bodyPr/>
          <a:lstStyle/>
          <a:p>
            <a:r>
              <a:rPr lang="en-US" sz="4000" dirty="0" smtClean="0"/>
              <a:t>Greedy Algorithms</a:t>
            </a:r>
            <a:endParaRPr lang="en-US" sz="4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choice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3755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What if we could choose “the best” activity (as of now) and be sure that it belongs to an optimal solution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We wouldn’t have to check out all these sub-problems and consider all currently possible choices!</a:t>
            </a:r>
          </a:p>
          <a:p>
            <a:pPr>
              <a:lnSpc>
                <a:spcPct val="90000"/>
              </a:lnSpc>
            </a:pPr>
            <a:r>
              <a:rPr lang="en-US" sz="2400"/>
              <a:t>Idea: Choose the activity that finishes first!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Then, solve the problem for the remaining compatible activities 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85800" y="4495800"/>
            <a:ext cx="8131175" cy="1290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/>
          <a:lstStyle/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>
                <a:latin typeface="Courier New" pitchFamily="49" charset="0"/>
                <a:cs typeface="Times New Roman" pitchFamily="18" charset="0"/>
              </a:rPr>
              <a:t>MaxN</a:t>
            </a:r>
            <a:r>
              <a:rPr lang="en-US" sz="2000">
                <a:latin typeface="Courier New" pitchFamily="49" charset="0"/>
                <a:cs typeface="Times New Roman" pitchFamily="18" charset="0"/>
              </a:rPr>
              <a:t>(A[1..n], i)  //</a:t>
            </a:r>
            <a:r>
              <a:rPr lang="en-US" sz="2000" i="1">
                <a:latin typeface="Courier New" pitchFamily="49" charset="0"/>
                <a:cs typeface="Times New Roman" pitchFamily="18" charset="0"/>
              </a:rPr>
              <a:t>returns a set of activities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>
                <a:latin typeface="Courier New" pitchFamily="49" charset="0"/>
                <a:cs typeface="Times New Roman" pitchFamily="18" charset="0"/>
              </a:rPr>
              <a:t>01 m </a:t>
            </a:r>
            <a:r>
              <a:rPr lang="en-US" sz="1800">
                <a:latin typeface="Symbol" pitchFamily="18" charset="2"/>
                <a:cs typeface="Courier New" pitchFamily="49" charset="0"/>
              </a:rPr>
              <a:t>¬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+ 1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m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£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and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A[m].s &lt; A[i].f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do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>
                <a:latin typeface="Courier New" pitchFamily="49" charset="0"/>
                <a:cs typeface="Times New Roman" pitchFamily="18" charset="0"/>
              </a:rPr>
              <a:t>03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m </a:t>
            </a:r>
            <a:r>
              <a:rPr lang="en-US" sz="1800">
                <a:latin typeface="Symbol" pitchFamily="18" charset="2"/>
                <a:cs typeface="Courier New" pitchFamily="49" charset="0"/>
              </a:rPr>
              <a:t>¬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m + 1</a:t>
            </a:r>
            <a:endParaRPr lang="en-US" sz="1800"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>
                <a:latin typeface="Courier New" pitchFamily="49" charset="0"/>
                <a:cs typeface="Times New Roman" pitchFamily="18" charset="0"/>
              </a:rPr>
              <a:t>04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m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£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n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 {A[m]}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È </a:t>
            </a:r>
            <a:r>
              <a:rPr lang="en-US" sz="1800" i="1">
                <a:latin typeface="Courier New" pitchFamily="49" charset="0"/>
                <a:cs typeface="Times New Roman" pitchFamily="18" charset="0"/>
              </a:rPr>
              <a:t>MaxN</a:t>
            </a:r>
            <a:r>
              <a:rPr lang="en-US" sz="1800">
                <a:latin typeface="Courier New" pitchFamily="49" charset="0"/>
                <a:cs typeface="Times New Roman" pitchFamily="18" charset="0"/>
              </a:rPr>
              <a:t>(A, m) </a:t>
            </a:r>
          </a:p>
          <a:p>
            <a:pPr marL="342900" indent="-342900" algn="just" eaLnBrk="0" hangingPunct="0"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>
                <a:latin typeface="Courier New" pitchFamily="49" charset="0"/>
                <a:cs typeface="Times New Roman" pitchFamily="18" charset="0"/>
              </a:rPr>
              <a:t>05          </a:t>
            </a:r>
            <a:r>
              <a:rPr lang="en-US" sz="1800" b="1">
                <a:latin typeface="Courier New" pitchFamily="49" charset="0"/>
                <a:cs typeface="Times New Roman" pitchFamily="18" charset="0"/>
              </a:rPr>
              <a:t>else return </a:t>
            </a:r>
            <a:r>
              <a:rPr lang="en-US" sz="1800">
                <a:latin typeface="Symbol" pitchFamily="18" charset="2"/>
                <a:cs typeface="Times New Roman" pitchFamily="18" charset="0"/>
              </a:rPr>
              <a:t>Æ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5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Compression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>
                <a:solidFill>
                  <a:srgbClr val="0000CC"/>
                </a:solidFill>
              </a:rPr>
              <a:t>Data compression </a:t>
            </a:r>
            <a:r>
              <a:rPr lang="en-US" sz="2400"/>
              <a:t>problem – strings </a:t>
            </a:r>
            <a:r>
              <a:rPr lang="en-US" sz="2400" i="1"/>
              <a:t>S</a:t>
            </a:r>
            <a:r>
              <a:rPr lang="en-US" sz="2400"/>
              <a:t> and </a:t>
            </a:r>
            <a:r>
              <a:rPr lang="en-US" sz="2400" i="1"/>
              <a:t>S’</a:t>
            </a:r>
            <a:r>
              <a:rPr lang="en-US" sz="2400"/>
              <a:t>:</a:t>
            </a:r>
          </a:p>
          <a:p>
            <a:pPr lvl="1"/>
            <a:r>
              <a:rPr lang="en-US" sz="2000" i="1"/>
              <a:t>S -&gt; S’ -&gt; S, </a:t>
            </a:r>
            <a:r>
              <a:rPr lang="en-US" sz="2000"/>
              <a:t>such that</a:t>
            </a:r>
            <a:r>
              <a:rPr lang="en-US" sz="2000" i="1"/>
              <a:t> |S’|&lt;|S|</a:t>
            </a:r>
          </a:p>
          <a:p>
            <a:r>
              <a:rPr lang="en-US" sz="2400"/>
              <a:t>Text compression by coding with </a:t>
            </a:r>
            <a:r>
              <a:rPr lang="en-US" sz="2400" i="1">
                <a:solidFill>
                  <a:srgbClr val="0000CC"/>
                </a:solidFill>
              </a:rPr>
              <a:t>variable-length</a:t>
            </a:r>
            <a:r>
              <a:rPr lang="en-US" sz="2400" i="1"/>
              <a:t> </a:t>
            </a:r>
            <a:r>
              <a:rPr lang="en-US" sz="2400"/>
              <a:t>code:</a:t>
            </a:r>
          </a:p>
          <a:p>
            <a:pPr lvl="1"/>
            <a:r>
              <a:rPr lang="en-US" sz="2000"/>
              <a:t>Obvious idea – assign short codes to frequent characters: “</a:t>
            </a:r>
            <a:r>
              <a:rPr lang="en-US" sz="2000" b="1">
                <a:latin typeface="Courier New" pitchFamily="49" charset="0"/>
              </a:rPr>
              <a:t>abracadabra</a:t>
            </a:r>
            <a:r>
              <a:rPr lang="en-US" sz="200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2000"/>
              <a:t>Frequency table: </a:t>
            </a:r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1">
              <a:buFont typeface="Wingdings" pitchFamily="2" charset="2"/>
              <a:buNone/>
            </a:pPr>
            <a:endParaRPr lang="en-US" sz="2000"/>
          </a:p>
          <a:p>
            <a:pPr lvl="1"/>
            <a:r>
              <a:rPr lang="en-US" sz="2000"/>
              <a:t>How much do we save in this case?</a:t>
            </a:r>
          </a:p>
        </p:txBody>
      </p:sp>
      <p:graphicFrame>
        <p:nvGraphicFramePr>
          <p:cNvPr id="179283" name="Group 83"/>
          <p:cNvGraphicFramePr>
            <a:graphicFrameLocks noGrp="1"/>
          </p:cNvGraphicFramePr>
          <p:nvPr/>
        </p:nvGraphicFramePr>
        <p:xfrm>
          <a:off x="990600" y="4114800"/>
          <a:ext cx="7934325" cy="1645920"/>
        </p:xfrm>
        <a:graphic>
          <a:graphicData uri="http://schemas.openxmlformats.org/drawingml/2006/table">
            <a:tbl>
              <a:tblPr/>
              <a:tblGrid>
                <a:gridCol w="2971800"/>
                <a:gridCol w="990600"/>
                <a:gridCol w="990600"/>
                <a:gridCol w="990600"/>
                <a:gridCol w="1066800"/>
                <a:gridCol w="923925"/>
              </a:tblGrid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Frequency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Fixed-length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Variable-length code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Prefix code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5181600" cy="3436938"/>
          </a:xfrm>
        </p:spPr>
        <p:txBody>
          <a:bodyPr/>
          <a:lstStyle/>
          <a:p>
            <a:r>
              <a:rPr lang="en-US" sz="2400"/>
              <a:t>Optimal code for given frequencies:</a:t>
            </a:r>
          </a:p>
          <a:p>
            <a:pPr lvl="1"/>
            <a:r>
              <a:rPr lang="en-US" sz="2000"/>
              <a:t>Achieves the minimal length of the coded text </a:t>
            </a:r>
          </a:p>
          <a:p>
            <a:r>
              <a:rPr lang="en-US" sz="2400" i="1">
                <a:solidFill>
                  <a:srgbClr val="0000CC"/>
                </a:solidFill>
              </a:rPr>
              <a:t>Prefix code</a:t>
            </a:r>
            <a:r>
              <a:rPr lang="en-US" sz="2400"/>
              <a:t>: no codeword is prefix of another</a:t>
            </a:r>
          </a:p>
          <a:p>
            <a:pPr lvl="1"/>
            <a:r>
              <a:rPr lang="en-US" sz="2000"/>
              <a:t>It can be shown that optimal coding can be done with prefix code</a:t>
            </a:r>
          </a:p>
        </p:txBody>
      </p:sp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8054975" y="1573213"/>
            <a:ext cx="298450" cy="315912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0229" name="AutoShape 5"/>
          <p:cNvCxnSpPr>
            <a:cxnSpLocks noChangeShapeType="1"/>
            <a:stCxn id="180228" idx="3"/>
            <a:endCxn id="180230" idx="7"/>
          </p:cNvCxnSpPr>
          <p:nvPr/>
        </p:nvCxnSpPr>
        <p:spPr bwMode="auto">
          <a:xfrm flipH="1">
            <a:off x="7839075" y="1851025"/>
            <a:ext cx="260350" cy="2905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7591425" y="2103438"/>
            <a:ext cx="290513" cy="309562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7048500" y="2679700"/>
            <a:ext cx="260350" cy="300038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0234" name="AutoShape 10"/>
          <p:cNvCxnSpPr>
            <a:cxnSpLocks noChangeShapeType="1"/>
            <a:stCxn id="180230" idx="3"/>
            <a:endCxn id="180232" idx="7"/>
          </p:cNvCxnSpPr>
          <p:nvPr/>
        </p:nvCxnSpPr>
        <p:spPr bwMode="auto">
          <a:xfrm flipH="1">
            <a:off x="7270750" y="2374900"/>
            <a:ext cx="363538" cy="34131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36" name="AutoShape 12"/>
          <p:cNvCxnSpPr>
            <a:cxnSpLocks noChangeShapeType="1"/>
            <a:stCxn id="180230" idx="5"/>
            <a:endCxn id="180240" idx="1"/>
          </p:cNvCxnSpPr>
          <p:nvPr/>
        </p:nvCxnSpPr>
        <p:spPr bwMode="auto">
          <a:xfrm>
            <a:off x="7839075" y="2374900"/>
            <a:ext cx="238125" cy="3143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0" name="Oval 16"/>
          <p:cNvSpPr>
            <a:spLocks noChangeArrowheads="1"/>
          </p:cNvSpPr>
          <p:nvPr/>
        </p:nvSpPr>
        <p:spPr bwMode="auto">
          <a:xfrm>
            <a:off x="8034338" y="2651125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0241" name="AutoShape 17"/>
          <p:cNvCxnSpPr>
            <a:cxnSpLocks noChangeShapeType="1"/>
            <a:stCxn id="180228" idx="5"/>
            <a:endCxn id="180242" idx="1"/>
          </p:cNvCxnSpPr>
          <p:nvPr/>
        </p:nvCxnSpPr>
        <p:spPr bwMode="auto">
          <a:xfrm>
            <a:off x="8308975" y="1851025"/>
            <a:ext cx="282575" cy="31432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2" name="Oval 18"/>
          <p:cNvSpPr>
            <a:spLocks noChangeArrowheads="1"/>
          </p:cNvSpPr>
          <p:nvPr/>
        </p:nvSpPr>
        <p:spPr bwMode="auto">
          <a:xfrm>
            <a:off x="8548688" y="2127250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3" name="Oval 19"/>
          <p:cNvSpPr>
            <a:spLocks noChangeArrowheads="1"/>
          </p:cNvSpPr>
          <p:nvPr/>
        </p:nvSpPr>
        <p:spPr bwMode="auto">
          <a:xfrm>
            <a:off x="6486525" y="3255963"/>
            <a:ext cx="260350" cy="300037"/>
          </a:xfrm>
          <a:prstGeom prst="ellipse">
            <a:avLst/>
          </a:prstGeom>
          <a:solidFill>
            <a:srgbClr val="00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0244" name="AutoShape 20"/>
          <p:cNvCxnSpPr>
            <a:cxnSpLocks noChangeShapeType="1"/>
            <a:stCxn id="180232" idx="3"/>
            <a:endCxn id="180243" idx="7"/>
          </p:cNvCxnSpPr>
          <p:nvPr/>
        </p:nvCxnSpPr>
        <p:spPr bwMode="auto">
          <a:xfrm flipH="1">
            <a:off x="6708775" y="2943225"/>
            <a:ext cx="377825" cy="34925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45" name="AutoShape 21"/>
          <p:cNvCxnSpPr>
            <a:cxnSpLocks noChangeShapeType="1"/>
            <a:stCxn id="180232" idx="5"/>
            <a:endCxn id="180246" idx="1"/>
          </p:cNvCxnSpPr>
          <p:nvPr/>
        </p:nvCxnSpPr>
        <p:spPr bwMode="auto">
          <a:xfrm>
            <a:off x="7270750" y="2943225"/>
            <a:ext cx="244475" cy="322263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46" name="Oval 22"/>
          <p:cNvSpPr>
            <a:spLocks noChangeArrowheads="1"/>
          </p:cNvSpPr>
          <p:nvPr/>
        </p:nvSpPr>
        <p:spPr bwMode="auto">
          <a:xfrm>
            <a:off x="7472363" y="3227388"/>
            <a:ext cx="290512" cy="309562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47" name="Oval 23"/>
          <p:cNvSpPr>
            <a:spLocks noChangeArrowheads="1"/>
          </p:cNvSpPr>
          <p:nvPr/>
        </p:nvSpPr>
        <p:spPr bwMode="auto">
          <a:xfrm>
            <a:off x="5924550" y="3813175"/>
            <a:ext cx="260350" cy="300038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0248" name="AutoShape 24"/>
          <p:cNvCxnSpPr>
            <a:cxnSpLocks noChangeShapeType="1"/>
            <a:stCxn id="180243" idx="3"/>
            <a:endCxn id="180247" idx="7"/>
          </p:cNvCxnSpPr>
          <p:nvPr/>
        </p:nvCxnSpPr>
        <p:spPr bwMode="auto">
          <a:xfrm flipH="1">
            <a:off x="6146800" y="3519488"/>
            <a:ext cx="377825" cy="330200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0249" name="AutoShape 25"/>
          <p:cNvCxnSpPr>
            <a:cxnSpLocks noChangeShapeType="1"/>
            <a:stCxn id="180243" idx="5"/>
            <a:endCxn id="180250" idx="1"/>
          </p:cNvCxnSpPr>
          <p:nvPr/>
        </p:nvCxnSpPr>
        <p:spPr bwMode="auto">
          <a:xfrm>
            <a:off x="6708775" y="3519488"/>
            <a:ext cx="244475" cy="303212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80250" name="Oval 26"/>
          <p:cNvSpPr>
            <a:spLocks noChangeArrowheads="1"/>
          </p:cNvSpPr>
          <p:nvPr/>
        </p:nvSpPr>
        <p:spPr bwMode="auto">
          <a:xfrm>
            <a:off x="6910388" y="3784600"/>
            <a:ext cx="290512" cy="309563"/>
          </a:xfrm>
          <a:prstGeom prst="ellipse">
            <a:avLst/>
          </a:prstGeom>
          <a:solidFill>
            <a:srgbClr val="00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9" name="Text Box 15"/>
          <p:cNvSpPr txBox="1">
            <a:spLocks noChangeArrowheads="1"/>
          </p:cNvSpPr>
          <p:nvPr/>
        </p:nvSpPr>
        <p:spPr bwMode="auto">
          <a:xfrm>
            <a:off x="6469063" y="3241675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80251" name="Text Box 27"/>
          <p:cNvSpPr txBox="1">
            <a:spLocks noChangeArrowheads="1"/>
          </p:cNvSpPr>
          <p:nvPr/>
        </p:nvSpPr>
        <p:spPr bwMode="auto">
          <a:xfrm>
            <a:off x="5908675" y="381476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80252" name="Text Box 28"/>
          <p:cNvSpPr txBox="1">
            <a:spLocks noChangeArrowheads="1"/>
          </p:cNvSpPr>
          <p:nvPr/>
        </p:nvSpPr>
        <p:spPr bwMode="auto">
          <a:xfrm>
            <a:off x="6899275" y="3789363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180253" name="Text Box 29"/>
          <p:cNvSpPr txBox="1">
            <a:spLocks noChangeArrowheads="1"/>
          </p:cNvSpPr>
          <p:nvPr/>
        </p:nvSpPr>
        <p:spPr bwMode="auto">
          <a:xfrm>
            <a:off x="7027863" y="2673350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4</a:t>
            </a:r>
          </a:p>
        </p:txBody>
      </p:sp>
      <p:sp>
        <p:nvSpPr>
          <p:cNvPr id="180254" name="Text Box 30"/>
          <p:cNvSpPr txBox="1">
            <a:spLocks noChangeArrowheads="1"/>
          </p:cNvSpPr>
          <p:nvPr/>
        </p:nvSpPr>
        <p:spPr bwMode="auto">
          <a:xfrm>
            <a:off x="7466013" y="322738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80255" name="Text Box 31"/>
          <p:cNvSpPr txBox="1">
            <a:spLocks noChangeArrowheads="1"/>
          </p:cNvSpPr>
          <p:nvPr/>
        </p:nvSpPr>
        <p:spPr bwMode="auto">
          <a:xfrm>
            <a:off x="8034338" y="2638425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2</a:t>
            </a:r>
          </a:p>
        </p:txBody>
      </p:sp>
      <p:sp>
        <p:nvSpPr>
          <p:cNvPr id="180256" name="Text Box 32"/>
          <p:cNvSpPr txBox="1">
            <a:spLocks noChangeArrowheads="1"/>
          </p:cNvSpPr>
          <p:nvPr/>
        </p:nvSpPr>
        <p:spPr bwMode="auto">
          <a:xfrm>
            <a:off x="8542338" y="2116138"/>
            <a:ext cx="296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5</a:t>
            </a:r>
          </a:p>
        </p:txBody>
      </p:sp>
      <p:sp>
        <p:nvSpPr>
          <p:cNvPr id="180257" name="Text Box 33"/>
          <p:cNvSpPr txBox="1">
            <a:spLocks noChangeArrowheads="1"/>
          </p:cNvSpPr>
          <p:nvPr/>
        </p:nvSpPr>
        <p:spPr bwMode="auto">
          <a:xfrm>
            <a:off x="7585075" y="2103438"/>
            <a:ext cx="296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6</a:t>
            </a:r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8008938" y="1568450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/>
              <a:t>11</a:t>
            </a:r>
          </a:p>
        </p:txBody>
      </p:sp>
      <p:sp>
        <p:nvSpPr>
          <p:cNvPr id="180259" name="Text Box 35"/>
          <p:cNvSpPr txBox="1">
            <a:spLocks noChangeArrowheads="1"/>
          </p:cNvSpPr>
          <p:nvPr/>
        </p:nvSpPr>
        <p:spPr bwMode="auto">
          <a:xfrm>
            <a:off x="7250113" y="227488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</a:t>
            </a:r>
          </a:p>
        </p:txBody>
      </p:sp>
      <p:sp>
        <p:nvSpPr>
          <p:cNvPr id="180260" name="Rectangle 36"/>
          <p:cNvSpPr>
            <a:spLocks noChangeArrowheads="1"/>
          </p:cNvSpPr>
          <p:nvPr/>
        </p:nvSpPr>
        <p:spPr bwMode="auto">
          <a:xfrm>
            <a:off x="609600" y="4654550"/>
            <a:ext cx="83375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Char char="n"/>
            </a:pPr>
            <a:r>
              <a:rPr lang="en-US" dirty="0"/>
              <a:t>We can store all </a:t>
            </a:r>
            <a:r>
              <a:rPr lang="en-US" dirty="0" err="1"/>
              <a:t>codewords</a:t>
            </a:r>
            <a:r>
              <a:rPr lang="en-US" dirty="0"/>
              <a:t> in a </a:t>
            </a:r>
            <a:r>
              <a:rPr lang="en-US" i="1" dirty="0">
                <a:solidFill>
                  <a:srgbClr val="0000CC"/>
                </a:solidFill>
              </a:rPr>
              <a:t>binary </a:t>
            </a:r>
            <a:r>
              <a:rPr lang="en-US" i="1" dirty="0" smtClean="0">
                <a:solidFill>
                  <a:srgbClr val="0000CC"/>
                </a:solidFill>
              </a:rPr>
              <a:t>tree </a:t>
            </a:r>
            <a:r>
              <a:rPr lang="en-US" i="1" dirty="0"/>
              <a:t>– </a:t>
            </a:r>
            <a:r>
              <a:rPr lang="en-US" dirty="0"/>
              <a:t>very</a:t>
            </a:r>
            <a:r>
              <a:rPr lang="en-US" i="1" dirty="0"/>
              <a:t> </a:t>
            </a:r>
            <a:r>
              <a:rPr lang="en-US" dirty="0"/>
              <a:t>easy to</a:t>
            </a:r>
            <a:r>
              <a:rPr lang="en-US" i="1" dirty="0"/>
              <a:t> </a:t>
            </a:r>
            <a:r>
              <a:rPr lang="en-US" dirty="0"/>
              <a:t>decode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/>
              <a:t>Coded characters in leaves</a:t>
            </a:r>
          </a:p>
          <a:p>
            <a:pPr marL="742950" lvl="1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sz="2000" dirty="0"/>
              <a:t>Each node contains the sum of the frequencies of all descendants</a:t>
            </a:r>
          </a:p>
        </p:txBody>
      </p:sp>
      <p:sp>
        <p:nvSpPr>
          <p:cNvPr id="180261" name="Text Box 37"/>
          <p:cNvSpPr txBox="1">
            <a:spLocks noChangeArrowheads="1"/>
          </p:cNvSpPr>
          <p:nvPr/>
        </p:nvSpPr>
        <p:spPr bwMode="auto">
          <a:xfrm>
            <a:off x="7769225" y="17399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</a:t>
            </a:r>
          </a:p>
        </p:txBody>
      </p:sp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8369300" y="1755775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180263" name="Text Box 39"/>
          <p:cNvSpPr txBox="1">
            <a:spLocks noChangeArrowheads="1"/>
          </p:cNvSpPr>
          <p:nvPr/>
        </p:nvSpPr>
        <p:spPr bwMode="auto">
          <a:xfrm>
            <a:off x="7881938" y="2268538"/>
            <a:ext cx="306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7321550" y="285115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180265" name="Text Box 41"/>
          <p:cNvSpPr txBox="1">
            <a:spLocks noChangeArrowheads="1"/>
          </p:cNvSpPr>
          <p:nvPr/>
        </p:nvSpPr>
        <p:spPr bwMode="auto">
          <a:xfrm>
            <a:off x="6765925" y="3424238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6677025" y="2882900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</a:t>
            </a:r>
          </a:p>
        </p:txBody>
      </p:sp>
      <p:sp>
        <p:nvSpPr>
          <p:cNvPr id="180267" name="Text Box 43"/>
          <p:cNvSpPr txBox="1">
            <a:spLocks noChangeArrowheads="1"/>
          </p:cNvSpPr>
          <p:nvPr/>
        </p:nvSpPr>
        <p:spPr bwMode="auto">
          <a:xfrm>
            <a:off x="6115050" y="3419475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</a:t>
            </a:r>
          </a:p>
        </p:txBody>
      </p:sp>
      <p:sp>
        <p:nvSpPr>
          <p:cNvPr id="180268" name="Text Box 44"/>
          <p:cNvSpPr txBox="1">
            <a:spLocks noChangeArrowheads="1"/>
          </p:cNvSpPr>
          <p:nvPr/>
        </p:nvSpPr>
        <p:spPr bwMode="auto">
          <a:xfrm>
            <a:off x="5878513" y="40767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Courier New" pitchFamily="49" charset="0"/>
              </a:rPr>
              <a:t>c</a:t>
            </a:r>
          </a:p>
        </p:txBody>
      </p:sp>
      <p:sp>
        <p:nvSpPr>
          <p:cNvPr id="180269" name="Text Box 45"/>
          <p:cNvSpPr txBox="1">
            <a:spLocks noChangeArrowheads="1"/>
          </p:cNvSpPr>
          <p:nvPr/>
        </p:nvSpPr>
        <p:spPr bwMode="auto">
          <a:xfrm>
            <a:off x="6888163" y="407193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Courier New" pitchFamily="49" charset="0"/>
              </a:rPr>
              <a:t>d</a:t>
            </a:r>
          </a:p>
        </p:txBody>
      </p:sp>
      <p:sp>
        <p:nvSpPr>
          <p:cNvPr id="180270" name="Text Box 46"/>
          <p:cNvSpPr txBox="1">
            <a:spLocks noChangeArrowheads="1"/>
          </p:cNvSpPr>
          <p:nvPr/>
        </p:nvSpPr>
        <p:spPr bwMode="auto">
          <a:xfrm>
            <a:off x="7466013" y="35226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Courier New" pitchFamily="49" charset="0"/>
              </a:rPr>
              <a:t>b</a:t>
            </a:r>
          </a:p>
        </p:txBody>
      </p:sp>
      <p:sp>
        <p:nvSpPr>
          <p:cNvPr id="180271" name="Text Box 47"/>
          <p:cNvSpPr txBox="1">
            <a:spLocks noChangeArrowheads="1"/>
          </p:cNvSpPr>
          <p:nvPr/>
        </p:nvSpPr>
        <p:spPr bwMode="auto">
          <a:xfrm>
            <a:off x="8008938" y="292735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Courier New" pitchFamily="49" charset="0"/>
              </a:rPr>
              <a:t>r</a:t>
            </a:r>
          </a:p>
        </p:txBody>
      </p:sp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510588" y="2390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i="1">
                <a:latin typeface="Courier New" pitchFamily="49" charset="0"/>
              </a:rPr>
              <a:t>a</a:t>
            </a:r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Code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cs typeface="Times New Roman" pitchFamily="18" charset="0"/>
              </a:rPr>
              <a:t>Huffman’s algorithm achieves data compression by finding the best variable length binary encoding scheme for the symbols that occur in the file to be compressed.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Code Problem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mtClean="0"/>
              <a:t>The more frequent a symbol occurs, the shorter should be the Huffman binary word representing it.</a:t>
            </a:r>
          </a:p>
          <a:p>
            <a:pPr>
              <a:buFontTx/>
              <a:buNone/>
            </a:pPr>
            <a:endParaRPr lang="en-US" sz="3200" smtClean="0"/>
          </a:p>
          <a:p>
            <a:r>
              <a:rPr lang="en-US" sz="3200" smtClean="0"/>
              <a:t>The Huffman code is a prefix-free code. </a:t>
            </a:r>
          </a:p>
          <a:p>
            <a:pPr lvl="1"/>
            <a:r>
              <a:rPr lang="en-US" sz="2800" smtClean="0">
                <a:solidFill>
                  <a:schemeClr val="accent1"/>
                </a:solidFill>
              </a:rPr>
              <a:t>No</a:t>
            </a:r>
            <a:r>
              <a:rPr lang="en-US" sz="2800" smtClean="0"/>
              <a:t> prefix of a code word is equal to another codeword.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4413"/>
            <a:ext cx="7772400" cy="4395787"/>
          </a:xfrm>
        </p:spPr>
        <p:txBody>
          <a:bodyPr/>
          <a:lstStyle/>
          <a:p>
            <a:r>
              <a:rPr lang="en-US" altLang="zh-TW" sz="2400" smtClean="0">
                <a:ea typeface="PMingLiU" pitchFamily="18" charset="-120"/>
              </a:rPr>
              <a:t>Huffman codes: compressing data (savings of 20% to 90%)</a:t>
            </a:r>
          </a:p>
          <a:p>
            <a:r>
              <a:rPr lang="en-US" altLang="zh-TW" sz="2400" smtClean="0">
                <a:ea typeface="PMingLiU" pitchFamily="18" charset="-120"/>
              </a:rPr>
              <a:t>Huffman’s greedy algorithm uses a table of the frequencies of occurrence of each character to build up an optimal way of representing each character as a binary string</a:t>
            </a:r>
          </a:p>
        </p:txBody>
      </p:sp>
      <p:pic>
        <p:nvPicPr>
          <p:cNvPr id="15364" name="Picture 4" descr="fig16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9144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52400" y="4378325"/>
            <a:ext cx="24384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" y="4038600"/>
            <a:ext cx="2438400" cy="304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43200" y="3349625"/>
            <a:ext cx="5453063" cy="366713"/>
            <a:chOff x="1728" y="2110"/>
            <a:chExt cx="3435" cy="231"/>
          </a:xfrm>
        </p:grpSpPr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1728" y="2176"/>
              <a:ext cx="2304" cy="1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 flipH="1">
              <a:off x="4024" y="2246"/>
              <a:ext cx="2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295" y="2110"/>
              <a:ext cx="8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>
                  <a:solidFill>
                    <a:schemeClr val="accent2"/>
                  </a:solidFill>
                  <a:ea typeface="DFKai-SB" pitchFamily="65" charset="-120"/>
                </a:rPr>
                <a:t>C: Alphabet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3200" dirty="0" smtClean="0"/>
              <a:t>Assume we are given a data file that contains only 6 symbols, namely a, b, c, d, e, f With the following frequency table: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 smtClean="0"/>
          </a:p>
          <a:p>
            <a:pPr>
              <a:lnSpc>
                <a:spcPct val="120000"/>
              </a:lnSpc>
              <a:buFontTx/>
              <a:buNone/>
              <a:defRPr/>
            </a:pPr>
            <a:endParaRPr lang="en-US" sz="3200" dirty="0" smtClean="0"/>
          </a:p>
          <a:p>
            <a:pPr>
              <a:lnSpc>
                <a:spcPct val="120000"/>
              </a:lnSpc>
              <a:defRPr/>
            </a:pPr>
            <a:r>
              <a:rPr lang="en-US" sz="3200" dirty="0" smtClean="0"/>
              <a:t>Find a variable length prefix-free encoding scheme that compresses this data file as much as possible?</a:t>
            </a:r>
          </a:p>
        </p:txBody>
      </p:sp>
      <p:pic>
        <p:nvPicPr>
          <p:cNvPr id="16388" name="Picture 4" descr="fig16-3"/>
          <p:cNvPicPr>
            <a:picLocks noChangeAspect="1" noChangeArrowheads="1"/>
          </p:cNvPicPr>
          <p:nvPr/>
        </p:nvPicPr>
        <p:blipFill>
          <a:blip r:embed="rId3" cstate="print"/>
          <a:srcRect l="1199" r="27600" b="59535"/>
          <a:stretch>
            <a:fillRect/>
          </a:stretch>
        </p:blipFill>
        <p:spPr bwMode="auto">
          <a:xfrm>
            <a:off x="1185863" y="2743200"/>
            <a:ext cx="6510337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Huffman Algorithm - Idea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826000" cy="3784600"/>
          </a:xfrm>
        </p:spPr>
        <p:txBody>
          <a:bodyPr>
            <a:normAutofit lnSpcReduction="10000"/>
          </a:bodyPr>
          <a:lstStyle/>
          <a:p>
            <a:r>
              <a:rPr lang="en-US"/>
              <a:t>Huffman algorithm, builds the code trie bottom up. Consider a forest of trees: </a:t>
            </a:r>
          </a:p>
          <a:p>
            <a:pPr lvl="1"/>
            <a:r>
              <a:rPr lang="en-US"/>
              <a:t>Initially – one separate node for each character.</a:t>
            </a:r>
          </a:p>
          <a:p>
            <a:pPr lvl="1"/>
            <a:r>
              <a:rPr lang="en-US"/>
              <a:t>In each step – join two trees into a larger tree</a:t>
            </a:r>
          </a:p>
          <a:p>
            <a:pPr lvl="1"/>
            <a:endParaRPr lang="en-US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85800" y="5148262"/>
            <a:ext cx="8337550" cy="117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None/>
            </a:pPr>
            <a:endParaRPr lang="en-US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Repeat this until one </a:t>
            </a:r>
            <a:r>
              <a:rPr lang="en-US" dirty="0" smtClean="0"/>
              <a:t>tree </a:t>
            </a:r>
            <a:r>
              <a:rPr lang="en-US" dirty="0"/>
              <a:t>remains.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</a:pPr>
            <a:r>
              <a:rPr lang="en-US" dirty="0"/>
              <a:t>Which trees to join? Greedy choice – the trees with the </a:t>
            </a:r>
            <a:r>
              <a:rPr lang="en-US" b="1" dirty="0"/>
              <a:t>smallest</a:t>
            </a:r>
            <a:r>
              <a:rPr lang="en-US" dirty="0"/>
              <a:t> frequencies!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11800" y="3629025"/>
            <a:ext cx="533400" cy="933450"/>
            <a:chOff x="3497" y="2051"/>
            <a:chExt cx="336" cy="588"/>
          </a:xfrm>
        </p:grpSpPr>
        <p:sp>
          <p:nvSpPr>
            <p:cNvPr id="182280" name="AutoShape 8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77" name="Oval 5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78" name="Text Box 6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94425" y="3629025"/>
            <a:ext cx="533400" cy="933450"/>
            <a:chOff x="3497" y="2051"/>
            <a:chExt cx="336" cy="588"/>
          </a:xfrm>
        </p:grpSpPr>
        <p:sp>
          <p:nvSpPr>
            <p:cNvPr id="182283" name="AutoShape 11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85" name="Oval 13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86" name="Text Box 14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</p:grpSp>
      <p:sp>
        <p:nvSpPr>
          <p:cNvPr id="182287" name="AutoShape 15"/>
          <p:cNvSpPr>
            <a:spLocks noChangeArrowheads="1"/>
          </p:cNvSpPr>
          <p:nvPr/>
        </p:nvSpPr>
        <p:spPr bwMode="auto">
          <a:xfrm>
            <a:off x="7002463" y="3538538"/>
            <a:ext cx="338137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594600" y="3629025"/>
            <a:ext cx="533400" cy="933450"/>
            <a:chOff x="3497" y="2051"/>
            <a:chExt cx="336" cy="588"/>
          </a:xfrm>
        </p:grpSpPr>
        <p:sp>
          <p:nvSpPr>
            <p:cNvPr id="182289" name="AutoShape 17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91" name="Oval 19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2" name="Text Box 20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A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8277225" y="3629025"/>
            <a:ext cx="533400" cy="933450"/>
            <a:chOff x="3497" y="2051"/>
            <a:chExt cx="336" cy="588"/>
          </a:xfrm>
        </p:grpSpPr>
        <p:sp>
          <p:nvSpPr>
            <p:cNvPr id="182294" name="AutoShape 22"/>
            <p:cNvSpPr>
              <a:spLocks noChangeArrowheads="1"/>
            </p:cNvSpPr>
            <p:nvPr/>
          </p:nvSpPr>
          <p:spPr bwMode="auto">
            <a:xfrm>
              <a:off x="3497" y="2154"/>
              <a:ext cx="336" cy="485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68" y="2051"/>
              <a:ext cx="193" cy="198"/>
              <a:chOff x="4075" y="2042"/>
              <a:chExt cx="193" cy="198"/>
            </a:xfrm>
          </p:grpSpPr>
          <p:sp>
            <p:nvSpPr>
              <p:cNvPr id="182296" name="Oval 24"/>
              <p:cNvSpPr>
                <a:spLocks noChangeArrowheads="1"/>
              </p:cNvSpPr>
              <p:nvPr/>
            </p:nvSpPr>
            <p:spPr bwMode="auto">
              <a:xfrm>
                <a:off x="4086" y="2051"/>
                <a:ext cx="164" cy="189"/>
              </a:xfrm>
              <a:prstGeom prst="ellipse">
                <a:avLst/>
              </a:prstGeom>
              <a:solidFill>
                <a:srgbClr val="00CCFF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297" name="Text Box 25"/>
              <p:cNvSpPr txBox="1">
                <a:spLocks noChangeArrowheads="1"/>
              </p:cNvSpPr>
              <p:nvPr/>
            </p:nvSpPr>
            <p:spPr bwMode="auto">
              <a:xfrm>
                <a:off x="4075" y="2042"/>
                <a:ext cx="19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B</a:t>
                </a:r>
              </a:p>
            </p:txBody>
          </p:sp>
        </p:grpSp>
      </p:grpSp>
      <p:cxnSp>
        <p:nvCxnSpPr>
          <p:cNvPr id="182299" name="AutoShape 27"/>
          <p:cNvCxnSpPr>
            <a:cxnSpLocks noChangeShapeType="1"/>
            <a:stCxn id="182298" idx="3"/>
            <a:endCxn id="182292" idx="0"/>
          </p:cNvCxnSpPr>
          <p:nvPr/>
        </p:nvCxnSpPr>
        <p:spPr bwMode="auto">
          <a:xfrm flipH="1">
            <a:off x="7861300" y="3308350"/>
            <a:ext cx="120650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2300" name="AutoShape 28"/>
          <p:cNvCxnSpPr>
            <a:cxnSpLocks noChangeShapeType="1"/>
            <a:stCxn id="182298" idx="5"/>
            <a:endCxn id="182297" idx="0"/>
          </p:cNvCxnSpPr>
          <p:nvPr/>
        </p:nvCxnSpPr>
        <p:spPr bwMode="auto">
          <a:xfrm>
            <a:off x="8380413" y="3308350"/>
            <a:ext cx="163512" cy="320675"/>
          </a:xfrm>
          <a:prstGeom prst="straightConnector1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</p:cxn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899400" y="3030538"/>
            <a:ext cx="660400" cy="314325"/>
            <a:chOff x="4996" y="1909"/>
            <a:chExt cx="416" cy="198"/>
          </a:xfrm>
        </p:grpSpPr>
        <p:sp>
          <p:nvSpPr>
            <p:cNvPr id="182298" name="Oval 26"/>
            <p:cNvSpPr>
              <a:spLocks noChangeArrowheads="1"/>
            </p:cNvSpPr>
            <p:nvPr/>
          </p:nvSpPr>
          <p:spPr bwMode="auto">
            <a:xfrm>
              <a:off x="4996" y="1918"/>
              <a:ext cx="355" cy="189"/>
            </a:xfrm>
            <a:prstGeom prst="ellipse">
              <a:avLst/>
            </a:prstGeom>
            <a:solidFill>
              <a:srgbClr val="00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301" name="Text Box 29"/>
            <p:cNvSpPr txBox="1">
              <a:spLocks noChangeArrowheads="1"/>
            </p:cNvSpPr>
            <p:nvPr/>
          </p:nvSpPr>
          <p:spPr bwMode="auto">
            <a:xfrm>
              <a:off x="4996" y="1909"/>
              <a:ext cx="4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/>
                <a:t>A+B</a:t>
              </a:r>
            </a:p>
          </p:txBody>
        </p:sp>
      </p:grpSp>
      <p:sp>
        <p:nvSpPr>
          <p:cNvPr id="182302" name="Text Box 30"/>
          <p:cNvSpPr txBox="1">
            <a:spLocks noChangeArrowheads="1"/>
          </p:cNvSpPr>
          <p:nvPr/>
        </p:nvSpPr>
        <p:spPr bwMode="auto">
          <a:xfrm>
            <a:off x="8394700" y="3268663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1</a:t>
            </a:r>
          </a:p>
        </p:txBody>
      </p:sp>
      <p:sp>
        <p:nvSpPr>
          <p:cNvPr id="182303" name="Text Box 31"/>
          <p:cNvSpPr txBox="1">
            <a:spLocks noChangeArrowheads="1"/>
          </p:cNvSpPr>
          <p:nvPr/>
        </p:nvSpPr>
        <p:spPr bwMode="auto">
          <a:xfrm>
            <a:off x="7680325" y="3271838"/>
            <a:ext cx="306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0</a:t>
            </a:r>
          </a:p>
        </p:txBody>
      </p: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Huffman </a:t>
            </a:r>
            <a:r>
              <a:rPr lang="en-US" sz="4000" dirty="0" smtClean="0"/>
              <a:t>Algorithm Example: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en-US" sz="260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Alphabet:</a:t>
            </a:r>
            <a:r>
              <a:rPr lang="en-US" sz="3200" dirty="0"/>
              <a:t> A, B, C, D, E, F</a:t>
            </a:r>
          </a:p>
          <a:p>
            <a:pPr marL="342900" indent="-342900" algn="l" rtl="0"/>
            <a:endParaRPr lang="en-US" sz="3200" dirty="0"/>
          </a:p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Frequency table:</a:t>
            </a:r>
          </a:p>
        </p:txBody>
      </p:sp>
      <p:graphicFrame>
        <p:nvGraphicFramePr>
          <p:cNvPr id="32796" name="Group 28"/>
          <p:cNvGraphicFramePr>
            <a:graphicFrameLocks noGrp="1"/>
          </p:cNvGraphicFramePr>
          <p:nvPr>
            <p:ph idx="1"/>
          </p:nvPr>
        </p:nvGraphicFramePr>
        <p:xfrm>
          <a:off x="2743200" y="3505200"/>
          <a:ext cx="3810000" cy="1143000"/>
        </p:xfrm>
        <a:graphic>
          <a:graphicData uri="http://schemas.openxmlformats.org/drawingml/2006/table">
            <a:tbl>
              <a:tblPr rtl="1"/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2" name="Text Box 30"/>
          <p:cNvSpPr txBox="1">
            <a:spLocks noChangeArrowheads="1"/>
          </p:cNvSpPr>
          <p:nvPr/>
        </p:nvSpPr>
        <p:spPr bwMode="auto">
          <a:xfrm>
            <a:off x="381000" y="5105400"/>
            <a:ext cx="845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Total File Length:</a:t>
            </a:r>
            <a:r>
              <a:rPr lang="en-US" sz="3200" dirty="0"/>
              <a:t> 210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Algorithm Run: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en-US" sz="260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1905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Rectangle 10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606425" y="1611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19050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sz="2400" smtClean="0"/>
              <a:t>Similar to dynamic programming, but </a:t>
            </a:r>
            <a:r>
              <a:rPr lang="en-US" sz="2400" smtClean="0">
                <a:solidFill>
                  <a:srgbClr val="C00000"/>
                </a:solidFill>
              </a:rPr>
              <a:t>simpler</a:t>
            </a:r>
            <a:r>
              <a:rPr lang="en-US" sz="2400" smtClean="0"/>
              <a:t> approach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smtClean="0"/>
              <a:t>Also used for optimization problems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b="1" smtClean="0"/>
              <a:t>Idea: </a:t>
            </a:r>
            <a:r>
              <a:rPr lang="en-US" sz="2400" smtClean="0"/>
              <a:t>When we have a choice to make, make the one that looks best </a:t>
            </a:r>
            <a:r>
              <a:rPr lang="en-US" sz="2400" smtClean="0">
                <a:solidFill>
                  <a:srgbClr val="C00000"/>
                </a:solidFill>
              </a:rPr>
              <a:t>right now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000" smtClean="0"/>
              <a:t>Make a </a:t>
            </a:r>
            <a:r>
              <a:rPr lang="en-US" sz="2000" smtClean="0">
                <a:solidFill>
                  <a:srgbClr val="C00000"/>
                </a:solidFill>
              </a:rPr>
              <a:t>locally</a:t>
            </a:r>
            <a:r>
              <a:rPr lang="en-US" sz="2000" smtClean="0"/>
              <a:t> optimal choice in hope of getting a globally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Greedy algorithms don’t always yield an optimal solution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smtClean="0"/>
              <a:t>Makes the choice that looks best at the moment in order to get optimal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Algorithm Run: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06425" y="26019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8685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8686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7"/>
          <p:cNvSpPr txBox="1">
            <a:spLocks noChangeArrowheads="1"/>
          </p:cNvSpPr>
          <p:nvPr/>
        </p:nvSpPr>
        <p:spPr bwMode="auto">
          <a:xfrm>
            <a:off x="12954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8689" name="Line 18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Line 19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Algorithm Run: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en-US" sz="260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33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905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3276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606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905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276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295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1295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H="1">
            <a:off x="1143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2209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20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209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1981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3124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Algorithm Run: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685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2057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0732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0733" name="Text Box 14"/>
          <p:cNvSpPr txBox="1">
            <a:spLocks noChangeArrowheads="1"/>
          </p:cNvSpPr>
          <p:nvPr/>
        </p:nvSpPr>
        <p:spPr bwMode="auto">
          <a:xfrm>
            <a:off x="20574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0734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0735" name="Rectangle 16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Text Box 17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9" name="Rectangle 20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21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2" name="Line 23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1752" name="Text Box 10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1753" name="Text Box 11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1754" name="Text Box 14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1755" name="Rectangle 15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6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8" name="Line 18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9" name="Rectangle 19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4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6064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1766" name="Text Box 26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1767" name="Rectangle 27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Text Box 28"/>
          <p:cNvSpPr txBox="1">
            <a:spLocks noChangeArrowheads="1"/>
          </p:cNvSpPr>
          <p:nvPr/>
        </p:nvSpPr>
        <p:spPr bwMode="auto">
          <a:xfrm>
            <a:off x="12954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Z     </a:t>
            </a:r>
            <a:r>
              <a:rPr 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1769" name="Line 29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70" name="Line 30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6002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971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6576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1625" y="35925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1600200" y="3581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971800" y="25908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3657600" y="1524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990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H="1">
            <a:off x="8382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9050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1905000" y="1524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H="1">
            <a:off x="1676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281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Z     </a:t>
            </a:r>
            <a:r>
              <a:rPr 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048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676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048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33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77825" y="4659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764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048000" y="36576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733800" y="2590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0668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0668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flipH="1">
            <a:off x="9144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19812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1981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19812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>
            <a:off x="1752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2895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Z     </a:t>
            </a:r>
            <a:r>
              <a:rPr 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895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895600" y="16002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W   </a:t>
            </a:r>
            <a:r>
              <a:rPr 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H="1">
            <a:off x="27432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733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1910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562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69342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7620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264025" y="46593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5626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6934200" y="36576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4953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 flipH="1">
            <a:off x="48006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586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5867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867400" y="2590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flipH="1">
            <a:off x="5638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6781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1430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5146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1216025" y="25257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905000" y="15240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Z     </a:t>
            </a:r>
            <a:r>
              <a:rPr 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 flipH="1">
            <a:off x="1752600" y="198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2819400" y="1981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781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6781800" y="16002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W   </a:t>
            </a:r>
            <a:r>
              <a:rPr 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H="1">
            <a:off x="662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6200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5814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9530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324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0104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3654425" y="56499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4953000" y="56388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324600" y="46482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7010400" y="35814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343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343400" y="4648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 flipH="1">
            <a:off x="4191000" y="5105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52578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52578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257800" y="3581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 flipH="1">
            <a:off x="5029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6172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18288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32004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1901825" y="35163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3200400" y="35052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5908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590800" y="25146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Z     </a:t>
            </a:r>
            <a:r>
              <a:rPr 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 flipH="1">
            <a:off x="2438400" y="2971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3505200" y="2971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172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6172200" y="25908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W   </a:t>
            </a:r>
            <a:r>
              <a:rPr 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H="1">
            <a:off x="60198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70104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4346575" y="15128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4419600" y="15240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V   </a:t>
            </a:r>
            <a:r>
              <a:rPr lang="en-US" sz="2000">
                <a:solidFill>
                  <a:srgbClr val="FF0000"/>
                </a:solidFill>
              </a:rPr>
              <a:t>210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H="1">
            <a:off x="3276600" y="19812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5105400" y="19812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614738" y="16795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2098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77" name="Text Box 37"/>
          <p:cNvSpPr txBox="1">
            <a:spLocks noChangeArrowheads="1"/>
          </p:cNvSpPr>
          <p:nvPr/>
        </p:nvSpPr>
        <p:spPr bwMode="auto">
          <a:xfrm>
            <a:off x="5791200" y="29718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4800600" y="3962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38862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715000" y="1752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6324600" y="3810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239000" y="2895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83" name="Text Box 44"/>
          <p:cNvSpPr txBox="1">
            <a:spLocks noChangeArrowheads="1"/>
          </p:cNvSpPr>
          <p:nvPr/>
        </p:nvSpPr>
        <p:spPr bwMode="auto">
          <a:xfrm>
            <a:off x="3810000" y="2743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5884" name="Text Box 46"/>
          <p:cNvSpPr txBox="1">
            <a:spLocks noChangeArrowheads="1"/>
          </p:cNvSpPr>
          <p:nvPr/>
        </p:nvSpPr>
        <p:spPr bwMode="auto">
          <a:xfrm>
            <a:off x="5486400" y="49530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endParaRPr lang="en-US" sz="4000" dirty="0" smtClean="0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4958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8674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72390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79248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568825" y="5345113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A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867400" y="53340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B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239000" y="4343400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C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924800" y="32766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F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2578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257800" y="4343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X     </a:t>
            </a:r>
            <a:r>
              <a:rPr 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5105400" y="4800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6172200" y="48006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1722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6172200" y="32766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Y     </a:t>
            </a:r>
            <a:r>
              <a:rPr 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H="1">
            <a:off x="5943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7086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27432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1148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816225" y="3211513"/>
            <a:ext cx="1000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D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114800" y="3200400"/>
            <a:ext cx="985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>
                <a:solidFill>
                  <a:srgbClr val="00CC00"/>
                </a:solidFill>
              </a:rPr>
              <a:t>E</a:t>
            </a:r>
            <a:r>
              <a:rPr lang="en-US" sz="2000"/>
              <a:t>     </a:t>
            </a:r>
            <a:r>
              <a:rPr 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3505200" y="2209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505200" y="2209800"/>
            <a:ext cx="971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Z     </a:t>
            </a:r>
            <a:r>
              <a:rPr 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 flipH="1">
            <a:off x="33528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4419600" y="2667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086600" y="2286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1057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W   </a:t>
            </a:r>
            <a:r>
              <a:rPr 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H="1">
            <a:off x="6934200" y="2743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7924800" y="2743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5260975" y="12080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5334000" y="1219200"/>
            <a:ext cx="987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000"/>
              <a:t>V   </a:t>
            </a:r>
            <a:r>
              <a:rPr lang="en-US" sz="2000">
                <a:solidFill>
                  <a:srgbClr val="FF0000"/>
                </a:solidFill>
              </a:rPr>
              <a:t>210</a:t>
            </a:r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H="1">
            <a:off x="4191000" y="16764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6019800" y="16764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4529138" y="1374775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31242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901" name="Text Box 37"/>
          <p:cNvSpPr txBox="1">
            <a:spLocks noChangeArrowheads="1"/>
          </p:cNvSpPr>
          <p:nvPr/>
        </p:nvSpPr>
        <p:spPr bwMode="auto">
          <a:xfrm>
            <a:off x="6705600" y="2667000"/>
            <a:ext cx="347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715000" y="3657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4800600" y="464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6629400" y="1447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7239000" y="3505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8153400" y="2590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4724400" y="24384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6400800" y="46482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381000" y="1219200"/>
            <a:ext cx="169545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3200"/>
              <a:t>A:</a:t>
            </a:r>
            <a:r>
              <a:rPr lang="he-IL" sz="3200"/>
              <a:t> </a:t>
            </a:r>
            <a:r>
              <a:rPr lang="en-US" sz="3200"/>
              <a:t> 1000</a:t>
            </a:r>
          </a:p>
          <a:p>
            <a:pPr algn="l" rtl="0"/>
            <a:r>
              <a:rPr lang="en-US" sz="3200"/>
              <a:t>B:  1001</a:t>
            </a:r>
          </a:p>
          <a:p>
            <a:pPr algn="l" rtl="0"/>
            <a:r>
              <a:rPr lang="en-US" sz="3200"/>
              <a:t>C:  101</a:t>
            </a:r>
          </a:p>
          <a:p>
            <a:pPr algn="l" rtl="0"/>
            <a:r>
              <a:rPr lang="en-US" sz="3200"/>
              <a:t>D:  00</a:t>
            </a:r>
          </a:p>
          <a:p>
            <a:pPr algn="l" rtl="0"/>
            <a:r>
              <a:rPr lang="en-US" sz="3200"/>
              <a:t>E:  01</a:t>
            </a:r>
          </a:p>
          <a:p>
            <a:pPr algn="l" rtl="0"/>
            <a:r>
              <a:rPr lang="en-US" sz="3200"/>
              <a:t>F:  11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0" y="5867400"/>
            <a:ext cx="9072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File Size:</a:t>
            </a:r>
            <a:r>
              <a:rPr lang="en-US" sz="2400">
                <a:latin typeface="Comic Sans MS" pitchFamily="66" charset="0"/>
              </a:rPr>
              <a:t> 10x4 + 20x4 + 30x3 + 40x2 + 50x2 + 60x2 =</a:t>
            </a:r>
          </a:p>
          <a:p>
            <a:pPr algn="l" rtl="0"/>
            <a:r>
              <a:rPr lang="he-IL" sz="2400">
                <a:latin typeface="Comic Sans MS" pitchFamily="66" charset="0"/>
              </a:rPr>
              <a:t>              </a:t>
            </a:r>
            <a:r>
              <a:rPr lang="en-US" sz="2400">
                <a:latin typeface="Comic Sans MS" pitchFamily="66" charset="0"/>
              </a:rPr>
              <a:t>     40  +   80   +   90   +   80   +  100   +  120  = </a:t>
            </a:r>
            <a:r>
              <a:rPr lang="en-US" sz="2400">
                <a:solidFill>
                  <a:schemeClr val="accent1"/>
                </a:solidFill>
                <a:latin typeface="Comic Sans MS" pitchFamily="66" charset="0"/>
              </a:rPr>
              <a:t>510</a:t>
            </a:r>
            <a:r>
              <a:rPr lang="en-US" sz="2400">
                <a:latin typeface="Comic Sans MS" pitchFamily="66" charset="0"/>
              </a:rPr>
              <a:t>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Note the savings: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endParaRPr lang="en-US" sz="2600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The Huffman code:</a:t>
            </a:r>
          </a:p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Required </a:t>
            </a:r>
            <a:r>
              <a:rPr lang="en-US" sz="3200" dirty="0">
                <a:solidFill>
                  <a:srgbClr val="00CC00"/>
                </a:solidFill>
              </a:rPr>
              <a:t>510</a:t>
            </a:r>
            <a:r>
              <a:rPr lang="en-US" sz="3200" dirty="0"/>
              <a:t> bits for the file.</a:t>
            </a:r>
          </a:p>
          <a:p>
            <a:pPr marL="342900" indent="-342900" algn="l" rtl="0"/>
            <a:endParaRPr lang="en-US" sz="3200" dirty="0"/>
          </a:p>
          <a:p>
            <a:pPr marL="342900" indent="-342900" algn="l" rtl="0"/>
            <a:endParaRPr lang="en-US" sz="3200" dirty="0">
              <a:solidFill>
                <a:srgbClr val="FF0000"/>
              </a:solidFill>
            </a:endParaRPr>
          </a:p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Fixed length code:</a:t>
            </a:r>
          </a:p>
          <a:p>
            <a:pPr marL="342900" indent="-342900" algn="l" rtl="0"/>
            <a:r>
              <a:rPr lang="en-US" sz="3200" dirty="0"/>
              <a:t>Need 3 bits for 6 characters.</a:t>
            </a:r>
          </a:p>
          <a:p>
            <a:pPr marL="342900" indent="-342900" algn="l" rtl="0"/>
            <a:r>
              <a:rPr lang="en-US" sz="3200" dirty="0"/>
              <a:t>File has 210 characters.</a:t>
            </a:r>
          </a:p>
          <a:p>
            <a:pPr marL="342900" indent="-342900" algn="l" rtl="0"/>
            <a:endParaRPr lang="en-US" sz="3200" dirty="0">
              <a:solidFill>
                <a:srgbClr val="FF0000"/>
              </a:solidFill>
            </a:endParaRPr>
          </a:p>
          <a:p>
            <a:pPr marL="342900" indent="-342900" algn="l" rtl="0"/>
            <a:r>
              <a:rPr lang="en-US" sz="3200" dirty="0">
                <a:solidFill>
                  <a:srgbClr val="FF0000"/>
                </a:solidFill>
              </a:rPr>
              <a:t>Total:</a:t>
            </a:r>
            <a:r>
              <a:rPr lang="en-US" sz="3200" dirty="0"/>
              <a:t>      </a:t>
            </a:r>
            <a:r>
              <a:rPr lang="en-US" sz="3200" dirty="0">
                <a:solidFill>
                  <a:srgbClr val="CC0099"/>
                </a:solidFill>
              </a:rPr>
              <a:t>630 </a:t>
            </a:r>
            <a:r>
              <a:rPr lang="en-US" sz="3200" dirty="0"/>
              <a:t>bits for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8651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Dynamic Programming vs. Greedy Algorithms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838200"/>
            <a:ext cx="8450262" cy="526573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Dynamic programming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We make a choice at each step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The choice depends on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Bottom up solution, from smaller to larger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Greedy algorithm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Make the greedy choice and THEN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Solve the </a:t>
            </a:r>
            <a:r>
              <a:rPr lang="en-US" dirty="0" err="1" smtClean="0"/>
              <a:t>subproblem</a:t>
            </a:r>
            <a:r>
              <a:rPr lang="en-US" dirty="0" smtClean="0"/>
              <a:t> arising after the choice is made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The choice we make may depend on previous choices, but not on solutions to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Top down solution, problems decrease in size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Huffman Code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Reduce size of data by 20%-90% in general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If no characters occur more frequently than others, then no advantage over ASCII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Encoding: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Given the characters and their frequencies, perform the algorithm and generate a code. Write the characters using the code</a:t>
            </a:r>
          </a:p>
          <a:p>
            <a:pPr lvl="1"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Decoding: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Given the Huffman tree, figure out what each character is (possible because of prefix property)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on Huffman code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Both the .mp3 and .jpg file formats use Huffman coding at one stage of the compression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Fractional Knapsack Problem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smtClean="0"/>
              <a:t>Knapsack capacity: </a:t>
            </a:r>
            <a:r>
              <a:rPr lang="en-US" sz="2400" smtClean="0">
                <a:latin typeface="Comic Sans MS" pitchFamily="6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There are </a:t>
            </a:r>
            <a:r>
              <a:rPr lang="en-US" sz="2400" smtClean="0">
                <a:latin typeface="Comic Sans MS" pitchFamily="66" charset="0"/>
              </a:rPr>
              <a:t>n</a:t>
            </a:r>
            <a:r>
              <a:rPr lang="en-US" sz="2400" smtClean="0"/>
              <a:t> items: the </a:t>
            </a:r>
            <a:r>
              <a:rPr lang="en-US" sz="2400" smtClean="0">
                <a:latin typeface="Comic Sans MS" pitchFamily="66" charset="0"/>
              </a:rPr>
              <a:t>i</a:t>
            </a:r>
            <a:r>
              <a:rPr lang="en-US" sz="2400" smtClean="0"/>
              <a:t>-th item has value </a:t>
            </a:r>
            <a:r>
              <a:rPr lang="en-US" sz="2400" smtClean="0">
                <a:latin typeface="Comic Sans MS" pitchFamily="66" charset="0"/>
              </a:rPr>
              <a:t>v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/>
              <a:t> and weight </a:t>
            </a:r>
            <a:r>
              <a:rPr lang="en-US" sz="2400" smtClean="0">
                <a:latin typeface="Comic Sans MS" pitchFamily="66" charset="0"/>
              </a:rPr>
              <a:t>w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</a:p>
          <a:p>
            <a:pPr>
              <a:lnSpc>
                <a:spcPct val="150000"/>
              </a:lnSpc>
            </a:pPr>
            <a:r>
              <a:rPr lang="en-US" sz="2400" smtClean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sz="2400" smtClean="0"/>
              <a:t>find </a:t>
            </a:r>
            <a:r>
              <a:rPr lang="en-US" sz="2400" smtClean="0">
                <a:latin typeface="Comic Sans MS" pitchFamily="66" charset="0"/>
              </a:rPr>
              <a:t>x</a:t>
            </a:r>
            <a:r>
              <a:rPr lang="en-US" sz="2400" baseline="-25000" smtClean="0">
                <a:latin typeface="Comic Sans MS" pitchFamily="66" charset="0"/>
              </a:rPr>
              <a:t>i</a:t>
            </a:r>
            <a:r>
              <a:rPr lang="en-US" sz="2400" smtClean="0"/>
              <a:t> such that for all </a:t>
            </a:r>
            <a:r>
              <a:rPr lang="en-US" sz="2400" smtClean="0">
                <a:latin typeface="Comic Sans MS" pitchFamily="66" charset="0"/>
              </a:rPr>
              <a:t>0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 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 1,   i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 w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 W</a:t>
            </a:r>
            <a:r>
              <a:rPr lang="en-US" sz="2400" smtClean="0">
                <a:sym typeface="Symbol" pitchFamily="18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 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is maximum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AutoShape 2"/>
          <p:cNvSpPr>
            <a:spLocks noChangeArrowheads="1"/>
          </p:cNvSpPr>
          <p:nvPr/>
        </p:nvSpPr>
        <p:spPr bwMode="auto">
          <a:xfrm>
            <a:off x="6396038" y="1955800"/>
            <a:ext cx="277812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Fractional Knapsack - Example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73125"/>
          </a:xfrm>
        </p:spPr>
        <p:txBody>
          <a:bodyPr/>
          <a:lstStyle/>
          <a:p>
            <a:r>
              <a:rPr lang="en-US" smtClean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smtClean="0"/>
              <a:t>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68300" y="4481513"/>
            <a:ext cx="8229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1871663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2724150" y="3324225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3759200" y="2867025"/>
            <a:ext cx="277813" cy="1371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30</a:t>
            </a:r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4730750" y="1952625"/>
            <a:ext cx="277813" cy="2286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624013" y="34353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1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446338" y="2952750"/>
            <a:ext cx="7508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2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540125" y="2493963"/>
            <a:ext cx="750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/>
              <a:t>Item 3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714500" y="4303713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497138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3540125" y="4303713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$120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6396038" y="3781425"/>
            <a:ext cx="277812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10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6394450" y="2870200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781800" y="3860800"/>
            <a:ext cx="522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$60</a:t>
            </a:r>
          </a:p>
        </p:txBody>
      </p:sp>
      <p:sp>
        <p:nvSpPr>
          <p:cNvPr id="37907" name="Text Box 19"/>
          <p:cNvSpPr txBox="1">
            <a:spLocks noChangeArrowheads="1"/>
          </p:cNvSpPr>
          <p:nvPr/>
        </p:nvSpPr>
        <p:spPr bwMode="auto">
          <a:xfrm>
            <a:off x="6753225" y="3168650"/>
            <a:ext cx="6350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$100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6251575" y="4335463"/>
            <a:ext cx="1243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6681788" y="4364038"/>
            <a:ext cx="63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$240</a:t>
            </a: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1606192" y="4784725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smtClean="0"/>
              <a:t>6/kg</a:t>
            </a: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2565042" y="4784725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smtClean="0"/>
              <a:t>5/kg</a:t>
            </a:r>
            <a:endParaRPr lang="en-US" sz="1600" dirty="0"/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530242" y="4784725"/>
            <a:ext cx="6607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$</a:t>
            </a:r>
            <a:r>
              <a:rPr lang="en-US" sz="1600" dirty="0" smtClean="0"/>
              <a:t>4/kg</a:t>
            </a:r>
            <a:endParaRPr lang="en-US" sz="1600" dirty="0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6391275" y="1947863"/>
            <a:ext cx="277813" cy="91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20</a:t>
            </a:r>
          </a:p>
          <a:p>
            <a:pPr algn="ctr"/>
            <a:r>
              <a:rPr lang="en-US" sz="1600"/>
              <a:t>---</a:t>
            </a:r>
          </a:p>
          <a:p>
            <a:pPr algn="ctr"/>
            <a:r>
              <a:rPr lang="en-US" sz="1600"/>
              <a:t>30</a:t>
            </a:r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6753225" y="2112963"/>
            <a:ext cx="52228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$80</a:t>
            </a:r>
          </a:p>
          <a:p>
            <a:endParaRPr lang="en-US" sz="800"/>
          </a:p>
          <a:p>
            <a:r>
              <a:rPr lang="en-US" sz="1600"/>
              <a:t>  +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904" grpId="0" animBg="1"/>
      <p:bldP spid="37905" grpId="0" animBg="1"/>
      <p:bldP spid="37906" grpId="0"/>
      <p:bldP spid="37907" grpId="0"/>
      <p:bldP spid="37908" grpId="0" animBg="1"/>
      <p:bldP spid="37909" grpId="0"/>
      <p:bldP spid="37910" grpId="0"/>
      <p:bldP spid="37911" grpId="0"/>
      <p:bldP spid="37912" grpId="0"/>
      <p:bldP spid="37913" grpId="0" animBg="1"/>
      <p:bldP spid="379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Fractional Knapsack Problem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>
                <a:sym typeface="Symbol" pitchFamily="18" charset="2"/>
              </a:rPr>
              <a:t>Greedy strategy 1: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Pick the item with the maximum value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E.g.:</a:t>
            </a:r>
          </a:p>
          <a:p>
            <a:pPr lvl="1" eaLnBrk="1" hangingPunct="1">
              <a:defRPr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W = 1</a:t>
            </a:r>
          </a:p>
          <a:p>
            <a:pPr lvl="1" eaLnBrk="1" hangingPunct="1">
              <a:defRPr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1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= 100,  v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= 2</a:t>
            </a:r>
          </a:p>
          <a:p>
            <a:pPr lvl="1" eaLnBrk="1" hangingPunct="1">
              <a:defRPr/>
            </a:pPr>
            <a:r>
              <a:rPr lang="en-US" dirty="0" smtClean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= 1, v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= 1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Taking from the item with the maximum value: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		Total value taken =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/w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1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= 2/100</a:t>
            </a: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Smaller than what the thief can take if choosing the other item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ym typeface="Symbol" pitchFamily="18" charset="2"/>
              </a:rPr>
              <a:t>			Total value (choose item 2) = 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/w</a:t>
            </a:r>
            <a:r>
              <a:rPr lang="en-US" baseline="-25000" dirty="0" smtClean="0">
                <a:latin typeface="Comic Sans MS" pitchFamily="66" charset="0"/>
                <a:sym typeface="Symbol" pitchFamily="18" charset="2"/>
              </a:rPr>
              <a:t>2</a:t>
            </a:r>
            <a:r>
              <a:rPr lang="en-US" dirty="0" smtClean="0">
                <a:latin typeface="Comic Sans MS" pitchFamily="66" charset="0"/>
                <a:sym typeface="Symbol" pitchFamily="18" charset="2"/>
              </a:rPr>
              <a:t> =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Fractional Knapsack Problem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738" y="1214438"/>
            <a:ext cx="8958262" cy="5076825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Greedy strategy 2: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dirty="0" smtClean="0">
                <a:sym typeface="Symbol" pitchFamily="18" charset="2"/>
              </a:rPr>
              <a:t>Pick the item with the maximum value per kg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 dirty="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/</a:t>
            </a:r>
            <a:r>
              <a:rPr lang="en-US" sz="2400" dirty="0" err="1" smtClean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400" baseline="-25000" dirty="0" err="1" smtClean="0">
                <a:latin typeface="Comic Sans MS" pitchFamily="66" charset="0"/>
                <a:sym typeface="Symbol" pitchFamily="18" charset="2"/>
              </a:rPr>
              <a:t>i</a:t>
            </a:r>
            <a:endParaRPr lang="en-US" sz="2400" baseline="-25000" dirty="0" smtClean="0">
              <a:latin typeface="Comic Sans MS" pitchFamily="66" charset="0"/>
              <a:sym typeface="Symbol" pitchFamily="18" charset="2"/>
            </a:endParaRP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dirty="0" smtClean="0">
                <a:sym typeface="Symbol" pitchFamily="18" charset="2"/>
              </a:rPr>
              <a:t>If the supply of that element is exhausted and the thief can carry more: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take as much as possible from the item </a:t>
            </a:r>
            <a:r>
              <a:rPr lang="en-US" sz="2400" dirty="0" smtClean="0">
                <a:sym typeface="Symbol" pitchFamily="18" charset="2"/>
              </a:rPr>
              <a:t>with the next greatest value per kg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dirty="0" smtClean="0">
                <a:sym typeface="Symbol" pitchFamily="18" charset="2"/>
              </a:rPr>
              <a:t>It is good to order items based on their value per kg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		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endParaRPr lang="en-US" sz="2400" dirty="0" smtClean="0">
              <a:sym typeface="Symbol" pitchFamily="18" charset="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8" name="Equation" r:id="rId3" imgW="114151" imgH="215619" progId="Equation.3">
              <p:embed/>
            </p:oleObj>
          </a:graphicData>
        </a:graphic>
      </p:graphicFrame>
      <p:graphicFrame>
        <p:nvGraphicFramePr>
          <p:cNvPr id="14131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448050" y="4949825"/>
          <a:ext cx="2554288" cy="954088"/>
        </p:xfrm>
        <a:graphic>
          <a:graphicData uri="http://schemas.openxmlformats.org/presentationml/2006/ole">
            <p:oleObj spid="_x0000_s1029" name="Equation" r:id="rId4" imgW="1155700" imgH="4318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02/17/2014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98C4E-F80F-4D69-AA30-21BDC2618381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Fractional Knapsack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1066800"/>
            <a:ext cx="9009062" cy="5437188"/>
          </a:xfrm>
        </p:spPr>
        <p:txBody>
          <a:bodyPr/>
          <a:lstStyle/>
          <a:p>
            <a:pPr marL="533400" indent="-533400" eaLnBrk="1" hangingPunct="1">
              <a:lnSpc>
                <a:spcPct val="150000"/>
              </a:lnSpc>
              <a:buFontTx/>
              <a:buNone/>
            </a:pPr>
            <a:r>
              <a:rPr lang="en-US" sz="2400" smtClean="0">
                <a:solidFill>
                  <a:srgbClr val="DD0111"/>
                </a:solidFill>
                <a:latin typeface="Monotype Corsiva" pitchFamily="66" charset="0"/>
                <a:sym typeface="Symbol" pitchFamily="18" charset="2"/>
              </a:rPr>
              <a:t>Alg.: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/>
              <a:t>Fractional-Knapsack (</a:t>
            </a:r>
            <a:r>
              <a:rPr lang="en-US" sz="2400" smtClean="0">
                <a:latin typeface="Comic Sans MS" pitchFamily="66" charset="0"/>
              </a:rPr>
              <a:t>W, v[n], w[n]</a:t>
            </a:r>
            <a:r>
              <a:rPr lang="en-US" sz="2400" smtClean="0"/>
              <a:t>)</a:t>
            </a:r>
            <a:endParaRPr lang="en-US" sz="2400" smtClean="0">
              <a:sym typeface="Symbol" pitchFamily="18" charset="2"/>
            </a:endParaRP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	While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w &gt; 0</a:t>
            </a:r>
            <a:r>
              <a:rPr lang="en-US" sz="2400" smtClean="0">
                <a:sym typeface="Symbol" pitchFamily="18" charset="2"/>
              </a:rPr>
              <a:t> and as long as there are items remaining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		pick item with maximum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/w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  min (1, w/w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		remove item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sym typeface="Symbol" pitchFamily="18" charset="2"/>
              </a:rPr>
              <a:t> from list</a:t>
            </a:r>
          </a:p>
          <a:p>
            <a:pPr marL="533400" indent="-533400" eaLnBrk="1" hangingPunct="1">
              <a:lnSpc>
                <a:spcPct val="150000"/>
              </a:lnSpc>
              <a:buFontTx/>
              <a:buAutoNum type="arabicPeriod"/>
            </a:pPr>
            <a:r>
              <a:rPr lang="en-US" sz="2400" smtClean="0">
                <a:sym typeface="Symbol" pitchFamily="18" charset="2"/>
              </a:rPr>
              <a:t>		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w  w – x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400" baseline="-25000" smtClean="0">
                <a:latin typeface="Comic Sans MS" pitchFamily="66" charset="0"/>
                <a:sym typeface="Symbol" pitchFamily="18" charset="2"/>
              </a:rPr>
              <a:t>i</a:t>
            </a:r>
          </a:p>
          <a:p>
            <a:pPr marL="533400" indent="-533400" eaLnBrk="1" hangingPunct="1">
              <a:lnSpc>
                <a:spcPct val="150000"/>
              </a:lnSpc>
              <a:buFontTx/>
              <a:buNone/>
            </a:pPr>
            <a:endParaRPr lang="en-US" sz="2400" baseline="-25000" smtClean="0">
              <a:latin typeface="Comic Sans MS" pitchFamily="66" charset="0"/>
              <a:sym typeface="Symbol" pitchFamily="18" charset="2"/>
            </a:endParaRP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smtClean="0">
                <a:latin typeface="Comic Sans MS" pitchFamily="66" charset="0"/>
                <a:sym typeface="Symbol" pitchFamily="18" charset="2"/>
              </a:rPr>
              <a:t>w</a:t>
            </a:r>
            <a:r>
              <a:rPr lang="en-US" sz="2400" smtClean="0">
                <a:sym typeface="Symbol" pitchFamily="18" charset="2"/>
              </a:rPr>
              <a:t> – the amount of space remaining in the knapsack (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w = W</a:t>
            </a:r>
            <a:r>
              <a:rPr lang="en-US" sz="2400" smtClean="0">
                <a:sym typeface="Symbol" pitchFamily="18" charset="2"/>
              </a:rPr>
              <a:t>)</a:t>
            </a:r>
          </a:p>
          <a:p>
            <a:pPr marL="533400" indent="-533400" eaLnBrk="1" hangingPunct="1">
              <a:lnSpc>
                <a:spcPct val="150000"/>
              </a:lnSpc>
            </a:pPr>
            <a:r>
              <a:rPr lang="en-US" sz="2400" smtClean="0">
                <a:sym typeface="Symbol" pitchFamily="18" charset="2"/>
              </a:rPr>
              <a:t>Running time: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(n)</a:t>
            </a:r>
            <a:r>
              <a:rPr lang="en-US" sz="2400" smtClean="0">
                <a:sym typeface="Symbol" pitchFamily="18" charset="2"/>
              </a:rPr>
              <a:t> if items already ordered; else </a:t>
            </a:r>
            <a:r>
              <a:rPr lang="en-US" sz="2400" smtClean="0">
                <a:latin typeface="Comic Sans MS" pitchFamily="66" charset="0"/>
                <a:sym typeface="Symbol" pitchFamily="18" charset="2"/>
              </a:rPr>
              <a:t>(nlgn)</a:t>
            </a:r>
            <a:r>
              <a:rPr lang="en-US" sz="2400" smtClean="0">
                <a:sym typeface="Symbol" pitchFamily="18" charset="2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Activity-Selection Problem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337550" cy="3741738"/>
          </a:xfrm>
        </p:spPr>
        <p:txBody>
          <a:bodyPr>
            <a:normAutofit fontScale="92500"/>
          </a:bodyPr>
          <a:lstStyle/>
          <a:p>
            <a:r>
              <a:rPr lang="en-US"/>
              <a:t>Input:</a:t>
            </a:r>
          </a:p>
          <a:p>
            <a:pPr lvl="1"/>
            <a:r>
              <a:rPr lang="en-US"/>
              <a:t>A set of </a:t>
            </a:r>
            <a:r>
              <a:rPr lang="en-US" i="1">
                <a:solidFill>
                  <a:srgbClr val="0000CC"/>
                </a:solidFill>
              </a:rPr>
              <a:t>n</a:t>
            </a:r>
            <a:r>
              <a:rPr lang="en-US"/>
              <a:t> activities, each with start and end times: 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</a:rPr>
              <a:t>[</a:t>
            </a:r>
            <a:r>
              <a:rPr lang="en-US" i="1">
                <a:solidFill>
                  <a:srgbClr val="0000CC"/>
                </a:solidFill>
              </a:rPr>
              <a:t>i</a:t>
            </a:r>
            <a:r>
              <a:rPr lang="en-US">
                <a:solidFill>
                  <a:srgbClr val="0000CC"/>
                </a:solidFill>
              </a:rPr>
              <a:t>].</a:t>
            </a:r>
            <a:r>
              <a:rPr lang="en-US" i="1">
                <a:solidFill>
                  <a:srgbClr val="0000CC"/>
                </a:solidFill>
              </a:rPr>
              <a:t>s</a:t>
            </a:r>
            <a:r>
              <a:rPr lang="en-US"/>
              <a:t> and </a:t>
            </a:r>
            <a:r>
              <a:rPr lang="en-US" i="1">
                <a:solidFill>
                  <a:srgbClr val="0000CC"/>
                </a:solidFill>
              </a:rPr>
              <a:t>A</a:t>
            </a:r>
            <a:r>
              <a:rPr lang="en-US">
                <a:solidFill>
                  <a:srgbClr val="0000CC"/>
                </a:solidFill>
              </a:rPr>
              <a:t>[</a:t>
            </a:r>
            <a:r>
              <a:rPr lang="en-US" i="1">
                <a:solidFill>
                  <a:srgbClr val="0000CC"/>
                </a:solidFill>
              </a:rPr>
              <a:t>i</a:t>
            </a:r>
            <a:r>
              <a:rPr lang="en-US">
                <a:solidFill>
                  <a:srgbClr val="0000CC"/>
                </a:solidFill>
              </a:rPr>
              <a:t>].</a:t>
            </a:r>
            <a:r>
              <a:rPr lang="en-US" i="1">
                <a:solidFill>
                  <a:srgbClr val="0000CC"/>
                </a:solidFill>
              </a:rPr>
              <a:t>f. </a:t>
            </a:r>
            <a:r>
              <a:rPr lang="en-US"/>
              <a:t>The activity last during the period [</a:t>
            </a:r>
            <a:r>
              <a:rPr lang="en-US" i="1"/>
              <a:t>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].</a:t>
            </a:r>
            <a:r>
              <a:rPr lang="en-US" i="1"/>
              <a:t>s, A</a:t>
            </a:r>
            <a:r>
              <a:rPr lang="en-US"/>
              <a:t>[</a:t>
            </a:r>
            <a:r>
              <a:rPr lang="en-US" i="1"/>
              <a:t>i</a:t>
            </a:r>
            <a:r>
              <a:rPr lang="en-US"/>
              <a:t>].</a:t>
            </a:r>
            <a:r>
              <a:rPr lang="en-US" i="1"/>
              <a:t>f</a:t>
            </a:r>
            <a:r>
              <a:rPr lang="en-US"/>
              <a:t>)</a:t>
            </a:r>
            <a:r>
              <a:rPr lang="en-US" i="1"/>
              <a:t> </a:t>
            </a:r>
          </a:p>
          <a:p>
            <a:r>
              <a:rPr lang="en-US"/>
              <a:t>Output:</a:t>
            </a:r>
          </a:p>
          <a:p>
            <a:pPr lvl="1"/>
            <a:r>
              <a:rPr lang="en-US"/>
              <a:t>The </a:t>
            </a:r>
            <a:r>
              <a:rPr lang="en-US" b="1" i="1"/>
              <a:t>largest</a:t>
            </a:r>
            <a:r>
              <a:rPr lang="en-US"/>
              <a:t> subset of mutually </a:t>
            </a:r>
            <a:r>
              <a:rPr lang="en-US" i="1"/>
              <a:t>compatible</a:t>
            </a:r>
            <a:r>
              <a:rPr lang="en-US"/>
              <a:t> activities</a:t>
            </a:r>
          </a:p>
          <a:p>
            <a:pPr lvl="2"/>
            <a:r>
              <a:rPr lang="en-US"/>
              <a:t>Activities are compatible if their intervals do not intersect</a:t>
            </a:r>
            <a:r>
              <a:rPr lang="en-US" i="1"/>
              <a:t> 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811338" y="5778500"/>
            <a:ext cx="6345237" cy="696913"/>
            <a:chOff x="1141" y="3664"/>
            <a:chExt cx="3997" cy="439"/>
          </a:xfrm>
        </p:grpSpPr>
        <p:sp>
          <p:nvSpPr>
            <p:cNvPr id="154628" name="Line 4"/>
            <p:cNvSpPr>
              <a:spLocks noChangeShapeType="1"/>
            </p:cNvSpPr>
            <p:nvPr/>
          </p:nvSpPr>
          <p:spPr bwMode="auto">
            <a:xfrm>
              <a:off x="1141" y="3902"/>
              <a:ext cx="36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 type="triangle" w="sm" len="lg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29" name="Text Box 5"/>
            <p:cNvSpPr txBox="1">
              <a:spLocks noChangeArrowheads="1"/>
            </p:cNvSpPr>
            <p:nvPr/>
          </p:nvSpPr>
          <p:spPr bwMode="auto">
            <a:xfrm>
              <a:off x="4667" y="3664"/>
              <a:ext cx="4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i="1"/>
                <a:t>Time</a:t>
              </a:r>
            </a:p>
          </p:txBody>
        </p:sp>
        <p:sp>
          <p:nvSpPr>
            <p:cNvPr id="154630" name="Line 6"/>
            <p:cNvSpPr>
              <a:spLocks noChangeShapeType="1"/>
            </p:cNvSpPr>
            <p:nvPr/>
          </p:nvSpPr>
          <p:spPr bwMode="auto">
            <a:xfrm>
              <a:off x="1231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1364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3" name="Line 9"/>
            <p:cNvSpPr>
              <a:spLocks noChangeShapeType="1"/>
            </p:cNvSpPr>
            <p:nvPr/>
          </p:nvSpPr>
          <p:spPr bwMode="auto">
            <a:xfrm>
              <a:off x="1365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1498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1498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6" name="Line 12"/>
            <p:cNvSpPr>
              <a:spLocks noChangeShapeType="1"/>
            </p:cNvSpPr>
            <p:nvPr/>
          </p:nvSpPr>
          <p:spPr bwMode="auto">
            <a:xfrm>
              <a:off x="1632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1765" y="3863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8" name="Line 14"/>
            <p:cNvSpPr>
              <a:spLocks noChangeShapeType="1"/>
            </p:cNvSpPr>
            <p:nvPr/>
          </p:nvSpPr>
          <p:spPr bwMode="auto">
            <a:xfrm>
              <a:off x="1765" y="3864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1899" y="3864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0" name="Line 16"/>
            <p:cNvSpPr>
              <a:spLocks noChangeShapeType="1"/>
            </p:cNvSpPr>
            <p:nvPr/>
          </p:nvSpPr>
          <p:spPr bwMode="auto">
            <a:xfrm>
              <a:off x="2032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2166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>
              <a:off x="2299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3" name="Line 19"/>
            <p:cNvSpPr>
              <a:spLocks noChangeShapeType="1"/>
            </p:cNvSpPr>
            <p:nvPr/>
          </p:nvSpPr>
          <p:spPr bwMode="auto">
            <a:xfrm>
              <a:off x="2298" y="3865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4" name="Line 20"/>
            <p:cNvSpPr>
              <a:spLocks noChangeShapeType="1"/>
            </p:cNvSpPr>
            <p:nvPr/>
          </p:nvSpPr>
          <p:spPr bwMode="auto">
            <a:xfrm>
              <a:off x="2431" y="3858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5" name="Line 21"/>
            <p:cNvSpPr>
              <a:spLocks noChangeShapeType="1"/>
            </p:cNvSpPr>
            <p:nvPr/>
          </p:nvSpPr>
          <p:spPr bwMode="auto">
            <a:xfrm>
              <a:off x="2432" y="3865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6" name="Line 22"/>
            <p:cNvSpPr>
              <a:spLocks noChangeShapeType="1"/>
            </p:cNvSpPr>
            <p:nvPr/>
          </p:nvSpPr>
          <p:spPr bwMode="auto">
            <a:xfrm>
              <a:off x="2565" y="3858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7" name="Line 23"/>
            <p:cNvSpPr>
              <a:spLocks noChangeShapeType="1"/>
            </p:cNvSpPr>
            <p:nvPr/>
          </p:nvSpPr>
          <p:spPr bwMode="auto">
            <a:xfrm>
              <a:off x="2565" y="3863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8" name="Line 24"/>
            <p:cNvSpPr>
              <a:spLocks noChangeShapeType="1"/>
            </p:cNvSpPr>
            <p:nvPr/>
          </p:nvSpPr>
          <p:spPr bwMode="auto">
            <a:xfrm>
              <a:off x="2699" y="3863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49" name="Line 25"/>
            <p:cNvSpPr>
              <a:spLocks noChangeShapeType="1"/>
            </p:cNvSpPr>
            <p:nvPr/>
          </p:nvSpPr>
          <p:spPr bwMode="auto">
            <a:xfrm>
              <a:off x="2832" y="3861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0" name="Line 26"/>
            <p:cNvSpPr>
              <a:spLocks noChangeShapeType="1"/>
            </p:cNvSpPr>
            <p:nvPr/>
          </p:nvSpPr>
          <p:spPr bwMode="auto">
            <a:xfrm>
              <a:off x="2832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1" name="Line 27"/>
            <p:cNvSpPr>
              <a:spLocks noChangeShapeType="1"/>
            </p:cNvSpPr>
            <p:nvPr/>
          </p:nvSpPr>
          <p:spPr bwMode="auto">
            <a:xfrm>
              <a:off x="2966" y="3862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2" name="Line 28"/>
            <p:cNvSpPr>
              <a:spLocks noChangeShapeType="1"/>
            </p:cNvSpPr>
            <p:nvPr/>
          </p:nvSpPr>
          <p:spPr bwMode="auto">
            <a:xfrm>
              <a:off x="3099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3" name="Line 29"/>
            <p:cNvSpPr>
              <a:spLocks noChangeShapeType="1"/>
            </p:cNvSpPr>
            <p:nvPr/>
          </p:nvSpPr>
          <p:spPr bwMode="auto">
            <a:xfrm>
              <a:off x="3233" y="386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4" name="Line 30"/>
            <p:cNvSpPr>
              <a:spLocks noChangeShapeType="1"/>
            </p:cNvSpPr>
            <p:nvPr/>
          </p:nvSpPr>
          <p:spPr bwMode="auto">
            <a:xfrm>
              <a:off x="3366" y="3858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5" name="Line 31"/>
            <p:cNvSpPr>
              <a:spLocks noChangeShapeType="1"/>
            </p:cNvSpPr>
            <p:nvPr/>
          </p:nvSpPr>
          <p:spPr bwMode="auto">
            <a:xfrm>
              <a:off x="3365" y="387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6" name="Line 32"/>
            <p:cNvSpPr>
              <a:spLocks noChangeShapeType="1"/>
            </p:cNvSpPr>
            <p:nvPr/>
          </p:nvSpPr>
          <p:spPr bwMode="auto">
            <a:xfrm>
              <a:off x="3499" y="3870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7" name="Line 33"/>
            <p:cNvSpPr>
              <a:spLocks noChangeShapeType="1"/>
            </p:cNvSpPr>
            <p:nvPr/>
          </p:nvSpPr>
          <p:spPr bwMode="auto">
            <a:xfrm>
              <a:off x="3632" y="3869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8" name="Line 34"/>
            <p:cNvSpPr>
              <a:spLocks noChangeShapeType="1"/>
            </p:cNvSpPr>
            <p:nvPr/>
          </p:nvSpPr>
          <p:spPr bwMode="auto">
            <a:xfrm>
              <a:off x="3766" y="3869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59" name="Line 35"/>
            <p:cNvSpPr>
              <a:spLocks noChangeShapeType="1"/>
            </p:cNvSpPr>
            <p:nvPr/>
          </p:nvSpPr>
          <p:spPr bwMode="auto">
            <a:xfrm>
              <a:off x="3899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60" name="Line 36"/>
            <p:cNvSpPr>
              <a:spLocks noChangeShapeType="1"/>
            </p:cNvSpPr>
            <p:nvPr/>
          </p:nvSpPr>
          <p:spPr bwMode="auto">
            <a:xfrm>
              <a:off x="4033" y="3867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61" name="Line 37"/>
            <p:cNvSpPr>
              <a:spLocks noChangeShapeType="1"/>
            </p:cNvSpPr>
            <p:nvPr/>
          </p:nvSpPr>
          <p:spPr bwMode="auto">
            <a:xfrm>
              <a:off x="4166" y="3865"/>
              <a:ext cx="1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1154" y="3930"/>
              <a:ext cx="33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200"/>
                <a:t>0  1  2  3  4  5  6   7  8  9 10    12     14    16     18    20    22  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3652838" y="5916613"/>
            <a:ext cx="2547937" cy="120650"/>
            <a:chOff x="2301" y="3727"/>
            <a:chExt cx="1605" cy="76"/>
          </a:xfrm>
        </p:grpSpPr>
        <p:sp>
          <p:nvSpPr>
            <p:cNvPr id="154664" name="Rectangle 40"/>
            <p:cNvSpPr>
              <a:spLocks noChangeArrowheads="1"/>
            </p:cNvSpPr>
            <p:nvPr/>
          </p:nvSpPr>
          <p:spPr bwMode="auto">
            <a:xfrm>
              <a:off x="2301" y="3728"/>
              <a:ext cx="672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5" name="Rectangle 41"/>
            <p:cNvSpPr>
              <a:spLocks noChangeArrowheads="1"/>
            </p:cNvSpPr>
            <p:nvPr/>
          </p:nvSpPr>
          <p:spPr bwMode="auto">
            <a:xfrm>
              <a:off x="3496" y="3727"/>
              <a:ext cx="410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2168525" y="5702300"/>
            <a:ext cx="3598863" cy="119063"/>
            <a:chOff x="1366" y="3621"/>
            <a:chExt cx="2267" cy="75"/>
          </a:xfrm>
        </p:grpSpPr>
        <p:sp>
          <p:nvSpPr>
            <p:cNvPr id="154666" name="Rectangle 42"/>
            <p:cNvSpPr>
              <a:spLocks noChangeArrowheads="1"/>
            </p:cNvSpPr>
            <p:nvPr/>
          </p:nvSpPr>
          <p:spPr bwMode="auto">
            <a:xfrm>
              <a:off x="1366" y="3621"/>
              <a:ext cx="266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7" name="Rectangle 43"/>
            <p:cNvSpPr>
              <a:spLocks noChangeArrowheads="1"/>
            </p:cNvSpPr>
            <p:nvPr/>
          </p:nvSpPr>
          <p:spPr bwMode="auto">
            <a:xfrm>
              <a:off x="1904" y="3621"/>
              <a:ext cx="796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68" name="Rectangle 44"/>
            <p:cNvSpPr>
              <a:spLocks noChangeArrowheads="1"/>
            </p:cNvSpPr>
            <p:nvPr/>
          </p:nvSpPr>
          <p:spPr bwMode="auto">
            <a:xfrm>
              <a:off x="2971" y="3621"/>
              <a:ext cx="662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955800" y="5487988"/>
            <a:ext cx="4659313" cy="119062"/>
            <a:chOff x="1232" y="3509"/>
            <a:chExt cx="2935" cy="75"/>
          </a:xfrm>
        </p:grpSpPr>
        <p:sp>
          <p:nvSpPr>
            <p:cNvPr id="154669" name="Rectangle 45"/>
            <p:cNvSpPr>
              <a:spLocks noChangeArrowheads="1"/>
            </p:cNvSpPr>
            <p:nvPr/>
          </p:nvSpPr>
          <p:spPr bwMode="auto">
            <a:xfrm>
              <a:off x="1232" y="3509"/>
              <a:ext cx="935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0" name="Rectangle 46"/>
            <p:cNvSpPr>
              <a:spLocks noChangeArrowheads="1"/>
            </p:cNvSpPr>
            <p:nvPr/>
          </p:nvSpPr>
          <p:spPr bwMode="auto">
            <a:xfrm>
              <a:off x="2831" y="3509"/>
              <a:ext cx="536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1" name="Rectangle 47"/>
            <p:cNvSpPr>
              <a:spLocks noChangeArrowheads="1"/>
            </p:cNvSpPr>
            <p:nvPr/>
          </p:nvSpPr>
          <p:spPr bwMode="auto">
            <a:xfrm>
              <a:off x="3496" y="3509"/>
              <a:ext cx="671" cy="75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672" name="Rectangle 48"/>
          <p:cNvSpPr>
            <a:spLocks noChangeArrowheads="1"/>
          </p:cNvSpPr>
          <p:nvPr/>
        </p:nvSpPr>
        <p:spPr bwMode="auto">
          <a:xfrm>
            <a:off x="5124450" y="5273675"/>
            <a:ext cx="1279525" cy="119063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Text Box 52"/>
          <p:cNvSpPr txBox="1">
            <a:spLocks noChangeArrowheads="1"/>
          </p:cNvSpPr>
          <p:nvPr/>
        </p:nvSpPr>
        <p:spPr bwMode="auto">
          <a:xfrm>
            <a:off x="2354263" y="55673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1</a:t>
            </a:r>
          </a:p>
        </p:txBody>
      </p:sp>
      <p:sp>
        <p:nvSpPr>
          <p:cNvPr id="154677" name="Text Box 53"/>
          <p:cNvSpPr txBox="1">
            <a:spLocks noChangeArrowheads="1"/>
          </p:cNvSpPr>
          <p:nvPr/>
        </p:nvSpPr>
        <p:spPr bwMode="auto">
          <a:xfrm>
            <a:off x="3175000" y="534352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2</a:t>
            </a:r>
          </a:p>
        </p:txBody>
      </p:sp>
      <p:sp>
        <p:nvSpPr>
          <p:cNvPr id="154678" name="Text Box 54"/>
          <p:cNvSpPr txBox="1">
            <a:spLocks noChangeArrowheads="1"/>
          </p:cNvSpPr>
          <p:nvPr/>
        </p:nvSpPr>
        <p:spPr bwMode="auto">
          <a:xfrm>
            <a:off x="4037013" y="555783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3</a:t>
            </a:r>
          </a:p>
        </p:txBody>
      </p:sp>
      <p:sp>
        <p:nvSpPr>
          <p:cNvPr id="154679" name="Text Box 55"/>
          <p:cNvSpPr txBox="1">
            <a:spLocks noChangeArrowheads="1"/>
          </p:cNvSpPr>
          <p:nvPr/>
        </p:nvSpPr>
        <p:spPr bwMode="auto">
          <a:xfrm>
            <a:off x="4459288" y="57705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4</a:t>
            </a:r>
          </a:p>
        </p:txBody>
      </p:sp>
      <p:sp>
        <p:nvSpPr>
          <p:cNvPr id="154680" name="Text Box 56"/>
          <p:cNvSpPr txBox="1">
            <a:spLocks noChangeArrowheads="1"/>
          </p:cNvSpPr>
          <p:nvPr/>
        </p:nvSpPr>
        <p:spPr bwMode="auto">
          <a:xfrm>
            <a:off x="5092700" y="53355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5</a:t>
            </a:r>
          </a:p>
        </p:txBody>
      </p:sp>
      <p:sp>
        <p:nvSpPr>
          <p:cNvPr id="154681" name="Text Box 57"/>
          <p:cNvSpPr txBox="1">
            <a:spLocks noChangeArrowheads="1"/>
          </p:cNvSpPr>
          <p:nvPr/>
        </p:nvSpPr>
        <p:spPr bwMode="auto">
          <a:xfrm>
            <a:off x="5518150" y="5551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6</a:t>
            </a:r>
          </a:p>
        </p:txBody>
      </p:sp>
      <p:sp>
        <p:nvSpPr>
          <p:cNvPr id="154682" name="Text Box 58"/>
          <p:cNvSpPr txBox="1">
            <a:spLocks noChangeArrowheads="1"/>
          </p:cNvSpPr>
          <p:nvPr/>
        </p:nvSpPr>
        <p:spPr bwMode="auto">
          <a:xfrm>
            <a:off x="5935663" y="57673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7</a:t>
            </a:r>
          </a:p>
        </p:txBody>
      </p:sp>
      <p:sp>
        <p:nvSpPr>
          <p:cNvPr id="154683" name="Text Box 59"/>
          <p:cNvSpPr txBox="1">
            <a:spLocks noChangeArrowheads="1"/>
          </p:cNvSpPr>
          <p:nvPr/>
        </p:nvSpPr>
        <p:spPr bwMode="auto">
          <a:xfrm>
            <a:off x="6151563" y="51212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8</a:t>
            </a:r>
          </a:p>
        </p:txBody>
      </p:sp>
      <p:sp>
        <p:nvSpPr>
          <p:cNvPr id="154684" name="Text Box 60"/>
          <p:cNvSpPr txBox="1">
            <a:spLocks noChangeArrowheads="1"/>
          </p:cNvSpPr>
          <p:nvPr/>
        </p:nvSpPr>
        <p:spPr bwMode="auto">
          <a:xfrm>
            <a:off x="6359525" y="53355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49" charset="0"/>
              </a:rPr>
              <a:t>9</a:t>
            </a:r>
          </a:p>
        </p:txBody>
      </p:sp>
      <p:sp>
        <p:nvSpPr>
          <p:cNvPr id="62" name="Date Placeholder 6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02/17/2014</a:t>
            </a:r>
            <a:endParaRPr lang="en-US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A3E87-3CBD-4EE9-8726-896530C12C3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1431</Words>
  <Application>Microsoft Office PowerPoint</Application>
  <PresentationFormat>On-screen Show (4:3)</PresentationFormat>
  <Paragraphs>415</Paragraphs>
  <Slides>31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Equation</vt:lpstr>
      <vt:lpstr>Greedy Algorithms</vt:lpstr>
      <vt:lpstr>Greedy Algorithms</vt:lpstr>
      <vt:lpstr>Dynamic Programming vs. Greedy Algorithms</vt:lpstr>
      <vt:lpstr>Fractional Knapsack Problem</vt:lpstr>
      <vt:lpstr>Fractional Knapsack - Example</vt:lpstr>
      <vt:lpstr>Fractional Knapsack Problem</vt:lpstr>
      <vt:lpstr>Fractional Knapsack Problem</vt:lpstr>
      <vt:lpstr>Fractional Knapsack Problem</vt:lpstr>
      <vt:lpstr>Activity-Selection Problem</vt:lpstr>
      <vt:lpstr>Greedy choice</vt:lpstr>
      <vt:lpstr>Data Compression</vt:lpstr>
      <vt:lpstr>Prefix code</vt:lpstr>
      <vt:lpstr>Huffman Code Problem</vt:lpstr>
      <vt:lpstr>Huffman Code Problem</vt:lpstr>
      <vt:lpstr>Overview</vt:lpstr>
      <vt:lpstr>Example</vt:lpstr>
      <vt:lpstr>Huffman Algorithm - Idea</vt:lpstr>
      <vt:lpstr>Huffman Algorithm Example:</vt:lpstr>
      <vt:lpstr>Algorithm Run:</vt:lpstr>
      <vt:lpstr>Algorithm Run:</vt:lpstr>
      <vt:lpstr>Algorithm Run:</vt:lpstr>
      <vt:lpstr>Algorithm Run:</vt:lpstr>
      <vt:lpstr>Slide 23</vt:lpstr>
      <vt:lpstr>Slide 24</vt:lpstr>
      <vt:lpstr>Slide 25</vt:lpstr>
      <vt:lpstr>Slide 26</vt:lpstr>
      <vt:lpstr>Slide 27</vt:lpstr>
      <vt:lpstr>Slide 28</vt:lpstr>
      <vt:lpstr>Note the savings:</vt:lpstr>
      <vt:lpstr>Huffman Code</vt:lpstr>
      <vt:lpstr>Application on Huffman code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cp:lastModifiedBy>user</cp:lastModifiedBy>
  <cp:revision>34</cp:revision>
  <dcterms:created xsi:type="dcterms:W3CDTF">2013-01-01T06:42:25Z</dcterms:created>
  <dcterms:modified xsi:type="dcterms:W3CDTF">2014-02-18T04:45:27Z</dcterms:modified>
</cp:coreProperties>
</file>