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314" r:id="rId3"/>
    <p:sldId id="315" r:id="rId4"/>
    <p:sldId id="320" r:id="rId5"/>
    <p:sldId id="316" r:id="rId6"/>
    <p:sldId id="317" r:id="rId7"/>
    <p:sldId id="318" r:id="rId8"/>
    <p:sldId id="319" r:id="rId9"/>
    <p:sldId id="260" r:id="rId10"/>
    <p:sldId id="261" r:id="rId11"/>
    <p:sldId id="262" r:id="rId12"/>
    <p:sldId id="263" r:id="rId13"/>
    <p:sldId id="264" r:id="rId14"/>
    <p:sldId id="322" r:id="rId15"/>
    <p:sldId id="323" r:id="rId16"/>
    <p:sldId id="324" r:id="rId17"/>
    <p:sldId id="325" r:id="rId18"/>
    <p:sldId id="326" r:id="rId19"/>
    <p:sldId id="327" r:id="rId20"/>
    <p:sldId id="330" r:id="rId21"/>
    <p:sldId id="275" r:id="rId22"/>
    <p:sldId id="276" r:id="rId23"/>
    <p:sldId id="277" r:id="rId24"/>
    <p:sldId id="280" r:id="rId25"/>
    <p:sldId id="331" r:id="rId26"/>
    <p:sldId id="285" r:id="rId27"/>
    <p:sldId id="286" r:id="rId28"/>
    <p:sldId id="287" r:id="rId29"/>
    <p:sldId id="288" r:id="rId30"/>
    <p:sldId id="289" r:id="rId31"/>
    <p:sldId id="290" r:id="rId32"/>
    <p:sldId id="313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BD9B7-44DC-4AC4-A5D1-8B82AB9C92A2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8378-7081-45BE-9EEF-B7C384F6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9FC93-BE23-4268-8660-B778EEA19518}" type="slidenum">
              <a:rPr lang="en-US"/>
              <a:pPr/>
              <a:t>32</a:t>
            </a:fld>
            <a:endParaRPr lang="en-US"/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DCB7DC51-AE1F-4387-ADFD-232DDD7D85BC}" type="slidenum">
              <a:rPr lang="en-US" sz="1200">
                <a:latin typeface="Tahoma" pitchFamily="34" charset="0"/>
              </a:rPr>
              <a:pPr algn="r"/>
              <a:t>32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3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 122, Spring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0C3E-F167-40FE-998D-EC0763F7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/>
              <a:t>Hash Tables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Hash function </a:t>
            </a:r>
            <a:r>
              <a:rPr lang="en-US" i="1">
                <a:solidFill>
                  <a:srgbClr val="CC3300"/>
                </a:solidFill>
              </a:rPr>
              <a:t>h</a:t>
            </a:r>
            <a:r>
              <a:rPr lang="en-US">
                <a:solidFill>
                  <a:srgbClr val="CC3300"/>
                </a:solidFill>
              </a:rPr>
              <a:t>:</a:t>
            </a:r>
            <a:r>
              <a:rPr lang="en-US"/>
              <a:t> Mapping from </a:t>
            </a:r>
            <a:r>
              <a:rPr lang="en-US" i="1"/>
              <a:t>U</a:t>
            </a:r>
            <a:r>
              <a:rPr lang="en-US"/>
              <a:t> to the slots of a hash table </a:t>
            </a:r>
            <a:r>
              <a:rPr lang="en-US" i="1"/>
              <a:t>T</a:t>
            </a:r>
            <a:r>
              <a:rPr lang="en-US"/>
              <a:t>[0</a:t>
            </a:r>
            <a:r>
              <a:rPr lang="en-US" i="1"/>
              <a:t>..m</a:t>
            </a:r>
            <a:r>
              <a:rPr lang="en-US"/>
              <a:t>–1]</a:t>
            </a:r>
            <a:r>
              <a:rPr lang="en-US" i="1"/>
              <a:t>.</a:t>
            </a:r>
          </a:p>
          <a:p>
            <a:pPr lvl="1">
              <a:buFontTx/>
              <a:buNone/>
            </a:pPr>
            <a:r>
              <a:rPr lang="en-US" i="1"/>
              <a:t>            </a:t>
            </a:r>
            <a:r>
              <a:rPr lang="en-US" i="1">
                <a:solidFill>
                  <a:schemeClr val="hlink"/>
                </a:solidFill>
              </a:rPr>
              <a:t>h</a:t>
            </a:r>
            <a:r>
              <a:rPr lang="en-US">
                <a:solidFill>
                  <a:schemeClr val="hlink"/>
                </a:solidFill>
              </a:rPr>
              <a:t> : </a:t>
            </a:r>
            <a:r>
              <a:rPr lang="en-US" i="1">
                <a:solidFill>
                  <a:schemeClr val="hlink"/>
                </a:solidFill>
              </a:rPr>
              <a:t>U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</a:t>
            </a:r>
            <a:r>
              <a:rPr lang="en-US">
                <a:solidFill>
                  <a:schemeClr val="hlink"/>
                </a:solidFill>
              </a:rPr>
              <a:t> {0</a:t>
            </a:r>
            <a:r>
              <a:rPr lang="en-US" i="1">
                <a:solidFill>
                  <a:schemeClr val="hlink"/>
                </a:solidFill>
              </a:rPr>
              <a:t>,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en-US" i="1">
                <a:solidFill>
                  <a:schemeClr val="hlink"/>
                </a:solidFill>
              </a:rPr>
              <a:t>,…, m</a:t>
            </a:r>
            <a:r>
              <a:rPr lang="en-US">
                <a:solidFill>
                  <a:schemeClr val="hlink"/>
                </a:solidFill>
              </a:rPr>
              <a:t>–1}</a:t>
            </a:r>
          </a:p>
          <a:p>
            <a:r>
              <a:rPr lang="en-US"/>
              <a:t>With arrays, key </a:t>
            </a:r>
            <a:r>
              <a:rPr lang="en-US" i="1"/>
              <a:t>k</a:t>
            </a:r>
            <a:r>
              <a:rPr lang="en-US"/>
              <a:t> maps to slot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k</a:t>
            </a:r>
            <a:r>
              <a:rPr lang="en-US"/>
              <a:t>].</a:t>
            </a:r>
          </a:p>
          <a:p>
            <a:r>
              <a:rPr lang="en-US"/>
              <a:t>With hash tables, key </a:t>
            </a:r>
            <a:r>
              <a:rPr lang="en-US" i="1"/>
              <a:t>k</a:t>
            </a:r>
            <a:r>
              <a:rPr lang="en-US"/>
              <a:t> maps or </a:t>
            </a:r>
            <a:r>
              <a:rPr lang="en-US">
                <a:solidFill>
                  <a:srgbClr val="CC3300"/>
                </a:solidFill>
              </a:rPr>
              <a:t>“hashes”</a:t>
            </a:r>
            <a:r>
              <a:rPr lang="en-US"/>
              <a:t> to slot </a:t>
            </a:r>
            <a:r>
              <a:rPr lang="en-US" i="1"/>
              <a:t>T</a:t>
            </a:r>
            <a:r>
              <a:rPr lang="en-US"/>
              <a:t>[</a:t>
            </a:r>
            <a:r>
              <a:rPr lang="en-US" i="1"/>
              <a:t>h</a:t>
            </a:r>
            <a:r>
              <a:rPr lang="en-US"/>
              <a:t>[</a:t>
            </a:r>
            <a:r>
              <a:rPr lang="en-US" i="1"/>
              <a:t>k</a:t>
            </a:r>
            <a:r>
              <a:rPr lang="en-US"/>
              <a:t>]].</a:t>
            </a:r>
          </a:p>
          <a:p>
            <a:r>
              <a:rPr lang="en-US" i="1"/>
              <a:t>h</a:t>
            </a:r>
            <a:r>
              <a:rPr lang="en-US"/>
              <a:t>[</a:t>
            </a:r>
            <a:r>
              <a:rPr lang="en-US" i="1"/>
              <a:t>k</a:t>
            </a:r>
            <a:r>
              <a:rPr lang="en-US"/>
              <a:t>] is the </a:t>
            </a:r>
            <a:r>
              <a:rPr lang="en-US" i="1">
                <a:solidFill>
                  <a:srgbClr val="CC3300"/>
                </a:solidFill>
              </a:rPr>
              <a:t>hash value</a:t>
            </a:r>
            <a:r>
              <a:rPr lang="en-US"/>
              <a:t> of key </a:t>
            </a:r>
            <a:r>
              <a:rPr lang="en-US" i="1"/>
              <a:t>k</a:t>
            </a:r>
            <a:r>
              <a:rPr lang="en-US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096000" y="1371600"/>
            <a:ext cx="1219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096000" y="1828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096000" y="2286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6096000" y="2743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096000" y="3200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6096000" y="3657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6096000" y="4114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60960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6096000" y="5029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6096000" y="5486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315200" y="1447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0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315200" y="54864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m</a:t>
            </a:r>
            <a:r>
              <a:rPr lang="en-US" sz="2000" u="none"/>
              <a:t>–1</a:t>
            </a:r>
            <a:endParaRPr lang="en-US" sz="2000" i="1" u="none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7391400" y="2286000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1</a:t>
            </a:r>
            <a:r>
              <a:rPr lang="en-US" sz="2000" u="none"/>
              <a:t>)</a:t>
            </a:r>
            <a:endParaRPr lang="en-US" sz="2000" i="1" u="none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7391400" y="2819400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4</a:t>
            </a:r>
            <a:r>
              <a:rPr lang="en-US" sz="2000" u="none"/>
              <a:t>)</a:t>
            </a:r>
            <a:endParaRPr lang="en-US" sz="2000" i="1" u="none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7391400" y="3657600"/>
            <a:ext cx="130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2</a:t>
            </a:r>
            <a:r>
              <a:rPr lang="en-US" sz="2000" u="none"/>
              <a:t>)=</a:t>
            </a:r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5</a:t>
            </a:r>
            <a:r>
              <a:rPr lang="en-US" sz="2000" u="none"/>
              <a:t>)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7391400" y="4572000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3</a:t>
            </a:r>
            <a:r>
              <a:rPr lang="en-US" sz="2000" u="none"/>
              <a:t>)</a:t>
            </a:r>
            <a:endParaRPr lang="en-US" sz="2000" i="1" u="none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6096000" y="2286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096000" y="27432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6096000" y="36576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6096000" y="4572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Oval 24"/>
          <p:cNvSpPr>
            <a:spLocks noChangeArrowheads="1"/>
          </p:cNvSpPr>
          <p:nvPr/>
        </p:nvSpPr>
        <p:spPr bwMode="auto">
          <a:xfrm>
            <a:off x="990600" y="12954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1447800" y="28956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1790700" y="1828800"/>
            <a:ext cx="2014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1447800" y="3276600"/>
            <a:ext cx="80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25146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Oval 34"/>
          <p:cNvSpPr>
            <a:spLocks noChangeArrowheads="1"/>
          </p:cNvSpPr>
          <p:nvPr/>
        </p:nvSpPr>
        <p:spPr bwMode="auto">
          <a:xfrm>
            <a:off x="3276600" y="3429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2667000" y="3657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3276600" y="3886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Oval 37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2286000" y="3200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2362200" y="3581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3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3200400" y="38862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2971800" y="3276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V="1">
            <a:off x="2590800" y="2514600"/>
            <a:ext cx="3505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V="1">
            <a:off x="3352800" y="2971800"/>
            <a:ext cx="2743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2743200" y="4191000"/>
            <a:ext cx="3352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2667000" y="3733800"/>
            <a:ext cx="3429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>
            <a:off x="3276600" y="3886200"/>
            <a:ext cx="2819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4724400" y="35814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collision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1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 with Hashing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/>
              <a:t>Multiple keys can hash to the same slot – </a:t>
            </a:r>
            <a:r>
              <a:rPr lang="en-US">
                <a:solidFill>
                  <a:srgbClr val="CC3300"/>
                </a:solidFill>
              </a:rPr>
              <a:t>collisions are possible</a:t>
            </a:r>
            <a:r>
              <a:rPr lang="en-US"/>
              <a:t>.</a:t>
            </a:r>
          </a:p>
          <a:p>
            <a:pPr lvl="1"/>
            <a:r>
              <a:rPr lang="en-US"/>
              <a:t>Design hash functions such that collisions are minimized.</a:t>
            </a:r>
          </a:p>
          <a:p>
            <a:pPr lvl="1"/>
            <a:r>
              <a:rPr lang="en-US"/>
              <a:t>But avoiding collisions is impossible.</a:t>
            </a:r>
          </a:p>
          <a:p>
            <a:pPr lvl="2"/>
            <a:r>
              <a:rPr lang="en-US"/>
              <a:t>Design collision-resolution techniques.</a:t>
            </a:r>
          </a:p>
          <a:p>
            <a:r>
              <a:rPr lang="en-US">
                <a:solidFill>
                  <a:srgbClr val="CC3300"/>
                </a:solidFill>
              </a:rPr>
              <a:t>Search will cost </a:t>
            </a:r>
            <a:r>
              <a:rPr lang="ru-RU">
                <a:solidFill>
                  <a:srgbClr val="CC3300"/>
                </a:solidFill>
                <a:cs typeface="Times New Roman" pitchFamily="18" charset="0"/>
              </a:rPr>
              <a:t>Ө</a:t>
            </a:r>
            <a:r>
              <a:rPr lang="en-US">
                <a:solidFill>
                  <a:srgbClr val="CC3300"/>
                </a:solidFill>
                <a:cs typeface="Times New Roman" pitchFamily="18" charset="0"/>
              </a:rPr>
              <a:t>(</a:t>
            </a:r>
            <a:r>
              <a:rPr lang="en-US" i="1">
                <a:solidFill>
                  <a:srgbClr val="CC3300"/>
                </a:solidFill>
                <a:cs typeface="Times New Roman" pitchFamily="18" charset="0"/>
              </a:rPr>
              <a:t>n</a:t>
            </a:r>
            <a:r>
              <a:rPr lang="en-US">
                <a:solidFill>
                  <a:srgbClr val="CC3300"/>
                </a:solidFill>
                <a:cs typeface="Times New Roman" pitchFamily="18" charset="0"/>
              </a:rPr>
              <a:t>) time in the worst case</a:t>
            </a:r>
            <a:r>
              <a:rPr lang="en-US">
                <a:cs typeface="Times New Roman" pitchFamily="18" charset="0"/>
              </a:rPr>
              <a:t>.</a:t>
            </a:r>
          </a:p>
          <a:p>
            <a:pPr lvl="1"/>
            <a:r>
              <a:rPr lang="en-US">
                <a:cs typeface="Times New Roman" pitchFamily="18" charset="0"/>
              </a:rPr>
              <a:t>However, all operations can be made to have an expected complexity of </a:t>
            </a:r>
            <a:r>
              <a:rPr lang="ru-RU">
                <a:cs typeface="Times New Roman" pitchFamily="18" charset="0"/>
              </a:rPr>
              <a:t>Ө</a:t>
            </a:r>
            <a:r>
              <a:rPr lang="en-US">
                <a:cs typeface="Times New Roman" pitchFamily="18" charset="0"/>
              </a:rPr>
              <a:t>(1).</a:t>
            </a:r>
            <a:endParaRPr lang="ru-RU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6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of Resolution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6629400" cy="5410200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Chaining:</a:t>
            </a:r>
            <a:r>
              <a:rPr lang="en-US"/>
              <a:t>  </a:t>
            </a:r>
          </a:p>
          <a:p>
            <a:pPr lvl="1"/>
            <a:r>
              <a:rPr lang="en-US"/>
              <a:t>Store all elements that hash to the same slot in a linked list.</a:t>
            </a:r>
          </a:p>
          <a:p>
            <a:pPr lvl="1"/>
            <a:r>
              <a:rPr lang="en-US"/>
              <a:t>Store a pointer to the head of the linked list in the hash table slot.</a:t>
            </a:r>
          </a:p>
          <a:p>
            <a:r>
              <a:rPr lang="en-US">
                <a:solidFill>
                  <a:srgbClr val="CC3300"/>
                </a:solidFill>
              </a:rPr>
              <a:t>Open Addressing:</a:t>
            </a:r>
          </a:p>
          <a:p>
            <a:pPr lvl="1"/>
            <a:r>
              <a:rPr lang="en-US"/>
              <a:t>All elements stored in hash table itself.</a:t>
            </a:r>
          </a:p>
          <a:p>
            <a:pPr lvl="1"/>
            <a:r>
              <a:rPr lang="en-US"/>
              <a:t>When collisions occur, use a systematic (consistent) procedure to store elements in free slots of the table.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796213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2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934200" y="1447800"/>
            <a:ext cx="338138" cy="1828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6934200" y="16303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934200" y="18129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934200" y="19970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6934200" y="21796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6934200" y="2362200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6934200" y="25447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934200" y="27273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6934200" y="29114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6934200" y="30940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264400" y="16002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u="none"/>
              <a:t>0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272338" y="3216275"/>
            <a:ext cx="403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i="1" u="none"/>
              <a:t>m</a:t>
            </a:r>
            <a:r>
              <a:rPr lang="en-US" sz="1000" u="none"/>
              <a:t>–1</a:t>
            </a:r>
            <a:endParaRPr lang="en-US" sz="1000" i="1" u="none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934200" y="18129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934200" y="2362200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934200" y="27273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934200" y="2911475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364413" y="18129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1</a:t>
            </a:r>
            <a:endParaRPr lang="en-US" sz="1000" i="1" u="none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7518400" y="18129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796213" y="18129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4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950200" y="18129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364413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5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7518400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7950200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8226425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8380413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73644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75184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77962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79502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7364413" y="2941638"/>
            <a:ext cx="307975" cy="152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7518400" y="29416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7180263" y="19050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7610475" y="1905000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7180263" y="24542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7610475" y="2454275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8042275" y="24542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7180263" y="28194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7642225" y="2819400"/>
            <a:ext cx="15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7180263" y="30019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8226425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6</a:t>
            </a:r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8380413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73644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7</a:t>
            </a:r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>
            <a:off x="75184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77962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3</a:t>
            </a:r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79502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7364413" y="2941638"/>
            <a:ext cx="307975" cy="1825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8</a:t>
            </a:r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>
            <a:off x="7518400" y="2941638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 flipH="1">
            <a:off x="7026275" y="1477963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 flipH="1">
            <a:off x="7026275" y="16605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 flipH="1">
            <a:off x="7026275" y="2027238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flipH="1">
            <a:off x="7026275" y="22098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H="1">
            <a:off x="7026275" y="25749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H="1">
            <a:off x="7026275" y="31242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 flipH="1">
            <a:off x="7980363" y="1844675"/>
            <a:ext cx="92075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Line 59"/>
          <p:cNvSpPr>
            <a:spLocks noChangeShapeType="1"/>
          </p:cNvSpPr>
          <p:nvPr/>
        </p:nvSpPr>
        <p:spPr bwMode="auto">
          <a:xfrm flipH="1">
            <a:off x="8410575" y="2392363"/>
            <a:ext cx="93663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6" name="Line 60"/>
          <p:cNvSpPr>
            <a:spLocks noChangeShapeType="1"/>
          </p:cNvSpPr>
          <p:nvPr/>
        </p:nvSpPr>
        <p:spPr bwMode="auto">
          <a:xfrm flipH="1">
            <a:off x="7980363" y="2759075"/>
            <a:ext cx="92075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Line 61"/>
          <p:cNvSpPr>
            <a:spLocks noChangeShapeType="1"/>
          </p:cNvSpPr>
          <p:nvPr/>
        </p:nvSpPr>
        <p:spPr bwMode="auto">
          <a:xfrm flipH="1">
            <a:off x="7550150" y="2971800"/>
            <a:ext cx="9207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Rectangle 63"/>
          <p:cNvSpPr>
            <a:spLocks noChangeArrowheads="1"/>
          </p:cNvSpPr>
          <p:nvPr/>
        </p:nvSpPr>
        <p:spPr bwMode="auto">
          <a:xfrm>
            <a:off x="7315200" y="3962400"/>
            <a:ext cx="338138" cy="1828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64"/>
          <p:cNvSpPr>
            <a:spLocks noChangeShapeType="1"/>
          </p:cNvSpPr>
          <p:nvPr/>
        </p:nvSpPr>
        <p:spPr bwMode="auto">
          <a:xfrm>
            <a:off x="7315200" y="41449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65"/>
          <p:cNvSpPr>
            <a:spLocks noChangeShapeType="1"/>
          </p:cNvSpPr>
          <p:nvPr/>
        </p:nvSpPr>
        <p:spPr bwMode="auto">
          <a:xfrm>
            <a:off x="7315200" y="43275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Line 66"/>
          <p:cNvSpPr>
            <a:spLocks noChangeShapeType="1"/>
          </p:cNvSpPr>
          <p:nvPr/>
        </p:nvSpPr>
        <p:spPr bwMode="auto">
          <a:xfrm>
            <a:off x="7315200" y="45116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Line 67"/>
          <p:cNvSpPr>
            <a:spLocks noChangeShapeType="1"/>
          </p:cNvSpPr>
          <p:nvPr/>
        </p:nvSpPr>
        <p:spPr bwMode="auto">
          <a:xfrm>
            <a:off x="7315200" y="46942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4" name="Line 68"/>
          <p:cNvSpPr>
            <a:spLocks noChangeShapeType="1"/>
          </p:cNvSpPr>
          <p:nvPr/>
        </p:nvSpPr>
        <p:spPr bwMode="auto">
          <a:xfrm>
            <a:off x="7315200" y="4876800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5" name="Line 69"/>
          <p:cNvSpPr>
            <a:spLocks noChangeShapeType="1"/>
          </p:cNvSpPr>
          <p:nvPr/>
        </p:nvSpPr>
        <p:spPr bwMode="auto">
          <a:xfrm>
            <a:off x="7315200" y="50593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6" name="Line 70"/>
          <p:cNvSpPr>
            <a:spLocks noChangeShapeType="1"/>
          </p:cNvSpPr>
          <p:nvPr/>
        </p:nvSpPr>
        <p:spPr bwMode="auto">
          <a:xfrm>
            <a:off x="7315200" y="52419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7" name="Line 71"/>
          <p:cNvSpPr>
            <a:spLocks noChangeShapeType="1"/>
          </p:cNvSpPr>
          <p:nvPr/>
        </p:nvSpPr>
        <p:spPr bwMode="auto">
          <a:xfrm>
            <a:off x="7315200" y="54260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8" name="Line 72"/>
          <p:cNvSpPr>
            <a:spLocks noChangeShapeType="1"/>
          </p:cNvSpPr>
          <p:nvPr/>
        </p:nvSpPr>
        <p:spPr bwMode="auto">
          <a:xfrm>
            <a:off x="7315200" y="56086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0" name="Rectangle 74"/>
          <p:cNvSpPr>
            <a:spLocks noChangeArrowheads="1"/>
          </p:cNvSpPr>
          <p:nvPr/>
        </p:nvSpPr>
        <p:spPr bwMode="auto">
          <a:xfrm>
            <a:off x="7315200" y="43275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1" name="Rectangle 75"/>
          <p:cNvSpPr>
            <a:spLocks noChangeArrowheads="1"/>
          </p:cNvSpPr>
          <p:nvPr/>
        </p:nvSpPr>
        <p:spPr bwMode="auto">
          <a:xfrm>
            <a:off x="7315200" y="4876800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2" name="Rectangle 76"/>
          <p:cNvSpPr>
            <a:spLocks noChangeArrowheads="1"/>
          </p:cNvSpPr>
          <p:nvPr/>
        </p:nvSpPr>
        <p:spPr bwMode="auto">
          <a:xfrm>
            <a:off x="7315200" y="52419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3" name="Rectangle 77"/>
          <p:cNvSpPr>
            <a:spLocks noChangeArrowheads="1"/>
          </p:cNvSpPr>
          <p:nvPr/>
        </p:nvSpPr>
        <p:spPr bwMode="auto">
          <a:xfrm>
            <a:off x="7315200" y="5426075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8" name="Line 82"/>
          <p:cNvSpPr>
            <a:spLocks noChangeShapeType="1"/>
          </p:cNvSpPr>
          <p:nvPr/>
        </p:nvSpPr>
        <p:spPr bwMode="auto">
          <a:xfrm>
            <a:off x="6858000" y="29718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9" name="Line 83"/>
          <p:cNvSpPr>
            <a:spLocks noChangeShapeType="1"/>
          </p:cNvSpPr>
          <p:nvPr/>
        </p:nvSpPr>
        <p:spPr bwMode="auto">
          <a:xfrm>
            <a:off x="7561263" y="49688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0" name="Line 84"/>
          <p:cNvSpPr>
            <a:spLocks noChangeShapeType="1"/>
          </p:cNvSpPr>
          <p:nvPr/>
        </p:nvSpPr>
        <p:spPr bwMode="auto">
          <a:xfrm>
            <a:off x="7561263" y="53340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4" name="Line 88"/>
          <p:cNvSpPr>
            <a:spLocks noChangeShapeType="1"/>
          </p:cNvSpPr>
          <p:nvPr/>
        </p:nvSpPr>
        <p:spPr bwMode="auto">
          <a:xfrm flipH="1">
            <a:off x="7407275" y="3992563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5" name="Line 89"/>
          <p:cNvSpPr>
            <a:spLocks noChangeShapeType="1"/>
          </p:cNvSpPr>
          <p:nvPr/>
        </p:nvSpPr>
        <p:spPr bwMode="auto">
          <a:xfrm flipH="1">
            <a:off x="7407275" y="41751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6" name="Line 90"/>
          <p:cNvSpPr>
            <a:spLocks noChangeShapeType="1"/>
          </p:cNvSpPr>
          <p:nvPr/>
        </p:nvSpPr>
        <p:spPr bwMode="auto">
          <a:xfrm flipH="1">
            <a:off x="7407275" y="4541838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7" name="Line 91"/>
          <p:cNvSpPr>
            <a:spLocks noChangeShapeType="1"/>
          </p:cNvSpPr>
          <p:nvPr/>
        </p:nvSpPr>
        <p:spPr bwMode="auto">
          <a:xfrm flipH="1">
            <a:off x="7407275" y="47244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8" name="Line 92"/>
          <p:cNvSpPr>
            <a:spLocks noChangeShapeType="1"/>
          </p:cNvSpPr>
          <p:nvPr/>
        </p:nvSpPr>
        <p:spPr bwMode="auto">
          <a:xfrm flipH="1">
            <a:off x="7407275" y="50895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9" name="Line 93"/>
          <p:cNvSpPr>
            <a:spLocks noChangeShapeType="1"/>
          </p:cNvSpPr>
          <p:nvPr/>
        </p:nvSpPr>
        <p:spPr bwMode="auto">
          <a:xfrm flipH="1">
            <a:off x="7407275" y="56388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>
            <a:off x="6858000" y="28194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>
            <a:off x="6853238" y="276701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>
            <a:off x="6853238" y="25193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4" name="Line 98"/>
          <p:cNvSpPr>
            <a:spLocks noChangeShapeType="1"/>
          </p:cNvSpPr>
          <p:nvPr/>
        </p:nvSpPr>
        <p:spPr bwMode="auto">
          <a:xfrm>
            <a:off x="6848475" y="24669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6" name="Line 100"/>
          <p:cNvSpPr>
            <a:spLocks noChangeShapeType="1"/>
          </p:cNvSpPr>
          <p:nvPr/>
        </p:nvSpPr>
        <p:spPr bwMode="auto">
          <a:xfrm>
            <a:off x="6853238" y="24050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7" name="Line 101"/>
          <p:cNvSpPr>
            <a:spLocks noChangeShapeType="1"/>
          </p:cNvSpPr>
          <p:nvPr/>
        </p:nvSpPr>
        <p:spPr bwMode="auto">
          <a:xfrm>
            <a:off x="6853238" y="192405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" name="Line 102"/>
          <p:cNvSpPr>
            <a:spLocks noChangeShapeType="1"/>
          </p:cNvSpPr>
          <p:nvPr/>
        </p:nvSpPr>
        <p:spPr bwMode="auto">
          <a:xfrm>
            <a:off x="6848475" y="18716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" name="Line 105"/>
          <p:cNvSpPr>
            <a:spLocks noChangeShapeType="1"/>
          </p:cNvSpPr>
          <p:nvPr/>
        </p:nvSpPr>
        <p:spPr bwMode="auto">
          <a:xfrm>
            <a:off x="7234238" y="54768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" name="Line 106"/>
          <p:cNvSpPr>
            <a:spLocks noChangeShapeType="1"/>
          </p:cNvSpPr>
          <p:nvPr/>
        </p:nvSpPr>
        <p:spPr bwMode="auto">
          <a:xfrm>
            <a:off x="7234238" y="53244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" name="Line 107"/>
          <p:cNvSpPr>
            <a:spLocks noChangeShapeType="1"/>
          </p:cNvSpPr>
          <p:nvPr/>
        </p:nvSpPr>
        <p:spPr bwMode="auto">
          <a:xfrm>
            <a:off x="7229475" y="527208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4" name="Line 108"/>
          <p:cNvSpPr>
            <a:spLocks noChangeShapeType="1"/>
          </p:cNvSpPr>
          <p:nvPr/>
        </p:nvSpPr>
        <p:spPr bwMode="auto">
          <a:xfrm>
            <a:off x="7229475" y="50244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5" name="Line 109"/>
          <p:cNvSpPr>
            <a:spLocks noChangeShapeType="1"/>
          </p:cNvSpPr>
          <p:nvPr/>
        </p:nvSpPr>
        <p:spPr bwMode="auto">
          <a:xfrm>
            <a:off x="7224713" y="497205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6" name="Line 110"/>
          <p:cNvSpPr>
            <a:spLocks noChangeShapeType="1"/>
          </p:cNvSpPr>
          <p:nvPr/>
        </p:nvSpPr>
        <p:spPr bwMode="auto">
          <a:xfrm>
            <a:off x="7229475" y="49101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7" name="Line 111"/>
          <p:cNvSpPr>
            <a:spLocks noChangeShapeType="1"/>
          </p:cNvSpPr>
          <p:nvPr/>
        </p:nvSpPr>
        <p:spPr bwMode="auto">
          <a:xfrm>
            <a:off x="7229475" y="442912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" name="Line 112"/>
          <p:cNvSpPr>
            <a:spLocks noChangeShapeType="1"/>
          </p:cNvSpPr>
          <p:nvPr/>
        </p:nvSpPr>
        <p:spPr bwMode="auto">
          <a:xfrm>
            <a:off x="7224713" y="43767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0" name="Rectangle 114"/>
          <p:cNvSpPr>
            <a:spLocks noChangeArrowheads="1"/>
          </p:cNvSpPr>
          <p:nvPr/>
        </p:nvSpPr>
        <p:spPr bwMode="auto">
          <a:xfrm>
            <a:off x="7391400" y="4495800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1" name="Rectangle 115"/>
          <p:cNvSpPr>
            <a:spLocks noChangeArrowheads="1"/>
          </p:cNvSpPr>
          <p:nvPr/>
        </p:nvSpPr>
        <p:spPr bwMode="auto">
          <a:xfrm>
            <a:off x="7386638" y="5048250"/>
            <a:ext cx="338137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4" name="Freeform 118"/>
          <p:cNvSpPr>
            <a:spLocks/>
          </p:cNvSpPr>
          <p:nvPr/>
        </p:nvSpPr>
        <p:spPr bwMode="auto">
          <a:xfrm>
            <a:off x="7639050" y="4391025"/>
            <a:ext cx="161925" cy="150813"/>
          </a:xfrm>
          <a:custGeom>
            <a:avLst/>
            <a:gdLst>
              <a:gd name="T0" fmla="*/ 0 w 102"/>
              <a:gd name="T1" fmla="*/ 3 h 95"/>
              <a:gd name="T2" fmla="*/ 57 w 102"/>
              <a:gd name="T3" fmla="*/ 6 h 95"/>
              <a:gd name="T4" fmla="*/ 93 w 102"/>
              <a:gd name="T5" fmla="*/ 24 h 95"/>
              <a:gd name="T6" fmla="*/ 99 w 102"/>
              <a:gd name="T7" fmla="*/ 42 h 95"/>
              <a:gd name="T8" fmla="*/ 102 w 102"/>
              <a:gd name="T9" fmla="*/ 51 h 95"/>
              <a:gd name="T10" fmla="*/ 81 w 102"/>
              <a:gd name="T11" fmla="*/ 84 h 95"/>
              <a:gd name="T12" fmla="*/ 63 w 102"/>
              <a:gd name="T13" fmla="*/ 9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5">
                <a:moveTo>
                  <a:pt x="0" y="3"/>
                </a:moveTo>
                <a:cubicBezTo>
                  <a:pt x="24" y="1"/>
                  <a:pt x="35" y="0"/>
                  <a:pt x="57" y="6"/>
                </a:cubicBezTo>
                <a:cubicBezTo>
                  <a:pt x="70" y="10"/>
                  <a:pt x="93" y="24"/>
                  <a:pt x="93" y="24"/>
                </a:cubicBezTo>
                <a:cubicBezTo>
                  <a:pt x="95" y="30"/>
                  <a:pt x="97" y="36"/>
                  <a:pt x="99" y="42"/>
                </a:cubicBezTo>
                <a:cubicBezTo>
                  <a:pt x="100" y="45"/>
                  <a:pt x="102" y="51"/>
                  <a:pt x="102" y="51"/>
                </a:cubicBezTo>
                <a:cubicBezTo>
                  <a:pt x="94" y="63"/>
                  <a:pt x="95" y="77"/>
                  <a:pt x="81" y="84"/>
                </a:cubicBezTo>
                <a:cubicBezTo>
                  <a:pt x="77" y="86"/>
                  <a:pt x="63" y="95"/>
                  <a:pt x="63" y="9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5" name="Freeform 119"/>
          <p:cNvSpPr>
            <a:spLocks/>
          </p:cNvSpPr>
          <p:nvPr/>
        </p:nvSpPr>
        <p:spPr bwMode="auto">
          <a:xfrm>
            <a:off x="7653338" y="5006975"/>
            <a:ext cx="139700" cy="98425"/>
          </a:xfrm>
          <a:custGeom>
            <a:avLst/>
            <a:gdLst>
              <a:gd name="T0" fmla="*/ 0 w 88"/>
              <a:gd name="T1" fmla="*/ 5 h 62"/>
              <a:gd name="T2" fmla="*/ 39 w 88"/>
              <a:gd name="T3" fmla="*/ 5 h 62"/>
              <a:gd name="T4" fmla="*/ 57 w 88"/>
              <a:gd name="T5" fmla="*/ 11 h 62"/>
              <a:gd name="T6" fmla="*/ 45 w 88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62">
                <a:moveTo>
                  <a:pt x="0" y="5"/>
                </a:moveTo>
                <a:cubicBezTo>
                  <a:pt x="19" y="1"/>
                  <a:pt x="16" y="0"/>
                  <a:pt x="39" y="5"/>
                </a:cubicBezTo>
                <a:cubicBezTo>
                  <a:pt x="45" y="6"/>
                  <a:pt x="57" y="11"/>
                  <a:pt x="57" y="11"/>
                </a:cubicBezTo>
                <a:cubicBezTo>
                  <a:pt x="88" y="42"/>
                  <a:pt x="65" y="42"/>
                  <a:pt x="45" y="6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39" name="Group 123"/>
          <p:cNvGrpSpPr>
            <a:grpSpLocks/>
          </p:cNvGrpSpPr>
          <p:nvPr/>
        </p:nvGrpSpPr>
        <p:grpSpPr bwMode="auto">
          <a:xfrm>
            <a:off x="7386638" y="4924425"/>
            <a:ext cx="442912" cy="858838"/>
            <a:chOff x="4653" y="3102"/>
            <a:chExt cx="279" cy="541"/>
          </a:xfrm>
        </p:grpSpPr>
        <p:sp>
          <p:nvSpPr>
            <p:cNvPr id="9332" name="Rectangle 116"/>
            <p:cNvSpPr>
              <a:spLocks noChangeArrowheads="1"/>
            </p:cNvSpPr>
            <p:nvPr/>
          </p:nvSpPr>
          <p:spPr bwMode="auto">
            <a:xfrm>
              <a:off x="4653" y="3528"/>
              <a:ext cx="213" cy="11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6" name="Freeform 120"/>
            <p:cNvSpPr>
              <a:spLocks/>
            </p:cNvSpPr>
            <p:nvPr/>
          </p:nvSpPr>
          <p:spPr bwMode="auto">
            <a:xfrm>
              <a:off x="4824" y="3102"/>
              <a:ext cx="108" cy="486"/>
            </a:xfrm>
            <a:custGeom>
              <a:avLst/>
              <a:gdLst>
                <a:gd name="T0" fmla="*/ 0 w 108"/>
                <a:gd name="T1" fmla="*/ 6 h 486"/>
                <a:gd name="T2" fmla="*/ 78 w 108"/>
                <a:gd name="T3" fmla="*/ 30 h 486"/>
                <a:gd name="T4" fmla="*/ 87 w 108"/>
                <a:gd name="T5" fmla="*/ 66 h 486"/>
                <a:gd name="T6" fmla="*/ 96 w 108"/>
                <a:gd name="T7" fmla="*/ 93 h 486"/>
                <a:gd name="T8" fmla="*/ 99 w 108"/>
                <a:gd name="T9" fmla="*/ 123 h 486"/>
                <a:gd name="T10" fmla="*/ 78 w 108"/>
                <a:gd name="T11" fmla="*/ 219 h 486"/>
                <a:gd name="T12" fmla="*/ 51 w 108"/>
                <a:gd name="T13" fmla="*/ 240 h 486"/>
                <a:gd name="T14" fmla="*/ 81 w 108"/>
                <a:gd name="T15" fmla="*/ 303 h 486"/>
                <a:gd name="T16" fmla="*/ 75 w 108"/>
                <a:gd name="T17" fmla="*/ 342 h 486"/>
                <a:gd name="T18" fmla="*/ 48 w 108"/>
                <a:gd name="T19" fmla="*/ 363 h 486"/>
                <a:gd name="T20" fmla="*/ 75 w 108"/>
                <a:gd name="T21" fmla="*/ 378 h 486"/>
                <a:gd name="T22" fmla="*/ 81 w 108"/>
                <a:gd name="T23" fmla="*/ 396 h 486"/>
                <a:gd name="T24" fmla="*/ 69 w 108"/>
                <a:gd name="T25" fmla="*/ 471 h 486"/>
                <a:gd name="T26" fmla="*/ 48 w 108"/>
                <a:gd name="T27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86">
                  <a:moveTo>
                    <a:pt x="0" y="6"/>
                  </a:moveTo>
                  <a:cubicBezTo>
                    <a:pt x="29" y="0"/>
                    <a:pt x="57" y="9"/>
                    <a:pt x="78" y="30"/>
                  </a:cubicBezTo>
                  <a:cubicBezTo>
                    <a:pt x="94" y="79"/>
                    <a:pt x="75" y="18"/>
                    <a:pt x="87" y="66"/>
                  </a:cubicBezTo>
                  <a:cubicBezTo>
                    <a:pt x="89" y="75"/>
                    <a:pt x="96" y="93"/>
                    <a:pt x="96" y="93"/>
                  </a:cubicBezTo>
                  <a:cubicBezTo>
                    <a:pt x="88" y="116"/>
                    <a:pt x="86" y="106"/>
                    <a:pt x="99" y="123"/>
                  </a:cubicBezTo>
                  <a:cubicBezTo>
                    <a:pt x="108" y="150"/>
                    <a:pt x="94" y="195"/>
                    <a:pt x="78" y="219"/>
                  </a:cubicBezTo>
                  <a:cubicBezTo>
                    <a:pt x="72" y="228"/>
                    <a:pt x="51" y="240"/>
                    <a:pt x="51" y="240"/>
                  </a:cubicBezTo>
                  <a:cubicBezTo>
                    <a:pt x="71" y="247"/>
                    <a:pt x="77" y="283"/>
                    <a:pt x="81" y="303"/>
                  </a:cubicBezTo>
                  <a:cubicBezTo>
                    <a:pt x="80" y="316"/>
                    <a:pt x="82" y="331"/>
                    <a:pt x="75" y="342"/>
                  </a:cubicBezTo>
                  <a:cubicBezTo>
                    <a:pt x="69" y="351"/>
                    <a:pt x="48" y="363"/>
                    <a:pt x="48" y="363"/>
                  </a:cubicBezTo>
                  <a:cubicBezTo>
                    <a:pt x="60" y="366"/>
                    <a:pt x="70" y="366"/>
                    <a:pt x="75" y="378"/>
                  </a:cubicBezTo>
                  <a:cubicBezTo>
                    <a:pt x="78" y="384"/>
                    <a:pt x="81" y="396"/>
                    <a:pt x="81" y="396"/>
                  </a:cubicBezTo>
                  <a:cubicBezTo>
                    <a:pt x="81" y="401"/>
                    <a:pt x="81" y="459"/>
                    <a:pt x="69" y="471"/>
                  </a:cubicBezTo>
                  <a:cubicBezTo>
                    <a:pt x="62" y="478"/>
                    <a:pt x="55" y="479"/>
                    <a:pt x="48" y="4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38" name="Group 122"/>
          <p:cNvGrpSpPr>
            <a:grpSpLocks/>
          </p:cNvGrpSpPr>
          <p:nvPr/>
        </p:nvGrpSpPr>
        <p:grpSpPr bwMode="auto">
          <a:xfrm>
            <a:off x="7386638" y="3929063"/>
            <a:ext cx="655637" cy="1695450"/>
            <a:chOff x="4653" y="2475"/>
            <a:chExt cx="413" cy="1068"/>
          </a:xfrm>
        </p:grpSpPr>
        <p:sp>
          <p:nvSpPr>
            <p:cNvPr id="9333" name="Rectangle 117"/>
            <p:cNvSpPr>
              <a:spLocks noChangeArrowheads="1"/>
            </p:cNvSpPr>
            <p:nvPr/>
          </p:nvSpPr>
          <p:spPr bwMode="auto">
            <a:xfrm>
              <a:off x="4653" y="2475"/>
              <a:ext cx="213" cy="11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7" name="Freeform 121"/>
            <p:cNvSpPr>
              <a:spLocks/>
            </p:cNvSpPr>
            <p:nvPr/>
          </p:nvSpPr>
          <p:spPr bwMode="auto">
            <a:xfrm>
              <a:off x="4827" y="2592"/>
              <a:ext cx="239" cy="951"/>
            </a:xfrm>
            <a:custGeom>
              <a:avLst/>
              <a:gdLst>
                <a:gd name="T0" fmla="*/ 0 w 239"/>
                <a:gd name="T1" fmla="*/ 804 h 951"/>
                <a:gd name="T2" fmla="*/ 36 w 239"/>
                <a:gd name="T3" fmla="*/ 834 h 951"/>
                <a:gd name="T4" fmla="*/ 9 w 239"/>
                <a:gd name="T5" fmla="*/ 879 h 951"/>
                <a:gd name="T6" fmla="*/ 36 w 239"/>
                <a:gd name="T7" fmla="*/ 897 h 951"/>
                <a:gd name="T8" fmla="*/ 48 w 239"/>
                <a:gd name="T9" fmla="*/ 915 h 951"/>
                <a:gd name="T10" fmla="*/ 54 w 239"/>
                <a:gd name="T11" fmla="*/ 924 h 951"/>
                <a:gd name="T12" fmla="*/ 57 w 239"/>
                <a:gd name="T13" fmla="*/ 951 h 951"/>
                <a:gd name="T14" fmla="*/ 207 w 239"/>
                <a:gd name="T15" fmla="*/ 777 h 951"/>
                <a:gd name="T16" fmla="*/ 225 w 239"/>
                <a:gd name="T17" fmla="*/ 711 h 951"/>
                <a:gd name="T18" fmla="*/ 237 w 239"/>
                <a:gd name="T19" fmla="*/ 636 h 951"/>
                <a:gd name="T20" fmla="*/ 225 w 239"/>
                <a:gd name="T21" fmla="*/ 348 h 951"/>
                <a:gd name="T22" fmla="*/ 198 w 239"/>
                <a:gd name="T23" fmla="*/ 198 h 951"/>
                <a:gd name="T24" fmla="*/ 78 w 239"/>
                <a:gd name="T25" fmla="*/ 24 h 951"/>
                <a:gd name="T26" fmla="*/ 60 w 239"/>
                <a:gd name="T27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951">
                  <a:moveTo>
                    <a:pt x="0" y="804"/>
                  </a:moveTo>
                  <a:cubicBezTo>
                    <a:pt x="19" y="811"/>
                    <a:pt x="29" y="814"/>
                    <a:pt x="36" y="834"/>
                  </a:cubicBezTo>
                  <a:cubicBezTo>
                    <a:pt x="30" y="852"/>
                    <a:pt x="23" y="865"/>
                    <a:pt x="9" y="879"/>
                  </a:cubicBezTo>
                  <a:cubicBezTo>
                    <a:pt x="20" y="883"/>
                    <a:pt x="29" y="888"/>
                    <a:pt x="36" y="897"/>
                  </a:cubicBezTo>
                  <a:cubicBezTo>
                    <a:pt x="40" y="903"/>
                    <a:pt x="44" y="909"/>
                    <a:pt x="48" y="915"/>
                  </a:cubicBezTo>
                  <a:cubicBezTo>
                    <a:pt x="50" y="918"/>
                    <a:pt x="54" y="924"/>
                    <a:pt x="54" y="924"/>
                  </a:cubicBezTo>
                  <a:cubicBezTo>
                    <a:pt x="47" y="946"/>
                    <a:pt x="44" y="938"/>
                    <a:pt x="57" y="951"/>
                  </a:cubicBezTo>
                  <a:cubicBezTo>
                    <a:pt x="152" y="927"/>
                    <a:pt x="176" y="860"/>
                    <a:pt x="207" y="777"/>
                  </a:cubicBezTo>
                  <a:cubicBezTo>
                    <a:pt x="215" y="755"/>
                    <a:pt x="215" y="732"/>
                    <a:pt x="225" y="711"/>
                  </a:cubicBezTo>
                  <a:cubicBezTo>
                    <a:pt x="230" y="686"/>
                    <a:pt x="232" y="661"/>
                    <a:pt x="237" y="636"/>
                  </a:cubicBezTo>
                  <a:cubicBezTo>
                    <a:pt x="235" y="573"/>
                    <a:pt x="239" y="431"/>
                    <a:pt x="225" y="348"/>
                  </a:cubicBezTo>
                  <a:cubicBezTo>
                    <a:pt x="221" y="299"/>
                    <a:pt x="217" y="244"/>
                    <a:pt x="198" y="198"/>
                  </a:cubicBezTo>
                  <a:cubicBezTo>
                    <a:pt x="185" y="121"/>
                    <a:pt x="130" y="76"/>
                    <a:pt x="78" y="24"/>
                  </a:cubicBezTo>
                  <a:cubicBezTo>
                    <a:pt x="71" y="17"/>
                    <a:pt x="67" y="7"/>
                    <a:pt x="6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0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Collision Resolution by Chaining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029200" y="1447800"/>
            <a:ext cx="838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5029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50292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5029200" y="2819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5029200" y="3276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5029200" y="3733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029200" y="4191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029200" y="4648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029200" y="510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5029200" y="5562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1524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0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867400" y="55626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m</a:t>
            </a:r>
            <a:r>
              <a:rPr lang="en-US" sz="2000" u="none"/>
              <a:t>–1</a:t>
            </a:r>
            <a:endParaRPr lang="en-US" sz="2000" i="1" u="none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67400" y="2362200"/>
            <a:ext cx="130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1</a:t>
            </a:r>
            <a:r>
              <a:rPr lang="en-US" sz="2000" u="none"/>
              <a:t>)=</a:t>
            </a:r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4</a:t>
            </a:r>
            <a:r>
              <a:rPr lang="en-US" sz="2000" u="none"/>
              <a:t>)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867400" y="3733800"/>
            <a:ext cx="194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2</a:t>
            </a:r>
            <a:r>
              <a:rPr lang="en-US" sz="2000" u="none"/>
              <a:t>)=</a:t>
            </a:r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5</a:t>
            </a:r>
            <a:r>
              <a:rPr lang="en-US" sz="2000" u="none"/>
              <a:t>)=</a:t>
            </a:r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6</a:t>
            </a:r>
            <a:r>
              <a:rPr lang="en-US" sz="2000" u="none"/>
              <a:t>)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4648200"/>
            <a:ext cx="130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3</a:t>
            </a:r>
            <a:r>
              <a:rPr lang="en-US" sz="2000" u="none"/>
              <a:t>)=</a:t>
            </a:r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7</a:t>
            </a:r>
            <a:r>
              <a:rPr lang="en-US" sz="2000" u="none"/>
              <a:t>)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5029200" y="2362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5029200" y="37338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029200" y="4648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228600" y="13716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685800" y="29718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1028700" y="1905000"/>
            <a:ext cx="2014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685800" y="3352800"/>
            <a:ext cx="80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18288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2514600" y="3505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1905000" y="3733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2362200" y="3810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2057400" y="4419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1676400" y="2971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1600200" y="3657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1981200" y="4419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3</a:t>
            </a: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2286000" y="3810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438400" y="3200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1600200" y="4495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2819400" y="3962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5" name="Oval 47"/>
          <p:cNvSpPr>
            <a:spLocks noChangeArrowheads="1"/>
          </p:cNvSpPr>
          <p:nvPr/>
        </p:nvSpPr>
        <p:spPr bwMode="auto">
          <a:xfrm>
            <a:off x="25908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2819400" y="3733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6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7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1371600" y="4191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8</a:t>
            </a:r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V="1">
            <a:off x="1905000" y="2590800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 flipV="1">
            <a:off x="2590800" y="2667000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1905000" y="3733800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>
            <a:off x="2362200" y="3886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28956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5" name="Rectangle 57"/>
          <p:cNvSpPr>
            <a:spLocks noChangeArrowheads="1"/>
          </p:cNvSpPr>
          <p:nvPr/>
        </p:nvSpPr>
        <p:spPr bwMode="auto">
          <a:xfrm>
            <a:off x="5029200" y="51054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2590800" y="4343400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2133600" y="4495800"/>
            <a:ext cx="2895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8" name="Line 60"/>
          <p:cNvSpPr>
            <a:spLocks noChangeShapeType="1"/>
          </p:cNvSpPr>
          <p:nvPr/>
        </p:nvSpPr>
        <p:spPr bwMode="auto">
          <a:xfrm>
            <a:off x="1676400" y="4495800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9" name="Text Box 61"/>
          <p:cNvSpPr txBox="1">
            <a:spLocks noChangeArrowheads="1"/>
          </p:cNvSpPr>
          <p:nvPr/>
        </p:nvSpPr>
        <p:spPr bwMode="auto">
          <a:xfrm>
            <a:off x="5867400" y="5105400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8</a:t>
            </a:r>
            <a:r>
              <a:rPr lang="en-US" sz="2000" u="none"/>
              <a:t>)</a:t>
            </a:r>
          </a:p>
        </p:txBody>
      </p:sp>
      <p:sp>
        <p:nvSpPr>
          <p:cNvPr id="43070" name="Text Box 62"/>
          <p:cNvSpPr txBox="1">
            <a:spLocks noChangeArrowheads="1"/>
          </p:cNvSpPr>
          <p:nvPr/>
        </p:nvSpPr>
        <p:spPr bwMode="auto">
          <a:xfrm>
            <a:off x="4343400" y="2514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3071" name="Text Box 63"/>
          <p:cNvSpPr txBox="1">
            <a:spLocks noChangeArrowheads="1"/>
          </p:cNvSpPr>
          <p:nvPr/>
        </p:nvSpPr>
        <p:spPr bwMode="auto">
          <a:xfrm>
            <a:off x="4343400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3072" name="Text Box 64"/>
          <p:cNvSpPr txBox="1">
            <a:spLocks noChangeArrowheads="1"/>
          </p:cNvSpPr>
          <p:nvPr/>
        </p:nvSpPr>
        <p:spPr bwMode="auto">
          <a:xfrm>
            <a:off x="4267200" y="4495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3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62" name="Rectangle 82"/>
          <p:cNvSpPr>
            <a:spLocks noChangeArrowheads="1"/>
          </p:cNvSpPr>
          <p:nvPr/>
        </p:nvSpPr>
        <p:spPr bwMode="auto">
          <a:xfrm>
            <a:off x="71628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2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Collision Resolution by Chaining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029200" y="1447800"/>
            <a:ext cx="838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5029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0292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029200" y="2819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5029200" y="3276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5029200" y="3733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5029200" y="4191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5029200" y="4648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5029200" y="510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5029200" y="5562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867400" y="1524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0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867400" y="55626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u="none"/>
              <a:t>m</a:t>
            </a:r>
            <a:r>
              <a:rPr lang="en-US" sz="2000" u="none"/>
              <a:t>–1</a:t>
            </a:r>
            <a:endParaRPr lang="en-US" sz="2000" i="1" u="none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029200" y="2362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029200" y="37338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029200" y="4648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228600" y="13716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685800" y="29718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028700" y="1905000"/>
            <a:ext cx="2014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685800" y="3352800"/>
            <a:ext cx="80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18288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Oval 26"/>
          <p:cNvSpPr>
            <a:spLocks noChangeArrowheads="1"/>
          </p:cNvSpPr>
          <p:nvPr/>
        </p:nvSpPr>
        <p:spPr bwMode="auto">
          <a:xfrm>
            <a:off x="2514600" y="3505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1905000" y="3733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>
            <a:off x="2362200" y="3810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Oval 29"/>
          <p:cNvSpPr>
            <a:spLocks noChangeArrowheads="1"/>
          </p:cNvSpPr>
          <p:nvPr/>
        </p:nvSpPr>
        <p:spPr bwMode="auto">
          <a:xfrm>
            <a:off x="2057400" y="4419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1676400" y="2971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1600200" y="3657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1981200" y="4419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3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2286000" y="3810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2438400" y="3200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46115" name="Oval 35"/>
          <p:cNvSpPr>
            <a:spLocks noChangeArrowheads="1"/>
          </p:cNvSpPr>
          <p:nvPr/>
        </p:nvSpPr>
        <p:spPr bwMode="auto">
          <a:xfrm>
            <a:off x="1600200" y="4495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Oval 36"/>
          <p:cNvSpPr>
            <a:spLocks noChangeArrowheads="1"/>
          </p:cNvSpPr>
          <p:nvPr/>
        </p:nvSpPr>
        <p:spPr bwMode="auto">
          <a:xfrm>
            <a:off x="2819400" y="3962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Oval 37"/>
          <p:cNvSpPr>
            <a:spLocks noChangeArrowheads="1"/>
          </p:cNvSpPr>
          <p:nvPr/>
        </p:nvSpPr>
        <p:spPr bwMode="auto">
          <a:xfrm>
            <a:off x="25908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2819400" y="3733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6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7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1371600" y="4191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8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flipV="1">
            <a:off x="1905000" y="2590800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 flipV="1">
            <a:off x="2590800" y="2667000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1905000" y="3733800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2362200" y="3886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>
            <a:off x="28956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5029200" y="51054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590800" y="4343400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2133600" y="4495800"/>
            <a:ext cx="2895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1676400" y="4495800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6096000" y="2362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1</a:t>
            </a:r>
            <a:endParaRPr lang="en-US" sz="2000" i="1" u="none"/>
          </a:p>
        </p:txBody>
      </p:sp>
      <p:sp>
        <p:nvSpPr>
          <p:cNvPr id="46136" name="Line 56"/>
          <p:cNvSpPr>
            <a:spLocks noChangeShapeType="1"/>
          </p:cNvSpPr>
          <p:nvPr/>
        </p:nvSpPr>
        <p:spPr bwMode="auto">
          <a:xfrm>
            <a:off x="6477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7162800" y="2362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4</a:t>
            </a:r>
          </a:p>
        </p:txBody>
      </p:sp>
      <p:sp>
        <p:nvSpPr>
          <p:cNvPr id="46138" name="Line 58"/>
          <p:cNvSpPr>
            <a:spLocks noChangeShapeType="1"/>
          </p:cNvSpPr>
          <p:nvPr/>
        </p:nvSpPr>
        <p:spPr bwMode="auto">
          <a:xfrm>
            <a:off x="7543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60960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5</a:t>
            </a:r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>
            <a:off x="64770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>
            <a:off x="75438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3" name="Rectangle 63"/>
          <p:cNvSpPr>
            <a:spLocks noChangeArrowheads="1"/>
          </p:cNvSpPr>
          <p:nvPr/>
        </p:nvSpPr>
        <p:spPr bwMode="auto">
          <a:xfrm>
            <a:off x="82296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4" name="Line 64"/>
          <p:cNvSpPr>
            <a:spLocks noChangeShapeType="1"/>
          </p:cNvSpPr>
          <p:nvPr/>
        </p:nvSpPr>
        <p:spPr bwMode="auto">
          <a:xfrm>
            <a:off x="86106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5" name="Rectangle 65"/>
          <p:cNvSpPr>
            <a:spLocks noChangeArrowheads="1"/>
          </p:cNvSpPr>
          <p:nvPr/>
        </p:nvSpPr>
        <p:spPr bwMode="auto">
          <a:xfrm>
            <a:off x="60960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6" name="Line 66"/>
          <p:cNvSpPr>
            <a:spLocks noChangeShapeType="1"/>
          </p:cNvSpPr>
          <p:nvPr/>
        </p:nvSpPr>
        <p:spPr bwMode="auto">
          <a:xfrm>
            <a:off x="64770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7" name="Rectangle 67"/>
          <p:cNvSpPr>
            <a:spLocks noChangeArrowheads="1"/>
          </p:cNvSpPr>
          <p:nvPr/>
        </p:nvSpPr>
        <p:spPr bwMode="auto">
          <a:xfrm>
            <a:off x="71628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8" name="Line 68"/>
          <p:cNvSpPr>
            <a:spLocks noChangeShapeType="1"/>
          </p:cNvSpPr>
          <p:nvPr/>
        </p:nvSpPr>
        <p:spPr bwMode="auto">
          <a:xfrm>
            <a:off x="75438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9" name="Rectangle 69"/>
          <p:cNvSpPr>
            <a:spLocks noChangeArrowheads="1"/>
          </p:cNvSpPr>
          <p:nvPr/>
        </p:nvSpPr>
        <p:spPr bwMode="auto">
          <a:xfrm>
            <a:off x="6096000" y="5181600"/>
            <a:ext cx="7620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64770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1" name="Line 71"/>
          <p:cNvSpPr>
            <a:spLocks noChangeShapeType="1"/>
          </p:cNvSpPr>
          <p:nvPr/>
        </p:nvSpPr>
        <p:spPr bwMode="auto">
          <a:xfrm>
            <a:off x="5638800" y="2590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2" name="Line 72"/>
          <p:cNvSpPr>
            <a:spLocks noChangeShapeType="1"/>
          </p:cNvSpPr>
          <p:nvPr/>
        </p:nvSpPr>
        <p:spPr bwMode="auto">
          <a:xfrm>
            <a:off x="6705600" y="2590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3" name="Line 73"/>
          <p:cNvSpPr>
            <a:spLocks noChangeShapeType="1"/>
          </p:cNvSpPr>
          <p:nvPr/>
        </p:nvSpPr>
        <p:spPr bwMode="auto">
          <a:xfrm>
            <a:off x="56388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>
            <a:off x="67056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5" name="Line 75"/>
          <p:cNvSpPr>
            <a:spLocks noChangeShapeType="1"/>
          </p:cNvSpPr>
          <p:nvPr/>
        </p:nvSpPr>
        <p:spPr bwMode="auto">
          <a:xfrm>
            <a:off x="77724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>
            <a:off x="5638800" y="4876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7" name="Line 77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8" name="Line 78"/>
          <p:cNvSpPr>
            <a:spLocks noChangeShapeType="1"/>
          </p:cNvSpPr>
          <p:nvPr/>
        </p:nvSpPr>
        <p:spPr bwMode="auto">
          <a:xfrm>
            <a:off x="5638800" y="533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6" name="Rectangle 86"/>
          <p:cNvSpPr>
            <a:spLocks noChangeArrowheads="1"/>
          </p:cNvSpPr>
          <p:nvPr/>
        </p:nvSpPr>
        <p:spPr bwMode="auto">
          <a:xfrm>
            <a:off x="82296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6</a:t>
            </a:r>
          </a:p>
        </p:txBody>
      </p:sp>
      <p:sp>
        <p:nvSpPr>
          <p:cNvPr id="46167" name="Line 87"/>
          <p:cNvSpPr>
            <a:spLocks noChangeShapeType="1"/>
          </p:cNvSpPr>
          <p:nvPr/>
        </p:nvSpPr>
        <p:spPr bwMode="auto">
          <a:xfrm>
            <a:off x="86106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8" name="Rectangle 88"/>
          <p:cNvSpPr>
            <a:spLocks noChangeArrowheads="1"/>
          </p:cNvSpPr>
          <p:nvPr/>
        </p:nvSpPr>
        <p:spPr bwMode="auto">
          <a:xfrm>
            <a:off x="60960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7</a:t>
            </a:r>
          </a:p>
        </p:txBody>
      </p:sp>
      <p:sp>
        <p:nvSpPr>
          <p:cNvPr id="46169" name="Line 89"/>
          <p:cNvSpPr>
            <a:spLocks noChangeShapeType="1"/>
          </p:cNvSpPr>
          <p:nvPr/>
        </p:nvSpPr>
        <p:spPr bwMode="auto">
          <a:xfrm>
            <a:off x="64770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70" name="Rectangle 90"/>
          <p:cNvSpPr>
            <a:spLocks noChangeArrowheads="1"/>
          </p:cNvSpPr>
          <p:nvPr/>
        </p:nvSpPr>
        <p:spPr bwMode="auto">
          <a:xfrm>
            <a:off x="71628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3</a:t>
            </a:r>
          </a:p>
        </p:txBody>
      </p:sp>
      <p:sp>
        <p:nvSpPr>
          <p:cNvPr id="46171" name="Line 91"/>
          <p:cNvSpPr>
            <a:spLocks noChangeShapeType="1"/>
          </p:cNvSpPr>
          <p:nvPr/>
        </p:nvSpPr>
        <p:spPr bwMode="auto">
          <a:xfrm>
            <a:off x="75438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72" name="Rectangle 92"/>
          <p:cNvSpPr>
            <a:spLocks noChangeArrowheads="1"/>
          </p:cNvSpPr>
          <p:nvPr/>
        </p:nvSpPr>
        <p:spPr bwMode="auto">
          <a:xfrm>
            <a:off x="6096000" y="51816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8</a:t>
            </a:r>
          </a:p>
        </p:txBody>
      </p:sp>
      <p:sp>
        <p:nvSpPr>
          <p:cNvPr id="46173" name="Line 93"/>
          <p:cNvSpPr>
            <a:spLocks noChangeShapeType="1"/>
          </p:cNvSpPr>
          <p:nvPr/>
        </p:nvSpPr>
        <p:spPr bwMode="auto">
          <a:xfrm>
            <a:off x="6477000" y="5181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76" name="Line 96"/>
          <p:cNvSpPr>
            <a:spLocks noChangeShapeType="1"/>
          </p:cNvSpPr>
          <p:nvPr/>
        </p:nvSpPr>
        <p:spPr bwMode="auto">
          <a:xfrm flipH="1">
            <a:off x="5257800" y="15240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77" name="Line 97"/>
          <p:cNvSpPr>
            <a:spLocks noChangeShapeType="1"/>
          </p:cNvSpPr>
          <p:nvPr/>
        </p:nvSpPr>
        <p:spPr bwMode="auto">
          <a:xfrm flipH="1">
            <a:off x="5257800" y="1981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78" name="Line 98"/>
          <p:cNvSpPr>
            <a:spLocks noChangeShapeType="1"/>
          </p:cNvSpPr>
          <p:nvPr/>
        </p:nvSpPr>
        <p:spPr bwMode="auto">
          <a:xfrm flipH="1">
            <a:off x="5257800" y="28956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79" name="Line 99"/>
          <p:cNvSpPr>
            <a:spLocks noChangeShapeType="1"/>
          </p:cNvSpPr>
          <p:nvPr/>
        </p:nvSpPr>
        <p:spPr bwMode="auto">
          <a:xfrm flipH="1">
            <a:off x="5257800" y="3352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0" name="Line 100"/>
          <p:cNvSpPr>
            <a:spLocks noChangeShapeType="1"/>
          </p:cNvSpPr>
          <p:nvPr/>
        </p:nvSpPr>
        <p:spPr bwMode="auto">
          <a:xfrm flipH="1">
            <a:off x="5257800" y="4267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1" name="Line 101"/>
          <p:cNvSpPr>
            <a:spLocks noChangeShapeType="1"/>
          </p:cNvSpPr>
          <p:nvPr/>
        </p:nvSpPr>
        <p:spPr bwMode="auto">
          <a:xfrm flipH="1">
            <a:off x="5257800" y="5638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2" name="Line 102"/>
          <p:cNvSpPr>
            <a:spLocks noChangeShapeType="1"/>
          </p:cNvSpPr>
          <p:nvPr/>
        </p:nvSpPr>
        <p:spPr bwMode="auto">
          <a:xfrm flipH="1">
            <a:off x="7620000" y="2438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" name="Line 103"/>
          <p:cNvSpPr>
            <a:spLocks noChangeShapeType="1"/>
          </p:cNvSpPr>
          <p:nvPr/>
        </p:nvSpPr>
        <p:spPr bwMode="auto">
          <a:xfrm flipH="1">
            <a:off x="8686800" y="38100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4" name="Line 104"/>
          <p:cNvSpPr>
            <a:spLocks noChangeShapeType="1"/>
          </p:cNvSpPr>
          <p:nvPr/>
        </p:nvSpPr>
        <p:spPr bwMode="auto">
          <a:xfrm flipH="1">
            <a:off x="7620000" y="4724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5" name="Line 105"/>
          <p:cNvSpPr>
            <a:spLocks noChangeShapeType="1"/>
          </p:cNvSpPr>
          <p:nvPr/>
        </p:nvSpPr>
        <p:spPr bwMode="auto">
          <a:xfrm flipH="1">
            <a:off x="6553200" y="5257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6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Hashing with Chaining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>
                <a:solidFill>
                  <a:srgbClr val="CC3300"/>
                </a:solidFill>
              </a:rPr>
              <a:t>Dictionary Operations:</a:t>
            </a:r>
          </a:p>
          <a:p>
            <a:r>
              <a:rPr lang="en-US" sz="2800">
                <a:solidFill>
                  <a:schemeClr val="hlink"/>
                </a:solidFill>
              </a:rPr>
              <a:t>Chained-Hash-Insert (</a:t>
            </a:r>
            <a:r>
              <a:rPr lang="en-US" sz="2800" i="1">
                <a:solidFill>
                  <a:schemeClr val="hlink"/>
                </a:solidFill>
              </a:rPr>
              <a:t>T, x</a:t>
            </a:r>
            <a:r>
              <a:rPr lang="en-US" sz="280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400"/>
              <a:t>Insert </a:t>
            </a:r>
            <a:r>
              <a:rPr lang="en-US" sz="2400" i="1"/>
              <a:t>x</a:t>
            </a:r>
            <a:r>
              <a:rPr lang="en-US" sz="2400"/>
              <a:t> at the head of list </a:t>
            </a:r>
            <a:r>
              <a:rPr lang="en-US" sz="2400" i="1"/>
              <a:t>T</a:t>
            </a:r>
            <a:r>
              <a:rPr lang="en-US" sz="2400"/>
              <a:t>[</a:t>
            </a:r>
            <a:r>
              <a:rPr lang="en-US" sz="2400" i="1"/>
              <a:t>h</a:t>
            </a:r>
            <a:r>
              <a:rPr lang="en-US" sz="2400"/>
              <a:t>(</a:t>
            </a:r>
            <a:r>
              <a:rPr lang="en-US" sz="2400" i="1"/>
              <a:t>key</a:t>
            </a:r>
            <a:r>
              <a:rPr lang="en-US" sz="2400"/>
              <a:t>[</a:t>
            </a:r>
            <a:r>
              <a:rPr lang="en-US" sz="2400" i="1"/>
              <a:t>x</a:t>
            </a:r>
            <a:r>
              <a:rPr lang="en-US" sz="2400"/>
              <a:t>])].</a:t>
            </a:r>
          </a:p>
          <a:p>
            <a:pPr lvl="1"/>
            <a:r>
              <a:rPr lang="en-US" sz="2400"/>
              <a:t>Worst-case complexity – </a:t>
            </a:r>
            <a:r>
              <a:rPr lang="en-US" sz="2400" i="1"/>
              <a:t>O</a:t>
            </a:r>
            <a:r>
              <a:rPr lang="en-US" sz="2400"/>
              <a:t>(1).</a:t>
            </a:r>
          </a:p>
          <a:p>
            <a:r>
              <a:rPr lang="en-US" sz="2800">
                <a:solidFill>
                  <a:schemeClr val="hlink"/>
                </a:solidFill>
              </a:rPr>
              <a:t>Chained-Hash-Delete (</a:t>
            </a:r>
            <a:r>
              <a:rPr lang="en-US" sz="2800" i="1">
                <a:solidFill>
                  <a:schemeClr val="hlink"/>
                </a:solidFill>
              </a:rPr>
              <a:t>T, x</a:t>
            </a:r>
            <a:r>
              <a:rPr lang="en-US" sz="280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400"/>
              <a:t>Delete </a:t>
            </a:r>
            <a:r>
              <a:rPr lang="en-US" sz="2400" i="1"/>
              <a:t>x</a:t>
            </a:r>
            <a:r>
              <a:rPr lang="en-US" sz="2400"/>
              <a:t> from the list </a:t>
            </a:r>
            <a:r>
              <a:rPr lang="en-US" sz="2400" i="1"/>
              <a:t>T</a:t>
            </a:r>
            <a:r>
              <a:rPr lang="en-US" sz="2400"/>
              <a:t>[</a:t>
            </a:r>
            <a:r>
              <a:rPr lang="en-US" sz="2400" i="1"/>
              <a:t>h</a:t>
            </a:r>
            <a:r>
              <a:rPr lang="en-US" sz="2400"/>
              <a:t>(</a:t>
            </a:r>
            <a:r>
              <a:rPr lang="en-US" sz="2400" i="1"/>
              <a:t>key</a:t>
            </a:r>
            <a:r>
              <a:rPr lang="en-US" sz="2400"/>
              <a:t>[</a:t>
            </a:r>
            <a:r>
              <a:rPr lang="en-US" sz="2400" i="1"/>
              <a:t>x</a:t>
            </a:r>
            <a:r>
              <a:rPr lang="en-US" sz="2400"/>
              <a:t>])].</a:t>
            </a:r>
          </a:p>
          <a:p>
            <a:pPr lvl="1"/>
            <a:r>
              <a:rPr lang="en-US" sz="2400"/>
              <a:t>Worst-case complexity – proportional to length of list with singly-linked lists. </a:t>
            </a:r>
            <a:r>
              <a:rPr lang="en-US" sz="2400" i="1"/>
              <a:t>O</a:t>
            </a:r>
            <a:r>
              <a:rPr lang="en-US" sz="2400"/>
              <a:t>(1) with doubly-linked lists.</a:t>
            </a:r>
          </a:p>
          <a:p>
            <a:r>
              <a:rPr lang="en-US" sz="2800">
                <a:solidFill>
                  <a:schemeClr val="hlink"/>
                </a:solidFill>
              </a:rPr>
              <a:t>Chained-Hash-Search (</a:t>
            </a:r>
            <a:r>
              <a:rPr lang="en-US" sz="2800" i="1">
                <a:solidFill>
                  <a:schemeClr val="hlink"/>
                </a:solidFill>
              </a:rPr>
              <a:t>T, k</a:t>
            </a:r>
            <a:r>
              <a:rPr lang="en-US" sz="280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400"/>
              <a:t>Search an element with key </a:t>
            </a:r>
            <a:r>
              <a:rPr lang="en-US" sz="2400" i="1"/>
              <a:t>k</a:t>
            </a:r>
            <a:r>
              <a:rPr lang="en-US" sz="2400"/>
              <a:t> in list </a:t>
            </a:r>
            <a:r>
              <a:rPr lang="en-US" sz="2400" i="1"/>
              <a:t>T</a:t>
            </a:r>
            <a:r>
              <a:rPr lang="en-US" sz="2400"/>
              <a:t>[</a:t>
            </a:r>
            <a:r>
              <a:rPr lang="en-US" sz="2400" i="1"/>
              <a:t>h</a:t>
            </a:r>
            <a:r>
              <a:rPr lang="en-US" sz="2400"/>
              <a:t>(</a:t>
            </a:r>
            <a:r>
              <a:rPr lang="en-US" sz="2400" i="1"/>
              <a:t>k</a:t>
            </a:r>
            <a:r>
              <a:rPr lang="en-US" sz="2400"/>
              <a:t>)].</a:t>
            </a:r>
          </a:p>
          <a:p>
            <a:pPr lvl="1"/>
            <a:r>
              <a:rPr lang="en-US" sz="2400"/>
              <a:t>Worst-case complexity – proportional to length of list.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on Chained-Hash-Search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914400"/>
            <a:ext cx="8810625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rgbClr val="CC3300"/>
                </a:solidFill>
              </a:rPr>
              <a:t>Load factor</a:t>
            </a:r>
            <a:r>
              <a:rPr lang="en-US" sz="2800"/>
              <a:t> 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</a:t>
            </a:r>
            <a:r>
              <a:rPr lang="en-US" sz="2800">
                <a:solidFill>
                  <a:schemeClr val="hlink"/>
                </a:solidFill>
              </a:rPr>
              <a:t>=</a:t>
            </a:r>
            <a:r>
              <a:rPr lang="en-US" sz="2800" i="1">
                <a:solidFill>
                  <a:schemeClr val="hlink"/>
                </a:solidFill>
              </a:rPr>
              <a:t>n</a:t>
            </a:r>
            <a:r>
              <a:rPr lang="en-US" sz="2800">
                <a:solidFill>
                  <a:schemeClr val="hlink"/>
                </a:solidFill>
              </a:rPr>
              <a:t>/</a:t>
            </a:r>
            <a:r>
              <a:rPr lang="en-US" sz="2800" i="1">
                <a:solidFill>
                  <a:schemeClr val="hlink"/>
                </a:solidFill>
              </a:rPr>
              <a:t>m</a:t>
            </a:r>
            <a:r>
              <a:rPr lang="en-US" sz="2800"/>
              <a:t> = average keys per slot.</a:t>
            </a:r>
          </a:p>
          <a:p>
            <a:pPr lvl="1">
              <a:lnSpc>
                <a:spcPct val="80000"/>
              </a:lnSpc>
            </a:pPr>
            <a:r>
              <a:rPr lang="en-US" sz="2400" i="1"/>
              <a:t>m</a:t>
            </a:r>
            <a:r>
              <a:rPr lang="en-US" sz="2400"/>
              <a:t> – number of slots.</a:t>
            </a:r>
          </a:p>
          <a:p>
            <a:pPr lvl="1">
              <a:lnSpc>
                <a:spcPct val="80000"/>
              </a:lnSpc>
            </a:pPr>
            <a:r>
              <a:rPr lang="en-US" sz="2400" i="1"/>
              <a:t> n</a:t>
            </a:r>
            <a:r>
              <a:rPr lang="en-US" sz="2400"/>
              <a:t> – number of elements stored in the hash table.</a:t>
            </a:r>
            <a:endParaRPr lang="en-US" sz="2400" i="1"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CC3300"/>
                </a:solidFill>
              </a:rPr>
              <a:t>Worst-case complexity: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+ time to compute 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).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400"/>
              <a:t>Average depends on how </a:t>
            </a:r>
            <a:r>
              <a:rPr lang="en-US" sz="2400" i="1"/>
              <a:t>h</a:t>
            </a:r>
            <a:r>
              <a:rPr lang="en-US" sz="2400"/>
              <a:t> distributes keys among </a:t>
            </a:r>
            <a:r>
              <a:rPr lang="en-US" sz="2400" i="1"/>
              <a:t>m</a:t>
            </a:r>
            <a:r>
              <a:rPr lang="en-US" sz="2400"/>
              <a:t> slots.</a:t>
            </a:r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CC3300"/>
                </a:solidFill>
              </a:rPr>
              <a:t>Assume</a:t>
            </a:r>
            <a:r>
              <a:rPr lang="en-US" sz="280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i="1">
                <a:solidFill>
                  <a:schemeClr val="hlink"/>
                </a:solidFill>
              </a:rPr>
              <a:t>Simple uniform hashing</a:t>
            </a:r>
            <a:r>
              <a:rPr lang="en-US" sz="2400"/>
              <a:t>.</a:t>
            </a:r>
          </a:p>
          <a:p>
            <a:pPr lvl="2">
              <a:lnSpc>
                <a:spcPct val="80000"/>
              </a:lnSpc>
            </a:pPr>
            <a:r>
              <a:rPr lang="en-US"/>
              <a:t>Any key is equally likely to hash into any of the </a:t>
            </a:r>
            <a:r>
              <a:rPr lang="en-US" i="1"/>
              <a:t>m</a:t>
            </a:r>
            <a:r>
              <a:rPr lang="en-US"/>
              <a:t> slots, independent of where any other key hashes to.</a:t>
            </a:r>
          </a:p>
          <a:p>
            <a:pPr lvl="1">
              <a:lnSpc>
                <a:spcPct val="80000"/>
              </a:lnSpc>
            </a:pPr>
            <a:r>
              <a:rPr lang="en-US" sz="2400" i="1">
                <a:solidFill>
                  <a:schemeClr val="hlink"/>
                </a:solidFill>
              </a:rPr>
              <a:t>O</a:t>
            </a:r>
            <a:r>
              <a:rPr lang="en-US" sz="2400">
                <a:solidFill>
                  <a:schemeClr val="hlink"/>
                </a:solidFill>
              </a:rPr>
              <a:t>(1) time to compute </a:t>
            </a:r>
            <a:r>
              <a:rPr lang="en-US" sz="2400" i="1">
                <a:solidFill>
                  <a:schemeClr val="hlink"/>
                </a:solidFill>
              </a:rPr>
              <a:t>h</a:t>
            </a:r>
            <a:r>
              <a:rPr lang="en-US" sz="2400">
                <a:solidFill>
                  <a:schemeClr val="hlink"/>
                </a:solidFill>
              </a:rPr>
              <a:t>(</a:t>
            </a:r>
            <a:r>
              <a:rPr lang="en-US" sz="2400" i="1">
                <a:solidFill>
                  <a:schemeClr val="hlink"/>
                </a:solidFill>
              </a:rPr>
              <a:t>k</a:t>
            </a:r>
            <a:r>
              <a:rPr lang="en-US" sz="2400">
                <a:solidFill>
                  <a:schemeClr val="hlink"/>
                </a:solidFill>
              </a:rPr>
              <a:t>)</a:t>
            </a:r>
            <a:r>
              <a:rPr lang="en-US" sz="2400"/>
              <a:t>.</a:t>
            </a:r>
          </a:p>
          <a:p>
            <a:pPr>
              <a:lnSpc>
                <a:spcPct val="80000"/>
              </a:lnSpc>
            </a:pPr>
            <a:r>
              <a:rPr lang="en-US" sz="2800"/>
              <a:t>Time to search for an element with key </a:t>
            </a:r>
            <a:r>
              <a:rPr lang="en-US" sz="2800" i="1"/>
              <a:t>k</a:t>
            </a:r>
            <a:r>
              <a:rPr lang="en-US" sz="2800"/>
              <a:t> is </a:t>
            </a:r>
            <a:r>
              <a:rPr lang="en-US" sz="2800" i="1">
                <a:latin typeface="Symbol" pitchFamily="18" charset="2"/>
              </a:rPr>
              <a:t>Q</a:t>
            </a:r>
            <a:r>
              <a:rPr lang="en-US" sz="2800"/>
              <a:t>(|</a:t>
            </a:r>
            <a:r>
              <a:rPr lang="en-US" sz="2800" i="1"/>
              <a:t>T</a:t>
            </a:r>
            <a:r>
              <a:rPr lang="en-US" sz="2800"/>
              <a:t>[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)]|).</a:t>
            </a:r>
          </a:p>
          <a:p>
            <a:pPr>
              <a:lnSpc>
                <a:spcPct val="80000"/>
              </a:lnSpc>
            </a:pPr>
            <a:r>
              <a:rPr lang="en-US" sz="2800"/>
              <a:t>Expected length of a linked list = load factor = 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 </a:t>
            </a:r>
            <a:r>
              <a:rPr lang="en-US" sz="2800">
                <a:solidFill>
                  <a:schemeClr val="tx1"/>
                </a:solidFill>
              </a:rPr>
              <a:t>= </a:t>
            </a:r>
            <a:r>
              <a:rPr lang="en-US" sz="2800" i="1">
                <a:solidFill>
                  <a:schemeClr val="tx1"/>
                </a:solidFill>
              </a:rPr>
              <a:t>n</a:t>
            </a:r>
            <a:r>
              <a:rPr lang="en-US" sz="2800">
                <a:solidFill>
                  <a:schemeClr val="tx1"/>
                </a:solidFill>
              </a:rPr>
              <a:t>/</a:t>
            </a:r>
            <a:r>
              <a:rPr lang="en-US" sz="2800" i="1">
                <a:solidFill>
                  <a:schemeClr val="tx1"/>
                </a:solidFill>
              </a:rPr>
              <a:t>m</a:t>
            </a:r>
            <a:r>
              <a:rPr lang="en-US" sz="280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4000" dirty="0"/>
              <a:t>Expected Cost of an Unsuccessful Search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8810625" cy="4038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</a:rPr>
              <a:t>Proof:</a:t>
            </a:r>
          </a:p>
          <a:p>
            <a:r>
              <a:rPr lang="en-US" sz="2800"/>
              <a:t>Any key not already in the table is equally likely to hash to any of the </a:t>
            </a:r>
            <a:r>
              <a:rPr lang="en-US" sz="2800" i="1"/>
              <a:t>m</a:t>
            </a:r>
            <a:r>
              <a:rPr lang="en-US" sz="2800"/>
              <a:t> slots.</a:t>
            </a:r>
          </a:p>
          <a:p>
            <a:r>
              <a:rPr lang="en-US" sz="2800"/>
              <a:t>To search unsuccessfully for any key </a:t>
            </a:r>
            <a:r>
              <a:rPr lang="en-US" sz="2800" i="1"/>
              <a:t>k</a:t>
            </a:r>
            <a:r>
              <a:rPr lang="en-US" sz="2800"/>
              <a:t>, need to search to the end of the list </a:t>
            </a:r>
            <a:r>
              <a:rPr lang="en-US" sz="2800" i="1"/>
              <a:t>T</a:t>
            </a:r>
            <a:r>
              <a:rPr lang="en-US" sz="2800"/>
              <a:t>[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)], whose expected length is </a:t>
            </a:r>
            <a:r>
              <a:rPr lang="el-GR" sz="2800">
                <a:solidFill>
                  <a:schemeClr val="tx1"/>
                </a:solidFill>
              </a:rPr>
              <a:t>α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r>
              <a:rPr lang="en-US" sz="2800"/>
              <a:t>Adding the time to compute the hash function, the total time required is </a:t>
            </a:r>
            <a:r>
              <a:rPr lang="el-GR" sz="2800">
                <a:solidFill>
                  <a:schemeClr val="tx1"/>
                </a:solidFill>
              </a:rPr>
              <a:t>Θ</a:t>
            </a:r>
            <a:r>
              <a:rPr lang="en-US" sz="2800">
                <a:solidFill>
                  <a:schemeClr val="tx1"/>
                </a:solidFill>
              </a:rPr>
              <a:t>(1+</a:t>
            </a:r>
            <a:r>
              <a:rPr lang="el-GR" sz="2800">
                <a:solidFill>
                  <a:schemeClr val="tx1"/>
                </a:solidFill>
              </a:rPr>
              <a:t>α</a:t>
            </a:r>
            <a:r>
              <a:rPr lang="en-US" sz="2800">
                <a:solidFill>
                  <a:schemeClr val="tx1"/>
                </a:solidFill>
              </a:rPr>
              <a:t>).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u="none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7772400" cy="9588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u="none">
                <a:solidFill>
                  <a:srgbClr val="CC3300"/>
                </a:solidFill>
              </a:rPr>
              <a:t>Theorem:</a:t>
            </a:r>
            <a:endParaRPr lang="en-US" sz="2800" u="none"/>
          </a:p>
          <a:p>
            <a:r>
              <a:rPr lang="en-US" sz="2800" u="none"/>
              <a:t>An unsuccessful search takes expected time </a:t>
            </a:r>
            <a:r>
              <a:rPr lang="el-GR" sz="2800" u="none">
                <a:cs typeface="Times New Roman" pitchFamily="18" charset="0"/>
              </a:rPr>
              <a:t>Θ</a:t>
            </a:r>
            <a:r>
              <a:rPr lang="en-US" sz="2800" u="none">
                <a:cs typeface="Times New Roman" pitchFamily="18" charset="0"/>
              </a:rPr>
              <a:t>(1+</a:t>
            </a:r>
            <a:r>
              <a:rPr lang="el-GR" sz="2800" u="none">
                <a:cs typeface="Times New Roman" pitchFamily="18" charset="0"/>
              </a:rPr>
              <a:t>α</a:t>
            </a:r>
            <a:r>
              <a:rPr lang="en-US" sz="2800" u="none">
                <a:cs typeface="Times New Roman" pitchFamily="18" charset="0"/>
              </a:rPr>
              <a:t>).</a:t>
            </a:r>
            <a:endParaRPr lang="el-GR" sz="2800" u="none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Cost of a Successful Search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10625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chemeClr val="hlink"/>
                </a:solidFill>
              </a:rPr>
              <a:t>Proof: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probability that a list is searched is proportional to the number of elements it contains.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Assume that the element being searched for is equally likely to be any of the </a:t>
            </a:r>
            <a:r>
              <a:rPr lang="en-US" sz="2400" i="1" dirty="0"/>
              <a:t>n</a:t>
            </a:r>
            <a:r>
              <a:rPr lang="en-US" sz="2400" dirty="0"/>
              <a:t> elements in the table.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The number of elements examined during a successful search for an element </a:t>
            </a:r>
            <a:r>
              <a:rPr lang="en-US" sz="2400" i="1" dirty="0">
                <a:solidFill>
                  <a:schemeClr val="hlink"/>
                </a:solidFill>
              </a:rPr>
              <a:t>x</a:t>
            </a:r>
            <a:r>
              <a:rPr lang="en-US" sz="2400" dirty="0">
                <a:solidFill>
                  <a:schemeClr val="hlink"/>
                </a:solidFill>
              </a:rPr>
              <a:t> is</a:t>
            </a:r>
            <a:r>
              <a:rPr lang="en-US" sz="2400" dirty="0">
                <a:solidFill>
                  <a:srgbClr val="CC3300"/>
                </a:solidFill>
              </a:rPr>
              <a:t> 1 more than the number of elements that appear before </a:t>
            </a:r>
            <a:r>
              <a:rPr lang="en-US" sz="2400" i="1" dirty="0">
                <a:solidFill>
                  <a:srgbClr val="CC3300"/>
                </a:solidFill>
              </a:rPr>
              <a:t>x </a:t>
            </a:r>
            <a:r>
              <a:rPr lang="en-US" sz="2400" dirty="0">
                <a:solidFill>
                  <a:srgbClr val="CC3300"/>
                </a:solidFill>
              </a:rPr>
              <a:t>in </a:t>
            </a:r>
            <a:r>
              <a:rPr lang="en-US" sz="2400" i="1" dirty="0">
                <a:solidFill>
                  <a:srgbClr val="CC3300"/>
                </a:solidFill>
              </a:rPr>
              <a:t>x</a:t>
            </a:r>
            <a:r>
              <a:rPr lang="en-US" sz="2400" dirty="0">
                <a:solidFill>
                  <a:srgbClr val="CC3300"/>
                </a:solidFill>
              </a:rPr>
              <a:t>’s list.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These are the </a:t>
            </a:r>
            <a:r>
              <a:rPr lang="en-US" sz="2000" dirty="0">
                <a:solidFill>
                  <a:schemeClr val="hlink"/>
                </a:solidFill>
              </a:rPr>
              <a:t>elements inserted </a:t>
            </a:r>
            <a:r>
              <a:rPr lang="en-US" sz="2000" b="1" i="1" dirty="0">
                <a:solidFill>
                  <a:srgbClr val="CC3300"/>
                </a:solidFill>
              </a:rPr>
              <a:t>after</a:t>
            </a:r>
            <a:r>
              <a:rPr lang="en-US" sz="2000" b="1" dirty="0">
                <a:solidFill>
                  <a:schemeClr val="hlink"/>
                </a:solidFill>
              </a:rPr>
              <a:t> </a:t>
            </a:r>
            <a:r>
              <a:rPr lang="en-US" sz="2000" b="1" i="1" dirty="0">
                <a:solidFill>
                  <a:schemeClr val="hlink"/>
                </a:solidFill>
              </a:rPr>
              <a:t>x</a:t>
            </a:r>
            <a:r>
              <a:rPr lang="en-US" sz="2000" i="1" dirty="0"/>
              <a:t> </a:t>
            </a:r>
            <a:r>
              <a:rPr lang="en-US" sz="2000" dirty="0"/>
              <a:t>was inserted.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C3300"/>
                </a:solidFill>
              </a:rPr>
              <a:t>Goal: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</a:rPr>
              <a:t>Find</a:t>
            </a:r>
            <a:r>
              <a:rPr lang="en-US" sz="2000" dirty="0"/>
              <a:t> the average, over the </a:t>
            </a:r>
            <a:r>
              <a:rPr lang="en-US" sz="2000" i="1" dirty="0"/>
              <a:t>n</a:t>
            </a:r>
            <a:r>
              <a:rPr lang="en-US" sz="2000" dirty="0"/>
              <a:t> elements </a:t>
            </a:r>
            <a:r>
              <a:rPr lang="en-US" sz="2000" i="1" dirty="0"/>
              <a:t>x</a:t>
            </a:r>
            <a:r>
              <a:rPr lang="en-US" sz="2000" dirty="0"/>
              <a:t> in the table, of </a:t>
            </a:r>
            <a:r>
              <a:rPr lang="en-US" sz="2000" dirty="0">
                <a:solidFill>
                  <a:schemeClr val="hlink"/>
                </a:solidFill>
              </a:rPr>
              <a:t>how many elements were inserted into </a:t>
            </a:r>
            <a:r>
              <a:rPr lang="en-US" sz="2000" i="1" dirty="0">
                <a:solidFill>
                  <a:schemeClr val="hlink"/>
                </a:solidFill>
              </a:rPr>
              <a:t>x</a:t>
            </a:r>
            <a:r>
              <a:rPr lang="en-US" sz="2000" dirty="0">
                <a:solidFill>
                  <a:schemeClr val="hlink"/>
                </a:solidFill>
              </a:rPr>
              <a:t>’s list after </a:t>
            </a:r>
            <a:r>
              <a:rPr lang="en-US" sz="2000" i="1" dirty="0">
                <a:solidFill>
                  <a:schemeClr val="hlink"/>
                </a:solidFill>
              </a:rPr>
              <a:t>x</a:t>
            </a:r>
            <a:r>
              <a:rPr lang="en-US" sz="2000" dirty="0">
                <a:solidFill>
                  <a:schemeClr val="hlink"/>
                </a:solidFill>
              </a:rPr>
              <a:t> was inserted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u="none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6135688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none" dirty="0">
                <a:solidFill>
                  <a:srgbClr val="CC3300"/>
                </a:solidFill>
              </a:rPr>
              <a:t>Theorem:</a:t>
            </a:r>
            <a:endParaRPr lang="en-US" sz="2400" u="none" dirty="0"/>
          </a:p>
          <a:p>
            <a:r>
              <a:rPr lang="en-US" sz="2400" u="none" dirty="0"/>
              <a:t>A successful search takes expected time </a:t>
            </a:r>
            <a:r>
              <a:rPr lang="el-GR" sz="2400" u="none" dirty="0">
                <a:cs typeface="Times New Roman" pitchFamily="18" charset="0"/>
              </a:rPr>
              <a:t>Θ</a:t>
            </a:r>
            <a:r>
              <a:rPr lang="en-US" sz="2400" u="none" dirty="0">
                <a:cs typeface="Times New Roman" pitchFamily="18" charset="0"/>
              </a:rPr>
              <a:t>(1+</a:t>
            </a:r>
            <a:r>
              <a:rPr lang="el-GR" sz="2400" u="none" dirty="0">
                <a:cs typeface="Times New Roman" pitchFamily="18" charset="0"/>
              </a:rPr>
              <a:t>α</a:t>
            </a:r>
            <a:r>
              <a:rPr lang="en-US" sz="2400" u="none" dirty="0">
                <a:cs typeface="Times New Roman" pitchFamily="18" charset="0"/>
              </a:rPr>
              <a:t>).</a:t>
            </a:r>
            <a:endParaRPr lang="el-GR" sz="2400" u="none" dirty="0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F87-006B-4F99-B95B-2C7042CF928C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11.1: Direct-Address tables</a:t>
            </a:r>
          </a:p>
          <a:p>
            <a:r>
              <a:rPr lang="en-US" sz="2800" dirty="0"/>
              <a:t>11.2: Hash Tables</a:t>
            </a:r>
          </a:p>
          <a:p>
            <a:r>
              <a:rPr lang="en-US" sz="2800" dirty="0"/>
              <a:t>11.3 Hash Functions</a:t>
            </a:r>
          </a:p>
          <a:p>
            <a:r>
              <a:rPr lang="en-US" sz="2800" dirty="0"/>
              <a:t>11.4 Open </a:t>
            </a:r>
            <a:r>
              <a:rPr lang="en-US" sz="2800" dirty="0" smtClean="0"/>
              <a:t>Addressing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24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Cost – Interpretation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86813" cy="5410200"/>
          </a:xfrm>
        </p:spPr>
        <p:txBody>
          <a:bodyPr/>
          <a:lstStyle/>
          <a:p>
            <a:r>
              <a:rPr lang="en-US" sz="2800">
                <a:sym typeface="Symbol" pitchFamily="18" charset="2"/>
              </a:rPr>
              <a:t>If 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= </a:t>
            </a:r>
            <a:r>
              <a:rPr lang="en-US" sz="2800" i="1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m</a:t>
            </a:r>
            <a:r>
              <a:rPr lang="en-US" sz="2800">
                <a:sym typeface="Symbol" pitchFamily="18" charset="2"/>
              </a:rPr>
              <a:t>), then =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/</a:t>
            </a:r>
            <a:r>
              <a:rPr lang="en-US" sz="2800" i="1">
                <a:sym typeface="Symbol" pitchFamily="18" charset="2"/>
              </a:rPr>
              <a:t>m</a:t>
            </a:r>
            <a:r>
              <a:rPr lang="en-US" sz="2800">
                <a:sym typeface="Symbol" pitchFamily="18" charset="2"/>
              </a:rPr>
              <a:t> = </a:t>
            </a:r>
            <a:r>
              <a:rPr lang="en-US" sz="2800" i="1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m</a:t>
            </a:r>
            <a:r>
              <a:rPr lang="en-US" sz="2800">
                <a:sym typeface="Symbol" pitchFamily="18" charset="2"/>
              </a:rPr>
              <a:t>)/</a:t>
            </a:r>
            <a:r>
              <a:rPr lang="en-US" sz="2800" i="1">
                <a:sym typeface="Symbol" pitchFamily="18" charset="2"/>
              </a:rPr>
              <a:t>m</a:t>
            </a:r>
            <a:r>
              <a:rPr lang="en-US" sz="2800">
                <a:sym typeface="Symbol" pitchFamily="18" charset="2"/>
              </a:rPr>
              <a:t> = </a:t>
            </a:r>
            <a:r>
              <a:rPr lang="en-US" sz="2800" i="1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(1).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   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Searching takes constant time on average</a:t>
            </a:r>
            <a:r>
              <a:rPr lang="en-US" sz="2800">
                <a:sym typeface="Symbol" pitchFamily="18" charset="2"/>
              </a:rPr>
              <a:t>.</a:t>
            </a:r>
          </a:p>
          <a:p>
            <a:r>
              <a:rPr lang="en-US" sz="2800">
                <a:sym typeface="Symbol" pitchFamily="18" charset="2"/>
              </a:rPr>
              <a:t>Insertion is </a:t>
            </a:r>
            <a:r>
              <a:rPr lang="en-US" sz="2800" i="1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(1) in the worst case.</a:t>
            </a:r>
          </a:p>
          <a:p>
            <a:r>
              <a:rPr lang="en-US" sz="2800">
                <a:sym typeface="Symbol" pitchFamily="18" charset="2"/>
              </a:rPr>
              <a:t>Deletion takes </a:t>
            </a:r>
            <a:r>
              <a:rPr lang="en-US" sz="2800" i="1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(1) worst-case time when lists are doubly linked.</a:t>
            </a:r>
          </a:p>
          <a:p>
            <a:r>
              <a:rPr lang="en-US" sz="2800">
                <a:sym typeface="Symbol" pitchFamily="18" charset="2"/>
              </a:rPr>
              <a:t>Hence, 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all dictionary operations take </a:t>
            </a:r>
            <a:r>
              <a:rPr lang="en-US" sz="2800" i="1">
                <a:solidFill>
                  <a:srgbClr val="CC3300"/>
                </a:solidFill>
                <a:sym typeface="Symbol" pitchFamily="18" charset="2"/>
              </a:rPr>
              <a:t>O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(1) time on average with hash tables with chaining</a:t>
            </a:r>
            <a:r>
              <a:rPr lang="en-US" sz="2800">
                <a:sym typeface="Symbol" pitchFamily="18" charset="2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Keys as Natural Numbers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Hash functions assume that the keys are natural numbers.</a:t>
            </a:r>
          </a:p>
          <a:p>
            <a:pPr>
              <a:lnSpc>
                <a:spcPct val="90000"/>
              </a:lnSpc>
            </a:pPr>
            <a:r>
              <a:rPr lang="en-US"/>
              <a:t>When they are not, have to interpret them as natural numbers.</a:t>
            </a:r>
          </a:p>
          <a:p>
            <a:pPr>
              <a:lnSpc>
                <a:spcPct val="90000"/>
              </a:lnSpc>
            </a:pPr>
            <a:r>
              <a:rPr lang="en-US" u="sng">
                <a:solidFill>
                  <a:srgbClr val="CC3300"/>
                </a:solidFill>
              </a:rPr>
              <a:t>Example:</a:t>
            </a:r>
            <a:r>
              <a:rPr lang="en-US"/>
              <a:t> Interpret a character string as an integer expressed in some radix notation. Suppose the string is CLRS:</a:t>
            </a:r>
          </a:p>
          <a:p>
            <a:pPr lvl="1">
              <a:lnSpc>
                <a:spcPct val="90000"/>
              </a:lnSpc>
            </a:pPr>
            <a:r>
              <a:rPr lang="en-US"/>
              <a:t>ASCII values: C=67, L=76, R=82, S=83.</a:t>
            </a:r>
          </a:p>
          <a:p>
            <a:pPr lvl="1">
              <a:lnSpc>
                <a:spcPct val="90000"/>
              </a:lnSpc>
            </a:pPr>
            <a:r>
              <a:rPr lang="en-US"/>
              <a:t>There are 128 basic ASCII values.</a:t>
            </a:r>
          </a:p>
          <a:p>
            <a:pPr lvl="1">
              <a:lnSpc>
                <a:spcPct val="90000"/>
              </a:lnSpc>
            </a:pPr>
            <a:r>
              <a:rPr lang="en-US"/>
              <a:t>So, CLRS = 67</a:t>
            </a:r>
            <a:r>
              <a:rPr lang="en-US">
                <a:cs typeface="Times New Roman" pitchFamily="18" charset="0"/>
                <a:sym typeface="Symbol" pitchFamily="18" charset="2"/>
              </a:rPr>
              <a:t>·128</a:t>
            </a:r>
            <a:r>
              <a:rPr lang="en-US" baseline="30000">
                <a:cs typeface="Times New Roman" pitchFamily="18" charset="0"/>
                <a:sym typeface="Symbol" pitchFamily="18" charset="2"/>
              </a:rPr>
              <a:t>3</a:t>
            </a:r>
            <a:r>
              <a:rPr lang="en-US">
                <a:cs typeface="Times New Roman" pitchFamily="18" charset="0"/>
                <a:sym typeface="Symbol" pitchFamily="18" charset="2"/>
              </a:rPr>
              <a:t>+76 ·128</a:t>
            </a:r>
            <a:r>
              <a:rPr lang="en-US" baseline="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>
                <a:cs typeface="Times New Roman" pitchFamily="18" charset="0"/>
                <a:sym typeface="Symbol" pitchFamily="18" charset="2"/>
              </a:rPr>
              <a:t>+ 82·128</a:t>
            </a:r>
            <a:r>
              <a:rPr lang="en-US" baseline="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>
                <a:cs typeface="Times New Roman" pitchFamily="18" charset="0"/>
                <a:sym typeface="Symbol" pitchFamily="18" charset="2"/>
              </a:rPr>
              <a:t>+ 83·128</a:t>
            </a:r>
            <a:r>
              <a:rPr lang="en-US" baseline="30000">
                <a:cs typeface="Times New Roman" pitchFamily="18" charset="0"/>
                <a:sym typeface="Symbol" pitchFamily="18" charset="2"/>
              </a:rPr>
              <a:t>0</a:t>
            </a:r>
            <a:r>
              <a:rPr lang="en-US">
                <a:cs typeface="Times New Roman" pitchFamily="18" charset="0"/>
                <a:sym typeface="Symbol" pitchFamily="18" charset="2"/>
              </a:rPr>
              <a:t> 		               = 141,764,947.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Division Method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Map a key </a:t>
            </a:r>
            <a:r>
              <a:rPr lang="en-US" sz="2800" i="1"/>
              <a:t>k</a:t>
            </a:r>
            <a:r>
              <a:rPr lang="en-US" sz="2800"/>
              <a:t> into one of the </a:t>
            </a:r>
            <a:r>
              <a:rPr lang="en-US" sz="2800" i="1"/>
              <a:t>m</a:t>
            </a:r>
            <a:r>
              <a:rPr lang="en-US" sz="2800"/>
              <a:t> slots by taking the remainder of </a:t>
            </a:r>
            <a:r>
              <a:rPr lang="en-US" sz="2800" i="1"/>
              <a:t>k</a:t>
            </a:r>
            <a:r>
              <a:rPr lang="en-US" sz="2800"/>
              <a:t> divided by </a:t>
            </a:r>
            <a:r>
              <a:rPr lang="en-US" sz="2800" i="1"/>
              <a:t>m</a:t>
            </a:r>
            <a:r>
              <a:rPr lang="en-US" sz="2800"/>
              <a:t>.  That is,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  <a:r>
              <a:rPr lang="en-US" sz="2800" b="1" i="1">
                <a:solidFill>
                  <a:srgbClr val="CC3300"/>
                </a:solidFill>
              </a:rPr>
              <a:t>h</a:t>
            </a:r>
            <a:r>
              <a:rPr lang="en-US" sz="2800" b="1">
                <a:solidFill>
                  <a:srgbClr val="CC3300"/>
                </a:solidFill>
              </a:rPr>
              <a:t>(</a:t>
            </a:r>
            <a:r>
              <a:rPr lang="en-US" sz="2800" b="1" i="1">
                <a:solidFill>
                  <a:srgbClr val="CC3300"/>
                </a:solidFill>
              </a:rPr>
              <a:t>k</a:t>
            </a:r>
            <a:r>
              <a:rPr lang="en-US" sz="2800" b="1">
                <a:solidFill>
                  <a:srgbClr val="CC3300"/>
                </a:solidFill>
              </a:rPr>
              <a:t>)</a:t>
            </a:r>
            <a:r>
              <a:rPr lang="en-US" sz="2800" b="1" i="1">
                <a:solidFill>
                  <a:srgbClr val="CC3300"/>
                </a:solidFill>
              </a:rPr>
              <a:t> = k </a:t>
            </a:r>
            <a:r>
              <a:rPr lang="en-US" sz="2800" b="1">
                <a:solidFill>
                  <a:srgbClr val="CC3300"/>
                </a:solidFill>
              </a:rPr>
              <a:t>mod</a:t>
            </a:r>
            <a:r>
              <a:rPr lang="en-US" sz="2800" b="1" i="1">
                <a:solidFill>
                  <a:srgbClr val="CC3300"/>
                </a:solidFill>
              </a:rPr>
              <a:t> m</a:t>
            </a:r>
          </a:p>
          <a:p>
            <a:pPr>
              <a:lnSpc>
                <a:spcPct val="90000"/>
              </a:lnSpc>
            </a:pPr>
            <a:r>
              <a:rPr lang="en-US" sz="2800" u="sng">
                <a:solidFill>
                  <a:schemeClr val="hlink"/>
                </a:solidFill>
              </a:rPr>
              <a:t>Example:</a:t>
            </a:r>
            <a:r>
              <a:rPr lang="en-US" sz="2800"/>
              <a:t> </a:t>
            </a:r>
            <a:r>
              <a:rPr lang="en-US" sz="2800" i="1"/>
              <a:t>m</a:t>
            </a:r>
            <a:r>
              <a:rPr lang="en-US" sz="2800"/>
              <a:t> = 31 and </a:t>
            </a:r>
            <a:r>
              <a:rPr lang="en-US" sz="2800" i="1"/>
              <a:t>k</a:t>
            </a:r>
            <a:r>
              <a:rPr lang="en-US" sz="2800"/>
              <a:t> = 78 </a:t>
            </a:r>
            <a:r>
              <a:rPr lang="en-US" sz="2800">
                <a:sym typeface="Symbol" pitchFamily="18" charset="2"/>
              </a:rPr>
              <a:t> </a:t>
            </a:r>
            <a:r>
              <a:rPr lang="en-US" sz="2800" i="1">
                <a:sym typeface="Symbol" pitchFamily="18" charset="2"/>
              </a:rPr>
              <a:t>h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k</a:t>
            </a:r>
            <a:r>
              <a:rPr lang="en-US" sz="2800">
                <a:sym typeface="Symbol" pitchFamily="18" charset="2"/>
              </a:rPr>
              <a:t>) = 16.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3300"/>
                </a:solidFill>
              </a:rPr>
              <a:t>Advantage:</a:t>
            </a:r>
            <a:r>
              <a:rPr lang="en-US" sz="2800"/>
              <a:t> Fast, since requires just one division operation.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3300"/>
                </a:solidFill>
              </a:rPr>
              <a:t>Disadvantage:</a:t>
            </a:r>
            <a:r>
              <a:rPr lang="en-US" sz="2800"/>
              <a:t> Have to avoid certain values of </a:t>
            </a:r>
            <a:r>
              <a:rPr lang="en-US" sz="2800" i="1"/>
              <a:t>m</a:t>
            </a:r>
            <a:r>
              <a:rPr lang="en-US" sz="2800"/>
              <a:t>.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Don’t pick certain values, such as </a:t>
            </a:r>
            <a:r>
              <a:rPr lang="en-US" sz="2400" i="1"/>
              <a:t>m=2</a:t>
            </a:r>
            <a:r>
              <a:rPr lang="en-US" sz="2400" i="1" baseline="50000"/>
              <a:t>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 hash won’t depend on all bits of </a:t>
            </a:r>
            <a:r>
              <a:rPr lang="en-US" sz="2400" i="1"/>
              <a:t>k</a:t>
            </a:r>
            <a:r>
              <a:rPr lang="en-US" sz="2400"/>
              <a:t>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3300"/>
                </a:solidFill>
              </a:rPr>
              <a:t>Good choice for </a:t>
            </a:r>
            <a:r>
              <a:rPr lang="en-US" sz="2800" b="1" i="1">
                <a:solidFill>
                  <a:srgbClr val="CC3300"/>
                </a:solidFill>
              </a:rPr>
              <a:t>m</a:t>
            </a:r>
            <a:r>
              <a:rPr lang="en-US" sz="2800" b="1">
                <a:solidFill>
                  <a:srgbClr val="CC33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Primes, not too close to power of 2 (or 10) are good.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Multiplication Method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r>
              <a:rPr lang="en-US" sz="2800"/>
              <a:t>If 0</a:t>
            </a:r>
            <a:r>
              <a:rPr lang="en-US" sz="2800" i="1"/>
              <a:t> &lt; A &lt; </a:t>
            </a:r>
            <a:r>
              <a:rPr lang="en-US" sz="2800"/>
              <a:t>1,</a:t>
            </a:r>
            <a:r>
              <a:rPr lang="en-US"/>
              <a:t> 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</a:t>
            </a:r>
            <a:r>
              <a:rPr lang="en-US" sz="2800" i="1"/>
              <a:t> = </a:t>
            </a:r>
            <a:r>
              <a:rPr lang="en-US" sz="2400">
                <a:sym typeface="Symbol" pitchFamily="18" charset="2"/>
              </a:rPr>
              <a:t></a:t>
            </a:r>
            <a:r>
              <a:rPr lang="en-US" sz="2800" i="1"/>
              <a:t>m</a:t>
            </a:r>
            <a:r>
              <a:rPr lang="en-US" sz="2800"/>
              <a:t> (</a:t>
            </a:r>
            <a:r>
              <a:rPr lang="en-US" sz="2800" i="1"/>
              <a:t>kA </a:t>
            </a:r>
            <a:r>
              <a:rPr lang="en-US" sz="2800"/>
              <a:t>mod</a:t>
            </a:r>
            <a:r>
              <a:rPr lang="en-US" sz="2800" i="1"/>
              <a:t> </a:t>
            </a:r>
            <a:r>
              <a:rPr lang="en-US" sz="2800"/>
              <a:t>1)</a:t>
            </a:r>
            <a:r>
              <a:rPr lang="en-US" sz="2400">
                <a:sym typeface="Symbol" pitchFamily="18" charset="2"/>
              </a:rPr>
              <a:t></a:t>
            </a:r>
            <a:r>
              <a:rPr lang="en-US" sz="2800">
                <a:sym typeface="Symbol" pitchFamily="18" charset="2"/>
              </a:rPr>
              <a:t> = </a:t>
            </a:r>
            <a:r>
              <a:rPr lang="en-US" sz="2400">
                <a:sym typeface="Symbol" pitchFamily="18" charset="2"/>
              </a:rPr>
              <a:t></a:t>
            </a:r>
            <a:r>
              <a:rPr lang="en-US" sz="2800" i="1"/>
              <a:t>m</a:t>
            </a:r>
            <a:r>
              <a:rPr lang="en-US" sz="2800">
                <a:sym typeface="Symbol" pitchFamily="18" charset="2"/>
              </a:rPr>
              <a:t> (</a:t>
            </a:r>
            <a:r>
              <a:rPr lang="en-US" sz="2800" i="1"/>
              <a:t>kA </a:t>
            </a:r>
            <a:r>
              <a:rPr lang="en-US" sz="2800"/>
              <a:t>–</a:t>
            </a:r>
            <a:r>
              <a:rPr lang="en-US" sz="2800" i="1"/>
              <a:t> </a:t>
            </a:r>
            <a:r>
              <a:rPr lang="en-US" sz="2400">
                <a:sym typeface="Symbol" pitchFamily="18" charset="2"/>
              </a:rPr>
              <a:t></a:t>
            </a:r>
            <a:r>
              <a:rPr lang="en-US" sz="2800" i="1"/>
              <a:t>kA</a:t>
            </a:r>
            <a:r>
              <a:rPr lang="en-US" sz="2400">
                <a:sym typeface="Symbol" pitchFamily="18" charset="2"/>
              </a:rPr>
              <a:t>) </a:t>
            </a:r>
            <a:r>
              <a:rPr lang="en-US" sz="2800">
                <a:sym typeface="Symbol" pitchFamily="18" charset="2"/>
              </a:rPr>
              <a:t> </a:t>
            </a:r>
            <a:endParaRPr lang="en-US" sz="24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   where </a:t>
            </a:r>
            <a:r>
              <a:rPr lang="en-US" sz="2800" i="1"/>
              <a:t>kA </a:t>
            </a:r>
            <a:r>
              <a:rPr lang="en-US" sz="2800"/>
              <a:t>mod</a:t>
            </a:r>
            <a:r>
              <a:rPr lang="en-US" sz="2800" i="1"/>
              <a:t> </a:t>
            </a:r>
            <a:r>
              <a:rPr lang="en-US" sz="2800"/>
              <a:t>1 means the fractional part of </a:t>
            </a:r>
            <a:r>
              <a:rPr lang="en-US" sz="2800" i="1"/>
              <a:t>kA, i.e.</a:t>
            </a:r>
            <a:r>
              <a:rPr lang="en-US" sz="2800"/>
              <a:t>,</a:t>
            </a:r>
            <a:r>
              <a:rPr lang="en-US" sz="2800" i="1"/>
              <a:t> kA </a:t>
            </a:r>
            <a:r>
              <a:rPr lang="en-US" sz="2800"/>
              <a:t>–</a:t>
            </a:r>
            <a:r>
              <a:rPr lang="en-US" sz="2800" i="1"/>
              <a:t> </a:t>
            </a:r>
            <a:r>
              <a:rPr lang="en-US" sz="2400">
                <a:sym typeface="Symbol" pitchFamily="18" charset="2"/>
              </a:rPr>
              <a:t></a:t>
            </a:r>
            <a:r>
              <a:rPr lang="en-US" sz="2800" i="1"/>
              <a:t>kA</a:t>
            </a:r>
            <a:r>
              <a:rPr lang="en-US" sz="2400">
                <a:sym typeface="Symbol" pitchFamily="18" charset="2"/>
              </a:rPr>
              <a:t></a:t>
            </a:r>
            <a:r>
              <a:rPr lang="en-US" sz="2800" i="1"/>
              <a:t>.</a:t>
            </a:r>
            <a:endParaRPr lang="en-US" sz="2800"/>
          </a:p>
          <a:p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Disadvantage:</a:t>
            </a:r>
            <a:r>
              <a:rPr lang="en-US" sz="2800">
                <a:sym typeface="Symbol" pitchFamily="18" charset="2"/>
              </a:rPr>
              <a:t> Slower than the division method.</a:t>
            </a:r>
          </a:p>
          <a:p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Advantage:</a:t>
            </a:r>
            <a:r>
              <a:rPr lang="en-US" sz="2800">
                <a:sym typeface="Symbol" pitchFamily="18" charset="2"/>
              </a:rPr>
              <a:t> Value of </a:t>
            </a:r>
            <a:r>
              <a:rPr lang="en-US" sz="2800" i="1">
                <a:sym typeface="Symbol" pitchFamily="18" charset="2"/>
              </a:rPr>
              <a:t>m</a:t>
            </a:r>
            <a:r>
              <a:rPr lang="en-US" sz="2800">
                <a:sym typeface="Symbol" pitchFamily="18" charset="2"/>
              </a:rPr>
              <a:t> is not critical.</a:t>
            </a:r>
          </a:p>
          <a:p>
            <a:pPr lvl="1"/>
            <a:r>
              <a:rPr lang="en-US" sz="2400">
                <a:sym typeface="Symbol" pitchFamily="18" charset="2"/>
              </a:rPr>
              <a:t>Typically chosen as a power of 2, i.e., </a:t>
            </a:r>
            <a:r>
              <a:rPr lang="en-US" sz="2400" i="1"/>
              <a:t>m = 2</a:t>
            </a:r>
            <a:r>
              <a:rPr lang="en-US" sz="2400" i="1" baseline="50000"/>
              <a:t>p</a:t>
            </a:r>
            <a:r>
              <a:rPr lang="en-US" sz="2400"/>
              <a:t>,</a:t>
            </a:r>
            <a:r>
              <a:rPr lang="en-US" sz="2400" i="1"/>
              <a:t> </a:t>
            </a:r>
            <a:r>
              <a:rPr lang="en-US" sz="2400"/>
              <a:t>which makes implementation easy.</a:t>
            </a:r>
          </a:p>
          <a:p>
            <a:endParaRPr lang="en-US" sz="2000"/>
          </a:p>
          <a:p>
            <a:r>
              <a:rPr lang="en-US" sz="2800" u="sng">
                <a:solidFill>
                  <a:schemeClr val="hlink"/>
                </a:solidFill>
              </a:rPr>
              <a:t>Example:</a:t>
            </a:r>
            <a:r>
              <a:rPr lang="en-US" sz="2800" i="1"/>
              <a:t> m = </a:t>
            </a:r>
            <a:r>
              <a:rPr lang="en-US" sz="2800"/>
              <a:t>1000</a:t>
            </a:r>
            <a:r>
              <a:rPr lang="en-US" sz="2800" i="1"/>
              <a:t>, k = </a:t>
            </a:r>
            <a:r>
              <a:rPr lang="en-US" sz="2800"/>
              <a:t>123</a:t>
            </a:r>
            <a:r>
              <a:rPr lang="en-US" sz="2800" i="1"/>
              <a:t>, A </a:t>
            </a:r>
            <a:r>
              <a:rPr lang="en-US" sz="2800">
                <a:sym typeface="Symbol" pitchFamily="18" charset="2"/>
              </a:rPr>
              <a:t> 0.6180339887</a:t>
            </a:r>
            <a:r>
              <a:rPr lang="en-US" sz="2800" i="1">
                <a:sym typeface="Symbol" pitchFamily="18" charset="2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</a:t>
            </a:r>
            <a:r>
              <a:rPr lang="en-US" sz="2800" i="1"/>
              <a:t> = </a:t>
            </a:r>
            <a:r>
              <a:rPr lang="en-US" sz="2400">
                <a:sym typeface="Symbol" pitchFamily="18" charset="2"/>
              </a:rPr>
              <a:t></a:t>
            </a:r>
            <a:r>
              <a:rPr lang="en-US" sz="2800"/>
              <a:t>1000(123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· </a:t>
            </a:r>
            <a:r>
              <a:rPr lang="en-US" sz="2800"/>
              <a:t>0.6180339887 mod</a:t>
            </a:r>
            <a:r>
              <a:rPr lang="en-US" sz="2800" i="1"/>
              <a:t> </a:t>
            </a:r>
            <a:r>
              <a:rPr lang="en-US" sz="2800"/>
              <a:t>1)</a:t>
            </a:r>
            <a:r>
              <a:rPr lang="en-US" sz="2400">
                <a:sym typeface="Symbol" pitchFamily="18" charset="2"/>
              </a:rPr>
              <a:t> 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        = </a:t>
            </a:r>
            <a:r>
              <a:rPr lang="en-US" sz="2800"/>
              <a:t>1000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/>
              <a:t> 0.018169... </a:t>
            </a:r>
            <a:r>
              <a:rPr lang="en-US" sz="2800">
                <a:sym typeface="Symbol" pitchFamily="18" charset="2"/>
              </a:rPr>
              <a:t> </a:t>
            </a:r>
            <a:r>
              <a:rPr lang="en-US" sz="2800" i="1">
                <a:sym typeface="Symbol" pitchFamily="18" charset="2"/>
              </a:rPr>
              <a:t>= </a:t>
            </a:r>
            <a:r>
              <a:rPr lang="en-US" sz="2800">
                <a:sym typeface="Symbol" pitchFamily="18" charset="2"/>
              </a:rPr>
              <a:t>18.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choose </a:t>
            </a:r>
            <a:r>
              <a:rPr lang="en-US" i="1" dirty="0"/>
              <a:t>A</a:t>
            </a:r>
            <a:r>
              <a:rPr lang="en-US" dirty="0"/>
              <a:t>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257800"/>
          </a:xfrm>
        </p:spPr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How </a:t>
            </a:r>
            <a:r>
              <a:rPr lang="en-US" dirty="0">
                <a:solidFill>
                  <a:srgbClr val="CC3300"/>
                </a:solidFill>
              </a:rPr>
              <a:t>to choose </a:t>
            </a:r>
            <a:r>
              <a:rPr lang="en-US" i="1" dirty="0">
                <a:solidFill>
                  <a:srgbClr val="CC3300"/>
                </a:solidFill>
              </a:rPr>
              <a:t>A</a:t>
            </a:r>
            <a:r>
              <a:rPr lang="en-US" dirty="0">
                <a:solidFill>
                  <a:srgbClr val="CC3300"/>
                </a:solidFill>
              </a:rPr>
              <a:t>?</a:t>
            </a:r>
          </a:p>
          <a:p>
            <a:pPr lvl="1"/>
            <a:r>
              <a:rPr lang="en-US" dirty="0"/>
              <a:t>The multiplication method works with any legal value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it works better with some values than with others, depending on the keys being hashed.</a:t>
            </a:r>
          </a:p>
          <a:p>
            <a:pPr lvl="1"/>
            <a:r>
              <a:rPr lang="en-US" dirty="0"/>
              <a:t>Knuth suggests using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 (5 – 1)/2.</a:t>
            </a:r>
            <a:endParaRPr lang="en-US" dirty="0"/>
          </a:p>
          <a:p>
            <a:endParaRPr lang="en-US" sz="1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5611-DB4F-476B-B48E-E3E2188D24F4}" type="slidenum">
              <a:rPr lang="en-US"/>
              <a:pPr/>
              <a:t>25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Resolving Collisions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05800" cy="4114800"/>
          </a:xfrm>
        </p:spPr>
        <p:txBody>
          <a:bodyPr/>
          <a:lstStyle/>
          <a:p>
            <a:r>
              <a:rPr lang="en-US" sz="2800" b="1" dirty="0">
                <a:solidFill>
                  <a:srgbClr val="990000"/>
                </a:solidFill>
              </a:rPr>
              <a:t>How can we solve the problem of collisions?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Solution 1: </a:t>
            </a:r>
            <a:r>
              <a:rPr lang="en-US" sz="2400" i="1" dirty="0" smtClean="0">
                <a:solidFill>
                  <a:schemeClr val="tx2"/>
                </a:solidFill>
              </a:rPr>
              <a:t>chaining</a:t>
            </a:r>
            <a:endParaRPr lang="en-US" sz="2400" i="1" dirty="0">
              <a:solidFill>
                <a:schemeClr val="tx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Solution 2: </a:t>
            </a:r>
            <a:r>
              <a:rPr lang="en-US" sz="2400" i="1" dirty="0">
                <a:solidFill>
                  <a:srgbClr val="7030A0"/>
                </a:solidFill>
              </a:rPr>
              <a:t>open addressing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346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Open Addressing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r>
              <a:rPr lang="en-US" sz="2800" dirty="0"/>
              <a:t>An alternative to chaining for handling collisions.</a:t>
            </a:r>
          </a:p>
          <a:p>
            <a:r>
              <a:rPr lang="en-US" sz="2800" b="1" dirty="0">
                <a:solidFill>
                  <a:srgbClr val="CC3300"/>
                </a:solidFill>
              </a:rPr>
              <a:t>Idea:</a:t>
            </a:r>
          </a:p>
          <a:p>
            <a:pPr lvl="1"/>
            <a:r>
              <a:rPr lang="en-US" sz="2400" dirty="0"/>
              <a:t>Store all keys in the hash table itself. </a:t>
            </a:r>
            <a:endParaRPr lang="en-US" sz="2400" dirty="0" smtClean="0"/>
          </a:p>
          <a:p>
            <a:pPr lvl="1"/>
            <a:r>
              <a:rPr lang="en-US" sz="2400" dirty="0" smtClean="0"/>
              <a:t>Each slot contains either a key or NIL.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b="1" i="1" dirty="0">
                <a:solidFill>
                  <a:schemeClr val="hlink"/>
                </a:solidFill>
              </a:rPr>
              <a:t>search</a:t>
            </a:r>
            <a:r>
              <a:rPr lang="en-US" sz="2400" b="1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for key </a:t>
            </a:r>
            <a:r>
              <a:rPr lang="en-US" sz="2400" i="1" dirty="0"/>
              <a:t>k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Examine slot 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). Examining a slot is known as a </a:t>
            </a:r>
            <a:r>
              <a:rPr lang="en-US" sz="2000" b="1" dirty="0">
                <a:solidFill>
                  <a:schemeClr val="hlink"/>
                </a:solidFill>
              </a:rPr>
              <a:t>probe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If slot 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contains key </a:t>
            </a:r>
            <a:r>
              <a:rPr lang="en-US" sz="2000" i="1" dirty="0"/>
              <a:t>k</a:t>
            </a:r>
            <a:r>
              <a:rPr lang="en-US" sz="2000" dirty="0"/>
              <a:t>, the search is successful. If the slot contains NIL, the search is unsuccessful.</a:t>
            </a:r>
          </a:p>
          <a:p>
            <a:pPr lvl="2"/>
            <a:r>
              <a:rPr lang="en-US" sz="2000" dirty="0"/>
              <a:t>There’s a third possibility: </a:t>
            </a:r>
            <a:r>
              <a:rPr lang="en-US" sz="2000" b="1" dirty="0">
                <a:solidFill>
                  <a:schemeClr val="hlink"/>
                </a:solidFill>
              </a:rPr>
              <a:t>slot </a:t>
            </a:r>
            <a:r>
              <a:rPr lang="en-US" sz="2000" b="1" i="1" dirty="0">
                <a:solidFill>
                  <a:schemeClr val="hlink"/>
                </a:solidFill>
              </a:rPr>
              <a:t>h</a:t>
            </a:r>
            <a:r>
              <a:rPr lang="en-US" sz="2000" b="1" dirty="0">
                <a:solidFill>
                  <a:schemeClr val="hlink"/>
                </a:solidFill>
              </a:rPr>
              <a:t>(</a:t>
            </a:r>
            <a:r>
              <a:rPr lang="en-US" sz="2000" b="1" i="1" dirty="0">
                <a:solidFill>
                  <a:schemeClr val="hlink"/>
                </a:solidFill>
              </a:rPr>
              <a:t>k</a:t>
            </a:r>
            <a:r>
              <a:rPr lang="en-US" sz="2000" b="1" dirty="0">
                <a:solidFill>
                  <a:schemeClr val="hlink"/>
                </a:solidFill>
              </a:rPr>
              <a:t>) contains a key that is not </a:t>
            </a:r>
            <a:r>
              <a:rPr lang="en-US" sz="2000" b="1" i="1" dirty="0">
                <a:solidFill>
                  <a:schemeClr val="hlink"/>
                </a:solidFill>
              </a:rPr>
              <a:t>k</a:t>
            </a:r>
            <a:r>
              <a:rPr lang="en-US" sz="2000" dirty="0"/>
              <a:t>.</a:t>
            </a:r>
          </a:p>
          <a:p>
            <a:pPr lvl="3"/>
            <a:r>
              <a:rPr lang="en-US" sz="1800" dirty="0"/>
              <a:t>Compute the index of some other slot, based on </a:t>
            </a:r>
            <a:r>
              <a:rPr lang="en-US" sz="1800" i="1" dirty="0"/>
              <a:t>k</a:t>
            </a:r>
            <a:r>
              <a:rPr lang="en-US" sz="1800" dirty="0"/>
              <a:t> and which probe we are on.</a:t>
            </a:r>
          </a:p>
          <a:p>
            <a:pPr lvl="3"/>
            <a:r>
              <a:rPr lang="en-US" sz="1800" dirty="0"/>
              <a:t>Keep probing until we either find key </a:t>
            </a:r>
            <a:r>
              <a:rPr lang="en-US" sz="1800" i="1" dirty="0"/>
              <a:t>k</a:t>
            </a:r>
            <a:r>
              <a:rPr lang="en-US" sz="1800" dirty="0"/>
              <a:t> or we find a slot holding NIL.</a:t>
            </a:r>
          </a:p>
          <a:p>
            <a:r>
              <a:rPr lang="en-US" sz="2800" b="1" dirty="0">
                <a:solidFill>
                  <a:srgbClr val="CC3300"/>
                </a:solidFill>
              </a:rPr>
              <a:t>Advantages:</a:t>
            </a:r>
            <a:r>
              <a:rPr lang="en-US" sz="2800" dirty="0"/>
              <a:t> Avoids pointers; so can use a larger table.</a:t>
            </a:r>
          </a:p>
          <a:p>
            <a:pPr lvl="1"/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Probe Sequence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Sequence of slots examined during a key search constitutes a </a:t>
            </a:r>
            <a:r>
              <a:rPr lang="en-US" b="1" i="1">
                <a:solidFill>
                  <a:srgbClr val="CC3300"/>
                </a:solidFill>
              </a:rPr>
              <a:t>probe sequence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Probe sequence must be a permutation of the slot numbers.</a:t>
            </a:r>
          </a:p>
          <a:p>
            <a:pPr lvl="1">
              <a:lnSpc>
                <a:spcPct val="90000"/>
              </a:lnSpc>
            </a:pPr>
            <a:r>
              <a:rPr lang="en-US"/>
              <a:t>We examine every slot in the table, if we have to.</a:t>
            </a:r>
          </a:p>
          <a:p>
            <a:pPr lvl="1">
              <a:lnSpc>
                <a:spcPct val="90000"/>
              </a:lnSpc>
            </a:pPr>
            <a:r>
              <a:rPr lang="en-US"/>
              <a:t>We don’t examine any slot more than once.</a:t>
            </a:r>
          </a:p>
          <a:p>
            <a:pPr>
              <a:lnSpc>
                <a:spcPct val="90000"/>
              </a:lnSpc>
            </a:pPr>
            <a:r>
              <a:rPr lang="en-US"/>
              <a:t>The hash function is extended to:</a:t>
            </a:r>
          </a:p>
          <a:p>
            <a:pPr lvl="1">
              <a:lnSpc>
                <a:spcPct val="90000"/>
              </a:lnSpc>
            </a:pPr>
            <a:r>
              <a:rPr lang="en-US" b="1" i="1">
                <a:solidFill>
                  <a:srgbClr val="CC3300"/>
                </a:solidFill>
              </a:rPr>
              <a:t>h</a:t>
            </a:r>
            <a:r>
              <a:rPr lang="en-US" b="1">
                <a:solidFill>
                  <a:srgbClr val="CC3300"/>
                </a:solidFill>
              </a:rPr>
              <a:t> : </a:t>
            </a:r>
            <a:r>
              <a:rPr lang="en-US" b="1" i="1">
                <a:solidFill>
                  <a:srgbClr val="CC3300"/>
                </a:solidFill>
              </a:rPr>
              <a:t>U</a:t>
            </a:r>
            <a:r>
              <a:rPr lang="en-US" b="1">
                <a:solidFill>
                  <a:srgbClr val="CC3300"/>
                </a:solidFill>
              </a:rPr>
              <a:t> </a:t>
            </a:r>
            <a:r>
              <a:rPr lang="en-US" b="1">
                <a:solidFill>
                  <a:srgbClr val="CC3300"/>
                </a:solidFill>
                <a:sym typeface="Symbol" pitchFamily="18" charset="2"/>
              </a:rPr>
              <a:t> {0, 1, …, </a:t>
            </a:r>
            <a:r>
              <a:rPr lang="en-US" b="1" i="1">
                <a:solidFill>
                  <a:srgbClr val="CC3300"/>
                </a:solidFill>
                <a:sym typeface="Symbol" pitchFamily="18" charset="2"/>
              </a:rPr>
              <a:t>m</a:t>
            </a:r>
            <a:r>
              <a:rPr lang="en-US" b="1">
                <a:solidFill>
                  <a:srgbClr val="CC3300"/>
                </a:solidFill>
                <a:sym typeface="Symbol" pitchFamily="18" charset="2"/>
              </a:rPr>
              <a:t> – 1}  {0, 1, …, </a:t>
            </a:r>
            <a:r>
              <a:rPr lang="en-US" b="1" i="1">
                <a:solidFill>
                  <a:srgbClr val="CC3300"/>
                </a:solidFill>
                <a:sym typeface="Symbol" pitchFamily="18" charset="2"/>
              </a:rPr>
              <a:t>m</a:t>
            </a:r>
            <a:r>
              <a:rPr lang="en-US" b="1">
                <a:solidFill>
                  <a:srgbClr val="CC3300"/>
                </a:solidFill>
                <a:sym typeface="Symbol" pitchFamily="18" charset="2"/>
              </a:rPr>
              <a:t> – 1}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/>
              <a:t>                       </a:t>
            </a:r>
            <a:r>
              <a:rPr lang="en-US" sz="1800" i="1"/>
              <a:t>          </a:t>
            </a:r>
            <a:r>
              <a:rPr lang="en-US" sz="1800">
                <a:solidFill>
                  <a:schemeClr val="hlink"/>
                </a:solidFill>
              </a:rPr>
              <a:t>probe number                               slot number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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,0), 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,1),…,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–1) should be a permutation of   0, 1,…,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 m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–1.</a:t>
            </a:r>
            <a:endParaRPr lang="en-US" sz="28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8548" name="AutoShape 4"/>
          <p:cNvSpPr>
            <a:spLocks/>
          </p:cNvSpPr>
          <p:nvPr/>
        </p:nvSpPr>
        <p:spPr bwMode="auto">
          <a:xfrm rot="-5400000">
            <a:off x="3238500" y="36957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0" name="AutoShape 6"/>
          <p:cNvSpPr>
            <a:spLocks/>
          </p:cNvSpPr>
          <p:nvPr/>
        </p:nvSpPr>
        <p:spPr bwMode="auto">
          <a:xfrm rot="-5400000">
            <a:off x="6134100" y="36957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 Insert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800" dirty="0"/>
              <a:t>Act as though we were searching, and insert at the first NIL slot found.</a:t>
            </a:r>
          </a:p>
          <a:p>
            <a:r>
              <a:rPr lang="en-US" sz="2800" u="sng" dirty="0">
                <a:solidFill>
                  <a:srgbClr val="CC3300"/>
                </a:solidFill>
              </a:rPr>
              <a:t>Pseudo-code for </a:t>
            </a:r>
            <a:r>
              <a:rPr lang="en-US" sz="2800" b="1" u="sng" dirty="0">
                <a:solidFill>
                  <a:srgbClr val="CC3300"/>
                </a:solidFill>
              </a:rPr>
              <a:t>Insert</a:t>
            </a:r>
            <a:r>
              <a:rPr lang="en-US" sz="2800" u="sng" dirty="0">
                <a:solidFill>
                  <a:srgbClr val="CC3300"/>
                </a:solidFill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343400" y="2209800"/>
            <a:ext cx="3970338" cy="36115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10000"/>
                </a:solidFill>
              </a:rPr>
              <a:t>Hash-Insert(</a:t>
            </a:r>
            <a:r>
              <a:rPr lang="en-US" sz="2000" i="1">
                <a:solidFill>
                  <a:srgbClr val="010000"/>
                </a:solidFill>
              </a:rPr>
              <a:t>T</a:t>
            </a:r>
            <a:r>
              <a:rPr lang="en-US" sz="2000">
                <a:solidFill>
                  <a:srgbClr val="010000"/>
                </a:solidFill>
              </a:rPr>
              <a:t>, </a:t>
            </a:r>
            <a:r>
              <a:rPr lang="en-US" sz="2000" i="1">
                <a:solidFill>
                  <a:srgbClr val="010000"/>
                </a:solidFill>
              </a:rPr>
              <a:t>k</a:t>
            </a:r>
            <a:r>
              <a:rPr lang="en-US" sz="2000">
                <a:solidFill>
                  <a:srgbClr val="010000"/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u="none">
                <a:solidFill>
                  <a:srgbClr val="010000"/>
                </a:solidFill>
              </a:rPr>
              <a:t>1.  </a:t>
            </a:r>
            <a:r>
              <a:rPr lang="en-US" sz="2000" i="1" u="none">
                <a:solidFill>
                  <a:srgbClr val="010000"/>
                </a:solidFill>
              </a:rPr>
              <a:t>i </a:t>
            </a:r>
            <a:r>
              <a:rPr lang="en-US" sz="2000" u="none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>
                <a:solidFill>
                  <a:srgbClr val="010000"/>
                </a:solidFill>
              </a:rPr>
              <a:t> 0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u="none">
                <a:solidFill>
                  <a:srgbClr val="010000"/>
                </a:solidFill>
              </a:rPr>
              <a:t>2.  </a:t>
            </a:r>
            <a:r>
              <a:rPr lang="en-US" sz="2000" b="1" u="none">
                <a:solidFill>
                  <a:srgbClr val="010000"/>
                </a:solidFill>
              </a:rPr>
              <a:t>repeat</a:t>
            </a:r>
            <a:r>
              <a:rPr lang="en-US" sz="2000" u="none">
                <a:solidFill>
                  <a:srgbClr val="010000"/>
                </a:solidFill>
              </a:rPr>
              <a:t>  </a:t>
            </a:r>
            <a:r>
              <a:rPr lang="en-US" sz="2000" i="1" u="none">
                <a:solidFill>
                  <a:srgbClr val="010000"/>
                </a:solidFill>
              </a:rPr>
              <a:t>j</a:t>
            </a:r>
            <a:r>
              <a:rPr lang="en-US" sz="2000" u="none">
                <a:solidFill>
                  <a:srgbClr val="010000"/>
                </a:solidFill>
              </a:rPr>
              <a:t> </a:t>
            </a:r>
            <a:r>
              <a:rPr lang="en-US" sz="2000" u="none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>
                <a:solidFill>
                  <a:srgbClr val="010000"/>
                </a:solidFill>
              </a:rPr>
              <a:t> </a:t>
            </a:r>
            <a:r>
              <a:rPr lang="en-US" sz="2000" i="1" u="none">
                <a:solidFill>
                  <a:srgbClr val="010000"/>
                </a:solidFill>
              </a:rPr>
              <a:t>h</a:t>
            </a:r>
            <a:r>
              <a:rPr lang="en-US" sz="2000" u="none">
                <a:solidFill>
                  <a:srgbClr val="010000"/>
                </a:solidFill>
              </a:rPr>
              <a:t>(</a:t>
            </a:r>
            <a:r>
              <a:rPr lang="en-US" sz="2000" i="1" u="none">
                <a:solidFill>
                  <a:srgbClr val="010000"/>
                </a:solidFill>
              </a:rPr>
              <a:t>k, i</a:t>
            </a:r>
            <a:r>
              <a:rPr lang="en-US" sz="2000" u="none">
                <a:solidFill>
                  <a:srgbClr val="010000"/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u="none">
                <a:solidFill>
                  <a:srgbClr val="010000"/>
                </a:solidFill>
              </a:rPr>
              <a:t>3.              </a:t>
            </a:r>
            <a:r>
              <a:rPr lang="en-US" sz="2000" b="1" u="none">
                <a:solidFill>
                  <a:srgbClr val="010000"/>
                </a:solidFill>
              </a:rPr>
              <a:t>if</a:t>
            </a:r>
            <a:r>
              <a:rPr lang="en-US" sz="2000" u="none">
                <a:solidFill>
                  <a:srgbClr val="010000"/>
                </a:solidFill>
              </a:rPr>
              <a:t> </a:t>
            </a:r>
            <a:r>
              <a:rPr lang="en-US" sz="2000" i="1" u="none">
                <a:solidFill>
                  <a:srgbClr val="010000"/>
                </a:solidFill>
              </a:rPr>
              <a:t>T</a:t>
            </a:r>
            <a:r>
              <a:rPr lang="en-US" sz="2000" u="none">
                <a:solidFill>
                  <a:srgbClr val="010000"/>
                </a:solidFill>
              </a:rPr>
              <a:t>[</a:t>
            </a:r>
            <a:r>
              <a:rPr lang="en-US" sz="2000" i="1" u="none">
                <a:solidFill>
                  <a:srgbClr val="010000"/>
                </a:solidFill>
              </a:rPr>
              <a:t>j</a:t>
            </a:r>
            <a:r>
              <a:rPr lang="en-US" sz="2000" u="none">
                <a:solidFill>
                  <a:srgbClr val="010000"/>
                </a:solidFill>
              </a:rPr>
              <a:t>] = NIL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u="none">
                <a:solidFill>
                  <a:srgbClr val="010000"/>
                </a:solidFill>
              </a:rPr>
              <a:t>4.                  </a:t>
            </a:r>
            <a:r>
              <a:rPr lang="en-US" sz="2000" b="1" u="none">
                <a:solidFill>
                  <a:srgbClr val="010000"/>
                </a:solidFill>
              </a:rPr>
              <a:t>then</a:t>
            </a:r>
            <a:r>
              <a:rPr lang="en-US" sz="2000" u="none">
                <a:solidFill>
                  <a:srgbClr val="010000"/>
                </a:solidFill>
              </a:rPr>
              <a:t> </a:t>
            </a:r>
            <a:r>
              <a:rPr lang="en-US" sz="2000" i="1" u="none">
                <a:solidFill>
                  <a:srgbClr val="010000"/>
                </a:solidFill>
              </a:rPr>
              <a:t>T</a:t>
            </a:r>
            <a:r>
              <a:rPr lang="en-US" sz="2000" u="none">
                <a:solidFill>
                  <a:srgbClr val="010000"/>
                </a:solidFill>
              </a:rPr>
              <a:t>[</a:t>
            </a:r>
            <a:r>
              <a:rPr lang="en-US" sz="2000" i="1" u="none">
                <a:solidFill>
                  <a:srgbClr val="010000"/>
                </a:solidFill>
              </a:rPr>
              <a:t>j</a:t>
            </a:r>
            <a:r>
              <a:rPr lang="en-US" sz="2000" u="none">
                <a:solidFill>
                  <a:srgbClr val="010000"/>
                </a:solidFill>
              </a:rPr>
              <a:t>]</a:t>
            </a:r>
            <a:r>
              <a:rPr lang="en-US" sz="2000" i="1" u="none">
                <a:solidFill>
                  <a:srgbClr val="010000"/>
                </a:solidFill>
              </a:rPr>
              <a:t> </a:t>
            </a:r>
            <a:r>
              <a:rPr lang="en-US" sz="2000" u="none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i="1" u="none">
                <a:solidFill>
                  <a:srgbClr val="010000"/>
                </a:solidFill>
              </a:rPr>
              <a:t> k</a:t>
            </a:r>
            <a:r>
              <a:rPr lang="en-US" sz="2000" u="none">
                <a:solidFill>
                  <a:srgbClr val="010000"/>
                </a:solidFill>
              </a:rPr>
              <a:t> </a:t>
            </a:r>
            <a:endParaRPr lang="en-US" sz="2000" i="1" u="none">
              <a:solidFill>
                <a:srgbClr val="01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u="none">
                <a:solidFill>
                  <a:srgbClr val="010000"/>
                </a:solidFill>
              </a:rPr>
              <a:t>5.                           </a:t>
            </a:r>
            <a:r>
              <a:rPr lang="en-US" sz="2000" b="1" u="none">
                <a:solidFill>
                  <a:srgbClr val="010000"/>
                </a:solidFill>
              </a:rPr>
              <a:t>return</a:t>
            </a:r>
            <a:r>
              <a:rPr lang="en-US" sz="2000" i="1" u="none">
                <a:solidFill>
                  <a:srgbClr val="010000"/>
                </a:solidFill>
              </a:rPr>
              <a:t> j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u="none">
                <a:solidFill>
                  <a:srgbClr val="010000"/>
                </a:solidFill>
              </a:rPr>
              <a:t>6.                  </a:t>
            </a:r>
            <a:r>
              <a:rPr lang="en-US" sz="2000" b="1" u="none">
                <a:solidFill>
                  <a:srgbClr val="010000"/>
                </a:solidFill>
              </a:rPr>
              <a:t>else</a:t>
            </a:r>
            <a:r>
              <a:rPr lang="en-US" sz="2000" i="1" u="none">
                <a:solidFill>
                  <a:srgbClr val="010000"/>
                </a:solidFill>
              </a:rPr>
              <a:t> i </a:t>
            </a:r>
            <a:r>
              <a:rPr lang="en-US" sz="2000" u="none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i="1" u="none">
                <a:solidFill>
                  <a:srgbClr val="010000"/>
                </a:solidFill>
              </a:rPr>
              <a:t> i + </a:t>
            </a:r>
            <a:r>
              <a:rPr lang="en-US" sz="2000" u="none">
                <a:solidFill>
                  <a:srgbClr val="010000"/>
                </a:solidFill>
              </a:rPr>
              <a:t>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u="none">
                <a:solidFill>
                  <a:srgbClr val="010000"/>
                </a:solidFill>
              </a:rPr>
              <a:t>7.  </a:t>
            </a:r>
            <a:r>
              <a:rPr lang="en-US" sz="2000" b="1" u="none">
                <a:solidFill>
                  <a:srgbClr val="010000"/>
                </a:solidFill>
              </a:rPr>
              <a:t>until</a:t>
            </a:r>
            <a:r>
              <a:rPr lang="en-US" sz="2000" i="1" u="none">
                <a:solidFill>
                  <a:srgbClr val="010000"/>
                </a:solidFill>
              </a:rPr>
              <a:t> i = m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u="none">
                <a:solidFill>
                  <a:srgbClr val="010000"/>
                </a:solidFill>
              </a:rPr>
              <a:t>8.  </a:t>
            </a:r>
            <a:r>
              <a:rPr lang="en-US" sz="2000" b="1" u="none">
                <a:solidFill>
                  <a:srgbClr val="010000"/>
                </a:solidFill>
              </a:rPr>
              <a:t>error</a:t>
            </a:r>
            <a:r>
              <a:rPr lang="en-US" sz="2000" u="none">
                <a:solidFill>
                  <a:srgbClr val="010000"/>
                </a:solidFill>
              </a:rPr>
              <a:t> “hash table overflow”</a:t>
            </a:r>
            <a:endParaRPr lang="en-US" sz="1600" u="none">
              <a:solidFill>
                <a:srgbClr val="01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Pseudo-code for Search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4800600" cy="34290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Hash-Search (</a:t>
            </a:r>
            <a:r>
              <a:rPr lang="en-US" sz="2400" i="1" u="sng"/>
              <a:t>T</a:t>
            </a:r>
            <a:r>
              <a:rPr lang="en-US" sz="2400" u="sng"/>
              <a:t>, </a:t>
            </a:r>
            <a:r>
              <a:rPr lang="en-US" sz="2400" i="1" u="sng"/>
              <a:t>k</a:t>
            </a:r>
            <a:r>
              <a:rPr lang="en-US" sz="2400" u="sng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1.  </a:t>
            </a:r>
            <a:r>
              <a:rPr lang="en-US" sz="2400" i="1"/>
              <a:t>i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/>
              <a:t> 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2.  </a:t>
            </a:r>
            <a:r>
              <a:rPr lang="en-US" sz="2400" b="1"/>
              <a:t>repeat </a:t>
            </a:r>
            <a:r>
              <a:rPr lang="en-US" sz="2400"/>
              <a:t> </a:t>
            </a:r>
            <a:r>
              <a:rPr lang="en-US" sz="2400" i="1"/>
              <a:t>j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/>
              <a:t> </a:t>
            </a:r>
            <a:r>
              <a:rPr lang="en-US" sz="2400" i="1"/>
              <a:t>h</a:t>
            </a:r>
            <a:r>
              <a:rPr lang="en-US" sz="2400"/>
              <a:t>(</a:t>
            </a:r>
            <a:r>
              <a:rPr lang="en-US" sz="2400" i="1"/>
              <a:t>k, i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3.              </a:t>
            </a:r>
            <a:r>
              <a:rPr lang="en-US" sz="2400" b="1"/>
              <a:t>if</a:t>
            </a:r>
            <a:r>
              <a:rPr lang="en-US" sz="2400"/>
              <a:t> </a:t>
            </a:r>
            <a:r>
              <a:rPr lang="en-US" sz="2400" i="1"/>
              <a:t>T</a:t>
            </a:r>
            <a:r>
              <a:rPr lang="en-US" sz="2400"/>
              <a:t>[</a:t>
            </a:r>
            <a:r>
              <a:rPr lang="en-US" sz="2400" i="1"/>
              <a:t>j</a:t>
            </a:r>
            <a:r>
              <a:rPr lang="en-US" sz="2400"/>
              <a:t>] = </a:t>
            </a:r>
            <a:r>
              <a:rPr lang="en-US" sz="2400" i="1"/>
              <a:t>k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4.                  </a:t>
            </a:r>
            <a:r>
              <a:rPr lang="en-US" sz="2400" b="1"/>
              <a:t>then</a:t>
            </a:r>
            <a:r>
              <a:rPr lang="en-US" sz="2400"/>
              <a:t> </a:t>
            </a:r>
            <a:r>
              <a:rPr lang="en-US" sz="2400" b="1"/>
              <a:t>return</a:t>
            </a:r>
            <a:r>
              <a:rPr lang="en-US" sz="2400" i="1"/>
              <a:t> j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5.             </a:t>
            </a:r>
            <a:r>
              <a:rPr lang="en-US" sz="2400" i="1"/>
              <a:t> i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 i="1"/>
              <a:t> i + </a:t>
            </a:r>
            <a:r>
              <a:rPr lang="en-US" sz="2400"/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6.  </a:t>
            </a:r>
            <a:r>
              <a:rPr lang="en-US" sz="2400" b="1"/>
              <a:t>until</a:t>
            </a:r>
            <a:r>
              <a:rPr lang="en-US" sz="2400"/>
              <a:t> </a:t>
            </a:r>
            <a:r>
              <a:rPr lang="en-US" sz="2400" i="1"/>
              <a:t>T</a:t>
            </a:r>
            <a:r>
              <a:rPr lang="en-US" sz="2400"/>
              <a:t>[</a:t>
            </a:r>
            <a:r>
              <a:rPr lang="en-US" sz="2400" i="1"/>
              <a:t>j</a:t>
            </a:r>
            <a:r>
              <a:rPr lang="en-US" sz="2400"/>
              <a:t>] = NIL </a:t>
            </a:r>
            <a:r>
              <a:rPr lang="en-US" sz="2400" b="1"/>
              <a:t>or</a:t>
            </a:r>
            <a:r>
              <a:rPr lang="en-US" sz="2400" i="1"/>
              <a:t> i = 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7.  </a:t>
            </a:r>
            <a:r>
              <a:rPr lang="en-US" sz="2400" b="1"/>
              <a:t>return</a:t>
            </a:r>
            <a:r>
              <a:rPr lang="en-US" sz="2400"/>
              <a:t>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130E-27E8-48D4-A9F8-758B151FE495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hash table is a generalization of the simpler notion of an ordinary array</a:t>
            </a:r>
          </a:p>
          <a:p>
            <a:r>
              <a:rPr lang="en-US" sz="2800" dirty="0"/>
              <a:t>Searching for an element in a hash table can take as long as searching for an element in an array/linked list i.e. O(N) time in the worst case.</a:t>
            </a:r>
          </a:p>
          <a:p>
            <a:r>
              <a:rPr lang="en-US" sz="2800" dirty="0"/>
              <a:t>But under reasonable assumptions, hashing takes O(1) time to search an element in a hash table.</a:t>
            </a:r>
          </a:p>
        </p:txBody>
      </p:sp>
    </p:spTree>
    <p:extLst>
      <p:ext uri="{BB962C8B-B14F-4D97-AF65-F5344CB8AC3E}">
        <p14:creationId xmlns:p14="http://schemas.microsoft.com/office/powerpoint/2010/main" val="40819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sz="2800" dirty="0"/>
              <a:t>Cannot just turn the slot containing the key we want to delete to contain NIL. </a:t>
            </a:r>
            <a:endParaRPr lang="en-US" sz="2800" u="sng" dirty="0">
              <a:solidFill>
                <a:srgbClr val="CC3300"/>
              </a:solidFill>
            </a:endParaRPr>
          </a:p>
          <a:p>
            <a:r>
              <a:rPr lang="en-US" sz="2800" dirty="0"/>
              <a:t>Use a special value </a:t>
            </a:r>
            <a:r>
              <a:rPr lang="en-US" sz="2800" dirty="0">
                <a:solidFill>
                  <a:schemeClr val="hlink"/>
                </a:solidFill>
              </a:rPr>
              <a:t>DELETED</a:t>
            </a:r>
            <a:r>
              <a:rPr lang="en-US" sz="2800" dirty="0"/>
              <a:t> instead of NIL when marking a slot as empty during deletion.</a:t>
            </a:r>
          </a:p>
          <a:p>
            <a:pPr lvl="1"/>
            <a:r>
              <a:rPr lang="en-US" sz="2400" b="1" i="1" dirty="0">
                <a:solidFill>
                  <a:srgbClr val="CC3300"/>
                </a:solidFill>
              </a:rPr>
              <a:t>Search</a:t>
            </a:r>
            <a:r>
              <a:rPr lang="en-US" sz="2400" dirty="0"/>
              <a:t> should treat DELETED as though the slot holds a key that does not match the one being searched for.</a:t>
            </a:r>
          </a:p>
          <a:p>
            <a:pPr lvl="1"/>
            <a:r>
              <a:rPr lang="en-US" sz="2400" b="1" i="1" dirty="0">
                <a:solidFill>
                  <a:srgbClr val="CC3300"/>
                </a:solidFill>
              </a:rPr>
              <a:t>Insert</a:t>
            </a:r>
            <a:r>
              <a:rPr lang="en-US" sz="2400" dirty="0"/>
              <a:t> should treat DELETED as though the slot were empty, so that it can be reused.</a:t>
            </a:r>
          </a:p>
          <a:p>
            <a:r>
              <a:rPr lang="en-US" sz="2800" b="1" dirty="0">
                <a:solidFill>
                  <a:srgbClr val="CC3300"/>
                </a:solidFill>
              </a:rPr>
              <a:t>Disadvantage: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hlink"/>
                </a:solidFill>
              </a:rPr>
              <a:t>Search time is no longer dependent on </a:t>
            </a:r>
            <a:r>
              <a:rPr lang="en-US" sz="2800" dirty="0">
                <a:solidFill>
                  <a:schemeClr val="hlink"/>
                </a:solidFill>
                <a:sym typeface="Symbol" pitchFamily="18" charset="2"/>
              </a:rPr>
              <a:t>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lvl="1"/>
            <a:r>
              <a:rPr lang="en-US" sz="2400" dirty="0"/>
              <a:t>Hence, chaining is more common when keys have to be deleted.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Probe Sequences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ideal situation is </a:t>
            </a:r>
            <a:r>
              <a:rPr lang="en-US" sz="2800" b="1" i="1">
                <a:solidFill>
                  <a:srgbClr val="CC3300"/>
                </a:solidFill>
              </a:rPr>
              <a:t>uniform hashing</a:t>
            </a:r>
            <a:r>
              <a:rPr 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Generalization of simple uniform hashing.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key is equally likely to have any of the </a:t>
            </a:r>
            <a:r>
              <a:rPr lang="en-US" sz="2400" i="1"/>
              <a:t>m</a:t>
            </a:r>
            <a:r>
              <a:rPr lang="en-US" sz="2400"/>
              <a:t>! permutations of </a:t>
            </a:r>
            <a:r>
              <a:rPr lang="en-US" sz="2400">
                <a:sym typeface="Symbol" pitchFamily="18" charset="2"/>
              </a:rPr>
              <a:t>0, 1,…,</a:t>
            </a:r>
            <a:r>
              <a:rPr lang="en-US" sz="2400" i="1">
                <a:sym typeface="Symbol" pitchFamily="18" charset="2"/>
              </a:rPr>
              <a:t> m</a:t>
            </a:r>
            <a:r>
              <a:rPr lang="en-US" sz="2400">
                <a:sym typeface="Symbol" pitchFamily="18" charset="2"/>
              </a:rPr>
              <a:t>–1 as its probe sequence.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It is 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hard to implement</a:t>
            </a:r>
            <a:r>
              <a:rPr lang="en-US" sz="2800">
                <a:sym typeface="Symbol" pitchFamily="18" charset="2"/>
              </a:rPr>
              <a:t> true uniform hashing.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Approximate</a:t>
            </a:r>
            <a:r>
              <a:rPr lang="en-US" sz="2400">
                <a:sym typeface="Symbol" pitchFamily="18" charset="2"/>
              </a:rPr>
              <a:t> with techniques that at least guarantee that the probe sequence is a permutation of 0, 1,…,</a:t>
            </a:r>
            <a:r>
              <a:rPr lang="en-US" sz="2400" i="1">
                <a:sym typeface="Symbol" pitchFamily="18" charset="2"/>
              </a:rPr>
              <a:t> m</a:t>
            </a:r>
            <a:r>
              <a:rPr lang="en-US" sz="2400">
                <a:sym typeface="Symbol" pitchFamily="18" charset="2"/>
              </a:rPr>
              <a:t>–1.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Some techniques: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Use </a:t>
            </a:r>
            <a:r>
              <a:rPr lang="en-US" sz="2400" b="1" i="1">
                <a:solidFill>
                  <a:srgbClr val="CC3300"/>
                </a:solidFill>
                <a:sym typeface="Symbol" pitchFamily="18" charset="2"/>
              </a:rPr>
              <a:t>auxiliary hash functions</a:t>
            </a:r>
            <a:r>
              <a:rPr lang="en-US" sz="2400" i="1">
                <a:sym typeface="Symbol" pitchFamily="18" charset="2"/>
              </a:rPr>
              <a:t>.</a:t>
            </a:r>
            <a:endParaRPr lang="en-US" sz="240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Linear Probing.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Quadratic Probing.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Double Hashing.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Can’t produce all 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! probe sequences.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8069-8E2A-4717-A5BF-270D104FE2E6}" type="slidenum">
              <a:rPr lang="en-US"/>
              <a:pPr/>
              <a:t>32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685800"/>
          </a:xfrm>
        </p:spPr>
        <p:txBody>
          <a:bodyPr anchor="b">
            <a:noAutofit/>
          </a:bodyPr>
          <a:lstStyle/>
          <a:p>
            <a:r>
              <a:rPr lang="en-US" sz="4000" dirty="0" smtClean="0"/>
              <a:t>Linear Probing</a:t>
            </a:r>
            <a:endParaRPr lang="en-US" sz="40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399"/>
            <a:ext cx="8001000" cy="31480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given </a:t>
            </a:r>
            <a:r>
              <a:rPr lang="en-US" sz="2400" dirty="0"/>
              <a:t>an ordinary hash fn. h’: U </a:t>
            </a:r>
            <a:r>
              <a:rPr lang="en-US" sz="2400" dirty="0">
                <a:sym typeface="Symbol" pitchFamily="18" charset="2"/>
              </a:rPr>
              <a:t> [0, 1, …, m-1</a:t>
            </a:r>
            <a:r>
              <a:rPr lang="en-US" sz="2400" dirty="0" smtClean="0">
                <a:sym typeface="Symbol" pitchFamily="18" charset="2"/>
              </a:rPr>
              <a:t>], called </a:t>
            </a:r>
            <a:r>
              <a:rPr lang="en-US" sz="2400" dirty="0">
                <a:sym typeface="Symbol" pitchFamily="18" charset="2"/>
              </a:rPr>
              <a:t>the </a:t>
            </a: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 smtClean="0">
                <a:sym typeface="Symbol" pitchFamily="18" charset="2"/>
              </a:rPr>
              <a:t>auxiliary hash  function</a:t>
            </a:r>
            <a:r>
              <a:rPr lang="en-US" sz="2400" dirty="0">
                <a:sym typeface="Symbol" pitchFamily="18" charset="2"/>
              </a:rPr>
              <a:t>, define the hash 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</a:t>
            </a:r>
            <a:r>
              <a:rPr lang="en-US" sz="2400" dirty="0" smtClean="0">
                <a:sym typeface="Symbol" pitchFamily="18" charset="2"/>
              </a:rPr>
              <a:t>                    h(k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) = ( h’(k) + </a:t>
            </a:r>
            <a:r>
              <a:rPr lang="en-US" sz="2400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) </a:t>
            </a:r>
            <a:r>
              <a:rPr lang="en-US" sz="2400" i="1" dirty="0">
                <a:sym typeface="Symbol" pitchFamily="18" charset="2"/>
              </a:rPr>
              <a:t>mod</a:t>
            </a:r>
            <a:r>
              <a:rPr lang="en-US" sz="2400" dirty="0">
                <a:sym typeface="Symbol" pitchFamily="18" charset="2"/>
              </a:rPr>
              <a:t> 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for </a:t>
            </a:r>
            <a:r>
              <a:rPr lang="en-US" sz="2400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= 0, 1, …, m-1.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Therefore</a:t>
            </a:r>
            <a:r>
              <a:rPr lang="en-US" sz="2400" dirty="0">
                <a:sym typeface="Symbol" pitchFamily="18" charset="2"/>
              </a:rPr>
              <a:t>, given key k the first slot probed is T[ h’(k) ], i.e.,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slot given by the auxiliary hash fn. Next probed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T[ h’(k)+1 ], T[ h’(k)+2 ], </a:t>
            </a:r>
            <a:r>
              <a:rPr lang="en-US" sz="2400" dirty="0" smtClean="0">
                <a:sym typeface="Symbol" pitchFamily="18" charset="2"/>
              </a:rPr>
              <a:t>....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28600" y="4062413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hlink"/>
                </a:solidFill>
              </a:rPr>
              <a:t>divisor = b </a:t>
            </a:r>
            <a:r>
              <a:rPr lang="en-US" sz="2000" dirty="0"/>
              <a:t>(number of buckets)</a:t>
            </a:r>
            <a:r>
              <a:rPr lang="en-US" sz="2000" dirty="0">
                <a:solidFill>
                  <a:schemeClr val="hlink"/>
                </a:solidFill>
              </a:rPr>
              <a:t> = 17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hlink"/>
                </a:solidFill>
              </a:rPr>
              <a:t>Home bucket = key % 17</a:t>
            </a:r>
            <a:r>
              <a:rPr lang="en-US" sz="2000" dirty="0"/>
              <a:t>.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685800" y="4648200"/>
            <a:ext cx="7772400" cy="838200"/>
            <a:chOff x="480" y="2784"/>
            <a:chExt cx="4896" cy="528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480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768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1056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1344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1632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1920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208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2496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784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072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360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3648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3936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4224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4512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4800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5088" y="3072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Text Box 23"/>
            <p:cNvSpPr txBox="1">
              <a:spLocks noChangeArrowheads="1"/>
            </p:cNvSpPr>
            <p:nvPr/>
          </p:nvSpPr>
          <p:spPr bwMode="auto">
            <a:xfrm>
              <a:off x="528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4296" name="Text Box 24"/>
            <p:cNvSpPr txBox="1">
              <a:spLocks noChangeArrowheads="1"/>
            </p:cNvSpPr>
            <p:nvPr/>
          </p:nvSpPr>
          <p:spPr bwMode="auto">
            <a:xfrm>
              <a:off x="1632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297" name="Text Box 25"/>
            <p:cNvSpPr txBox="1">
              <a:spLocks noChangeArrowheads="1"/>
            </p:cNvSpPr>
            <p:nvPr/>
          </p:nvSpPr>
          <p:spPr bwMode="auto">
            <a:xfrm>
              <a:off x="2784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936" y="27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5040" y="27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16</a:t>
              </a:r>
            </a:p>
          </p:txBody>
        </p:sp>
      </p:grp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228600" y="5715000"/>
            <a:ext cx="876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Put in keys: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6, 12, 34, 29, 28, 11, 23, 7, 0, 33, 30, 45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429000" y="502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60960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12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66294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29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685800" y="5029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57150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28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70866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11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886200" y="5029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23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4419600" y="502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219200" y="502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80010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33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75438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1600200" y="5029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2286000" y="2193925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hlink"/>
                </a:solidFill>
              </a:rPr>
              <a:t>key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971800" y="21939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hlink"/>
                </a:solidFill>
              </a:rPr>
              <a:t>Probe number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4800600" y="2193925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Auxiliary hash function</a:t>
            </a: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2514600" y="20415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H="1" flipV="1">
            <a:off x="3276600" y="2041525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H="1" flipV="1">
            <a:off x="4191000" y="2041525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2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/>
      <p:bldP spid="54300" grpId="0" autoUpdateAnimBg="0"/>
      <p:bldP spid="54301" grpId="0" autoUpdateAnimBg="0"/>
      <p:bldP spid="54302" grpId="0" autoUpdateAnimBg="0"/>
      <p:bldP spid="54303" grpId="0" autoUpdateAnimBg="0"/>
      <p:bldP spid="54304" grpId="0" autoUpdateAnimBg="0"/>
      <p:bldP spid="54305" grpId="0" autoUpdateAnimBg="0"/>
      <p:bldP spid="54306" grpId="0" autoUpdateAnimBg="0"/>
      <p:bldP spid="54307" grpId="0" autoUpdateAnimBg="0"/>
      <p:bldP spid="54308" grpId="0" autoUpdateAnimBg="0"/>
      <p:bldP spid="54309" grpId="0" autoUpdateAnimBg="0"/>
      <p:bldP spid="54310" grpId="0" autoUpdateAnimBg="0"/>
      <p:bldP spid="54311" grpId="0" autoUpdateAnimBg="0"/>
      <p:bldP spid="543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334000"/>
          </a:xfrm>
        </p:spPr>
        <p:txBody>
          <a:bodyPr/>
          <a:lstStyle/>
          <a:p>
            <a:r>
              <a:rPr lang="en-US" sz="2800" dirty="0" smtClean="0"/>
              <a:t>Suffers </a:t>
            </a:r>
            <a:r>
              <a:rPr lang="en-US" sz="2800" dirty="0"/>
              <a:t>from </a:t>
            </a:r>
            <a:r>
              <a:rPr lang="en-US" sz="2800" b="1" i="1" dirty="0">
                <a:solidFill>
                  <a:srgbClr val="CC3300"/>
                </a:solidFill>
              </a:rPr>
              <a:t>primary clustering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Long runs of occupied sequences build up.</a:t>
            </a:r>
          </a:p>
          <a:p>
            <a:pPr lvl="1"/>
            <a:r>
              <a:rPr lang="en-US" sz="2400" dirty="0"/>
              <a:t>Long runs tend to get longer, since an empty slot preceded by </a:t>
            </a:r>
            <a:r>
              <a:rPr lang="en-US" sz="2400" i="1" dirty="0" err="1"/>
              <a:t>i</a:t>
            </a:r>
            <a:r>
              <a:rPr lang="en-US" sz="2400" dirty="0"/>
              <a:t> full slots gets filled next with probability (</a:t>
            </a:r>
            <a:r>
              <a:rPr lang="en-US" sz="2400" i="1" dirty="0"/>
              <a:t>i</a:t>
            </a:r>
            <a:r>
              <a:rPr lang="en-US" sz="2400" dirty="0"/>
              <a:t>+1)/</a:t>
            </a:r>
            <a:r>
              <a:rPr lang="en-US" sz="2400" i="1" dirty="0"/>
              <a:t>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Hence, average search and insertion times increase.</a:t>
            </a:r>
          </a:p>
          <a:p>
            <a:pPr lvl="1"/>
            <a:endParaRPr lang="en-US" sz="24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Quadratic Probing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066800"/>
            <a:ext cx="8780462" cy="5029200"/>
          </a:xfrm>
        </p:spPr>
        <p:txBody>
          <a:bodyPr/>
          <a:lstStyle/>
          <a:p>
            <a:r>
              <a:rPr lang="en-US" sz="2800" i="1">
                <a:solidFill>
                  <a:srgbClr val="CC3300"/>
                </a:solidFill>
              </a:rPr>
              <a:t>h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k,i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= 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h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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k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+ c</a:t>
            </a:r>
            <a:r>
              <a:rPr lang="en-US" sz="2800" baseline="-25000">
                <a:solidFill>
                  <a:srgbClr val="CC3300"/>
                </a:solidFill>
              </a:rPr>
              <a:t>1</a:t>
            </a:r>
            <a:r>
              <a:rPr lang="en-US" sz="2800" i="1">
                <a:solidFill>
                  <a:srgbClr val="CC3300"/>
                </a:solidFill>
              </a:rPr>
              <a:t>i + c</a:t>
            </a:r>
            <a:r>
              <a:rPr lang="en-US" sz="2800" baseline="-25000">
                <a:solidFill>
                  <a:srgbClr val="CC3300"/>
                </a:solidFill>
              </a:rPr>
              <a:t>2</a:t>
            </a:r>
            <a:r>
              <a:rPr lang="en-US" sz="2800" i="1">
                <a:solidFill>
                  <a:srgbClr val="CC3300"/>
                </a:solidFill>
              </a:rPr>
              <a:t>i</a:t>
            </a:r>
            <a:r>
              <a:rPr lang="en-US" sz="2800" baseline="30000">
                <a:solidFill>
                  <a:srgbClr val="CC3300"/>
                </a:solidFill>
              </a:rPr>
              <a:t>2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</a:t>
            </a:r>
            <a:r>
              <a:rPr lang="en-US" sz="2800">
                <a:solidFill>
                  <a:srgbClr val="CC3300"/>
                </a:solidFill>
              </a:rPr>
              <a:t>mod</a:t>
            </a:r>
            <a:r>
              <a:rPr lang="en-US" sz="2800" i="1">
                <a:solidFill>
                  <a:srgbClr val="CC3300"/>
                </a:solidFill>
              </a:rPr>
              <a:t> m    </a:t>
            </a:r>
            <a:r>
              <a:rPr lang="en-US" sz="2800" i="1">
                <a:solidFill>
                  <a:schemeClr val="hlink"/>
                </a:solidFill>
              </a:rPr>
              <a:t>c</a:t>
            </a:r>
            <a:r>
              <a:rPr lang="en-US" sz="2800" baseline="-25000">
                <a:solidFill>
                  <a:schemeClr val="hlink"/>
                </a:solidFill>
              </a:rPr>
              <a:t>1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</a:t>
            </a:r>
            <a:r>
              <a:rPr lang="en-US" sz="2800" i="1">
                <a:solidFill>
                  <a:schemeClr val="hlink"/>
                </a:solidFill>
              </a:rPr>
              <a:t> c</a:t>
            </a:r>
            <a:r>
              <a:rPr lang="en-US" sz="2800" baseline="-25000">
                <a:solidFill>
                  <a:schemeClr val="hlink"/>
                </a:solidFill>
              </a:rPr>
              <a:t>2</a:t>
            </a:r>
            <a:endParaRPr lang="en-US" sz="2800" i="1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i="1"/>
              <a:t>    </a:t>
            </a:r>
          </a:p>
          <a:p>
            <a:r>
              <a:rPr lang="en-US" sz="2800"/>
              <a:t>The initial probe position is</a:t>
            </a:r>
            <a:r>
              <a:rPr lang="en-US" sz="2800" i="1"/>
              <a:t> T</a:t>
            </a:r>
            <a:r>
              <a:rPr lang="en-US" sz="2800"/>
              <a:t>[</a:t>
            </a:r>
            <a:r>
              <a:rPr lang="en-US" sz="2800" i="1"/>
              <a:t>h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)]</a:t>
            </a:r>
            <a:r>
              <a:rPr lang="en-US" sz="2800" i="1"/>
              <a:t>, </a:t>
            </a:r>
            <a:r>
              <a:rPr lang="en-US" sz="2800"/>
              <a:t>later probe positions are offset by amounts that depend on a quadratic function of the probe number</a:t>
            </a:r>
            <a:r>
              <a:rPr lang="en-US" sz="2800" i="1"/>
              <a:t> i.</a:t>
            </a:r>
          </a:p>
          <a:p>
            <a:pPr>
              <a:buFont typeface="Wingdings" pitchFamily="2" charset="2"/>
              <a:buNone/>
            </a:pPr>
            <a:endParaRPr lang="en-US" sz="1000" i="1"/>
          </a:p>
          <a:p>
            <a:r>
              <a:rPr lang="en-US" sz="2800"/>
              <a:t>Must </a:t>
            </a:r>
            <a:r>
              <a:rPr lang="en-US" sz="2800">
                <a:solidFill>
                  <a:schemeClr val="hlink"/>
                </a:solidFill>
              </a:rPr>
              <a:t>constrain</a:t>
            </a:r>
            <a:r>
              <a:rPr lang="en-US" sz="2800"/>
              <a:t> </a:t>
            </a:r>
            <a:r>
              <a:rPr lang="en-US" sz="2800" i="1">
                <a:solidFill>
                  <a:srgbClr val="CC3300"/>
                </a:solidFill>
              </a:rPr>
              <a:t>c</a:t>
            </a:r>
            <a:r>
              <a:rPr lang="en-US" sz="2800" baseline="-25000">
                <a:solidFill>
                  <a:srgbClr val="CC3300"/>
                </a:solidFill>
              </a:rPr>
              <a:t>1</a:t>
            </a:r>
            <a:r>
              <a:rPr lang="en-US" sz="2800">
                <a:solidFill>
                  <a:srgbClr val="CC3300"/>
                </a:solidFill>
              </a:rPr>
              <a:t>,</a:t>
            </a:r>
            <a:r>
              <a:rPr lang="en-US" sz="2800" i="1">
                <a:solidFill>
                  <a:srgbClr val="CC3300"/>
                </a:solidFill>
              </a:rPr>
              <a:t> c</a:t>
            </a:r>
            <a:r>
              <a:rPr lang="en-US" sz="2800" baseline="-25000">
                <a:solidFill>
                  <a:srgbClr val="CC3300"/>
                </a:solidFill>
              </a:rPr>
              <a:t>2</a:t>
            </a:r>
            <a:r>
              <a:rPr lang="en-US" sz="2800">
                <a:solidFill>
                  <a:srgbClr val="CC3300"/>
                </a:solidFill>
              </a:rPr>
              <a:t>, and</a:t>
            </a:r>
            <a:r>
              <a:rPr lang="en-US" sz="2800" i="1">
                <a:solidFill>
                  <a:srgbClr val="CC3300"/>
                </a:solidFill>
              </a:rPr>
              <a:t> m</a:t>
            </a:r>
            <a:r>
              <a:rPr lang="en-US" sz="2800">
                <a:solidFill>
                  <a:srgbClr val="CC3300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to ensure that we get a full permutation of 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0, 1,…,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 m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–1.</a:t>
            </a:r>
            <a:endParaRPr lang="en-US" sz="2800"/>
          </a:p>
          <a:p>
            <a:r>
              <a:rPr lang="en-US" sz="2800"/>
              <a:t>Can suffer from </a:t>
            </a:r>
            <a:r>
              <a:rPr lang="en-US" sz="2800" b="1" i="1">
                <a:solidFill>
                  <a:srgbClr val="CC3300"/>
                </a:solidFill>
              </a:rPr>
              <a:t>secondary clustering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If two keys have the same initial probe position, then their probe sequences are the same.</a:t>
            </a:r>
            <a:endParaRPr lang="en-US" sz="2400" i="1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key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Probe number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590800" y="16002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Auxiliary hash function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685800" y="144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 flipV="1">
            <a:off x="1219200" y="144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 flipV="1">
            <a:off x="2133600" y="14478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Hashing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184565"/>
            <a:ext cx="8932862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CC3300"/>
                </a:solidFill>
              </a:rPr>
              <a:t>h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 err="1">
                <a:solidFill>
                  <a:srgbClr val="CC3300"/>
                </a:solidFill>
              </a:rPr>
              <a:t>k,i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h</a:t>
            </a:r>
            <a:r>
              <a:rPr lang="en-US" sz="2800" baseline="-25000" dirty="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k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+ </a:t>
            </a:r>
            <a:r>
              <a:rPr lang="en-US" sz="2800" i="1" dirty="0" err="1">
                <a:solidFill>
                  <a:srgbClr val="CC3300"/>
                </a:solidFill>
              </a:rPr>
              <a:t>i</a:t>
            </a:r>
            <a:r>
              <a:rPr lang="en-US" sz="2800" i="1" dirty="0">
                <a:solidFill>
                  <a:srgbClr val="CC3300"/>
                </a:solidFill>
              </a:rPr>
              <a:t> h</a:t>
            </a:r>
            <a:r>
              <a:rPr lang="en-US" sz="2800" baseline="-25000" dirty="0">
                <a:solidFill>
                  <a:srgbClr val="CC3300"/>
                </a:solidFill>
              </a:rPr>
              <a:t>2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k</a:t>
            </a:r>
            <a:r>
              <a:rPr lang="en-US" sz="2800" dirty="0">
                <a:solidFill>
                  <a:srgbClr val="CC3300"/>
                </a:solidFill>
              </a:rPr>
              <a:t>))</a:t>
            </a:r>
            <a:r>
              <a:rPr lang="en-US" sz="2800" i="1" dirty="0">
                <a:solidFill>
                  <a:srgbClr val="CC3300"/>
                </a:solidFill>
              </a:rPr>
              <a:t> </a:t>
            </a:r>
            <a:r>
              <a:rPr lang="en-US" sz="2800" dirty="0">
                <a:solidFill>
                  <a:srgbClr val="CC3300"/>
                </a:solidFill>
              </a:rPr>
              <a:t>mod</a:t>
            </a:r>
            <a:r>
              <a:rPr lang="en-US" sz="2800" i="1" dirty="0">
                <a:solidFill>
                  <a:srgbClr val="CC3300"/>
                </a:solidFill>
              </a:rPr>
              <a:t> m  </a:t>
            </a:r>
          </a:p>
          <a:p>
            <a:pPr>
              <a:lnSpc>
                <a:spcPct val="90000"/>
              </a:lnSpc>
            </a:pPr>
            <a:endParaRPr lang="en-US" sz="2800" i="1" dirty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3300"/>
                </a:solidFill>
              </a:rPr>
              <a:t>Two auxiliary hash functions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i="1" dirty="0">
                <a:solidFill>
                  <a:schemeClr val="tx1"/>
                </a:solidFill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 gives the initial probe. 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 gives the remaining probes.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Must have </a:t>
            </a:r>
            <a:r>
              <a:rPr lang="en-US" sz="2800" i="1" dirty="0">
                <a:solidFill>
                  <a:schemeClr val="tx1"/>
                </a:solidFill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i="1" dirty="0">
                <a:solidFill>
                  <a:schemeClr val="tx1"/>
                </a:solidFill>
              </a:rPr>
              <a:t>k</a:t>
            </a:r>
            <a:r>
              <a:rPr lang="en-US" sz="2800" dirty="0">
                <a:solidFill>
                  <a:schemeClr val="tx1"/>
                </a:solidFill>
              </a:rPr>
              <a:t>) relatively prime to </a:t>
            </a:r>
            <a:r>
              <a:rPr lang="en-US" sz="2800" i="1" dirty="0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, so that the probe sequence is a full permutation of 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0, 1,…,</a:t>
            </a:r>
            <a:r>
              <a:rPr lang="en-US" sz="2800" i="1" dirty="0">
                <a:solidFill>
                  <a:schemeClr val="tx1"/>
                </a:solidFill>
                <a:sym typeface="Symbol" pitchFamily="18" charset="2"/>
              </a:rPr>
              <a:t> m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–1.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Choose </a:t>
            </a:r>
            <a:r>
              <a:rPr lang="en-US" sz="2400" i="1" dirty="0"/>
              <a:t>m</a:t>
            </a:r>
            <a:r>
              <a:rPr lang="en-US" sz="2400" dirty="0"/>
              <a:t> to be a power of 2 and have 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always return an odd number. Or,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m</a:t>
            </a:r>
            <a:r>
              <a:rPr lang="en-US" sz="2400" dirty="0"/>
              <a:t> be prime, and have 1 &lt; 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&lt; </a:t>
            </a:r>
            <a:r>
              <a:rPr lang="en-US" sz="2400" i="1" dirty="0"/>
              <a:t>m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800" i="1" dirty="0">
                <a:solidFill>
                  <a:srgbClr val="CC3300"/>
                </a:solidFill>
                <a:sym typeface="Symbol" pitchFamily="18" charset="2"/>
              </a:rPr>
              <a:t>m</a:t>
            </a:r>
            <a:r>
              <a:rPr lang="en-US" sz="2800" baseline="30000" dirty="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) different probe sequences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One for each possible combination of 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and 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Close to the ideal uniform hashing.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/>
              <a:t>   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hlink"/>
                </a:solidFill>
              </a:rPr>
              <a:t>key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hlink"/>
                </a:solidFill>
              </a:rPr>
              <a:t>Probe number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2590800" y="16002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Auxiliary hash functions</a:t>
            </a: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V="1">
            <a:off x="685800" y="144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H="1" flipV="1">
            <a:off x="1219200" y="144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H="1" flipV="1">
            <a:off x="1905000" y="15240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 flipH="1" flipV="1">
            <a:off x="3048000" y="1524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Open-address Hashing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066800"/>
            <a:ext cx="8932862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Analysis is in terms of load factor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.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  <a:sym typeface="Symbol" pitchFamily="18" charset="2"/>
              </a:rPr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 Assume that the table never completely fills, so </a:t>
            </a:r>
            <a:r>
              <a:rPr lang="en-US" i="1" dirty="0">
                <a:solidFill>
                  <a:schemeClr val="hlink"/>
                </a:solidFill>
                <a:sym typeface="Symbol" pitchFamily="18" charset="2"/>
              </a:rPr>
              <a:t>n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&lt;</a:t>
            </a:r>
            <a:r>
              <a:rPr lang="en-US" i="1" dirty="0">
                <a:solidFill>
                  <a:schemeClr val="hlink"/>
                </a:solidFill>
                <a:sym typeface="Symbol" pitchFamily="18" charset="2"/>
              </a:rPr>
              <a:t>m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 and 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 &lt; 1</a:t>
            </a:r>
            <a:r>
              <a:rPr lang="en-US" dirty="0">
                <a:sym typeface="Symbol" pitchFamily="18" charset="2"/>
              </a:rPr>
              <a:t>. </a:t>
            </a:r>
            <a:endParaRPr lang="en-US" u="sng" dirty="0">
              <a:solidFill>
                <a:srgbClr val="CC3300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Assume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uniform hashing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u="sng" dirty="0">
                <a:solidFill>
                  <a:schemeClr val="hlink"/>
                </a:solidFill>
                <a:sym typeface="Symbol" pitchFamily="18" charset="2"/>
              </a:rPr>
              <a:t>No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deletion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In a successful search, each key is equally likely to be searched for.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Expected cost of an </a:t>
            </a:r>
            <a:r>
              <a:rPr lang="en-US" sz="4000" dirty="0" smtClean="0"/>
              <a:t>unsuccessful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2286000"/>
            <a:ext cx="893286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chemeClr val="hlink"/>
                </a:solidFill>
              </a:rPr>
              <a:t>Proof: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Every probe except the last is to an occupied slot.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Let </a:t>
            </a:r>
            <a:r>
              <a:rPr lang="en-US" sz="2800" dirty="0">
                <a:solidFill>
                  <a:srgbClr val="CC3300"/>
                </a:solidFill>
              </a:rPr>
              <a:t>RV </a:t>
            </a:r>
            <a:r>
              <a:rPr lang="en-US" sz="2800" i="1" dirty="0">
                <a:solidFill>
                  <a:srgbClr val="CC3300"/>
                </a:solidFill>
              </a:rPr>
              <a:t>X</a:t>
            </a:r>
            <a:r>
              <a:rPr lang="en-US" sz="2800" dirty="0"/>
              <a:t> = # of probes in an unsuccessful search.</a:t>
            </a:r>
          </a:p>
          <a:p>
            <a:pPr>
              <a:buFont typeface="Wingdings" pitchFamily="2" charset="2"/>
              <a:buNone/>
            </a:pP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 </a:t>
            </a:r>
            <a:r>
              <a:rPr lang="en-US" sz="2800" i="1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iff</a:t>
            </a:r>
            <a:r>
              <a:rPr lang="en-US" sz="2800" dirty="0">
                <a:sym typeface="Symbol" pitchFamily="18" charset="2"/>
              </a:rPr>
              <a:t> probes 1, 2, …, </a:t>
            </a:r>
            <a:r>
              <a:rPr lang="en-US" sz="2800" i="1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– 1 are made to occupied slots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Let </a:t>
            </a:r>
            <a:r>
              <a:rPr lang="en-US" sz="2800" i="1" dirty="0">
                <a:solidFill>
                  <a:srgbClr val="CC3300"/>
                </a:solidFill>
              </a:rPr>
              <a:t>A</a:t>
            </a:r>
            <a:r>
              <a:rPr lang="en-US" sz="2800" baseline="-25000" dirty="0">
                <a:solidFill>
                  <a:srgbClr val="CC3300"/>
                </a:solidFill>
              </a:rPr>
              <a:t>i</a:t>
            </a:r>
            <a:r>
              <a:rPr lang="en-US" sz="2800" dirty="0"/>
              <a:t> = event that there is an </a:t>
            </a:r>
            <a:r>
              <a:rPr lang="en-US" sz="2800" i="1" dirty="0" err="1"/>
              <a:t>i</a:t>
            </a:r>
            <a:r>
              <a:rPr lang="en-US" sz="2800" dirty="0" err="1"/>
              <a:t>th</a:t>
            </a:r>
            <a:r>
              <a:rPr lang="en-US" sz="2800" dirty="0"/>
              <a:t> probe, to an occupied slot.</a:t>
            </a:r>
          </a:p>
          <a:p>
            <a:pPr>
              <a:buFont typeface="Wingdings" pitchFamily="2" charset="2"/>
              <a:buNone/>
            </a:pPr>
            <a:r>
              <a:rPr lang="en-US" sz="2800" dirty="0" err="1">
                <a:solidFill>
                  <a:srgbClr val="CC3300"/>
                </a:solidFill>
                <a:sym typeface="Symbol" pitchFamily="18" charset="2"/>
              </a:rPr>
              <a:t>Pr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{X  </a:t>
            </a:r>
            <a:r>
              <a:rPr lang="en-US" sz="2800" i="1" dirty="0" err="1">
                <a:solidFill>
                  <a:srgbClr val="CC3300"/>
                </a:solidFill>
                <a:sym typeface="Symbol" pitchFamily="18" charset="2"/>
              </a:rPr>
              <a:t>i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} </a:t>
            </a:r>
            <a:br>
              <a:rPr lang="en-US" sz="2800" dirty="0">
                <a:solidFill>
                  <a:srgbClr val="CC3300"/>
                </a:solidFill>
                <a:sym typeface="Symbol" pitchFamily="18" charset="2"/>
              </a:rPr>
            </a:b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     = </a:t>
            </a:r>
            <a:r>
              <a:rPr lang="en-US" sz="2800" dirty="0" err="1">
                <a:solidFill>
                  <a:srgbClr val="CC3300"/>
                </a:solidFill>
                <a:sym typeface="Symbol" pitchFamily="18" charset="2"/>
              </a:rPr>
              <a:t>Pr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{A</a:t>
            </a:r>
            <a:r>
              <a:rPr lang="en-US" sz="2800" baseline="-25000" dirty="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A</a:t>
            </a:r>
            <a:r>
              <a:rPr lang="en-US" sz="2800" baseline="-25000" dirty="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…A</a:t>
            </a:r>
            <a:r>
              <a:rPr lang="en-US" sz="2800" baseline="-25000" dirty="0">
                <a:solidFill>
                  <a:srgbClr val="CC3300"/>
                </a:solidFill>
                <a:sym typeface="Symbol" pitchFamily="18" charset="2"/>
              </a:rPr>
              <a:t>i-1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}.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hlink"/>
                </a:solidFill>
                <a:sym typeface="Symbol" pitchFamily="18" charset="2"/>
              </a:rPr>
              <a:t>         = </a:t>
            </a:r>
            <a:r>
              <a:rPr lang="en-US" sz="2400" dirty="0" err="1">
                <a:solidFill>
                  <a:schemeClr val="hlink"/>
                </a:solidFill>
                <a:sym typeface="Symbol" pitchFamily="18" charset="2"/>
              </a:rPr>
              <a:t>Pr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{A</a:t>
            </a:r>
            <a:r>
              <a:rPr lang="en-US" sz="2400" baseline="-25000" dirty="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}</a:t>
            </a:r>
            <a:r>
              <a:rPr lang="en-US" sz="2400" dirty="0" err="1">
                <a:solidFill>
                  <a:schemeClr val="hlink"/>
                </a:solidFill>
                <a:sym typeface="Symbol" pitchFamily="18" charset="2"/>
              </a:rPr>
              <a:t>Pr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{A</a:t>
            </a:r>
            <a:r>
              <a:rPr lang="en-US" sz="2400" baseline="-25000" dirty="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| A</a:t>
            </a:r>
            <a:r>
              <a:rPr lang="en-US" sz="2400" baseline="-25000" dirty="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} </a:t>
            </a:r>
            <a:r>
              <a:rPr lang="en-US" sz="2400" dirty="0" err="1">
                <a:solidFill>
                  <a:schemeClr val="hlink"/>
                </a:solidFill>
                <a:sym typeface="Symbol" pitchFamily="18" charset="2"/>
              </a:rPr>
              <a:t>Pr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{A</a:t>
            </a:r>
            <a:r>
              <a:rPr lang="en-US" sz="2400" baseline="-25000" dirty="0">
                <a:solidFill>
                  <a:schemeClr val="hlink"/>
                </a:solidFill>
                <a:sym typeface="Symbol" pitchFamily="18" charset="2"/>
              </a:rPr>
              <a:t>3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| A</a:t>
            </a:r>
            <a:r>
              <a:rPr lang="en-US" sz="2400" baseline="-25000" dirty="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A</a:t>
            </a:r>
            <a:r>
              <a:rPr lang="en-US" sz="2400" baseline="-25000" dirty="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} …</a:t>
            </a:r>
            <a:r>
              <a:rPr lang="en-US" sz="2400" dirty="0" err="1">
                <a:solidFill>
                  <a:schemeClr val="hlink"/>
                </a:solidFill>
                <a:sym typeface="Symbol" pitchFamily="18" charset="2"/>
              </a:rPr>
              <a:t>Pr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{A</a:t>
            </a:r>
            <a:r>
              <a:rPr lang="en-US" sz="2400" baseline="-25000" dirty="0">
                <a:solidFill>
                  <a:schemeClr val="hlink"/>
                </a:solidFill>
                <a:sym typeface="Symbol" pitchFamily="18" charset="2"/>
              </a:rPr>
              <a:t>i-1 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| A</a:t>
            </a:r>
            <a:r>
              <a:rPr lang="en-US" sz="2400" baseline="-25000" dirty="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…  A</a:t>
            </a:r>
            <a:r>
              <a:rPr lang="en-US" sz="2400" baseline="-25000" dirty="0">
                <a:solidFill>
                  <a:schemeClr val="hlink"/>
                </a:solidFill>
                <a:sym typeface="Symbol" pitchFamily="18" charset="2"/>
              </a:rPr>
              <a:t>i-2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15900" y="914400"/>
            <a:ext cx="8147295" cy="1200329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u="none" dirty="0">
                <a:solidFill>
                  <a:srgbClr val="CC3300"/>
                </a:solidFill>
              </a:rPr>
              <a:t>Theorem:</a:t>
            </a:r>
            <a:endParaRPr lang="en-US" sz="2400" u="none" dirty="0"/>
          </a:p>
          <a:p>
            <a:r>
              <a:rPr lang="en-US" sz="2400" u="none" dirty="0"/>
              <a:t>The expected number of probes in an unsuccessful search in an </a:t>
            </a:r>
            <a:endParaRPr lang="en-US" sz="2400" u="none" dirty="0" smtClean="0"/>
          </a:p>
          <a:p>
            <a:r>
              <a:rPr lang="en-US" sz="2400" u="none" dirty="0" smtClean="0"/>
              <a:t>open-address </a:t>
            </a:r>
            <a:r>
              <a:rPr lang="en-US" sz="2400" u="none" dirty="0"/>
              <a:t>hash table </a:t>
            </a:r>
            <a:r>
              <a:rPr lang="en-US" sz="2400" u="none" dirty="0" smtClean="0"/>
              <a:t>is </a:t>
            </a:r>
            <a:r>
              <a:rPr lang="en-US" sz="2400" u="none" dirty="0"/>
              <a:t>at most </a:t>
            </a:r>
            <a:r>
              <a:rPr lang="en-US" sz="2400" u="none" dirty="0">
                <a:cs typeface="Times New Roman" pitchFamily="18" charset="0"/>
              </a:rPr>
              <a:t>1/(1–</a:t>
            </a:r>
            <a:r>
              <a:rPr lang="el-GR" sz="2400" u="none" dirty="0">
                <a:cs typeface="Times New Roman" pitchFamily="18" charset="0"/>
              </a:rPr>
              <a:t>α</a:t>
            </a:r>
            <a:r>
              <a:rPr lang="en-US" sz="2400" u="none" dirty="0">
                <a:cs typeface="Times New Roman" pitchFamily="18" charset="0"/>
              </a:rPr>
              <a:t>).</a:t>
            </a:r>
            <a:endParaRPr lang="el-GR" sz="2400" u="none" dirty="0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– Contd.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 </a:t>
            </a:r>
            <a:r>
              <a:rPr lang="en-US" sz="2400" i="1"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iff probes 1, 2, …, </a:t>
            </a:r>
            <a:r>
              <a:rPr lang="en-US" sz="2400" i="1"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– 1 are made to occupied slots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</a:rPr>
              <a:t>Let </a:t>
            </a:r>
            <a:r>
              <a:rPr lang="en-US" sz="2400" i="1">
                <a:solidFill>
                  <a:srgbClr val="CC3300"/>
                </a:solidFill>
              </a:rPr>
              <a:t>A</a:t>
            </a:r>
            <a:r>
              <a:rPr lang="en-US" sz="2400" baseline="-25000">
                <a:solidFill>
                  <a:srgbClr val="CC3300"/>
                </a:solidFill>
              </a:rPr>
              <a:t>i</a:t>
            </a:r>
            <a:r>
              <a:rPr lang="en-US" sz="2400"/>
              <a:t> = event that there is an </a:t>
            </a:r>
            <a:r>
              <a:rPr lang="en-US" sz="2400" i="1"/>
              <a:t>i</a:t>
            </a:r>
            <a:r>
              <a:rPr lang="en-US" sz="2400"/>
              <a:t>th probe, to an occupied slot.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Pr{X  </a:t>
            </a:r>
            <a:r>
              <a:rPr lang="en-US" sz="2400" i="1">
                <a:solidFill>
                  <a:srgbClr val="CC3300"/>
                </a:solidFill>
                <a:sym typeface="Symbol" pitchFamily="18" charset="2"/>
              </a:rPr>
              <a:t>i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} </a:t>
            </a:r>
            <a:br>
              <a:rPr lang="en-US" sz="2400">
                <a:solidFill>
                  <a:srgbClr val="CC3300"/>
                </a:solidFill>
                <a:sym typeface="Symbol" pitchFamily="18" charset="2"/>
              </a:rPr>
            </a:b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     = Pr{A</a:t>
            </a:r>
            <a:r>
              <a:rPr lang="en-US" sz="2400" baseline="-2500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A</a:t>
            </a:r>
            <a:r>
              <a:rPr lang="en-US" sz="2400" baseline="-2500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…A</a:t>
            </a:r>
            <a:r>
              <a:rPr lang="en-US" sz="2400" baseline="-25000">
                <a:solidFill>
                  <a:srgbClr val="CC3300"/>
                </a:solidFill>
                <a:sym typeface="Symbol" pitchFamily="18" charset="2"/>
              </a:rPr>
              <a:t>i-1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}.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         = 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Pr{A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}Pr{A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| A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} Pr{A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3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| A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A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} …Pr{A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i-1 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| A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…  A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i-2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900">
              <a:solidFill>
                <a:schemeClr val="hlink"/>
              </a:solidFill>
              <a:sym typeface="Symbol" pitchFamily="18" charset="2"/>
            </a:endParaRPr>
          </a:p>
          <a:p>
            <a:r>
              <a:rPr lang="en-US">
                <a:solidFill>
                  <a:schemeClr val="tx1"/>
                </a:solidFill>
                <a:sym typeface="Symbol" pitchFamily="18" charset="2"/>
              </a:rPr>
              <a:t>Pr{A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j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| A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A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…  A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j-1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} = (</a:t>
            </a:r>
            <a:r>
              <a:rPr lang="en-US" i="1">
                <a:solidFill>
                  <a:schemeClr val="tx1"/>
                </a:solidFill>
                <a:sym typeface="Symbol" pitchFamily="18" charset="2"/>
              </a:rPr>
              <a:t>n–j+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1)/(</a:t>
            </a:r>
            <a:r>
              <a:rPr lang="en-US" i="1">
                <a:solidFill>
                  <a:schemeClr val="tx1"/>
                </a:solidFill>
                <a:sym typeface="Symbol" pitchFamily="18" charset="2"/>
              </a:rPr>
              <a:t>m–j+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1).</a:t>
            </a: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533400" y="4114800"/>
          <a:ext cx="5715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4686120" imgH="1650960" progId="Equation.3">
                  <p:embed/>
                </p:oleObj>
              </mc:Choice>
              <mc:Fallback>
                <p:oleObj name="Equation" r:id="rId3" imgW="468612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5715000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Proof – Contd.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>
              <a:solidFill>
                <a:schemeClr val="hlink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If </a:t>
            </a:r>
            <a:r>
              <a:rPr lang="el-GR" sz="2400">
                <a:solidFill>
                  <a:schemeClr val="hlink"/>
                </a:solidFill>
                <a:cs typeface="Times New Roman" pitchFamily="18" charset="0"/>
              </a:rPr>
              <a:t>α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 is a constant, search takes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(1) time.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Corollary: </a:t>
            </a:r>
            <a:r>
              <a:rPr lang="en-US" sz="2800">
                <a:sym typeface="Symbol" pitchFamily="18" charset="2"/>
              </a:rPr>
              <a:t>Inserting an element into an open-address table takes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2800">
                <a:sym typeface="Symbol" pitchFamily="18" charset="2"/>
              </a:rPr>
              <a:t> 1/(1–</a:t>
            </a:r>
            <a:r>
              <a:rPr lang="el-GR" sz="2800">
                <a:cs typeface="Times New Roman" pitchFamily="18" charset="0"/>
              </a:rPr>
              <a:t>α</a:t>
            </a:r>
            <a:r>
              <a:rPr lang="en-US" sz="2800">
                <a:cs typeface="Times New Roman" pitchFamily="18" charset="0"/>
              </a:rPr>
              <a:t>)</a:t>
            </a:r>
            <a:r>
              <a:rPr lang="en-US" sz="2800">
                <a:sym typeface="Symbol" pitchFamily="18" charset="2"/>
              </a:rPr>
              <a:t> probes on average.</a:t>
            </a:r>
            <a:endParaRPr lang="en-US" sz="2800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381000" y="685800"/>
          <a:ext cx="82423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8242200" imgH="4394160" progId="Equation.3">
                  <p:embed/>
                </p:oleObj>
              </mc:Choice>
              <mc:Fallback>
                <p:oleObj name="Equation" r:id="rId3" imgW="8242200" imgH="4394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82423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4648200" y="4267200"/>
            <a:ext cx="83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(A.6)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6994525" y="27844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(C.24)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CC3300"/>
                </a:solidFill>
              </a:rPr>
              <a:t>Dictionary:</a:t>
            </a:r>
          </a:p>
          <a:p>
            <a:pPr lvl="1">
              <a:lnSpc>
                <a:spcPct val="90000"/>
              </a:lnSpc>
            </a:pPr>
            <a:r>
              <a:rPr lang="en-US"/>
              <a:t>Dynamic-set data structure for </a:t>
            </a:r>
            <a:r>
              <a:rPr lang="en-US">
                <a:solidFill>
                  <a:schemeClr val="hlink"/>
                </a:solidFill>
              </a:rPr>
              <a:t>storing items indexed using </a:t>
            </a:r>
            <a:r>
              <a:rPr lang="en-US" i="1">
                <a:solidFill>
                  <a:schemeClr val="hlink"/>
                </a:solidFill>
              </a:rPr>
              <a:t>keys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Supports </a:t>
            </a:r>
            <a:r>
              <a:rPr lang="en-US">
                <a:solidFill>
                  <a:srgbClr val="CC3300"/>
                </a:solidFill>
              </a:rPr>
              <a:t>operations Insert, Search, and Delete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Applications:</a:t>
            </a:r>
          </a:p>
          <a:p>
            <a:pPr lvl="2">
              <a:lnSpc>
                <a:spcPct val="90000"/>
              </a:lnSpc>
            </a:pPr>
            <a:r>
              <a:rPr lang="en-US"/>
              <a:t>Symbol table of a compiler.</a:t>
            </a:r>
          </a:p>
          <a:p>
            <a:pPr lvl="2">
              <a:lnSpc>
                <a:spcPct val="90000"/>
              </a:lnSpc>
            </a:pPr>
            <a:r>
              <a:rPr lang="en-US"/>
              <a:t>Memory-management tables in operating systems. </a:t>
            </a:r>
          </a:p>
          <a:p>
            <a:pPr lvl="2">
              <a:lnSpc>
                <a:spcPct val="90000"/>
              </a:lnSpc>
            </a:pPr>
            <a:r>
              <a:rPr lang="en-US"/>
              <a:t>Large-scale distributed systems.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CC3300"/>
                </a:solidFill>
              </a:rPr>
              <a:t>Hash Tables:</a:t>
            </a:r>
          </a:p>
          <a:p>
            <a:pPr lvl="1">
              <a:lnSpc>
                <a:spcPct val="90000"/>
              </a:lnSpc>
            </a:pPr>
            <a:r>
              <a:rPr lang="en-US"/>
              <a:t>Effective way of implementing dictionaries.</a:t>
            </a:r>
          </a:p>
          <a:p>
            <a:pPr lvl="1">
              <a:lnSpc>
                <a:spcPct val="90000"/>
              </a:lnSpc>
            </a:pPr>
            <a:r>
              <a:rPr lang="en-US"/>
              <a:t>Generalization of ordinary arrays.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cost of a successful search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8991600" cy="3733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chemeClr val="hlink"/>
                </a:solidFill>
              </a:rPr>
              <a:t>Proof:</a:t>
            </a:r>
          </a:p>
          <a:p>
            <a:r>
              <a:rPr lang="en-US" sz="2400">
                <a:solidFill>
                  <a:schemeClr val="tx1"/>
                </a:solidFill>
              </a:rPr>
              <a:t>A successful search for a key </a:t>
            </a:r>
            <a:r>
              <a:rPr lang="en-US" sz="2400" i="1">
                <a:solidFill>
                  <a:schemeClr val="tx1"/>
                </a:solidFill>
              </a:rPr>
              <a:t>k</a:t>
            </a:r>
            <a:r>
              <a:rPr lang="en-US" sz="2400">
                <a:solidFill>
                  <a:schemeClr val="tx1"/>
                </a:solidFill>
              </a:rPr>
              <a:t> follows the same probe sequence as when </a:t>
            </a:r>
            <a:r>
              <a:rPr lang="en-US" sz="2400" i="1">
                <a:solidFill>
                  <a:schemeClr val="tx1"/>
                </a:solidFill>
              </a:rPr>
              <a:t>k</a:t>
            </a:r>
            <a:r>
              <a:rPr lang="en-US" sz="2400">
                <a:solidFill>
                  <a:schemeClr val="tx1"/>
                </a:solidFill>
              </a:rPr>
              <a:t> was inserted.</a:t>
            </a:r>
          </a:p>
          <a:p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 i="1">
                <a:solidFill>
                  <a:schemeClr val="tx1"/>
                </a:solidFill>
              </a:rPr>
              <a:t>k</a:t>
            </a:r>
            <a:r>
              <a:rPr lang="en-US" sz="2400">
                <a:solidFill>
                  <a:schemeClr val="tx1"/>
                </a:solidFill>
              </a:rPr>
              <a:t> was the (</a:t>
            </a:r>
            <a:r>
              <a:rPr lang="en-US" sz="2400" i="1">
                <a:solidFill>
                  <a:schemeClr val="tx1"/>
                </a:solidFill>
              </a:rPr>
              <a:t>i</a:t>
            </a:r>
            <a:r>
              <a:rPr lang="en-US" sz="2400">
                <a:solidFill>
                  <a:schemeClr val="tx1"/>
                </a:solidFill>
              </a:rPr>
              <a:t>+1)st key inserted, then </a:t>
            </a:r>
            <a:r>
              <a:rPr lang="el-GR" sz="240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 equaled </a:t>
            </a:r>
            <a:r>
              <a:rPr lang="en-US" sz="2400" i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/</a:t>
            </a:r>
            <a:r>
              <a:rPr lang="en-US" sz="2400" i="1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 at that time.</a:t>
            </a:r>
          </a:p>
          <a:p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By the previous corollary, the expected number of probes made in a search for </a:t>
            </a:r>
            <a:r>
              <a:rPr lang="en-US" sz="2400" i="1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 is at most 1/(1–</a:t>
            </a:r>
            <a:r>
              <a:rPr lang="en-US" sz="2400" i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/</a:t>
            </a:r>
            <a:r>
              <a:rPr lang="en-US" sz="2400" i="1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) = </a:t>
            </a:r>
            <a:r>
              <a:rPr lang="en-US" sz="2400" i="1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/(</a:t>
            </a:r>
            <a:r>
              <a:rPr lang="en-US" sz="2400" i="1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en-US" sz="2400" i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).</a:t>
            </a:r>
          </a:p>
          <a:p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This is assuming that </a:t>
            </a:r>
            <a:r>
              <a:rPr lang="en-US" sz="2400" i="1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en-US" sz="2400">
                <a:solidFill>
                  <a:schemeClr val="tx1"/>
                </a:solidFill>
                <a:cs typeface="Times New Roman" pitchFamily="18" charset="0"/>
              </a:rPr>
              <a:t> is the </a:t>
            </a:r>
            <a:r>
              <a:rPr lang="en-US" sz="2400">
                <a:solidFill>
                  <a:schemeClr val="tx1"/>
                </a:solidFill>
              </a:rPr>
              <a:t>(</a:t>
            </a:r>
            <a:r>
              <a:rPr lang="en-US" sz="2400" i="1">
                <a:solidFill>
                  <a:schemeClr val="tx1"/>
                </a:solidFill>
              </a:rPr>
              <a:t>i</a:t>
            </a:r>
            <a:r>
              <a:rPr lang="en-US" sz="2400">
                <a:solidFill>
                  <a:schemeClr val="tx1"/>
                </a:solidFill>
              </a:rPr>
              <a:t>+1)st key. We need to average over all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 keys.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215900" y="914400"/>
            <a:ext cx="7661585" cy="110799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b="1" u="none" dirty="0">
                <a:solidFill>
                  <a:srgbClr val="CC3300"/>
                </a:solidFill>
              </a:rPr>
              <a:t>Theorem:</a:t>
            </a:r>
            <a:endParaRPr lang="en-US" u="none" dirty="0"/>
          </a:p>
          <a:p>
            <a:r>
              <a:rPr lang="en-US" sz="2400" u="none" dirty="0"/>
              <a:t>The expected number of probes in a successful search in an </a:t>
            </a:r>
            <a:endParaRPr lang="en-US" sz="2400" u="none" dirty="0" smtClean="0"/>
          </a:p>
          <a:p>
            <a:r>
              <a:rPr lang="en-US" sz="2400" u="none" dirty="0" smtClean="0"/>
              <a:t>open-address </a:t>
            </a:r>
            <a:r>
              <a:rPr lang="en-US" sz="2400" u="none" dirty="0"/>
              <a:t>hash table is at </a:t>
            </a:r>
            <a:r>
              <a:rPr lang="en-US" sz="2400" u="none" dirty="0" smtClean="0"/>
              <a:t>most </a:t>
            </a:r>
            <a:r>
              <a:rPr lang="en-US" sz="2400" u="none" dirty="0"/>
              <a:t>(1/</a:t>
            </a:r>
            <a:r>
              <a:rPr lang="el-GR" sz="2400" u="none" dirty="0">
                <a:cs typeface="Times New Roman" pitchFamily="18" charset="0"/>
              </a:rPr>
              <a:t>α</a:t>
            </a:r>
            <a:r>
              <a:rPr lang="en-US" sz="2400" u="none" dirty="0">
                <a:cs typeface="Times New Roman" pitchFamily="18" charset="0"/>
              </a:rPr>
              <a:t>)</a:t>
            </a:r>
            <a:r>
              <a:rPr lang="en-US" sz="2400" u="none" dirty="0"/>
              <a:t> </a:t>
            </a:r>
            <a:r>
              <a:rPr lang="en-US" sz="2400" u="none" dirty="0" err="1"/>
              <a:t>ln</a:t>
            </a:r>
            <a:r>
              <a:rPr lang="en-US" sz="2400" u="none" dirty="0"/>
              <a:t> (</a:t>
            </a:r>
            <a:r>
              <a:rPr lang="en-US" sz="2400" u="none" dirty="0">
                <a:cs typeface="Times New Roman" pitchFamily="18" charset="0"/>
              </a:rPr>
              <a:t>1/(1–</a:t>
            </a:r>
            <a:r>
              <a:rPr lang="el-GR" sz="2400" u="none" dirty="0">
                <a:cs typeface="Times New Roman" pitchFamily="18" charset="0"/>
              </a:rPr>
              <a:t>α</a:t>
            </a:r>
            <a:r>
              <a:rPr lang="en-US" sz="2400" u="none" dirty="0">
                <a:cs typeface="Times New Roman" pitchFamily="18" charset="0"/>
              </a:rPr>
              <a:t>)).</a:t>
            </a:r>
            <a:endParaRPr lang="el-GR" sz="2400" u="none" dirty="0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– Contd.</a:t>
            </a:r>
          </a:p>
        </p:txBody>
      </p:sp>
      <p:graphicFrame>
        <p:nvGraphicFramePr>
          <p:cNvPr id="12083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81000" y="1219200"/>
          <a:ext cx="8458200" cy="349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6946560" imgH="2869920" progId="Equation.3">
                  <p:embed/>
                </p:oleObj>
              </mc:Choice>
              <mc:Fallback>
                <p:oleObj name="Equation" r:id="rId3" imgW="6946560" imgH="286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8458200" cy="349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091-F530-46FB-AAF2-C147A801B344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Direct Addressing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Direct Addressing is a simple technique that works well when the universe U of keys is reasonably small.</a:t>
            </a:r>
          </a:p>
          <a:p>
            <a:endParaRPr lang="en-US" sz="2800" dirty="0"/>
          </a:p>
          <a:p>
            <a:r>
              <a:rPr lang="en-US" sz="2800" dirty="0"/>
              <a:t>Let Universe U= (0,1,…….m-1} where m is not too large</a:t>
            </a:r>
          </a:p>
          <a:p>
            <a:r>
              <a:rPr lang="en-US" sz="2800" dirty="0"/>
              <a:t>We may assume that no two elements have the same key.</a:t>
            </a:r>
          </a:p>
          <a:p>
            <a:r>
              <a:rPr lang="en-US" sz="2800" dirty="0"/>
              <a:t>To represent the dynamic set, we use an array or </a:t>
            </a:r>
            <a:r>
              <a:rPr lang="en-US" sz="2800" b="1" i="1" dirty="0">
                <a:solidFill>
                  <a:srgbClr val="990000"/>
                </a:solidFill>
              </a:rPr>
              <a:t>direct address table </a:t>
            </a:r>
            <a:r>
              <a:rPr lang="en-US" sz="2800" dirty="0"/>
              <a:t>T[0..m-1] in which each position or slot correspond to a key in the universe U</a:t>
            </a:r>
          </a:p>
        </p:txBody>
      </p:sp>
    </p:spTree>
    <p:extLst>
      <p:ext uri="{BB962C8B-B14F-4D97-AF65-F5344CB8AC3E}">
        <p14:creationId xmlns:p14="http://schemas.microsoft.com/office/powerpoint/2010/main" val="23055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1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7446-06DB-49AB-B3A1-64C0B44041AF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87363"/>
          </a:xfrm>
        </p:spPr>
        <p:txBody>
          <a:bodyPr>
            <a:noAutofit/>
          </a:bodyPr>
          <a:lstStyle/>
          <a:p>
            <a:r>
              <a:rPr lang="en-US" sz="4000" dirty="0"/>
              <a:t>Direct Addressing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260350" y="1752600"/>
            <a:ext cx="8385175" cy="5002213"/>
            <a:chOff x="164" y="941"/>
            <a:chExt cx="5282" cy="3151"/>
          </a:xfrm>
        </p:grpSpPr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383" y="1268"/>
              <a:ext cx="2472" cy="2350"/>
            </a:xfrm>
            <a:prstGeom prst="ellipse">
              <a:avLst/>
            </a:prstGeom>
            <a:solidFill>
              <a:srgbClr val="66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000" b="1" i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310" y="2692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i="1">
                  <a:latin typeface="Times New Roman" pitchFamily="18" charset="0"/>
                </a:rPr>
                <a:t>k</a:t>
              </a:r>
              <a:r>
                <a:rPr lang="en-US" sz="2000" i="1" baseline="-25000">
                  <a:latin typeface="Times New Roman" pitchFamily="18" charset="0"/>
                </a:rPr>
                <a:t>4</a:t>
              </a:r>
              <a:endParaRPr lang="en-US" sz="2000" i="1">
                <a:latin typeface="Times New Roman" pitchFamily="18" charset="0"/>
              </a:endParaRPr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762" y="2843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i="1">
                  <a:latin typeface="Times New Roman" pitchFamily="18" charset="0"/>
                </a:rPr>
                <a:t>k</a:t>
              </a:r>
              <a:r>
                <a:rPr lang="en-US" sz="2000" i="1" baseline="-25000">
                  <a:latin typeface="Times New Roman" pitchFamily="18" charset="0"/>
                </a:rPr>
                <a:t>5</a:t>
              </a:r>
              <a:endParaRPr lang="en-US" sz="2000" i="1">
                <a:latin typeface="Times New Roman" pitchFamily="18" charset="0"/>
              </a:endParaRPr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706" y="1393"/>
              <a:ext cx="18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 i="1">
                  <a:solidFill>
                    <a:srgbClr val="990000"/>
                  </a:solidFill>
                  <a:latin typeface="Courier New" pitchFamily="49" charset="0"/>
                </a:rPr>
                <a:t>U</a:t>
              </a:r>
              <a:br>
                <a:rPr lang="en-US" sz="2000" b="1" i="1">
                  <a:solidFill>
                    <a:srgbClr val="990000"/>
                  </a:solidFill>
                  <a:latin typeface="Courier New" pitchFamily="49" charset="0"/>
                </a:rPr>
              </a:br>
              <a:r>
                <a:rPr lang="en-US" sz="2000" b="1" i="1">
                  <a:solidFill>
                    <a:srgbClr val="990000"/>
                  </a:solidFill>
                  <a:latin typeface="Courier New" pitchFamily="49" charset="0"/>
                </a:rPr>
                <a:t>(universe of keys)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64" y="3650"/>
              <a:ext cx="9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b="1" i="1">
                  <a:solidFill>
                    <a:srgbClr val="990000"/>
                  </a:solidFill>
                  <a:latin typeface="Courier New" pitchFamily="49" charset="0"/>
                </a:rPr>
                <a:t>actual</a:t>
              </a:r>
              <a:br>
                <a:rPr lang="en-US" sz="2000" b="1" i="1">
                  <a:solidFill>
                    <a:srgbClr val="990000"/>
                  </a:solidFill>
                  <a:latin typeface="Courier New" pitchFamily="49" charset="0"/>
                </a:rPr>
              </a:br>
              <a:r>
                <a:rPr lang="en-US" sz="2000" b="1" i="1">
                  <a:solidFill>
                    <a:srgbClr val="990000"/>
                  </a:solidFill>
                  <a:latin typeface="Courier New" pitchFamily="49" charset="0"/>
                </a:rPr>
                <a:t>keys</a:t>
              </a:r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922" y="2253"/>
              <a:ext cx="1408" cy="8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1395" y="2663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5</a:t>
              </a: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830" y="256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</a:t>
              </a: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1681" y="282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8</a:t>
              </a: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1460" y="2368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2</a:t>
              </a: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516" y="25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504" y="21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9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836" y="20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4</a:t>
              </a: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1323" y="195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1949" y="20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7</a:t>
              </a: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1630" y="331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6</a:t>
              </a: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V="1">
              <a:off x="627" y="2919"/>
              <a:ext cx="50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81" name="Group 21"/>
            <p:cNvGrpSpPr>
              <a:grpSpLocks/>
            </p:cNvGrpSpPr>
            <p:nvPr/>
          </p:nvGrpSpPr>
          <p:grpSpPr bwMode="auto">
            <a:xfrm>
              <a:off x="3429" y="941"/>
              <a:ext cx="2017" cy="2856"/>
              <a:chOff x="660" y="660"/>
              <a:chExt cx="2120" cy="3482"/>
            </a:xfrm>
          </p:grpSpPr>
          <p:sp>
            <p:nvSpPr>
              <p:cNvPr id="15382" name="Rectangle 22"/>
              <p:cNvSpPr>
                <a:spLocks noChangeArrowheads="1"/>
              </p:cNvSpPr>
              <p:nvPr/>
            </p:nvSpPr>
            <p:spPr bwMode="auto">
              <a:xfrm>
                <a:off x="2335" y="3836"/>
                <a:ext cx="30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83" name="Rectangle 23"/>
              <p:cNvSpPr>
                <a:spLocks noChangeArrowheads="1"/>
              </p:cNvSpPr>
              <p:nvPr/>
            </p:nvSpPr>
            <p:spPr bwMode="auto">
              <a:xfrm>
                <a:off x="2008" y="3836"/>
                <a:ext cx="32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84" name="Rectangle 24"/>
              <p:cNvSpPr>
                <a:spLocks noChangeArrowheads="1"/>
              </p:cNvSpPr>
              <p:nvPr/>
            </p:nvSpPr>
            <p:spPr bwMode="auto">
              <a:xfrm>
                <a:off x="1431" y="3836"/>
                <a:ext cx="57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85" name="Rectangle 25"/>
              <p:cNvSpPr>
                <a:spLocks noChangeArrowheads="1"/>
              </p:cNvSpPr>
              <p:nvPr/>
            </p:nvSpPr>
            <p:spPr bwMode="auto">
              <a:xfrm>
                <a:off x="980" y="3836"/>
                <a:ext cx="45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86" name="Rectangle 26"/>
              <p:cNvSpPr>
                <a:spLocks noChangeArrowheads="1"/>
              </p:cNvSpPr>
              <p:nvPr/>
            </p:nvSpPr>
            <p:spPr bwMode="auto">
              <a:xfrm>
                <a:off x="660" y="3836"/>
                <a:ext cx="32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9</a:t>
                </a:r>
              </a:p>
            </p:txBody>
          </p:sp>
          <p:sp>
            <p:nvSpPr>
              <p:cNvPr id="15387" name="Rectangle 27"/>
              <p:cNvSpPr>
                <a:spLocks noChangeArrowheads="1"/>
              </p:cNvSpPr>
              <p:nvPr/>
            </p:nvSpPr>
            <p:spPr bwMode="auto">
              <a:xfrm>
                <a:off x="2335" y="3530"/>
                <a:ext cx="30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88" name="Rectangle 28"/>
              <p:cNvSpPr>
                <a:spLocks noChangeArrowheads="1"/>
              </p:cNvSpPr>
              <p:nvPr/>
            </p:nvSpPr>
            <p:spPr bwMode="auto">
              <a:xfrm>
                <a:off x="2008" y="3530"/>
                <a:ext cx="32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8</a:t>
                </a:r>
              </a:p>
            </p:txBody>
          </p:sp>
          <p:sp>
            <p:nvSpPr>
              <p:cNvPr id="15389" name="Rectangle 29"/>
              <p:cNvSpPr>
                <a:spLocks noChangeArrowheads="1"/>
              </p:cNvSpPr>
              <p:nvPr/>
            </p:nvSpPr>
            <p:spPr bwMode="auto">
              <a:xfrm>
                <a:off x="1431" y="3530"/>
                <a:ext cx="57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90" name="Rectangle 30"/>
              <p:cNvSpPr>
                <a:spLocks noChangeArrowheads="1"/>
              </p:cNvSpPr>
              <p:nvPr/>
            </p:nvSpPr>
            <p:spPr bwMode="auto">
              <a:xfrm>
                <a:off x="980" y="3530"/>
                <a:ext cx="45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91" name="Rectangle 31"/>
              <p:cNvSpPr>
                <a:spLocks noChangeArrowheads="1"/>
              </p:cNvSpPr>
              <p:nvPr/>
            </p:nvSpPr>
            <p:spPr bwMode="auto">
              <a:xfrm>
                <a:off x="660" y="3530"/>
                <a:ext cx="32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8</a:t>
                </a:r>
              </a:p>
            </p:txBody>
          </p:sp>
          <p:sp>
            <p:nvSpPr>
              <p:cNvPr id="15392" name="Rectangle 32"/>
              <p:cNvSpPr>
                <a:spLocks noChangeArrowheads="1"/>
              </p:cNvSpPr>
              <p:nvPr/>
            </p:nvSpPr>
            <p:spPr bwMode="auto">
              <a:xfrm>
                <a:off x="2335" y="3225"/>
                <a:ext cx="301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93" name="Rectangle 33"/>
              <p:cNvSpPr>
                <a:spLocks noChangeArrowheads="1"/>
              </p:cNvSpPr>
              <p:nvPr/>
            </p:nvSpPr>
            <p:spPr bwMode="auto">
              <a:xfrm>
                <a:off x="2008" y="3225"/>
                <a:ext cx="32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94" name="Rectangle 34"/>
              <p:cNvSpPr>
                <a:spLocks noChangeArrowheads="1"/>
              </p:cNvSpPr>
              <p:nvPr/>
            </p:nvSpPr>
            <p:spPr bwMode="auto">
              <a:xfrm>
                <a:off x="1431" y="3225"/>
                <a:ext cx="57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95" name="Rectangle 35"/>
              <p:cNvSpPr>
                <a:spLocks noChangeArrowheads="1"/>
              </p:cNvSpPr>
              <p:nvPr/>
            </p:nvSpPr>
            <p:spPr bwMode="auto">
              <a:xfrm>
                <a:off x="980" y="3225"/>
                <a:ext cx="451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96" name="Rectangle 36"/>
              <p:cNvSpPr>
                <a:spLocks noChangeArrowheads="1"/>
              </p:cNvSpPr>
              <p:nvPr/>
            </p:nvSpPr>
            <p:spPr bwMode="auto">
              <a:xfrm>
                <a:off x="660" y="3225"/>
                <a:ext cx="320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7</a:t>
                </a:r>
              </a:p>
            </p:txBody>
          </p:sp>
          <p:sp>
            <p:nvSpPr>
              <p:cNvPr id="15397" name="Rectangle 37"/>
              <p:cNvSpPr>
                <a:spLocks noChangeArrowheads="1"/>
              </p:cNvSpPr>
              <p:nvPr/>
            </p:nvSpPr>
            <p:spPr bwMode="auto">
              <a:xfrm>
                <a:off x="2335" y="2919"/>
                <a:ext cx="30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98" name="Rectangle 38"/>
              <p:cNvSpPr>
                <a:spLocks noChangeArrowheads="1"/>
              </p:cNvSpPr>
              <p:nvPr/>
            </p:nvSpPr>
            <p:spPr bwMode="auto">
              <a:xfrm>
                <a:off x="2008" y="2919"/>
                <a:ext cx="32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399" name="Rectangle 39"/>
              <p:cNvSpPr>
                <a:spLocks noChangeArrowheads="1"/>
              </p:cNvSpPr>
              <p:nvPr/>
            </p:nvSpPr>
            <p:spPr bwMode="auto">
              <a:xfrm>
                <a:off x="1431" y="2919"/>
                <a:ext cx="57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00" name="Rectangle 40"/>
              <p:cNvSpPr>
                <a:spLocks noChangeArrowheads="1"/>
              </p:cNvSpPr>
              <p:nvPr/>
            </p:nvSpPr>
            <p:spPr bwMode="auto">
              <a:xfrm>
                <a:off x="980" y="2919"/>
                <a:ext cx="45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660" y="2919"/>
                <a:ext cx="32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6</a:t>
                </a:r>
              </a:p>
            </p:txBody>
          </p:sp>
          <p:sp>
            <p:nvSpPr>
              <p:cNvPr id="15402" name="Rectangle 42"/>
              <p:cNvSpPr>
                <a:spLocks noChangeArrowheads="1"/>
              </p:cNvSpPr>
              <p:nvPr/>
            </p:nvSpPr>
            <p:spPr bwMode="auto">
              <a:xfrm>
                <a:off x="2335" y="2614"/>
                <a:ext cx="301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03" name="Rectangle 43"/>
              <p:cNvSpPr>
                <a:spLocks noChangeArrowheads="1"/>
              </p:cNvSpPr>
              <p:nvPr/>
            </p:nvSpPr>
            <p:spPr bwMode="auto">
              <a:xfrm>
                <a:off x="2008" y="2614"/>
                <a:ext cx="32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5</a:t>
                </a:r>
              </a:p>
            </p:txBody>
          </p:sp>
          <p:sp>
            <p:nvSpPr>
              <p:cNvPr id="15404" name="Rectangle 44"/>
              <p:cNvSpPr>
                <a:spLocks noChangeArrowheads="1"/>
              </p:cNvSpPr>
              <p:nvPr/>
            </p:nvSpPr>
            <p:spPr bwMode="auto">
              <a:xfrm>
                <a:off x="1431" y="2614"/>
                <a:ext cx="57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05" name="Rectangle 45"/>
              <p:cNvSpPr>
                <a:spLocks noChangeArrowheads="1"/>
              </p:cNvSpPr>
              <p:nvPr/>
            </p:nvSpPr>
            <p:spPr bwMode="auto">
              <a:xfrm>
                <a:off x="980" y="2614"/>
                <a:ext cx="451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06" name="Rectangle 46"/>
              <p:cNvSpPr>
                <a:spLocks noChangeArrowheads="1"/>
              </p:cNvSpPr>
              <p:nvPr/>
            </p:nvSpPr>
            <p:spPr bwMode="auto">
              <a:xfrm>
                <a:off x="660" y="2614"/>
                <a:ext cx="320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5</a:t>
                </a:r>
              </a:p>
            </p:txBody>
          </p:sp>
          <p:sp>
            <p:nvSpPr>
              <p:cNvPr id="15407" name="Rectangle 47"/>
              <p:cNvSpPr>
                <a:spLocks noChangeArrowheads="1"/>
              </p:cNvSpPr>
              <p:nvPr/>
            </p:nvSpPr>
            <p:spPr bwMode="auto">
              <a:xfrm>
                <a:off x="2335" y="2308"/>
                <a:ext cx="30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08" name="Rectangle 48"/>
              <p:cNvSpPr>
                <a:spLocks noChangeArrowheads="1"/>
              </p:cNvSpPr>
              <p:nvPr/>
            </p:nvSpPr>
            <p:spPr bwMode="auto">
              <a:xfrm>
                <a:off x="2008" y="2308"/>
                <a:ext cx="32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09" name="Rectangle 49"/>
              <p:cNvSpPr>
                <a:spLocks noChangeArrowheads="1"/>
              </p:cNvSpPr>
              <p:nvPr/>
            </p:nvSpPr>
            <p:spPr bwMode="auto">
              <a:xfrm>
                <a:off x="1431" y="2308"/>
                <a:ext cx="57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10" name="Rectangle 50"/>
              <p:cNvSpPr>
                <a:spLocks noChangeArrowheads="1"/>
              </p:cNvSpPr>
              <p:nvPr/>
            </p:nvSpPr>
            <p:spPr bwMode="auto">
              <a:xfrm>
                <a:off x="980" y="2308"/>
                <a:ext cx="45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11" name="Rectangle 51"/>
              <p:cNvSpPr>
                <a:spLocks noChangeArrowheads="1"/>
              </p:cNvSpPr>
              <p:nvPr/>
            </p:nvSpPr>
            <p:spPr bwMode="auto">
              <a:xfrm>
                <a:off x="660" y="2308"/>
                <a:ext cx="32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4</a:t>
                </a:r>
              </a:p>
            </p:txBody>
          </p:sp>
          <p:sp>
            <p:nvSpPr>
              <p:cNvPr id="15412" name="Rectangle 52"/>
              <p:cNvSpPr>
                <a:spLocks noChangeArrowheads="1"/>
              </p:cNvSpPr>
              <p:nvPr/>
            </p:nvSpPr>
            <p:spPr bwMode="auto">
              <a:xfrm>
                <a:off x="2335" y="2003"/>
                <a:ext cx="301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13" name="Rectangle 53"/>
              <p:cNvSpPr>
                <a:spLocks noChangeArrowheads="1"/>
              </p:cNvSpPr>
              <p:nvPr/>
            </p:nvSpPr>
            <p:spPr bwMode="auto">
              <a:xfrm>
                <a:off x="2008" y="2003"/>
                <a:ext cx="32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3</a:t>
                </a:r>
              </a:p>
            </p:txBody>
          </p:sp>
          <p:sp>
            <p:nvSpPr>
              <p:cNvPr id="15414" name="Rectangle 54"/>
              <p:cNvSpPr>
                <a:spLocks noChangeArrowheads="1"/>
              </p:cNvSpPr>
              <p:nvPr/>
            </p:nvSpPr>
            <p:spPr bwMode="auto">
              <a:xfrm>
                <a:off x="1431" y="2003"/>
                <a:ext cx="57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15" name="Rectangle 55"/>
              <p:cNvSpPr>
                <a:spLocks noChangeArrowheads="1"/>
              </p:cNvSpPr>
              <p:nvPr/>
            </p:nvSpPr>
            <p:spPr bwMode="auto">
              <a:xfrm>
                <a:off x="980" y="2003"/>
                <a:ext cx="451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16" name="Rectangle 56"/>
              <p:cNvSpPr>
                <a:spLocks noChangeArrowheads="1"/>
              </p:cNvSpPr>
              <p:nvPr/>
            </p:nvSpPr>
            <p:spPr bwMode="auto">
              <a:xfrm>
                <a:off x="660" y="2003"/>
                <a:ext cx="320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3</a:t>
                </a:r>
              </a:p>
            </p:txBody>
          </p:sp>
          <p:sp>
            <p:nvSpPr>
              <p:cNvPr id="15417" name="Rectangle 57"/>
              <p:cNvSpPr>
                <a:spLocks noChangeArrowheads="1"/>
              </p:cNvSpPr>
              <p:nvPr/>
            </p:nvSpPr>
            <p:spPr bwMode="auto">
              <a:xfrm>
                <a:off x="2335" y="1697"/>
                <a:ext cx="30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18" name="Rectangle 58"/>
              <p:cNvSpPr>
                <a:spLocks noChangeArrowheads="1"/>
              </p:cNvSpPr>
              <p:nvPr/>
            </p:nvSpPr>
            <p:spPr bwMode="auto">
              <a:xfrm>
                <a:off x="2008" y="1697"/>
                <a:ext cx="32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2</a:t>
                </a:r>
              </a:p>
            </p:txBody>
          </p:sp>
          <p:sp>
            <p:nvSpPr>
              <p:cNvPr id="15419" name="Rectangle 59"/>
              <p:cNvSpPr>
                <a:spLocks noChangeArrowheads="1"/>
              </p:cNvSpPr>
              <p:nvPr/>
            </p:nvSpPr>
            <p:spPr bwMode="auto">
              <a:xfrm>
                <a:off x="1431" y="1697"/>
                <a:ext cx="57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20" name="Rectangle 60"/>
              <p:cNvSpPr>
                <a:spLocks noChangeArrowheads="1"/>
              </p:cNvSpPr>
              <p:nvPr/>
            </p:nvSpPr>
            <p:spPr bwMode="auto">
              <a:xfrm>
                <a:off x="980" y="1697"/>
                <a:ext cx="45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21" name="Rectangle 61"/>
              <p:cNvSpPr>
                <a:spLocks noChangeArrowheads="1"/>
              </p:cNvSpPr>
              <p:nvPr/>
            </p:nvSpPr>
            <p:spPr bwMode="auto">
              <a:xfrm>
                <a:off x="660" y="1697"/>
                <a:ext cx="32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2</a:t>
                </a:r>
              </a:p>
            </p:txBody>
          </p:sp>
          <p:sp>
            <p:nvSpPr>
              <p:cNvPr id="15422" name="Rectangle 62"/>
              <p:cNvSpPr>
                <a:spLocks noChangeArrowheads="1"/>
              </p:cNvSpPr>
              <p:nvPr/>
            </p:nvSpPr>
            <p:spPr bwMode="auto">
              <a:xfrm>
                <a:off x="2335" y="1392"/>
                <a:ext cx="301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23" name="Rectangle 63"/>
              <p:cNvSpPr>
                <a:spLocks noChangeArrowheads="1"/>
              </p:cNvSpPr>
              <p:nvPr/>
            </p:nvSpPr>
            <p:spPr bwMode="auto">
              <a:xfrm>
                <a:off x="2008" y="1392"/>
                <a:ext cx="32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24" name="Rectangle 64"/>
              <p:cNvSpPr>
                <a:spLocks noChangeArrowheads="1"/>
              </p:cNvSpPr>
              <p:nvPr/>
            </p:nvSpPr>
            <p:spPr bwMode="auto">
              <a:xfrm>
                <a:off x="1431" y="1392"/>
                <a:ext cx="57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25" name="Rectangle 65"/>
              <p:cNvSpPr>
                <a:spLocks noChangeArrowheads="1"/>
              </p:cNvSpPr>
              <p:nvPr/>
            </p:nvSpPr>
            <p:spPr bwMode="auto">
              <a:xfrm>
                <a:off x="980" y="1392"/>
                <a:ext cx="451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26" name="Rectangle 66"/>
              <p:cNvSpPr>
                <a:spLocks noChangeArrowheads="1"/>
              </p:cNvSpPr>
              <p:nvPr/>
            </p:nvSpPr>
            <p:spPr bwMode="auto">
              <a:xfrm>
                <a:off x="660" y="1392"/>
                <a:ext cx="320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1</a:t>
                </a:r>
              </a:p>
            </p:txBody>
          </p:sp>
          <p:sp>
            <p:nvSpPr>
              <p:cNvPr id="15427" name="Rectangle 67"/>
              <p:cNvSpPr>
                <a:spLocks noChangeArrowheads="1"/>
              </p:cNvSpPr>
              <p:nvPr/>
            </p:nvSpPr>
            <p:spPr bwMode="auto">
              <a:xfrm>
                <a:off x="2335" y="1086"/>
                <a:ext cx="30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28" name="Rectangle 68"/>
              <p:cNvSpPr>
                <a:spLocks noChangeArrowheads="1"/>
              </p:cNvSpPr>
              <p:nvPr/>
            </p:nvSpPr>
            <p:spPr bwMode="auto">
              <a:xfrm>
                <a:off x="2008" y="1086"/>
                <a:ext cx="32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29" name="Rectangle 69"/>
              <p:cNvSpPr>
                <a:spLocks noChangeArrowheads="1"/>
              </p:cNvSpPr>
              <p:nvPr/>
            </p:nvSpPr>
            <p:spPr bwMode="auto">
              <a:xfrm>
                <a:off x="1431" y="1086"/>
                <a:ext cx="57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30" name="Rectangle 70"/>
              <p:cNvSpPr>
                <a:spLocks noChangeArrowheads="1"/>
              </p:cNvSpPr>
              <p:nvPr/>
            </p:nvSpPr>
            <p:spPr bwMode="auto">
              <a:xfrm>
                <a:off x="980" y="1086"/>
                <a:ext cx="45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en-US" sz="2800"/>
              </a:p>
            </p:txBody>
          </p:sp>
          <p:sp>
            <p:nvSpPr>
              <p:cNvPr id="15431" name="Rectangle 71"/>
              <p:cNvSpPr>
                <a:spLocks noChangeArrowheads="1"/>
              </p:cNvSpPr>
              <p:nvPr/>
            </p:nvSpPr>
            <p:spPr bwMode="auto">
              <a:xfrm>
                <a:off x="660" y="1086"/>
                <a:ext cx="32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/>
                  <a:t>0</a:t>
                </a:r>
              </a:p>
            </p:txBody>
          </p:sp>
          <p:sp>
            <p:nvSpPr>
              <p:cNvPr id="15432" name="Line 72"/>
              <p:cNvSpPr>
                <a:spLocks noChangeShapeType="1"/>
              </p:cNvSpPr>
              <p:nvPr/>
            </p:nvSpPr>
            <p:spPr bwMode="auto">
              <a:xfrm>
                <a:off x="660" y="1086"/>
                <a:ext cx="0" cy="30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3" name="Line 73"/>
              <p:cNvSpPr>
                <a:spLocks noChangeShapeType="1"/>
              </p:cNvSpPr>
              <p:nvPr/>
            </p:nvSpPr>
            <p:spPr bwMode="auto">
              <a:xfrm>
                <a:off x="980" y="1086"/>
                <a:ext cx="0" cy="3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4" name="Line 74"/>
              <p:cNvSpPr>
                <a:spLocks noChangeShapeType="1"/>
              </p:cNvSpPr>
              <p:nvPr/>
            </p:nvSpPr>
            <p:spPr bwMode="auto">
              <a:xfrm>
                <a:off x="1431" y="1086"/>
                <a:ext cx="0" cy="3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5" name="Line 75"/>
              <p:cNvSpPr>
                <a:spLocks noChangeShapeType="1"/>
              </p:cNvSpPr>
              <p:nvPr/>
            </p:nvSpPr>
            <p:spPr bwMode="auto">
              <a:xfrm>
                <a:off x="2636" y="1086"/>
                <a:ext cx="0" cy="30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6" name="Line 76"/>
              <p:cNvSpPr>
                <a:spLocks noChangeShapeType="1"/>
              </p:cNvSpPr>
              <p:nvPr/>
            </p:nvSpPr>
            <p:spPr bwMode="auto">
              <a:xfrm>
                <a:off x="2008" y="1086"/>
                <a:ext cx="327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7" name="Line 77"/>
              <p:cNvSpPr>
                <a:spLocks noChangeShapeType="1"/>
              </p:cNvSpPr>
              <p:nvPr/>
            </p:nvSpPr>
            <p:spPr bwMode="auto">
              <a:xfrm>
                <a:off x="2008" y="1697"/>
                <a:ext cx="6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8" name="Line 78"/>
              <p:cNvSpPr>
                <a:spLocks noChangeShapeType="1"/>
              </p:cNvSpPr>
              <p:nvPr/>
            </p:nvSpPr>
            <p:spPr bwMode="auto">
              <a:xfrm>
                <a:off x="2008" y="2003"/>
                <a:ext cx="6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9" name="Line 79"/>
              <p:cNvSpPr>
                <a:spLocks noChangeShapeType="1"/>
              </p:cNvSpPr>
              <p:nvPr/>
            </p:nvSpPr>
            <p:spPr bwMode="auto">
              <a:xfrm>
                <a:off x="2008" y="2308"/>
                <a:ext cx="6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0" name="Line 80"/>
              <p:cNvSpPr>
                <a:spLocks noChangeShapeType="1"/>
              </p:cNvSpPr>
              <p:nvPr/>
            </p:nvSpPr>
            <p:spPr bwMode="auto">
              <a:xfrm>
                <a:off x="2008" y="2614"/>
                <a:ext cx="6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Line 81"/>
              <p:cNvSpPr>
                <a:spLocks noChangeShapeType="1"/>
              </p:cNvSpPr>
              <p:nvPr/>
            </p:nvSpPr>
            <p:spPr bwMode="auto">
              <a:xfrm>
                <a:off x="2008" y="2919"/>
                <a:ext cx="6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" name="Line 82"/>
              <p:cNvSpPr>
                <a:spLocks noChangeShapeType="1"/>
              </p:cNvSpPr>
              <p:nvPr/>
            </p:nvSpPr>
            <p:spPr bwMode="auto">
              <a:xfrm>
                <a:off x="2008" y="3530"/>
                <a:ext cx="6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3" name="Line 83"/>
              <p:cNvSpPr>
                <a:spLocks noChangeShapeType="1"/>
              </p:cNvSpPr>
              <p:nvPr/>
            </p:nvSpPr>
            <p:spPr bwMode="auto">
              <a:xfrm>
                <a:off x="2008" y="4142"/>
                <a:ext cx="327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4" name="Line 84"/>
              <p:cNvSpPr>
                <a:spLocks noChangeShapeType="1"/>
              </p:cNvSpPr>
              <p:nvPr/>
            </p:nvSpPr>
            <p:spPr bwMode="auto">
              <a:xfrm>
                <a:off x="980" y="1086"/>
                <a:ext cx="4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5" name="Line 85"/>
              <p:cNvSpPr>
                <a:spLocks noChangeShapeType="1"/>
              </p:cNvSpPr>
              <p:nvPr/>
            </p:nvSpPr>
            <p:spPr bwMode="auto">
              <a:xfrm>
                <a:off x="660" y="1392"/>
                <a:ext cx="0" cy="30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6" name="Line 86"/>
              <p:cNvSpPr>
                <a:spLocks noChangeShapeType="1"/>
              </p:cNvSpPr>
              <p:nvPr/>
            </p:nvSpPr>
            <p:spPr bwMode="auto">
              <a:xfrm>
                <a:off x="980" y="1392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7" name="Line 87"/>
              <p:cNvSpPr>
                <a:spLocks noChangeShapeType="1"/>
              </p:cNvSpPr>
              <p:nvPr/>
            </p:nvSpPr>
            <p:spPr bwMode="auto">
              <a:xfrm>
                <a:off x="660" y="1697"/>
                <a:ext cx="0" cy="30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8" name="Line 88"/>
              <p:cNvSpPr>
                <a:spLocks noChangeShapeType="1"/>
              </p:cNvSpPr>
              <p:nvPr/>
            </p:nvSpPr>
            <p:spPr bwMode="auto">
              <a:xfrm>
                <a:off x="980" y="1697"/>
                <a:ext cx="45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9" name="Line 89"/>
              <p:cNvSpPr>
                <a:spLocks noChangeShapeType="1"/>
              </p:cNvSpPr>
              <p:nvPr/>
            </p:nvSpPr>
            <p:spPr bwMode="auto">
              <a:xfrm>
                <a:off x="660" y="2003"/>
                <a:ext cx="0" cy="30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0" name="Line 90"/>
              <p:cNvSpPr>
                <a:spLocks noChangeShapeType="1"/>
              </p:cNvSpPr>
              <p:nvPr/>
            </p:nvSpPr>
            <p:spPr bwMode="auto">
              <a:xfrm>
                <a:off x="980" y="2003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1" name="Line 91"/>
              <p:cNvSpPr>
                <a:spLocks noChangeShapeType="1"/>
              </p:cNvSpPr>
              <p:nvPr/>
            </p:nvSpPr>
            <p:spPr bwMode="auto">
              <a:xfrm>
                <a:off x="660" y="2308"/>
                <a:ext cx="0" cy="30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" name="Line 92"/>
              <p:cNvSpPr>
                <a:spLocks noChangeShapeType="1"/>
              </p:cNvSpPr>
              <p:nvPr/>
            </p:nvSpPr>
            <p:spPr bwMode="auto">
              <a:xfrm>
                <a:off x="980" y="2308"/>
                <a:ext cx="45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3" name="Line 93"/>
              <p:cNvSpPr>
                <a:spLocks noChangeShapeType="1"/>
              </p:cNvSpPr>
              <p:nvPr/>
            </p:nvSpPr>
            <p:spPr bwMode="auto">
              <a:xfrm>
                <a:off x="660" y="2614"/>
                <a:ext cx="0" cy="30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4" name="Line 94"/>
              <p:cNvSpPr>
                <a:spLocks noChangeShapeType="1"/>
              </p:cNvSpPr>
              <p:nvPr/>
            </p:nvSpPr>
            <p:spPr bwMode="auto">
              <a:xfrm>
                <a:off x="980" y="2614"/>
                <a:ext cx="45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5" name="Line 95"/>
              <p:cNvSpPr>
                <a:spLocks noChangeShapeType="1"/>
              </p:cNvSpPr>
              <p:nvPr/>
            </p:nvSpPr>
            <p:spPr bwMode="auto">
              <a:xfrm>
                <a:off x="660" y="2919"/>
                <a:ext cx="0" cy="30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6" name="Line 96"/>
              <p:cNvSpPr>
                <a:spLocks noChangeShapeType="1"/>
              </p:cNvSpPr>
              <p:nvPr/>
            </p:nvSpPr>
            <p:spPr bwMode="auto">
              <a:xfrm>
                <a:off x="980" y="2919"/>
                <a:ext cx="45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7" name="Line 97"/>
              <p:cNvSpPr>
                <a:spLocks noChangeShapeType="1"/>
              </p:cNvSpPr>
              <p:nvPr/>
            </p:nvSpPr>
            <p:spPr bwMode="auto">
              <a:xfrm>
                <a:off x="660" y="3225"/>
                <a:ext cx="0" cy="30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8" name="Line 98"/>
              <p:cNvSpPr>
                <a:spLocks noChangeShapeType="1"/>
              </p:cNvSpPr>
              <p:nvPr/>
            </p:nvSpPr>
            <p:spPr bwMode="auto">
              <a:xfrm>
                <a:off x="980" y="3225"/>
                <a:ext cx="45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9" name="Line 99"/>
              <p:cNvSpPr>
                <a:spLocks noChangeShapeType="1"/>
              </p:cNvSpPr>
              <p:nvPr/>
            </p:nvSpPr>
            <p:spPr bwMode="auto">
              <a:xfrm>
                <a:off x="660" y="3530"/>
                <a:ext cx="0" cy="6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0" name="Line 100"/>
              <p:cNvSpPr>
                <a:spLocks noChangeShapeType="1"/>
              </p:cNvSpPr>
              <p:nvPr/>
            </p:nvSpPr>
            <p:spPr bwMode="auto">
              <a:xfrm>
                <a:off x="980" y="3530"/>
                <a:ext cx="45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1" name="Line 101"/>
              <p:cNvSpPr>
                <a:spLocks noChangeShapeType="1"/>
              </p:cNvSpPr>
              <p:nvPr/>
            </p:nvSpPr>
            <p:spPr bwMode="auto">
              <a:xfrm>
                <a:off x="980" y="4142"/>
                <a:ext cx="4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" name="Line 102"/>
              <p:cNvSpPr>
                <a:spLocks noChangeShapeType="1"/>
              </p:cNvSpPr>
              <p:nvPr/>
            </p:nvSpPr>
            <p:spPr bwMode="auto">
              <a:xfrm>
                <a:off x="980" y="3836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3" name="Line 103"/>
              <p:cNvSpPr>
                <a:spLocks noChangeShapeType="1"/>
              </p:cNvSpPr>
              <p:nvPr/>
            </p:nvSpPr>
            <p:spPr bwMode="auto">
              <a:xfrm>
                <a:off x="2008" y="3836"/>
                <a:ext cx="6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4" name="Line 104"/>
              <p:cNvSpPr>
                <a:spLocks noChangeShapeType="1"/>
              </p:cNvSpPr>
              <p:nvPr/>
            </p:nvSpPr>
            <p:spPr bwMode="auto">
              <a:xfrm>
                <a:off x="2008" y="2614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5" name="Line 105"/>
              <p:cNvSpPr>
                <a:spLocks noChangeShapeType="1"/>
              </p:cNvSpPr>
              <p:nvPr/>
            </p:nvSpPr>
            <p:spPr bwMode="auto">
              <a:xfrm>
                <a:off x="2335" y="2614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6" name="Line 106"/>
              <p:cNvSpPr>
                <a:spLocks noChangeShapeType="1"/>
              </p:cNvSpPr>
              <p:nvPr/>
            </p:nvSpPr>
            <p:spPr bwMode="auto">
              <a:xfrm>
                <a:off x="2636" y="2614"/>
                <a:ext cx="0" cy="30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7" name="Line 107"/>
              <p:cNvSpPr>
                <a:spLocks noChangeShapeType="1"/>
              </p:cNvSpPr>
              <p:nvPr/>
            </p:nvSpPr>
            <p:spPr bwMode="auto">
              <a:xfrm>
                <a:off x="2636" y="2308"/>
                <a:ext cx="0" cy="30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8" name="Line 108"/>
              <p:cNvSpPr>
                <a:spLocks noChangeShapeType="1"/>
              </p:cNvSpPr>
              <p:nvPr/>
            </p:nvSpPr>
            <p:spPr bwMode="auto">
              <a:xfrm>
                <a:off x="2335" y="1086"/>
                <a:ext cx="301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9" name="Line 109"/>
              <p:cNvSpPr>
                <a:spLocks noChangeShapeType="1"/>
              </p:cNvSpPr>
              <p:nvPr/>
            </p:nvSpPr>
            <p:spPr bwMode="auto">
              <a:xfrm>
                <a:off x="2636" y="1392"/>
                <a:ext cx="0" cy="30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0" name="Line 110"/>
              <p:cNvSpPr>
                <a:spLocks noChangeShapeType="1"/>
              </p:cNvSpPr>
              <p:nvPr/>
            </p:nvSpPr>
            <p:spPr bwMode="auto">
              <a:xfrm>
                <a:off x="2008" y="1697"/>
                <a:ext cx="0" cy="6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1" name="Line 111"/>
              <p:cNvSpPr>
                <a:spLocks noChangeShapeType="1"/>
              </p:cNvSpPr>
              <p:nvPr/>
            </p:nvSpPr>
            <p:spPr bwMode="auto">
              <a:xfrm>
                <a:off x="2636" y="1697"/>
                <a:ext cx="0" cy="61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2" name="Line 112"/>
              <p:cNvSpPr>
                <a:spLocks noChangeShapeType="1"/>
              </p:cNvSpPr>
              <p:nvPr/>
            </p:nvSpPr>
            <p:spPr bwMode="auto">
              <a:xfrm>
                <a:off x="2335" y="1697"/>
                <a:ext cx="0" cy="6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3" name="Line 113"/>
              <p:cNvSpPr>
                <a:spLocks noChangeShapeType="1"/>
              </p:cNvSpPr>
              <p:nvPr/>
            </p:nvSpPr>
            <p:spPr bwMode="auto">
              <a:xfrm>
                <a:off x="2636" y="3225"/>
                <a:ext cx="0" cy="30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4" name="Line 114"/>
              <p:cNvSpPr>
                <a:spLocks noChangeShapeType="1"/>
              </p:cNvSpPr>
              <p:nvPr/>
            </p:nvSpPr>
            <p:spPr bwMode="auto">
              <a:xfrm>
                <a:off x="2636" y="2919"/>
                <a:ext cx="0" cy="30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5" name="Line 115"/>
              <p:cNvSpPr>
                <a:spLocks noChangeShapeType="1"/>
              </p:cNvSpPr>
              <p:nvPr/>
            </p:nvSpPr>
            <p:spPr bwMode="auto">
              <a:xfrm>
                <a:off x="2008" y="3530"/>
                <a:ext cx="0" cy="3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6" name="Line 116"/>
              <p:cNvSpPr>
                <a:spLocks noChangeShapeType="1"/>
              </p:cNvSpPr>
              <p:nvPr/>
            </p:nvSpPr>
            <p:spPr bwMode="auto">
              <a:xfrm>
                <a:off x="2335" y="3530"/>
                <a:ext cx="0" cy="3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7" name="Line 117"/>
              <p:cNvSpPr>
                <a:spLocks noChangeShapeType="1"/>
              </p:cNvSpPr>
              <p:nvPr/>
            </p:nvSpPr>
            <p:spPr bwMode="auto">
              <a:xfrm>
                <a:off x="2636" y="3530"/>
                <a:ext cx="0" cy="30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8" name="Line 118"/>
              <p:cNvSpPr>
                <a:spLocks noChangeShapeType="1"/>
              </p:cNvSpPr>
              <p:nvPr/>
            </p:nvSpPr>
            <p:spPr bwMode="auto">
              <a:xfrm>
                <a:off x="2335" y="4142"/>
                <a:ext cx="301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9" name="Line 119"/>
              <p:cNvSpPr>
                <a:spLocks noChangeShapeType="1"/>
              </p:cNvSpPr>
              <p:nvPr/>
            </p:nvSpPr>
            <p:spPr bwMode="auto">
              <a:xfrm>
                <a:off x="2636" y="3836"/>
                <a:ext cx="0" cy="30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0" name="Line 120"/>
              <p:cNvSpPr>
                <a:spLocks noChangeShapeType="1"/>
              </p:cNvSpPr>
              <p:nvPr/>
            </p:nvSpPr>
            <p:spPr bwMode="auto">
              <a:xfrm>
                <a:off x="660" y="4142"/>
                <a:ext cx="32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1" name="Line 121"/>
              <p:cNvSpPr>
                <a:spLocks noChangeShapeType="1"/>
              </p:cNvSpPr>
              <p:nvPr/>
            </p:nvSpPr>
            <p:spPr bwMode="auto">
              <a:xfrm>
                <a:off x="1431" y="4142"/>
                <a:ext cx="577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" name="Line 122"/>
              <p:cNvSpPr>
                <a:spLocks noChangeShapeType="1"/>
              </p:cNvSpPr>
              <p:nvPr/>
            </p:nvSpPr>
            <p:spPr bwMode="auto">
              <a:xfrm flipV="1">
                <a:off x="980" y="3836"/>
                <a:ext cx="451" cy="30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" name="Line 123"/>
              <p:cNvSpPr>
                <a:spLocks noChangeShapeType="1"/>
              </p:cNvSpPr>
              <p:nvPr/>
            </p:nvSpPr>
            <p:spPr bwMode="auto">
              <a:xfrm>
                <a:off x="980" y="3530"/>
                <a:ext cx="0" cy="6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4" name="Line 124"/>
              <p:cNvSpPr>
                <a:spLocks noChangeShapeType="1"/>
              </p:cNvSpPr>
              <p:nvPr/>
            </p:nvSpPr>
            <p:spPr bwMode="auto">
              <a:xfrm flipV="1">
                <a:off x="980" y="3225"/>
                <a:ext cx="451" cy="30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5" name="Line 125"/>
              <p:cNvSpPr>
                <a:spLocks noChangeShapeType="1"/>
              </p:cNvSpPr>
              <p:nvPr/>
            </p:nvSpPr>
            <p:spPr bwMode="auto">
              <a:xfrm>
                <a:off x="1431" y="3530"/>
                <a:ext cx="0" cy="6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6" name="Line 126"/>
              <p:cNvSpPr>
                <a:spLocks noChangeShapeType="1"/>
              </p:cNvSpPr>
              <p:nvPr/>
            </p:nvSpPr>
            <p:spPr bwMode="auto">
              <a:xfrm>
                <a:off x="980" y="2614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7" name="Line 127"/>
              <p:cNvSpPr>
                <a:spLocks noChangeShapeType="1"/>
              </p:cNvSpPr>
              <p:nvPr/>
            </p:nvSpPr>
            <p:spPr bwMode="auto">
              <a:xfrm>
                <a:off x="980" y="2308"/>
                <a:ext cx="0" cy="30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8" name="Line 128"/>
              <p:cNvSpPr>
                <a:spLocks noChangeShapeType="1"/>
              </p:cNvSpPr>
              <p:nvPr/>
            </p:nvSpPr>
            <p:spPr bwMode="auto">
              <a:xfrm flipV="1">
                <a:off x="980" y="2308"/>
                <a:ext cx="451" cy="30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129"/>
              <p:cNvSpPr>
                <a:spLocks noChangeShapeType="1"/>
              </p:cNvSpPr>
              <p:nvPr/>
            </p:nvSpPr>
            <p:spPr bwMode="auto">
              <a:xfrm>
                <a:off x="1431" y="2614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Line 130"/>
              <p:cNvSpPr>
                <a:spLocks noChangeShapeType="1"/>
              </p:cNvSpPr>
              <p:nvPr/>
            </p:nvSpPr>
            <p:spPr bwMode="auto">
              <a:xfrm>
                <a:off x="1431" y="2308"/>
                <a:ext cx="0" cy="30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131"/>
              <p:cNvSpPr>
                <a:spLocks noChangeShapeType="1"/>
              </p:cNvSpPr>
              <p:nvPr/>
            </p:nvSpPr>
            <p:spPr bwMode="auto">
              <a:xfrm>
                <a:off x="980" y="2919"/>
                <a:ext cx="0" cy="61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Line 132"/>
              <p:cNvSpPr>
                <a:spLocks noChangeShapeType="1"/>
              </p:cNvSpPr>
              <p:nvPr/>
            </p:nvSpPr>
            <p:spPr bwMode="auto">
              <a:xfrm flipV="1">
                <a:off x="980" y="2919"/>
                <a:ext cx="451" cy="30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3" name="Line 133"/>
              <p:cNvSpPr>
                <a:spLocks noChangeShapeType="1"/>
              </p:cNvSpPr>
              <p:nvPr/>
            </p:nvSpPr>
            <p:spPr bwMode="auto">
              <a:xfrm>
                <a:off x="1431" y="2919"/>
                <a:ext cx="0" cy="61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4" name="Line 134"/>
              <p:cNvSpPr>
                <a:spLocks noChangeShapeType="1"/>
              </p:cNvSpPr>
              <p:nvPr/>
            </p:nvSpPr>
            <p:spPr bwMode="auto">
              <a:xfrm>
                <a:off x="980" y="1697"/>
                <a:ext cx="0" cy="6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5" name="Line 135"/>
              <p:cNvSpPr>
                <a:spLocks noChangeShapeType="1"/>
              </p:cNvSpPr>
              <p:nvPr/>
            </p:nvSpPr>
            <p:spPr bwMode="auto">
              <a:xfrm flipV="1">
                <a:off x="980" y="1392"/>
                <a:ext cx="451" cy="30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6" name="Line 136"/>
              <p:cNvSpPr>
                <a:spLocks noChangeShapeType="1"/>
              </p:cNvSpPr>
              <p:nvPr/>
            </p:nvSpPr>
            <p:spPr bwMode="auto">
              <a:xfrm>
                <a:off x="1431" y="1697"/>
                <a:ext cx="0" cy="6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7" name="Line 137"/>
              <p:cNvSpPr>
                <a:spLocks noChangeShapeType="1"/>
              </p:cNvSpPr>
              <p:nvPr/>
            </p:nvSpPr>
            <p:spPr bwMode="auto">
              <a:xfrm>
                <a:off x="660" y="1086"/>
                <a:ext cx="32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8" name="Line 138"/>
              <p:cNvSpPr>
                <a:spLocks noChangeShapeType="1"/>
              </p:cNvSpPr>
              <p:nvPr/>
            </p:nvSpPr>
            <p:spPr bwMode="auto">
              <a:xfrm>
                <a:off x="1431" y="1086"/>
                <a:ext cx="577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9" name="Line 139"/>
              <p:cNvSpPr>
                <a:spLocks noChangeShapeType="1"/>
              </p:cNvSpPr>
              <p:nvPr/>
            </p:nvSpPr>
            <p:spPr bwMode="auto">
              <a:xfrm>
                <a:off x="980" y="1392"/>
                <a:ext cx="0" cy="30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0" name="Line 140"/>
              <p:cNvSpPr>
                <a:spLocks noChangeShapeType="1"/>
              </p:cNvSpPr>
              <p:nvPr/>
            </p:nvSpPr>
            <p:spPr bwMode="auto">
              <a:xfrm flipV="1">
                <a:off x="980" y="1086"/>
                <a:ext cx="451" cy="30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1" name="Line 141"/>
              <p:cNvSpPr>
                <a:spLocks noChangeShapeType="1"/>
              </p:cNvSpPr>
              <p:nvPr/>
            </p:nvSpPr>
            <p:spPr bwMode="auto">
              <a:xfrm>
                <a:off x="1431" y="1392"/>
                <a:ext cx="0" cy="30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2" name="Line 142"/>
              <p:cNvSpPr>
                <a:spLocks noChangeShapeType="1"/>
              </p:cNvSpPr>
              <p:nvPr/>
            </p:nvSpPr>
            <p:spPr bwMode="auto">
              <a:xfrm>
                <a:off x="1190" y="3674"/>
                <a:ext cx="7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3" name="Line 143"/>
              <p:cNvSpPr>
                <a:spLocks noChangeShapeType="1"/>
              </p:cNvSpPr>
              <p:nvPr/>
            </p:nvSpPr>
            <p:spPr bwMode="auto">
              <a:xfrm>
                <a:off x="1165" y="2752"/>
                <a:ext cx="8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4" name="Line 144"/>
              <p:cNvSpPr>
                <a:spLocks noChangeShapeType="1"/>
              </p:cNvSpPr>
              <p:nvPr/>
            </p:nvSpPr>
            <p:spPr bwMode="auto">
              <a:xfrm>
                <a:off x="1190" y="2176"/>
                <a:ext cx="8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5" name="Line 145"/>
              <p:cNvSpPr>
                <a:spLocks noChangeShapeType="1"/>
              </p:cNvSpPr>
              <p:nvPr/>
            </p:nvSpPr>
            <p:spPr bwMode="auto">
              <a:xfrm>
                <a:off x="1165" y="1856"/>
                <a:ext cx="8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6" name="Text Box 146"/>
              <p:cNvSpPr txBox="1">
                <a:spLocks noChangeArrowheads="1"/>
              </p:cNvSpPr>
              <p:nvPr/>
            </p:nvSpPr>
            <p:spPr bwMode="auto">
              <a:xfrm>
                <a:off x="1830" y="755"/>
                <a:ext cx="653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Helvetica" pitchFamily="34" charset="0"/>
                  </a:rPr>
                  <a:t>key</a:t>
                </a:r>
              </a:p>
            </p:txBody>
          </p:sp>
          <p:sp>
            <p:nvSpPr>
              <p:cNvPr id="15507" name="Line 147"/>
              <p:cNvSpPr>
                <a:spLocks noChangeShapeType="1"/>
              </p:cNvSpPr>
              <p:nvPr/>
            </p:nvSpPr>
            <p:spPr bwMode="auto">
              <a:xfrm>
                <a:off x="2112" y="1088"/>
                <a:ext cx="13" cy="61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8" name="Text Box 148"/>
              <p:cNvSpPr txBox="1">
                <a:spLocks noChangeArrowheads="1"/>
              </p:cNvSpPr>
              <p:nvPr/>
            </p:nvSpPr>
            <p:spPr bwMode="auto">
              <a:xfrm>
                <a:off x="2364" y="754"/>
                <a:ext cx="416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990000"/>
                    </a:solidFill>
                    <a:latin typeface="Helvetica" pitchFamily="34" charset="0"/>
                  </a:rPr>
                  <a:t>data</a:t>
                </a:r>
              </a:p>
            </p:txBody>
          </p:sp>
          <p:sp>
            <p:nvSpPr>
              <p:cNvPr id="15509" name="Line 149"/>
              <p:cNvSpPr>
                <a:spLocks noChangeShapeType="1"/>
              </p:cNvSpPr>
              <p:nvPr/>
            </p:nvSpPr>
            <p:spPr bwMode="auto">
              <a:xfrm flipH="1">
                <a:off x="2496" y="1076"/>
                <a:ext cx="0" cy="63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0" name="Text Box 150"/>
              <p:cNvSpPr txBox="1">
                <a:spLocks noChangeArrowheads="1"/>
              </p:cNvSpPr>
              <p:nvPr/>
            </p:nvSpPr>
            <p:spPr bwMode="auto">
              <a:xfrm>
                <a:off x="1078" y="660"/>
                <a:ext cx="225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990000"/>
                    </a:solidFill>
                    <a:latin typeface="Helvetica" pitchFamily="34" charset="0"/>
                  </a:rPr>
                  <a:t>T</a:t>
                </a:r>
              </a:p>
            </p:txBody>
          </p:sp>
        </p:grpSp>
        <p:sp>
          <p:nvSpPr>
            <p:cNvPr id="15511" name="Line 151"/>
            <p:cNvSpPr>
              <a:spLocks noChangeShapeType="1"/>
            </p:cNvSpPr>
            <p:nvPr/>
          </p:nvSpPr>
          <p:spPr bwMode="auto">
            <a:xfrm flipV="1">
              <a:off x="1613" y="1933"/>
              <a:ext cx="2112" cy="5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2" name="Line 152"/>
            <p:cNvSpPr>
              <a:spLocks noChangeShapeType="1"/>
            </p:cNvSpPr>
            <p:nvPr/>
          </p:nvSpPr>
          <p:spPr bwMode="auto">
            <a:xfrm flipV="1">
              <a:off x="1984" y="2189"/>
              <a:ext cx="1741" cy="46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3" name="Line 153"/>
            <p:cNvSpPr>
              <a:spLocks noChangeShapeType="1"/>
            </p:cNvSpPr>
            <p:nvPr/>
          </p:nvSpPr>
          <p:spPr bwMode="auto">
            <a:xfrm flipV="1">
              <a:off x="1613" y="2752"/>
              <a:ext cx="2112" cy="2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4" name="Line 154"/>
            <p:cNvSpPr>
              <a:spLocks noChangeShapeType="1"/>
            </p:cNvSpPr>
            <p:nvPr/>
          </p:nvSpPr>
          <p:spPr bwMode="auto">
            <a:xfrm>
              <a:off x="1818" y="2918"/>
              <a:ext cx="1894" cy="46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323850" y="914400"/>
            <a:ext cx="705167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Helvetica" pitchFamily="34" charset="0"/>
              </a:rPr>
              <a:t>Slot k points to an element in the set with key k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Helvetica" pitchFamily="34" charset="0"/>
              </a:rPr>
              <a:t>If the set contains no element with key k, then T[k]=nil</a:t>
            </a:r>
          </a:p>
        </p:txBody>
      </p:sp>
    </p:spTree>
    <p:extLst>
      <p:ext uri="{BB962C8B-B14F-4D97-AF65-F5344CB8AC3E}">
        <p14:creationId xmlns:p14="http://schemas.microsoft.com/office/powerpoint/2010/main" val="7793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D26-2293-40FD-9158-F14C92162007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05800" cy="4114800"/>
          </a:xfrm>
        </p:spPr>
        <p:txBody>
          <a:bodyPr/>
          <a:lstStyle/>
          <a:p>
            <a:r>
              <a:rPr lang="en-US" sz="2400" b="1" dirty="0">
                <a:solidFill>
                  <a:srgbClr val="990000"/>
                </a:solidFill>
              </a:rPr>
              <a:t>Direct addressing is a simple technique that works well when the universe of keys is small.</a:t>
            </a:r>
          </a:p>
          <a:p>
            <a:pPr>
              <a:buFontTx/>
              <a:buNone/>
            </a:pPr>
            <a:r>
              <a:rPr lang="en-US" sz="2400" dirty="0"/>
              <a:t>Assuming each key corresponds to a unique slot.</a:t>
            </a:r>
          </a:p>
          <a:p>
            <a:pPr>
              <a:buFontTx/>
              <a:buNone/>
            </a:pPr>
            <a:r>
              <a:rPr lang="en-US" sz="2400" b="1" dirty="0"/>
              <a:t>Direct-Address-Search(</a:t>
            </a:r>
            <a:r>
              <a:rPr lang="en-US" sz="2400" b="1" i="1" dirty="0" err="1"/>
              <a:t>T,k</a:t>
            </a:r>
            <a:r>
              <a:rPr lang="en-US" sz="2400" b="1" dirty="0"/>
              <a:t>)</a:t>
            </a:r>
          </a:p>
          <a:p>
            <a:pPr>
              <a:buFontTx/>
              <a:buNone/>
            </a:pPr>
            <a:r>
              <a:rPr lang="en-US" sz="2400" dirty="0"/>
              <a:t>	 return </a:t>
            </a:r>
            <a:r>
              <a:rPr lang="en-US" sz="2400" i="1" dirty="0"/>
              <a:t>T</a:t>
            </a:r>
            <a:r>
              <a:rPr lang="en-US" sz="2400" dirty="0"/>
              <a:t>[</a:t>
            </a:r>
            <a:r>
              <a:rPr lang="en-US" sz="2400" i="1" dirty="0"/>
              <a:t>k</a:t>
            </a:r>
            <a:r>
              <a:rPr lang="en-US" sz="2400" dirty="0"/>
              <a:t>]</a:t>
            </a:r>
          </a:p>
          <a:p>
            <a:pPr>
              <a:buFontTx/>
              <a:buNone/>
            </a:pPr>
            <a:r>
              <a:rPr lang="en-US" sz="2400" b="1" dirty="0"/>
              <a:t>Direct-Address-Insert(</a:t>
            </a:r>
            <a:r>
              <a:rPr lang="en-US" sz="2400" b="1" i="1" dirty="0" err="1"/>
              <a:t>T,x</a:t>
            </a:r>
            <a:r>
              <a:rPr lang="en-US" sz="2400" b="1" dirty="0"/>
              <a:t>)</a:t>
            </a:r>
          </a:p>
          <a:p>
            <a:pPr>
              <a:buFontTx/>
              <a:buNone/>
            </a:pPr>
            <a:r>
              <a:rPr lang="en-US" sz="2400" dirty="0"/>
              <a:t>	return </a:t>
            </a:r>
            <a:r>
              <a:rPr lang="en-US" sz="2400" i="1" dirty="0"/>
              <a:t>T</a:t>
            </a:r>
            <a:r>
              <a:rPr lang="en-US" sz="2400" dirty="0"/>
              <a:t>[</a:t>
            </a:r>
            <a:r>
              <a:rPr lang="en-US" sz="2400" i="1" dirty="0"/>
              <a:t>key</a:t>
            </a:r>
            <a:r>
              <a:rPr lang="en-US" sz="2400" dirty="0"/>
              <a:t>[</a:t>
            </a:r>
            <a:r>
              <a:rPr lang="en-US" sz="2400" i="1" dirty="0"/>
              <a:t>x</a:t>
            </a:r>
            <a:r>
              <a:rPr lang="en-US" sz="2400" dirty="0"/>
              <a:t>]] </a:t>
            </a:r>
            <a:r>
              <a:rPr lang="en-US" sz="2400" dirty="0">
                <a:sym typeface="Symbol" pitchFamily="18" charset="2"/>
              </a:rPr>
              <a:t> </a:t>
            </a:r>
            <a:r>
              <a:rPr lang="en-US" sz="2400" i="1" dirty="0">
                <a:sym typeface="Symbol" pitchFamily="18" charset="2"/>
              </a:rPr>
              <a:t>x</a:t>
            </a:r>
          </a:p>
          <a:p>
            <a:pPr>
              <a:buFontTx/>
              <a:buNone/>
            </a:pPr>
            <a:r>
              <a:rPr lang="en-US" sz="2400" b="1" dirty="0">
                <a:sym typeface="Symbol" pitchFamily="18" charset="2"/>
              </a:rPr>
              <a:t>Direct-Address-Delete(</a:t>
            </a:r>
            <a:r>
              <a:rPr lang="en-US" sz="2400" b="1" i="1" dirty="0" err="1">
                <a:sym typeface="Symbol" pitchFamily="18" charset="2"/>
              </a:rPr>
              <a:t>T,x</a:t>
            </a:r>
            <a:r>
              <a:rPr lang="en-US" sz="2400" b="1" dirty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sz="2400" dirty="0">
                <a:sym typeface="Symbol" pitchFamily="18" charset="2"/>
              </a:rPr>
              <a:t>	return </a:t>
            </a:r>
            <a:r>
              <a:rPr lang="en-US" sz="2400" i="1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[</a:t>
            </a:r>
            <a:r>
              <a:rPr lang="en-US" sz="2400" i="1" dirty="0">
                <a:sym typeface="Symbol" pitchFamily="18" charset="2"/>
              </a:rPr>
              <a:t>key</a:t>
            </a:r>
            <a:r>
              <a:rPr lang="en-US" sz="2400" dirty="0">
                <a:sym typeface="Symbol" pitchFamily="18" charset="2"/>
              </a:rPr>
              <a:t>[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]]  </a:t>
            </a:r>
            <a:r>
              <a:rPr lang="en-US" sz="2400" i="1" dirty="0">
                <a:sym typeface="Symbol" pitchFamily="18" charset="2"/>
              </a:rPr>
              <a:t>Nil</a:t>
            </a:r>
            <a:r>
              <a:rPr lang="en-US" sz="2400" dirty="0"/>
              <a:t>			 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3962400" y="2597150"/>
            <a:ext cx="5389563" cy="3651250"/>
            <a:chOff x="1392" y="1584"/>
            <a:chExt cx="3216" cy="1169"/>
          </a:xfrm>
        </p:grpSpPr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2736" y="2619"/>
              <a:ext cx="33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736" y="2485"/>
              <a:ext cx="33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736" y="2351"/>
              <a:ext cx="33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2736" y="2217"/>
              <a:ext cx="33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2736" y="2083"/>
              <a:ext cx="33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2736" y="1919"/>
              <a:ext cx="33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800"/>
                <a:t>  </a:t>
              </a: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2736" y="1785"/>
              <a:ext cx="33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/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2736" y="1632"/>
              <a:ext cx="33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900"/>
                <a:t>  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2736" y="163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2736" y="178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2736" y="1919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2736" y="2083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2736" y="2217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2736" y="2351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2736" y="248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2736" y="2619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2736" y="2753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2736" y="1632"/>
              <a:ext cx="0" cy="112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3072" y="1632"/>
              <a:ext cx="0" cy="112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Oval 23"/>
            <p:cNvSpPr>
              <a:spLocks noChangeArrowheads="1"/>
            </p:cNvSpPr>
            <p:nvPr/>
          </p:nvSpPr>
          <p:spPr bwMode="auto">
            <a:xfrm>
              <a:off x="1392" y="2160"/>
              <a:ext cx="86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536" y="2064"/>
              <a:ext cx="1584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	</a:t>
              </a:r>
            </a:p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          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1440" y="2256"/>
              <a:ext cx="528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1680" y="2160"/>
              <a:ext cx="720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1824" y="2256"/>
              <a:ext cx="528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  5</a:t>
              </a: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2592" y="1584"/>
              <a:ext cx="24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2592" y="1728"/>
              <a:ext cx="144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2544" y="1872"/>
              <a:ext cx="864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2</a:t>
              </a: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2592" y="2016"/>
              <a:ext cx="240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2592" y="2160"/>
              <a:ext cx="240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2592" y="2304"/>
              <a:ext cx="288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418" name="Text Box 34"/>
            <p:cNvSpPr txBox="1">
              <a:spLocks noChangeArrowheads="1"/>
            </p:cNvSpPr>
            <p:nvPr/>
          </p:nvSpPr>
          <p:spPr bwMode="auto">
            <a:xfrm>
              <a:off x="2592" y="2448"/>
              <a:ext cx="192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419" name="Text Box 35"/>
            <p:cNvSpPr txBox="1">
              <a:spLocks noChangeArrowheads="1"/>
            </p:cNvSpPr>
            <p:nvPr/>
          </p:nvSpPr>
          <p:spPr bwMode="auto">
            <a:xfrm>
              <a:off x="2592" y="2592"/>
              <a:ext cx="384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420" name="Text Box 36"/>
            <p:cNvSpPr txBox="1">
              <a:spLocks noChangeArrowheads="1"/>
            </p:cNvSpPr>
            <p:nvPr/>
          </p:nvSpPr>
          <p:spPr bwMode="auto">
            <a:xfrm>
              <a:off x="2784" y="1584"/>
              <a:ext cx="28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16421" name="Rectangle 37"/>
            <p:cNvSpPr>
              <a:spLocks noChangeArrowheads="1"/>
            </p:cNvSpPr>
            <p:nvPr/>
          </p:nvSpPr>
          <p:spPr bwMode="auto">
            <a:xfrm>
              <a:off x="2832" y="1920"/>
              <a:ext cx="144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297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>
              <a:off x="2976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2976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Rectangle 41"/>
            <p:cNvSpPr>
              <a:spLocks noChangeArrowheads="1"/>
            </p:cNvSpPr>
            <p:nvPr/>
          </p:nvSpPr>
          <p:spPr bwMode="auto">
            <a:xfrm>
              <a:off x="2832" y="2448"/>
              <a:ext cx="144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2832" y="2064"/>
              <a:ext cx="144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>
              <a:off x="2832" y="2208"/>
              <a:ext cx="144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16428" name="Rectangle 44"/>
            <p:cNvSpPr>
              <a:spLocks noChangeArrowheads="1"/>
            </p:cNvSpPr>
            <p:nvPr/>
          </p:nvSpPr>
          <p:spPr bwMode="auto">
            <a:xfrm>
              <a:off x="3432" y="1776"/>
              <a:ext cx="16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3264" y="1776"/>
              <a:ext cx="16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900"/>
                <a:t>1</a:t>
              </a:r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>
              <a:off x="3264" y="177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>
              <a:off x="3264" y="1929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>
              <a:off x="3264" y="1776"/>
              <a:ext cx="0" cy="1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>
              <a:off x="3432" y="1776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3600" y="1776"/>
              <a:ext cx="0" cy="1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Rectangle 51"/>
            <p:cNvSpPr>
              <a:spLocks noChangeArrowheads="1"/>
            </p:cNvSpPr>
            <p:nvPr/>
          </p:nvSpPr>
          <p:spPr bwMode="auto">
            <a:xfrm>
              <a:off x="3432" y="2352"/>
              <a:ext cx="16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16436" name="Rectangle 52"/>
            <p:cNvSpPr>
              <a:spLocks noChangeArrowheads="1"/>
            </p:cNvSpPr>
            <p:nvPr/>
          </p:nvSpPr>
          <p:spPr bwMode="auto">
            <a:xfrm>
              <a:off x="3264" y="2352"/>
              <a:ext cx="16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900"/>
                <a:t>5</a:t>
              </a:r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3264" y="235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3264" y="2505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3264" y="2352"/>
              <a:ext cx="0" cy="1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3432" y="2352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3600" y="2352"/>
              <a:ext cx="0" cy="1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Rectangle 58"/>
            <p:cNvSpPr>
              <a:spLocks noChangeArrowheads="1"/>
            </p:cNvSpPr>
            <p:nvPr/>
          </p:nvSpPr>
          <p:spPr bwMode="auto">
            <a:xfrm>
              <a:off x="3432" y="2592"/>
              <a:ext cx="16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900"/>
            </a:p>
          </p:txBody>
        </p:sp>
        <p:sp>
          <p:nvSpPr>
            <p:cNvPr id="16443" name="Rectangle 59"/>
            <p:cNvSpPr>
              <a:spLocks noChangeArrowheads="1"/>
            </p:cNvSpPr>
            <p:nvPr/>
          </p:nvSpPr>
          <p:spPr bwMode="auto">
            <a:xfrm>
              <a:off x="3264" y="2592"/>
              <a:ext cx="16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900"/>
                <a:t>7</a:t>
              </a:r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3264" y="259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>
              <a:off x="3264" y="2745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>
              <a:off x="3264" y="2592"/>
              <a:ext cx="0" cy="1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>
              <a:off x="3432" y="2592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>
              <a:off x="3600" y="2592"/>
              <a:ext cx="0" cy="1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H="1">
              <a:off x="3504" y="163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Text Box 66"/>
            <p:cNvSpPr txBox="1">
              <a:spLocks noChangeArrowheads="1"/>
            </p:cNvSpPr>
            <p:nvPr/>
          </p:nvSpPr>
          <p:spPr bwMode="auto">
            <a:xfrm>
              <a:off x="3600" y="1680"/>
              <a:ext cx="100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entry</a:t>
              </a:r>
            </a:p>
          </p:txBody>
        </p:sp>
      </p:grpSp>
      <p:sp>
        <p:nvSpPr>
          <p:cNvPr id="16451" name="Rectangle 67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>
            <a:noAutofit/>
          </a:bodyPr>
          <a:lstStyle/>
          <a:p>
            <a:r>
              <a:rPr lang="en-US" sz="4000" dirty="0"/>
              <a:t>Direct-address Table</a:t>
            </a:r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498475" y="5688013"/>
            <a:ext cx="353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O(1) time for all operations</a:t>
            </a:r>
          </a:p>
        </p:txBody>
      </p:sp>
    </p:spTree>
    <p:extLst>
      <p:ext uri="{BB962C8B-B14F-4D97-AF65-F5344CB8AC3E}">
        <p14:creationId xmlns:p14="http://schemas.microsoft.com/office/powerpoint/2010/main" val="42325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D4FC-F54F-46BC-85C6-08E18CFCC13F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000" dirty="0"/>
              <a:t>The Problem With Direct Addressing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724025"/>
            <a:ext cx="7923212" cy="4114800"/>
          </a:xfrm>
        </p:spPr>
        <p:txBody>
          <a:bodyPr/>
          <a:lstStyle/>
          <a:p>
            <a:r>
              <a:rPr lang="en-US" sz="2800" dirty="0"/>
              <a:t>If the universe U is large, storing a table T of size |U| may be impractical or even impossible.</a:t>
            </a:r>
          </a:p>
          <a:p>
            <a:r>
              <a:rPr lang="en-US" sz="2800" dirty="0"/>
              <a:t>Furthermore, the set K of keys actually stored may be so small relative to U that most of the space allocated for T would be wasted.</a:t>
            </a:r>
          </a:p>
          <a:p>
            <a:endParaRPr lang="en-US" sz="2800" dirty="0"/>
          </a:p>
          <a:p>
            <a:r>
              <a:rPr lang="en-US" sz="2800" dirty="0"/>
              <a:t>Solution: map keys to smaller range 0..</a:t>
            </a:r>
            <a:r>
              <a:rPr lang="en-US" sz="2800" i="1" dirty="0"/>
              <a:t>m</a:t>
            </a:r>
            <a:r>
              <a:rPr lang="en-US" sz="2800" dirty="0"/>
              <a:t>-1</a:t>
            </a:r>
          </a:p>
          <a:p>
            <a:r>
              <a:rPr lang="en-US" sz="2800" b="1" dirty="0">
                <a:solidFill>
                  <a:srgbClr val="990000"/>
                </a:solidFill>
              </a:rPr>
              <a:t>This mapping is called a </a:t>
            </a:r>
            <a:r>
              <a:rPr lang="en-US" sz="2800" b="1" i="1" dirty="0">
                <a:solidFill>
                  <a:srgbClr val="990000"/>
                </a:solidFill>
              </a:rPr>
              <a:t>hash function</a:t>
            </a:r>
            <a:r>
              <a:rPr lang="en-US" sz="2800" b="1" dirty="0">
                <a:solidFill>
                  <a:srgbClr val="990000"/>
                </a:solidFill>
              </a:rPr>
              <a:t> </a:t>
            </a:r>
          </a:p>
          <a:p>
            <a:endParaRPr lang="en-US" sz="2400" b="1" dirty="0">
              <a:solidFill>
                <a:srgbClr val="99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4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sz="2800" b="1">
                <a:solidFill>
                  <a:srgbClr val="CC3300"/>
                </a:solidFill>
              </a:rPr>
              <a:t>Notation:</a:t>
            </a:r>
          </a:p>
          <a:p>
            <a:pPr lvl="1"/>
            <a:r>
              <a:rPr lang="en-US" sz="2400" i="1">
                <a:solidFill>
                  <a:schemeClr val="hlink"/>
                </a:solidFill>
              </a:rPr>
              <a:t>U</a:t>
            </a:r>
            <a:r>
              <a:rPr lang="en-US" sz="2400"/>
              <a:t> – Universe of all possible keys.</a:t>
            </a:r>
          </a:p>
          <a:p>
            <a:pPr lvl="1"/>
            <a:r>
              <a:rPr lang="en-US" sz="2400" i="1">
                <a:solidFill>
                  <a:schemeClr val="hlink"/>
                </a:solidFill>
              </a:rPr>
              <a:t>K</a:t>
            </a:r>
            <a:r>
              <a:rPr lang="en-US" sz="2400"/>
              <a:t> – Set of keys actually stored in the dictionary.</a:t>
            </a:r>
          </a:p>
          <a:p>
            <a:pPr lvl="1"/>
            <a:r>
              <a:rPr lang="en-US" sz="2400"/>
              <a:t> </a:t>
            </a:r>
            <a:r>
              <a:rPr lang="en-US" sz="2400">
                <a:solidFill>
                  <a:schemeClr val="hlink"/>
                </a:solidFill>
              </a:rPr>
              <a:t>|</a:t>
            </a:r>
            <a:r>
              <a:rPr lang="en-US" sz="2400" i="1">
                <a:solidFill>
                  <a:schemeClr val="hlink"/>
                </a:solidFill>
              </a:rPr>
              <a:t>K</a:t>
            </a:r>
            <a:r>
              <a:rPr lang="en-US" sz="2400">
                <a:solidFill>
                  <a:schemeClr val="hlink"/>
                </a:solidFill>
              </a:rPr>
              <a:t>| = </a:t>
            </a:r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/>
              <a:t>.</a:t>
            </a:r>
          </a:p>
          <a:p>
            <a:r>
              <a:rPr lang="en-US" sz="2800">
                <a:solidFill>
                  <a:srgbClr val="CC3300"/>
                </a:solidFill>
              </a:rPr>
              <a:t>When U is very large</a:t>
            </a:r>
            <a:r>
              <a:rPr lang="en-US" sz="2800"/>
              <a:t>,</a:t>
            </a:r>
          </a:p>
          <a:p>
            <a:pPr lvl="1"/>
            <a:r>
              <a:rPr lang="en-US" sz="2400"/>
              <a:t>Arrays are not practical.</a:t>
            </a:r>
          </a:p>
          <a:p>
            <a:pPr lvl="1"/>
            <a:r>
              <a:rPr lang="en-US" sz="2400"/>
              <a:t>|</a:t>
            </a:r>
            <a:r>
              <a:rPr lang="en-US" sz="2400" i="1"/>
              <a:t>K</a:t>
            </a:r>
            <a:r>
              <a:rPr lang="en-US" sz="2400"/>
              <a:t>| &lt;&lt; |</a:t>
            </a:r>
            <a:r>
              <a:rPr lang="en-US" sz="2400" i="1"/>
              <a:t>U</a:t>
            </a:r>
            <a:r>
              <a:rPr lang="en-US" sz="2400"/>
              <a:t>|.</a:t>
            </a:r>
          </a:p>
          <a:p>
            <a:r>
              <a:rPr lang="en-US" sz="2800"/>
              <a:t>Use a table of size proportional to |</a:t>
            </a:r>
            <a:r>
              <a:rPr lang="en-US" sz="2800" i="1"/>
              <a:t>K</a:t>
            </a:r>
            <a:r>
              <a:rPr lang="en-US" sz="2800"/>
              <a:t>| – </a:t>
            </a:r>
            <a:r>
              <a:rPr lang="en-US" sz="2800">
                <a:solidFill>
                  <a:srgbClr val="CC3300"/>
                </a:solidFill>
              </a:rPr>
              <a:t>The hash tables</a:t>
            </a:r>
            <a:r>
              <a:rPr lang="en-US" sz="2800"/>
              <a:t>.</a:t>
            </a:r>
          </a:p>
          <a:p>
            <a:pPr lvl="1"/>
            <a:r>
              <a:rPr lang="en-US" sz="2400"/>
              <a:t>However, we lose the direct-addressing ability.</a:t>
            </a:r>
          </a:p>
          <a:p>
            <a:pPr lvl="1"/>
            <a:r>
              <a:rPr lang="en-US" sz="2400"/>
              <a:t>Define functions that map keys to slots of the hash table.</a:t>
            </a:r>
          </a:p>
          <a:p>
            <a:pPr lvl="1"/>
            <a:endParaRPr lang="en-US" sz="2400"/>
          </a:p>
          <a:p>
            <a:pPr lvl="1"/>
            <a:endParaRPr 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0C3E-F167-40FE-998D-EC0763F7C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3129</Words>
  <Application>Microsoft Office PowerPoint</Application>
  <PresentationFormat>On-screen Show (4:3)</PresentationFormat>
  <Paragraphs>553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Equation</vt:lpstr>
      <vt:lpstr>Hash Tables </vt:lpstr>
      <vt:lpstr>Contents</vt:lpstr>
      <vt:lpstr>Introduction</vt:lpstr>
      <vt:lpstr>Dictionary </vt:lpstr>
      <vt:lpstr>Direct Addressing</vt:lpstr>
      <vt:lpstr>Direct Addressing</vt:lpstr>
      <vt:lpstr>Direct-address Table</vt:lpstr>
      <vt:lpstr>The Problem With Direct Addressing</vt:lpstr>
      <vt:lpstr>Hash Tables</vt:lpstr>
      <vt:lpstr>Hashing</vt:lpstr>
      <vt:lpstr>Hashing</vt:lpstr>
      <vt:lpstr>Issues with Hashing</vt:lpstr>
      <vt:lpstr>Methods of Resolution</vt:lpstr>
      <vt:lpstr>Collision Resolution by Chaining</vt:lpstr>
      <vt:lpstr>Collision Resolution by Chaining</vt:lpstr>
      <vt:lpstr>Hashing with Chaining</vt:lpstr>
      <vt:lpstr>Analysis on Chained-Hash-Search</vt:lpstr>
      <vt:lpstr>Expected Cost of an Unsuccessful Search</vt:lpstr>
      <vt:lpstr>Expected Cost of a Successful Search</vt:lpstr>
      <vt:lpstr>Expected Cost – Interpretation</vt:lpstr>
      <vt:lpstr>Keys as Natural Numbers</vt:lpstr>
      <vt:lpstr>Division Method</vt:lpstr>
      <vt:lpstr>Multiplication Method</vt:lpstr>
      <vt:lpstr>How to choose A?</vt:lpstr>
      <vt:lpstr>Resolving Collisions</vt:lpstr>
      <vt:lpstr>Open Addressing</vt:lpstr>
      <vt:lpstr>Probe Sequence</vt:lpstr>
      <vt:lpstr>Operation Insert</vt:lpstr>
      <vt:lpstr>Pseudo-code for Search</vt:lpstr>
      <vt:lpstr>Deletion</vt:lpstr>
      <vt:lpstr>Computing Probe Sequences</vt:lpstr>
      <vt:lpstr>Linear Probing</vt:lpstr>
      <vt:lpstr>Linear Probing</vt:lpstr>
      <vt:lpstr>Quadratic Probing</vt:lpstr>
      <vt:lpstr>Double Hashing</vt:lpstr>
      <vt:lpstr>Analysis of Open-address Hashing</vt:lpstr>
      <vt:lpstr>Expected cost of an unsuccessful search</vt:lpstr>
      <vt:lpstr>Proof – Contd.</vt:lpstr>
      <vt:lpstr>Proof – Contd.</vt:lpstr>
      <vt:lpstr>Expected cost of a successful search</vt:lpstr>
      <vt:lpstr>Proof – Contd.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 – 1</dc:title>
  <dc:creator>Nazma</dc:creator>
  <cp:lastModifiedBy>EMBOSS</cp:lastModifiedBy>
  <cp:revision>26</cp:revision>
  <dcterms:created xsi:type="dcterms:W3CDTF">2012-11-18T00:39:44Z</dcterms:created>
  <dcterms:modified xsi:type="dcterms:W3CDTF">2013-11-24T17:19:52Z</dcterms:modified>
</cp:coreProperties>
</file>