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275" r:id="rId5"/>
    <p:sldId id="260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7" r:id="rId22"/>
    <p:sldId id="328" r:id="rId23"/>
    <p:sldId id="329" r:id="rId24"/>
    <p:sldId id="330" r:id="rId25"/>
    <p:sldId id="334" r:id="rId26"/>
    <p:sldId id="336" r:id="rId27"/>
    <p:sldId id="337" r:id="rId28"/>
    <p:sldId id="339" r:id="rId29"/>
    <p:sldId id="350" r:id="rId30"/>
    <p:sldId id="365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766-0CDF-48D4-9B8A-324E10D6337C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A45D-B270-4812-A9D4-3CAE2DACCB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22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16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89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484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686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66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80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449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4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22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75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4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77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 smtClean="0"/>
              <a:t>CSE </a:t>
            </a:r>
            <a:r>
              <a:rPr lang="en-US" dirty="0" smtClean="0"/>
              <a:t>207</a:t>
            </a:r>
            <a:r>
              <a:rPr lang="en-US" sz="4400" dirty="0" smtClean="0"/>
              <a:t>: Algorithms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Proof By Induction</a:t>
            </a:r>
          </a:p>
          <a:p>
            <a:r>
              <a:rPr lang="en-US" smtClean="0"/>
              <a:t>Asymptotic notation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1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Where We're Going</a:t>
            </a:r>
            <a:r>
              <a:rPr lang="th-TH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</a:rPr>
              <a:t>(1/2)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dirty="0" smtClean="0"/>
              <a:t>Learn general approaches to algorithm design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 smtClean="0"/>
              <a:t>Divide and conquer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 smtClean="0"/>
              <a:t>Greedy method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 smtClean="0"/>
              <a:t>Dynamic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 smtClean="0"/>
              <a:t>Basic Search and Traversal Technique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 smtClean="0">
                <a:cs typeface="Angsana New" pitchFamily="18" charset="-34"/>
              </a:rPr>
              <a:t>Graph Theory</a:t>
            </a:r>
            <a:endParaRPr lang="th-TH" sz="2400" dirty="0" smtClean="0">
              <a:cs typeface="Angsana New" pitchFamily="18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 smtClean="0">
                <a:cs typeface="Angsana New" pitchFamily="18" charset="-34"/>
              </a:rPr>
              <a:t>Number Theoretic Approach</a:t>
            </a:r>
            <a:endParaRPr lang="th-TH" sz="2400" dirty="0" smtClean="0">
              <a:cs typeface="Angsana New" pitchFamily="18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 smtClean="0"/>
              <a:t>NP Problem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Where We're Going(2</a:t>
            </a:r>
            <a:r>
              <a:rPr lang="en-US" smtClean="0">
                <a:cs typeface="Angsana New" pitchFamily="18" charset="-34"/>
              </a:rPr>
              <a:t>/2</a:t>
            </a:r>
            <a:r>
              <a:rPr lang="th-TH" smtClean="0"/>
              <a:t>)</a:t>
            </a:r>
            <a:endParaRPr lang="th-TH" i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 Examine methods of analyzing algorithm correctness and efficiency</a:t>
            </a:r>
          </a:p>
          <a:p>
            <a:pPr lvl="1"/>
            <a:r>
              <a:rPr lang="th-TH" sz="2000" dirty="0" smtClean="0"/>
              <a:t>Lower bound techniques</a:t>
            </a:r>
          </a:p>
          <a:p>
            <a:pPr lvl="1"/>
            <a:r>
              <a:rPr lang="th-TH" sz="2000" dirty="0" smtClean="0"/>
              <a:t>O,Omega and Theta notations for best/worst/average case analysis</a:t>
            </a:r>
          </a:p>
          <a:p>
            <a:r>
              <a:rPr lang="th-TH" dirty="0" smtClean="0"/>
              <a:t>Decide whether some problems have no solution in reasonable time</a:t>
            </a:r>
          </a:p>
          <a:p>
            <a:pPr lvl="1"/>
            <a:r>
              <a:rPr lang="th-TH" sz="2000" dirty="0" smtClean="0"/>
              <a:t>List all permutations of n objects (takes n! steps)</a:t>
            </a:r>
          </a:p>
          <a:p>
            <a:pPr lvl="1"/>
            <a:r>
              <a:rPr lang="th-TH" sz="2000" dirty="0" smtClean="0"/>
              <a:t>Travelling salesman problem</a:t>
            </a:r>
          </a:p>
          <a:p>
            <a:r>
              <a:rPr lang="th-TH" dirty="0" smtClean="0"/>
              <a:t>Investigate memory usage as a different measure of efficiency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Some Application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T</a:t>
            </a:r>
            <a:r>
              <a:rPr lang="th-TH" dirty="0" smtClean="0"/>
              <a:t>hese techniques can be applied to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Critical thinking/analysis</a:t>
            </a:r>
            <a:r>
              <a:rPr lang="th-TH" dirty="0" smtClean="0"/>
              <a:t>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D</a:t>
            </a:r>
            <a:r>
              <a:rPr lang="th-TH" dirty="0" smtClean="0"/>
              <a:t>ata retrieval</a:t>
            </a:r>
            <a:r>
              <a:rPr lang="en-US" dirty="0" smtClean="0"/>
              <a:t>/mining</a:t>
            </a:r>
            <a:r>
              <a:rPr lang="th-TH" dirty="0" smtClean="0"/>
              <a:t>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N</a:t>
            </a:r>
            <a:r>
              <a:rPr lang="th-TH" dirty="0" smtClean="0"/>
              <a:t>etwork routing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dirty="0" smtClean="0"/>
              <a:t>Games</a:t>
            </a:r>
            <a:endParaRPr lang="en-US" dirty="0" smtClean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Security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etc</a:t>
            </a:r>
            <a:endParaRPr lang="th-TH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10200" y="3657600"/>
          <a:ext cx="2200275" cy="2192338"/>
        </p:xfrm>
        <a:graphic>
          <a:graphicData uri="http://schemas.openxmlformats.org/presentationml/2006/ole">
            <p:oleObj spid="_x0000_s43011" name="Clip" r:id="rId3" imgW="3941763" imgH="3927475" progId="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mtClean="0"/>
              <a:t/>
            </a:r>
            <a:br>
              <a:rPr lang="th-TH" smtClean="0"/>
            </a:br>
            <a:r>
              <a:rPr lang="th-TH" smtClean="0"/>
              <a:t>The study of Algorithm</a:t>
            </a:r>
            <a:br>
              <a:rPr lang="th-TH" smtClean="0"/>
            </a:br>
            <a:endParaRPr lang="th-TH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th-TH" smtClean="0"/>
              <a:t>How to devise algorithms</a:t>
            </a:r>
          </a:p>
          <a:p>
            <a:pPr>
              <a:lnSpc>
                <a:spcPct val="110000"/>
              </a:lnSpc>
            </a:pPr>
            <a:r>
              <a:rPr lang="th-TH" smtClean="0"/>
              <a:t>How to express algorithms</a:t>
            </a:r>
          </a:p>
          <a:p>
            <a:pPr>
              <a:lnSpc>
                <a:spcPct val="110000"/>
              </a:lnSpc>
            </a:pPr>
            <a:r>
              <a:rPr lang="th-TH" smtClean="0"/>
              <a:t>How to validate algorithms</a:t>
            </a:r>
          </a:p>
          <a:p>
            <a:pPr>
              <a:lnSpc>
                <a:spcPct val="110000"/>
              </a:lnSpc>
            </a:pPr>
            <a:r>
              <a:rPr lang="th-TH" smtClean="0"/>
              <a:t>How to analyze algorithms</a:t>
            </a:r>
          </a:p>
          <a:p>
            <a:pPr>
              <a:lnSpc>
                <a:spcPct val="110000"/>
              </a:lnSpc>
            </a:pPr>
            <a:r>
              <a:rPr lang="th-TH" smtClean="0"/>
              <a:t>How to test a program</a:t>
            </a:r>
          </a:p>
          <a:p>
            <a:pPr>
              <a:lnSpc>
                <a:spcPct val="110000"/>
              </a:lnSpc>
            </a:pPr>
            <a:endParaRPr lang="th-TH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Importance of </a:t>
            </a:r>
            <a:r>
              <a:rPr lang="en-US" dirty="0" smtClean="0">
                <a:cs typeface="Angsana New" pitchFamily="18" charset="-34"/>
              </a:rPr>
              <a:t>Analyzing Algorithm</a:t>
            </a:r>
            <a:endParaRPr lang="th-TH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sz="2800" smtClean="0"/>
              <a:t>Need to recognize limitations of various algorithms for solving a problem</a:t>
            </a:r>
          </a:p>
          <a:p>
            <a:r>
              <a:rPr lang="th-TH" sz="2800" smtClean="0"/>
              <a:t>Need to understand relationship between problem size and running time</a:t>
            </a:r>
          </a:p>
          <a:p>
            <a:pPr lvl="1"/>
            <a:r>
              <a:rPr lang="th-TH" sz="1800" smtClean="0"/>
              <a:t>When is a running program not good enough?</a:t>
            </a:r>
          </a:p>
          <a:p>
            <a:r>
              <a:rPr lang="th-TH" sz="2800" smtClean="0"/>
              <a:t>Need to learn how to analyze an algorithm's running time without coding it</a:t>
            </a:r>
          </a:p>
          <a:p>
            <a:r>
              <a:rPr lang="th-TH" sz="2800" smtClean="0"/>
              <a:t>Need to learn techniques for writing more efficient code</a:t>
            </a:r>
          </a:p>
          <a:p>
            <a:r>
              <a:rPr lang="th-TH" sz="2800" smtClean="0"/>
              <a:t>Need to recognize bottlenecks in code as well as which parts of code are easiest to optimize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Wh</a:t>
            </a:r>
            <a:r>
              <a:rPr lang="en-US" smtClean="0"/>
              <a:t>y</a:t>
            </a:r>
            <a:r>
              <a:rPr lang="th-TH" smtClean="0"/>
              <a:t> do we analyze about them?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 smtClean="0"/>
              <a:t>understand their behavior, and (</a:t>
            </a:r>
            <a:r>
              <a:rPr lang="th-TH" sz="2800" smtClean="0">
                <a:solidFill>
                  <a:srgbClr val="3333CC"/>
                </a:solidFill>
              </a:rPr>
              <a:t>Job -- Selection, performance, modify</a:t>
            </a:r>
            <a:r>
              <a:rPr lang="th-TH" sz="2800" smtClean="0"/>
              <a:t>)</a:t>
            </a:r>
          </a:p>
          <a:p>
            <a:r>
              <a:rPr lang="th-TH" sz="2800" smtClean="0"/>
              <a:t>improve them. (</a:t>
            </a:r>
            <a:r>
              <a:rPr lang="th-TH" sz="2800" smtClean="0">
                <a:solidFill>
                  <a:srgbClr val="3333CC"/>
                </a:solidFill>
              </a:rPr>
              <a:t>Research</a:t>
            </a:r>
            <a:r>
              <a:rPr lang="th-TH" sz="2800" smtClean="0"/>
              <a:t>) </a:t>
            </a:r>
          </a:p>
        </p:txBody>
      </p:sp>
      <p:pic>
        <p:nvPicPr>
          <p:cNvPr id="28676" name="Picture 4" descr="j029912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56025" y="3724275"/>
            <a:ext cx="1450975" cy="2652713"/>
          </a:xfr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smtClean="0"/>
              <a:t>What do we analyze about them?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 smtClean="0">
                <a:solidFill>
                  <a:srgbClr val="009999"/>
                </a:solidFill>
              </a:rPr>
              <a:t>Correctness</a:t>
            </a:r>
            <a:endParaRPr lang="th-TH" sz="2800" smtClean="0"/>
          </a:p>
          <a:p>
            <a:pPr lvl="1"/>
            <a:r>
              <a:rPr lang="th-TH" smtClean="0"/>
              <a:t>Does the input/output relation match algorithm requirement?</a:t>
            </a:r>
          </a:p>
          <a:p>
            <a:r>
              <a:rPr lang="th-TH" sz="2800" smtClean="0">
                <a:solidFill>
                  <a:srgbClr val="009999"/>
                </a:solidFill>
              </a:rPr>
              <a:t>Amount of work done</a:t>
            </a:r>
            <a:r>
              <a:rPr lang="th-TH" sz="2800" smtClean="0"/>
              <a:t> (aka complexity) </a:t>
            </a:r>
          </a:p>
          <a:p>
            <a:pPr lvl="1"/>
            <a:r>
              <a:rPr lang="th-TH" smtClean="0"/>
              <a:t>Basic operations to do task </a:t>
            </a:r>
          </a:p>
          <a:p>
            <a:r>
              <a:rPr lang="th-TH" sz="2800" smtClean="0">
                <a:solidFill>
                  <a:srgbClr val="009999"/>
                </a:solidFill>
              </a:rPr>
              <a:t>Amount of space used</a:t>
            </a:r>
          </a:p>
          <a:p>
            <a:pPr lvl="1"/>
            <a:r>
              <a:rPr lang="th-TH" smtClean="0"/>
              <a:t>Memory used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smtClean="0"/>
              <a:t>What do we analyze about them?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 smtClean="0">
                <a:solidFill>
                  <a:srgbClr val="009999"/>
                </a:solidFill>
              </a:rPr>
              <a:t>Simplicity, clarity</a:t>
            </a:r>
          </a:p>
          <a:p>
            <a:pPr lvl="1"/>
            <a:r>
              <a:rPr lang="th-TH" smtClean="0"/>
              <a:t>Verification and implementation. </a:t>
            </a:r>
          </a:p>
          <a:p>
            <a:r>
              <a:rPr lang="th-TH" sz="2800" smtClean="0">
                <a:solidFill>
                  <a:srgbClr val="009999"/>
                </a:solidFill>
              </a:rPr>
              <a:t>Optimality</a:t>
            </a:r>
          </a:p>
          <a:p>
            <a:pPr lvl="1"/>
            <a:r>
              <a:rPr lang="th-TH" smtClean="0"/>
              <a:t>Is it impossible to do better? </a:t>
            </a:r>
          </a:p>
        </p:txBody>
      </p:sp>
      <p:pic>
        <p:nvPicPr>
          <p:cNvPr id="30724" name="Picture 4" descr="j029198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16300" y="4330700"/>
            <a:ext cx="1708150" cy="2016125"/>
          </a:xfr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Complexity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 smtClean="0"/>
              <a:t>The complexity of an algorithm is simply the amount of work the algorithm performs to complete its task. </a:t>
            </a:r>
          </a:p>
        </p:txBody>
      </p:sp>
      <p:pic>
        <p:nvPicPr>
          <p:cNvPr id="31748" name="Picture 4" descr="j024069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940050" y="3873500"/>
            <a:ext cx="2855913" cy="2551113"/>
          </a:xfr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RAM model 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h-TH" smtClean="0"/>
              <a:t>has one processor</a:t>
            </a:r>
          </a:p>
          <a:p>
            <a:r>
              <a:rPr lang="th-TH" smtClean="0"/>
              <a:t>executes one instruction at a time</a:t>
            </a:r>
          </a:p>
          <a:p>
            <a:r>
              <a:rPr lang="th-TH" smtClean="0"/>
              <a:t>each instruction takes "unit time“</a:t>
            </a:r>
          </a:p>
          <a:p>
            <a:r>
              <a:rPr lang="th-TH" smtClean="0"/>
              <a:t>has fixed-size operands, and</a:t>
            </a:r>
          </a:p>
          <a:p>
            <a:r>
              <a:rPr lang="th-TH" smtClean="0"/>
              <a:t>has fixed size storage (RAM and disk). </a:t>
            </a:r>
          </a:p>
          <a:p>
            <a:endParaRPr lang="en-US" smtClean="0"/>
          </a:p>
        </p:txBody>
      </p:sp>
      <p:pic>
        <p:nvPicPr>
          <p:cNvPr id="32772" name="Picture 4" descr="j019538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68975" y="2968625"/>
            <a:ext cx="1797050" cy="1831975"/>
          </a:xfr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Course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Purpose: a rigorous introduction to the design and analysis of algorithms</a:t>
            </a:r>
          </a:p>
          <a:p>
            <a:pPr lvl="1"/>
            <a:r>
              <a:rPr lang="en-US" dirty="0" smtClean="0"/>
              <a:t>Not a lab or programming course</a:t>
            </a:r>
          </a:p>
          <a:p>
            <a:pPr lvl="1"/>
            <a:r>
              <a:rPr lang="en-US" dirty="0" smtClean="0"/>
              <a:t>Not a math course, either</a:t>
            </a:r>
          </a:p>
          <a:p>
            <a:r>
              <a:rPr lang="en-US" dirty="0" smtClean="0"/>
              <a:t>Textbook: </a:t>
            </a:r>
            <a:r>
              <a:rPr lang="en-US" i="1" dirty="0" smtClean="0"/>
              <a:t>Introduction to Algorithms</a:t>
            </a:r>
            <a:r>
              <a:rPr lang="en-US" dirty="0" smtClean="0"/>
              <a:t>::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Stein</a:t>
            </a:r>
          </a:p>
          <a:p>
            <a:pPr lvl="1"/>
            <a:r>
              <a:rPr lang="en-US" dirty="0" smtClean="0"/>
              <a:t>An excellent reference you should own</a:t>
            </a:r>
          </a:p>
          <a:p>
            <a:r>
              <a:rPr lang="en-US" dirty="0" smtClean="0"/>
              <a:t>Some additional materials may appear during lectures </a:t>
            </a:r>
          </a:p>
          <a:p>
            <a:r>
              <a:rPr lang="en-US" dirty="0" smtClean="0"/>
              <a:t>use a combination of overhead slides and board</a:t>
            </a:r>
          </a:p>
          <a:p>
            <a:pPr marL="0" indent="0">
              <a:buNone/>
            </a:pPr>
            <a:r>
              <a:rPr lang="en-US" dirty="0" smtClean="0"/>
              <a:t>** I appreciate feedback as we go along</a:t>
            </a:r>
          </a:p>
          <a:p>
            <a:pPr marL="0" indent="0">
              <a:buNone/>
            </a:pPr>
            <a:r>
              <a:rPr lang="en-US" dirty="0" smtClean="0"/>
              <a:t>** if something is a problem then tell me because it can often be fixed easily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90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Why study algorithms and performance?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Algorithms help us to understand </a:t>
            </a:r>
            <a:r>
              <a:rPr lang="en-US" sz="2800" b="1" i="1" dirty="0" smtClean="0">
                <a:solidFill>
                  <a:srgbClr val="C00000"/>
                </a:solidFill>
              </a:rPr>
              <a:t>scalability.</a:t>
            </a:r>
          </a:p>
          <a:p>
            <a:r>
              <a:rPr lang="en-US" sz="2800" dirty="0" smtClean="0"/>
              <a:t>Performance often draws the line between what is feasible and what is impossible.</a:t>
            </a:r>
          </a:p>
          <a:p>
            <a:r>
              <a:rPr lang="en-US" sz="2800" dirty="0" smtClean="0"/>
              <a:t>Algorithmic mathematics provides a </a:t>
            </a:r>
            <a:r>
              <a:rPr lang="en-US" sz="2800" b="1" i="1" dirty="0" smtClean="0">
                <a:solidFill>
                  <a:srgbClr val="C00000"/>
                </a:solidFill>
              </a:rPr>
              <a:t>language </a:t>
            </a:r>
            <a:r>
              <a:rPr lang="en-US" sz="2800" i="1" dirty="0" smtClean="0"/>
              <a:t>for talking about program behavior.</a:t>
            </a:r>
          </a:p>
          <a:p>
            <a:r>
              <a:rPr lang="en-US" sz="2800" dirty="0" smtClean="0"/>
              <a:t>Performance is the </a:t>
            </a:r>
            <a:r>
              <a:rPr lang="en-US" sz="2800" b="1" i="1" dirty="0" smtClean="0">
                <a:solidFill>
                  <a:srgbClr val="C00000"/>
                </a:solidFill>
              </a:rPr>
              <a:t>currency </a:t>
            </a:r>
            <a:r>
              <a:rPr lang="en-US" sz="2800" i="1" dirty="0" smtClean="0"/>
              <a:t>of computing.</a:t>
            </a:r>
          </a:p>
          <a:p>
            <a:r>
              <a:rPr lang="en-US" sz="2800" dirty="0" smtClean="0"/>
              <a:t>The lessons of program performance generalize to other computing resources.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The Selection Problem</a:t>
            </a:r>
            <a:r>
              <a:rPr lang="en-US" smtClean="0">
                <a:cs typeface="Angsana New" pitchFamily="18" charset="-34"/>
              </a:rPr>
              <a:t> (1/2)</a:t>
            </a:r>
            <a:endParaRPr lang="th-TH" smtClean="0">
              <a:cs typeface="Angsana New" pitchFamily="18" charset="-34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th-TH" smtClean="0"/>
              <a:t>Problem: given a group of n numbers, determine the k</a:t>
            </a:r>
            <a:r>
              <a:rPr lang="th-TH" baseline="30000" smtClean="0"/>
              <a:t>th</a:t>
            </a:r>
            <a:r>
              <a:rPr lang="th-TH" smtClean="0"/>
              <a:t> largest</a:t>
            </a:r>
          </a:p>
          <a:p>
            <a:pPr>
              <a:lnSpc>
                <a:spcPct val="120000"/>
              </a:lnSpc>
            </a:pPr>
            <a:r>
              <a:rPr lang="th-TH" smtClean="0">
                <a:solidFill>
                  <a:schemeClr val="hlink"/>
                </a:solidFill>
              </a:rPr>
              <a:t>Algorithm 1</a:t>
            </a:r>
          </a:p>
          <a:p>
            <a:pPr lvl="1">
              <a:lnSpc>
                <a:spcPct val="110000"/>
              </a:lnSpc>
            </a:pPr>
            <a:r>
              <a:rPr lang="th-TH" sz="2000" smtClean="0"/>
              <a:t>Store numbers in an array</a:t>
            </a:r>
          </a:p>
          <a:p>
            <a:pPr lvl="1">
              <a:lnSpc>
                <a:spcPct val="110000"/>
              </a:lnSpc>
            </a:pPr>
            <a:r>
              <a:rPr lang="th-TH" sz="2000" smtClean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000" smtClean="0"/>
              <a:t>Return the number in position k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867400" y="2590800"/>
          <a:ext cx="2565400" cy="2159000"/>
        </p:xfrm>
        <a:graphic>
          <a:graphicData uri="http://schemas.openxmlformats.org/presentationml/2006/ole">
            <p:oleObj spid="_x0000_s44035" name="Clip" r:id="rId3" imgW="4675367" imgH="3934305" progId="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The Selection Problem(</a:t>
            </a:r>
            <a:r>
              <a:rPr lang="en-US" smtClean="0"/>
              <a:t>2/</a:t>
            </a:r>
            <a:r>
              <a:rPr lang="th-TH" smtClean="0"/>
              <a:t>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th-TH" smtClean="0">
                <a:solidFill>
                  <a:schemeClr val="hlink"/>
                </a:solidFill>
              </a:rPr>
              <a:t>Algorithm 2</a:t>
            </a:r>
            <a:endParaRPr lang="th-TH" smtClean="0"/>
          </a:p>
          <a:p>
            <a:pPr lvl="1">
              <a:lnSpc>
                <a:spcPct val="110000"/>
              </a:lnSpc>
            </a:pPr>
            <a:r>
              <a:rPr lang="th-TH" sz="2000" smtClean="0"/>
              <a:t>Store first k numbers in an array</a:t>
            </a:r>
          </a:p>
          <a:p>
            <a:pPr lvl="1">
              <a:lnSpc>
                <a:spcPct val="110000"/>
              </a:lnSpc>
            </a:pPr>
            <a:r>
              <a:rPr lang="th-TH" sz="2000" smtClean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000" smtClean="0"/>
              <a:t>For each remaining number, if the number is larger than the k</a:t>
            </a:r>
            <a:r>
              <a:rPr lang="th-TH" baseline="30000" smtClean="0"/>
              <a:t>th</a:t>
            </a:r>
            <a:r>
              <a:rPr lang="th-TH" sz="2000" smtClean="0"/>
              <a:t> number, insert the number in the correct position of the array</a:t>
            </a:r>
          </a:p>
          <a:p>
            <a:pPr lvl="1">
              <a:lnSpc>
                <a:spcPct val="110000"/>
              </a:lnSpc>
            </a:pPr>
            <a:r>
              <a:rPr lang="th-TH" sz="2000" smtClean="0"/>
              <a:t>Return the number in position k</a:t>
            </a:r>
          </a:p>
          <a:p>
            <a:pPr lvl="1">
              <a:lnSpc>
                <a:spcPct val="110000"/>
              </a:lnSpc>
            </a:pPr>
            <a:endParaRPr lang="th-TH" sz="2000" smtClean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th-TH" sz="3600" smtClean="0">
                <a:solidFill>
                  <a:schemeClr val="hlink"/>
                </a:solidFill>
              </a:rPr>
              <a:t>Which algorithm is better?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553200" y="4114800"/>
          <a:ext cx="1133475" cy="2438400"/>
        </p:xfrm>
        <a:graphic>
          <a:graphicData uri="http://schemas.openxmlformats.org/presentationml/2006/ole">
            <p:oleObj spid="_x0000_s45059" name="Clip" r:id="rId3" imgW="1857375" imgH="3995738" progId="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What is an Algorithm? </a:t>
            </a:r>
          </a:p>
        </p:txBody>
      </p:sp>
      <p:sp>
        <p:nvSpPr>
          <p:cNvPr id="37894" name="Line 3"/>
          <p:cNvSpPr>
            <a:spLocks noChangeShapeType="1"/>
          </p:cNvSpPr>
          <p:nvPr/>
        </p:nvSpPr>
        <p:spPr bwMode="auto">
          <a:xfrm>
            <a:off x="2987675" y="4005263"/>
            <a:ext cx="685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5795963" y="4005263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381000" y="380523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25, 90, 53, 23, 11, 34</a:t>
            </a: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1143000" y="281463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INPUT</a:t>
            </a:r>
          </a:p>
        </p:txBody>
      </p:sp>
      <p:sp>
        <p:nvSpPr>
          <p:cNvPr id="37898" name="Text Box 7"/>
          <p:cNvSpPr txBox="1">
            <a:spLocks noChangeArrowheads="1"/>
          </p:cNvSpPr>
          <p:nvPr/>
        </p:nvSpPr>
        <p:spPr bwMode="auto">
          <a:xfrm>
            <a:off x="6324600" y="319563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OUTPUT</a:t>
            </a:r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1143000" y="334803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instance</a:t>
            </a:r>
          </a:p>
        </p:txBody>
      </p:sp>
      <p:sp>
        <p:nvSpPr>
          <p:cNvPr id="37900" name="Text Box 9"/>
          <p:cNvSpPr txBox="1">
            <a:spLocks noChangeArrowheads="1"/>
          </p:cNvSpPr>
          <p:nvPr/>
        </p:nvSpPr>
        <p:spPr bwMode="auto">
          <a:xfrm>
            <a:off x="6588125" y="37893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11</a:t>
            </a:r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3962400" y="271303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Algorithm</a:t>
            </a:r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3636963" y="4303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h-TH">
              <a:cs typeface="Arial" pitchFamily="34" charset="0"/>
            </a:endParaRP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3708400" y="3573463"/>
            <a:ext cx="1981200" cy="1165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pitchFamily="34" charset="0"/>
              </a:rPr>
              <a:t>m:= a[1];</a:t>
            </a:r>
          </a:p>
          <a:p>
            <a:r>
              <a:rPr lang="en-US" sz="1400">
                <a:cs typeface="Arial" pitchFamily="34" charset="0"/>
              </a:rPr>
              <a:t>for I:=2 to size of input</a:t>
            </a:r>
          </a:p>
          <a:p>
            <a:r>
              <a:rPr lang="en-US" sz="1400">
                <a:cs typeface="Arial" pitchFamily="34" charset="0"/>
              </a:rPr>
              <a:t>      if  m &gt; a[I]  then  m:=a[I]; </a:t>
            </a:r>
          </a:p>
          <a:p>
            <a:r>
              <a:rPr lang="en-US" sz="1400">
                <a:cs typeface="Arial" pitchFamily="34" charset="0"/>
              </a:rPr>
              <a:t>return s</a:t>
            </a:r>
          </a:p>
        </p:txBody>
      </p:sp>
      <p:sp>
        <p:nvSpPr>
          <p:cNvPr id="37904" name="Text Box 13"/>
          <p:cNvSpPr txBox="1">
            <a:spLocks noChangeArrowheads="1"/>
          </p:cNvSpPr>
          <p:nvPr/>
        </p:nvSpPr>
        <p:spPr bwMode="auto">
          <a:xfrm>
            <a:off x="3941763" y="514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h-TH">
              <a:cs typeface="Arial" pitchFamily="34" charset="0"/>
            </a:endParaRPr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5508625" y="5516563"/>
            <a:ext cx="167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Data-Structure</a:t>
            </a:r>
          </a:p>
        </p:txBody>
      </p:sp>
      <p:sp>
        <p:nvSpPr>
          <p:cNvPr id="37906" name="Freeform 15"/>
          <p:cNvSpPr>
            <a:spLocks/>
          </p:cNvSpPr>
          <p:nvPr/>
        </p:nvSpPr>
        <p:spPr bwMode="auto">
          <a:xfrm>
            <a:off x="4419600" y="4495800"/>
            <a:ext cx="635000" cy="685800"/>
          </a:xfrm>
          <a:custGeom>
            <a:avLst/>
            <a:gdLst>
              <a:gd name="T0" fmla="*/ 176 w 400"/>
              <a:gd name="T1" fmla="*/ 0 h 432"/>
              <a:gd name="T2" fmla="*/ 32 w 400"/>
              <a:gd name="T3" fmla="*/ 192 h 432"/>
              <a:gd name="T4" fmla="*/ 368 w 400"/>
              <a:gd name="T5" fmla="*/ 288 h 432"/>
              <a:gd name="T6" fmla="*/ 224 w 400"/>
              <a:gd name="T7" fmla="*/ 432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432"/>
              <a:gd name="T14" fmla="*/ 400 w 4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432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16"/>
          <p:cNvSpPr txBox="1">
            <a:spLocks noChangeArrowheads="1"/>
          </p:cNvSpPr>
          <p:nvPr/>
        </p:nvSpPr>
        <p:spPr bwMode="auto">
          <a:xfrm>
            <a:off x="4191000" y="5384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m</a:t>
            </a:r>
          </a:p>
        </p:txBody>
      </p:sp>
      <p:sp>
        <p:nvSpPr>
          <p:cNvPr id="37908" name="Oval 17"/>
          <p:cNvSpPr>
            <a:spLocks noChangeArrowheads="1"/>
          </p:cNvSpPr>
          <p:nvPr/>
        </p:nvSpPr>
        <p:spPr bwMode="auto">
          <a:xfrm>
            <a:off x="3733800" y="5257800"/>
            <a:ext cx="1600200" cy="8382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539750" y="1773238"/>
            <a:ext cx="8604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cs typeface="Arial" pitchFamily="34" charset="0"/>
              </a:rPr>
              <a:t>Problem:</a:t>
            </a:r>
            <a:r>
              <a:rPr lang="en-US" sz="2400">
                <a:cs typeface="Arial" pitchFamily="34" charset="0"/>
              </a:rPr>
              <a:t>  Input is a sequence of integers stored in an array.</a:t>
            </a:r>
          </a:p>
          <a:p>
            <a:r>
              <a:rPr lang="en-US" sz="2400">
                <a:cs typeface="Arial" pitchFamily="34" charset="0"/>
              </a:rPr>
              <a:t>                 Output  the minimum. 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Define Problem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 smtClean="0">
                <a:cs typeface="Arial" charset="0"/>
              </a:rPr>
              <a:t>Problem</a:t>
            </a:r>
            <a:r>
              <a:rPr lang="en-US" sz="2800" dirty="0" smtClean="0">
                <a:cs typeface="Arial" charset="0"/>
              </a:rPr>
              <a:t>:</a:t>
            </a:r>
          </a:p>
          <a:p>
            <a:pPr lvl="1">
              <a:defRPr/>
            </a:pPr>
            <a:r>
              <a:rPr lang="en-US" sz="2400" dirty="0" smtClean="0">
                <a:cs typeface="Arial" charset="0"/>
              </a:rPr>
              <a:t>Description of Input-Output relationship</a:t>
            </a:r>
          </a:p>
          <a:p>
            <a:pPr>
              <a:defRPr/>
            </a:pPr>
            <a:r>
              <a:rPr lang="en-US" sz="2800" b="1" dirty="0" smtClean="0">
                <a:cs typeface="Arial" charset="0"/>
              </a:rPr>
              <a:t>Algorithm</a:t>
            </a:r>
            <a:r>
              <a:rPr lang="en-US" sz="2800" dirty="0" smtClean="0">
                <a:cs typeface="Arial" charset="0"/>
              </a:rPr>
              <a:t>: </a:t>
            </a:r>
          </a:p>
          <a:p>
            <a:pPr lvl="1">
              <a:defRPr/>
            </a:pPr>
            <a:r>
              <a:rPr lang="en-US" sz="2400" dirty="0" smtClean="0">
                <a:cs typeface="Arial" charset="0"/>
              </a:rPr>
              <a:t>A sequence of computational step that transform the input into the output.</a:t>
            </a:r>
          </a:p>
          <a:p>
            <a:pPr>
              <a:defRPr/>
            </a:pPr>
            <a:r>
              <a:rPr lang="en-US" sz="2800" b="1" dirty="0" smtClean="0">
                <a:cs typeface="Arial" charset="0"/>
              </a:rPr>
              <a:t>Data Structure:</a:t>
            </a:r>
            <a:r>
              <a:rPr lang="en-US" sz="2800" dirty="0" smtClean="0">
                <a:cs typeface="Arial" charset="0"/>
              </a:rPr>
              <a:t> </a:t>
            </a:r>
          </a:p>
          <a:p>
            <a:pPr lvl="1">
              <a:defRPr/>
            </a:pPr>
            <a:r>
              <a:rPr lang="en-US" sz="2400" dirty="0" smtClean="0">
                <a:cs typeface="Arial" charset="0"/>
              </a:rPr>
              <a:t>An organized method of storing and retrieving data.</a:t>
            </a:r>
            <a:endParaRPr lang="en-US" sz="2400" b="1" dirty="0" smtClean="0">
              <a:cs typeface="Arial" charset="0"/>
            </a:endParaRPr>
          </a:p>
          <a:p>
            <a:pPr>
              <a:defRPr/>
            </a:pPr>
            <a:r>
              <a:rPr lang="en-US" sz="2800" b="1" dirty="0" smtClean="0">
                <a:cs typeface="Arial" charset="0"/>
              </a:rPr>
              <a:t>Our task: </a:t>
            </a:r>
          </a:p>
          <a:p>
            <a:pPr lvl="1">
              <a:defRPr/>
            </a:pPr>
            <a:r>
              <a:rPr lang="en-US" sz="2400" dirty="0" smtClean="0">
                <a:cs typeface="Arial" charset="0"/>
              </a:rPr>
              <a:t>Given a problem, design a </a:t>
            </a:r>
            <a:r>
              <a:rPr lang="en-US" sz="2400" b="1" i="1" dirty="0" smtClean="0">
                <a:solidFill>
                  <a:srgbClr val="FF3300"/>
                </a:solidFill>
                <a:cs typeface="Arial" charset="0"/>
              </a:rPr>
              <a:t>correct</a:t>
            </a:r>
            <a:r>
              <a:rPr lang="en-US" sz="2400" b="1" i="1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 and </a:t>
            </a:r>
            <a:r>
              <a:rPr lang="en-US" sz="2400" b="1" i="1" dirty="0" smtClean="0">
                <a:solidFill>
                  <a:srgbClr val="FF3300"/>
                </a:solidFill>
                <a:cs typeface="Arial" charset="0"/>
              </a:rPr>
              <a:t>good</a:t>
            </a:r>
            <a:r>
              <a:rPr lang="en-US" sz="2400" dirty="0" smtClean="0">
                <a:solidFill>
                  <a:srgbClr val="FF3300"/>
                </a:solidFill>
                <a:cs typeface="Arial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</a:t>
            </a:r>
            <a:r>
              <a:rPr lang="en-US" sz="2400" dirty="0" smtClean="0">
                <a:cs typeface="Arial" charset="0"/>
              </a:rPr>
              <a:t>lgorithm that solves it. </a:t>
            </a:r>
            <a:endParaRPr lang="en-US" sz="2400" b="1" dirty="0" smtClean="0">
              <a:cs typeface="Arial" charset="0"/>
            </a:endParaRP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403350" y="1657350"/>
            <a:ext cx="6278563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Arial" pitchFamily="34" charset="0"/>
              </a:rPr>
              <a:t>Sort the input in increasing order.  Return the</a:t>
            </a:r>
          </a:p>
          <a:p>
            <a:r>
              <a:rPr lang="en-US" sz="2400">
                <a:cs typeface="Arial" pitchFamily="34" charset="0"/>
              </a:rPr>
              <a:t>first element of the sorted data.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411413" y="2708275"/>
            <a:ext cx="4495800" cy="609600"/>
            <a:chOff x="1519" y="1706"/>
            <a:chExt cx="2832" cy="384"/>
          </a:xfrm>
        </p:grpSpPr>
        <p:sp>
          <p:nvSpPr>
            <p:cNvPr id="43038" name="Text Box 6"/>
            <p:cNvSpPr txBox="1">
              <a:spLocks noChangeArrowheads="1"/>
            </p:cNvSpPr>
            <p:nvPr/>
          </p:nvSpPr>
          <p:spPr bwMode="auto">
            <a:xfrm>
              <a:off x="3391" y="178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8</a:t>
              </a:r>
            </a:p>
          </p:txBody>
        </p:sp>
        <p:sp>
          <p:nvSpPr>
            <p:cNvPr id="43039" name="Text Box 7"/>
            <p:cNvSpPr txBox="1">
              <a:spLocks noChangeArrowheads="1"/>
            </p:cNvSpPr>
            <p:nvPr/>
          </p:nvSpPr>
          <p:spPr bwMode="auto">
            <a:xfrm>
              <a:off x="2671" y="178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9</a:t>
              </a:r>
            </a:p>
          </p:txBody>
        </p:sp>
        <p:sp>
          <p:nvSpPr>
            <p:cNvPr id="43040" name="Text Box 8"/>
            <p:cNvSpPr txBox="1">
              <a:spLocks noChangeArrowheads="1"/>
            </p:cNvSpPr>
            <p:nvPr/>
          </p:nvSpPr>
          <p:spPr bwMode="auto">
            <a:xfrm>
              <a:off x="2335" y="178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5</a:t>
              </a:r>
            </a:p>
          </p:txBody>
        </p:sp>
        <p:sp>
          <p:nvSpPr>
            <p:cNvPr id="43041" name="Text Box 9"/>
            <p:cNvSpPr txBox="1">
              <a:spLocks noChangeArrowheads="1"/>
            </p:cNvSpPr>
            <p:nvPr/>
          </p:nvSpPr>
          <p:spPr bwMode="auto">
            <a:xfrm>
              <a:off x="1951" y="178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6</a:t>
              </a:r>
            </a:p>
          </p:txBody>
        </p:sp>
        <p:sp>
          <p:nvSpPr>
            <p:cNvPr id="43042" name="Text Box 10"/>
            <p:cNvSpPr txBox="1">
              <a:spLocks noChangeArrowheads="1"/>
            </p:cNvSpPr>
            <p:nvPr/>
          </p:nvSpPr>
          <p:spPr bwMode="auto">
            <a:xfrm>
              <a:off x="3727" y="178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11</a:t>
              </a:r>
            </a:p>
          </p:txBody>
        </p:sp>
        <p:sp>
          <p:nvSpPr>
            <p:cNvPr id="43043" name="Text Box 11"/>
            <p:cNvSpPr txBox="1">
              <a:spLocks noChangeArrowheads="1"/>
            </p:cNvSpPr>
            <p:nvPr/>
          </p:nvSpPr>
          <p:spPr bwMode="auto">
            <a:xfrm>
              <a:off x="1519" y="178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34</a:t>
              </a:r>
            </a:p>
          </p:txBody>
        </p:sp>
        <p:sp>
          <p:nvSpPr>
            <p:cNvPr id="43044" name="Text Box 12"/>
            <p:cNvSpPr txBox="1">
              <a:spLocks noChangeArrowheads="1"/>
            </p:cNvSpPr>
            <p:nvPr/>
          </p:nvSpPr>
          <p:spPr bwMode="auto">
            <a:xfrm>
              <a:off x="4063" y="175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pitchFamily="34" charset="0"/>
                </a:rPr>
                <a:t>7</a:t>
              </a:r>
            </a:p>
          </p:txBody>
        </p:sp>
        <p:sp>
          <p:nvSpPr>
            <p:cNvPr id="43045" name="Text Box 13"/>
            <p:cNvSpPr txBox="1">
              <a:spLocks noChangeArrowheads="1"/>
            </p:cNvSpPr>
            <p:nvPr/>
          </p:nvSpPr>
          <p:spPr bwMode="auto">
            <a:xfrm>
              <a:off x="2959" y="178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20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519" y="1706"/>
              <a:ext cx="2832" cy="384"/>
              <a:chOff x="1824" y="2304"/>
              <a:chExt cx="2304" cy="288"/>
            </a:xfrm>
          </p:grpSpPr>
          <p:sp>
            <p:nvSpPr>
              <p:cNvPr id="43047" name="Rectangle 15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Rectangle 1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Rectangle 17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Rectangle 18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1" name="Rectangle 1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2" name="Rectangle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3" name="Rectangle 21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4" name="Rectangle 22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362200" y="5334000"/>
            <a:ext cx="4505325" cy="609600"/>
            <a:chOff x="1488" y="3360"/>
            <a:chExt cx="2838" cy="384"/>
          </a:xfrm>
        </p:grpSpPr>
        <p:sp>
          <p:nvSpPr>
            <p:cNvPr id="43022" name="Rectangle 24"/>
            <p:cNvSpPr>
              <a:spLocks noChangeArrowheads="1"/>
            </p:cNvSpPr>
            <p:nvPr/>
          </p:nvSpPr>
          <p:spPr bwMode="auto">
            <a:xfrm>
              <a:off x="148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25"/>
            <p:cNvSpPr>
              <a:spLocks noChangeArrowheads="1"/>
            </p:cNvSpPr>
            <p:nvPr/>
          </p:nvSpPr>
          <p:spPr bwMode="auto">
            <a:xfrm>
              <a:off x="184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Rectangle 26"/>
            <p:cNvSpPr>
              <a:spLocks noChangeArrowheads="1"/>
            </p:cNvSpPr>
            <p:nvPr/>
          </p:nvSpPr>
          <p:spPr bwMode="auto">
            <a:xfrm>
              <a:off x="219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27"/>
            <p:cNvSpPr>
              <a:spLocks noChangeArrowheads="1"/>
            </p:cNvSpPr>
            <p:nvPr/>
          </p:nvSpPr>
          <p:spPr bwMode="auto">
            <a:xfrm>
              <a:off x="2550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28"/>
            <p:cNvSpPr>
              <a:spLocks noChangeArrowheads="1"/>
            </p:cNvSpPr>
            <p:nvPr/>
          </p:nvSpPr>
          <p:spPr bwMode="auto">
            <a:xfrm>
              <a:off x="2904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Rectangle 29"/>
            <p:cNvSpPr>
              <a:spLocks noChangeArrowheads="1"/>
            </p:cNvSpPr>
            <p:nvPr/>
          </p:nvSpPr>
          <p:spPr bwMode="auto">
            <a:xfrm>
              <a:off x="325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Rectangle 30"/>
            <p:cNvSpPr>
              <a:spLocks noChangeArrowheads="1"/>
            </p:cNvSpPr>
            <p:nvPr/>
          </p:nvSpPr>
          <p:spPr bwMode="auto">
            <a:xfrm>
              <a:off x="361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Rectangle 31"/>
            <p:cNvSpPr>
              <a:spLocks noChangeArrowheads="1"/>
            </p:cNvSpPr>
            <p:nvPr/>
          </p:nvSpPr>
          <p:spPr bwMode="auto">
            <a:xfrm>
              <a:off x="396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Text Box 32"/>
            <p:cNvSpPr txBox="1">
              <a:spLocks noChangeArrowheads="1"/>
            </p:cNvSpPr>
            <p:nvPr/>
          </p:nvSpPr>
          <p:spPr bwMode="auto">
            <a:xfrm>
              <a:off x="1536" y="34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5</a:t>
              </a:r>
            </a:p>
          </p:txBody>
        </p:sp>
        <p:sp>
          <p:nvSpPr>
            <p:cNvPr id="43031" name="Text Box 33"/>
            <p:cNvSpPr txBox="1">
              <a:spLocks noChangeArrowheads="1"/>
            </p:cNvSpPr>
            <p:nvPr/>
          </p:nvSpPr>
          <p:spPr bwMode="auto">
            <a:xfrm>
              <a:off x="1920" y="34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6</a:t>
              </a:r>
            </a:p>
          </p:txBody>
        </p:sp>
        <p:sp>
          <p:nvSpPr>
            <p:cNvPr id="43032" name="Text Box 34"/>
            <p:cNvSpPr txBox="1">
              <a:spLocks noChangeArrowheads="1"/>
            </p:cNvSpPr>
            <p:nvPr/>
          </p:nvSpPr>
          <p:spPr bwMode="auto">
            <a:xfrm>
              <a:off x="2256" y="34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7</a:t>
              </a:r>
            </a:p>
          </p:txBody>
        </p:sp>
        <p:sp>
          <p:nvSpPr>
            <p:cNvPr id="43033" name="Text Box 35"/>
            <p:cNvSpPr txBox="1">
              <a:spLocks noChangeArrowheads="1"/>
            </p:cNvSpPr>
            <p:nvPr/>
          </p:nvSpPr>
          <p:spPr bwMode="auto">
            <a:xfrm>
              <a:off x="2640" y="34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8</a:t>
              </a:r>
            </a:p>
          </p:txBody>
        </p:sp>
        <p:sp>
          <p:nvSpPr>
            <p:cNvPr id="43034" name="Text Box 36"/>
            <p:cNvSpPr txBox="1">
              <a:spLocks noChangeArrowheads="1"/>
            </p:cNvSpPr>
            <p:nvPr/>
          </p:nvSpPr>
          <p:spPr bwMode="auto">
            <a:xfrm>
              <a:off x="2976" y="34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9</a:t>
              </a:r>
            </a:p>
          </p:txBody>
        </p:sp>
        <p:sp>
          <p:nvSpPr>
            <p:cNvPr id="43035" name="Text Box 37"/>
            <p:cNvSpPr txBox="1">
              <a:spLocks noChangeArrowheads="1"/>
            </p:cNvSpPr>
            <p:nvPr/>
          </p:nvSpPr>
          <p:spPr bwMode="auto">
            <a:xfrm>
              <a:off x="3264" y="3437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11</a:t>
              </a:r>
            </a:p>
          </p:txBody>
        </p:sp>
        <p:sp>
          <p:nvSpPr>
            <p:cNvPr id="43036" name="Text Box 38"/>
            <p:cNvSpPr txBox="1">
              <a:spLocks noChangeArrowheads="1"/>
            </p:cNvSpPr>
            <p:nvPr/>
          </p:nvSpPr>
          <p:spPr bwMode="auto">
            <a:xfrm>
              <a:off x="3648" y="3437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20</a:t>
              </a:r>
            </a:p>
          </p:txBody>
        </p:sp>
        <p:sp>
          <p:nvSpPr>
            <p:cNvPr id="43037" name="Text Box 39"/>
            <p:cNvSpPr txBox="1">
              <a:spLocks noChangeArrowheads="1"/>
            </p:cNvSpPr>
            <p:nvPr/>
          </p:nvSpPr>
          <p:spPr bwMode="auto">
            <a:xfrm>
              <a:off x="4032" y="3437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pitchFamily="34" charset="0"/>
                </a:rPr>
                <a:t>34</a:t>
              </a:r>
            </a:p>
          </p:txBody>
        </p:sp>
      </p:grpSp>
      <p:sp>
        <p:nvSpPr>
          <p:cNvPr id="43013" name="Rectangle 40"/>
          <p:cNvSpPr>
            <a:spLocks noChangeArrowheads="1"/>
          </p:cNvSpPr>
          <p:nvPr/>
        </p:nvSpPr>
        <p:spPr bwMode="auto">
          <a:xfrm>
            <a:off x="3810000" y="3886200"/>
            <a:ext cx="9906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43014" name="Line 41"/>
          <p:cNvSpPr>
            <a:spLocks noChangeShapeType="1"/>
          </p:cNvSpPr>
          <p:nvPr/>
        </p:nvSpPr>
        <p:spPr bwMode="auto">
          <a:xfrm>
            <a:off x="4343400" y="33528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42"/>
          <p:cNvSpPr>
            <a:spLocks noChangeShapeType="1"/>
          </p:cNvSpPr>
          <p:nvPr/>
        </p:nvSpPr>
        <p:spPr bwMode="auto">
          <a:xfrm>
            <a:off x="4343400" y="4724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43"/>
          <p:cNvSpPr txBox="1">
            <a:spLocks noChangeArrowheads="1"/>
          </p:cNvSpPr>
          <p:nvPr/>
        </p:nvSpPr>
        <p:spPr bwMode="auto">
          <a:xfrm>
            <a:off x="2362200" y="4084638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Sorting</a:t>
            </a:r>
          </a:p>
        </p:txBody>
      </p:sp>
      <p:sp>
        <p:nvSpPr>
          <p:cNvPr id="43017" name="Text Box 44"/>
          <p:cNvSpPr txBox="1">
            <a:spLocks noChangeArrowheads="1"/>
          </p:cNvSpPr>
          <p:nvPr/>
        </p:nvSpPr>
        <p:spPr bwMode="auto">
          <a:xfrm>
            <a:off x="3810000" y="38862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 black</a:t>
            </a:r>
          </a:p>
          <a:p>
            <a:r>
              <a:rPr lang="en-US">
                <a:cs typeface="Arial" pitchFamily="34" charset="0"/>
              </a:rPr>
              <a:t>  box</a:t>
            </a:r>
          </a:p>
        </p:txBody>
      </p:sp>
      <p:sp>
        <p:nvSpPr>
          <p:cNvPr id="43018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Example Algorithm </a:t>
            </a:r>
            <a:endParaRPr lang="en-US" dirty="0" smtClean="0"/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Which algorithm is better?</a:t>
            </a:r>
            <a:endParaRPr lang="en-US" smtClean="0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1828800"/>
          <a:ext cx="1857375" cy="3995738"/>
        </p:xfrm>
        <a:graphic>
          <a:graphicData uri="http://schemas.openxmlformats.org/presentationml/2006/ole">
            <p:oleObj spid="_x0000_s46083" name="Clip" r:id="rId3" imgW="1857375" imgH="3995738" progId="">
              <p:embed/>
            </p:oleObj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09600" y="1371600"/>
            <a:ext cx="4038600" cy="5026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/>
              <a:t>The algorithms are correct,  but which is the best?</a:t>
            </a:r>
            <a:r>
              <a:rPr lang="en-US" sz="2400" smtClean="0"/>
              <a:t> </a:t>
            </a:r>
          </a:p>
          <a:p>
            <a:r>
              <a:rPr lang="en-US" sz="2400" smtClean="0"/>
              <a:t>Measure the running time (number of operations needed).</a:t>
            </a:r>
          </a:p>
          <a:p>
            <a:r>
              <a:rPr lang="en-US" sz="2400" smtClean="0"/>
              <a:t> Measure the amount of memory used.</a:t>
            </a:r>
          </a:p>
          <a:p>
            <a:r>
              <a:rPr lang="en-US" sz="2400" smtClean="0"/>
              <a:t> Note that the running time of the algorithms increase as the size of the input increases.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27088" y="2060575"/>
            <a:ext cx="7015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cs typeface="Arial" pitchFamily="34" charset="0"/>
              </a:rPr>
              <a:t>Correctness:</a:t>
            </a:r>
            <a:r>
              <a:rPr lang="en-US" sz="2400">
                <a:cs typeface="Arial" pitchFamily="34" charset="0"/>
              </a:rPr>
              <a:t>   Whether  the algorithm computes </a:t>
            </a:r>
          </a:p>
          <a:p>
            <a:r>
              <a:rPr lang="en-US" sz="2400">
                <a:cs typeface="Arial" pitchFamily="34" charset="0"/>
              </a:rPr>
              <a:t>                        the correct solution for </a:t>
            </a:r>
            <a:r>
              <a:rPr lang="en-US" sz="2400" b="1">
                <a:cs typeface="Arial" pitchFamily="34" charset="0"/>
              </a:rPr>
              <a:t>all</a:t>
            </a:r>
            <a:r>
              <a:rPr lang="en-US" sz="2400">
                <a:cs typeface="Arial" pitchFamily="34" charset="0"/>
              </a:rPr>
              <a:t> instances</a:t>
            </a:r>
            <a:endParaRPr lang="en-US" sz="2400" b="1">
              <a:cs typeface="Arial" pitchFamily="34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42963" y="3086100"/>
            <a:ext cx="671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cs typeface="Arial" pitchFamily="34" charset="0"/>
              </a:rPr>
              <a:t>Efficiency:</a:t>
            </a:r>
            <a:r>
              <a:rPr lang="en-US" sz="2400">
                <a:cs typeface="Arial" pitchFamily="34" charset="0"/>
              </a:rPr>
              <a:t>  Resources needed by the algorithm</a:t>
            </a:r>
            <a:endParaRPr lang="en-US" sz="2400" b="1">
              <a:cs typeface="Arial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833563" y="3771900"/>
            <a:ext cx="5011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Arial" pitchFamily="34" charset="0"/>
              </a:rPr>
              <a:t>1. Time:   Number of steps.</a:t>
            </a:r>
          </a:p>
          <a:p>
            <a:r>
              <a:rPr lang="en-US" sz="2400">
                <a:cs typeface="Arial" pitchFamily="34" charset="0"/>
              </a:rPr>
              <a:t>2. Space:  amount of memory used.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03288" y="4879975"/>
            <a:ext cx="72310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Arial" pitchFamily="34" charset="0"/>
              </a:rPr>
              <a:t>Measurement “model”:   Worst case,  Average case </a:t>
            </a:r>
          </a:p>
          <a:p>
            <a:r>
              <a:rPr lang="en-US" sz="2400">
                <a:cs typeface="Arial" pitchFamily="34" charset="0"/>
              </a:rPr>
              <a:t>                                    and  Best case.</a:t>
            </a:r>
          </a:p>
          <a:p>
            <a:endParaRPr lang="en-US" sz="2400">
              <a:cs typeface="Arial" pitchFamily="34" charset="0"/>
            </a:endParaRPr>
          </a:p>
        </p:txBody>
      </p:sp>
      <p:sp>
        <p:nvSpPr>
          <p:cNvPr id="4506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What do we need?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Methods of Proof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/>
              <a:t>Proof by Contradiction</a:t>
            </a:r>
          </a:p>
          <a:p>
            <a:pPr lvl="1"/>
            <a:r>
              <a:rPr lang="th-TH" sz="2000" smtClean="0"/>
              <a:t>Assume a theorem is false; show that this assumption implies a property known to be true is false -- therefore original hypothesis must be true</a:t>
            </a:r>
            <a:endParaRPr lang="th-TH" smtClean="0"/>
          </a:p>
          <a:p>
            <a:r>
              <a:rPr lang="th-TH" smtClean="0"/>
              <a:t>Proof by Counterexample</a:t>
            </a:r>
          </a:p>
          <a:p>
            <a:pPr lvl="1"/>
            <a:r>
              <a:rPr lang="th-TH" sz="2000" smtClean="0"/>
              <a:t>Use a concrete example to show an inequality cannot hold</a:t>
            </a:r>
          </a:p>
          <a:p>
            <a:r>
              <a:rPr lang="th-TH" smtClean="0"/>
              <a:t>Mathematical Induction</a:t>
            </a:r>
          </a:p>
          <a:p>
            <a:pPr lvl="1"/>
            <a:r>
              <a:rPr lang="th-TH" sz="2000" smtClean="0"/>
              <a:t>Prove a trivial base case, assume true for k, then show hypothesis is true for k+1</a:t>
            </a:r>
          </a:p>
          <a:p>
            <a:pPr lvl="1"/>
            <a:r>
              <a:rPr lang="th-TH" sz="2000" smtClean="0"/>
              <a:t>Used to prove recursive algorithms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What is Algorithm Analysis?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/>
              <a:t>How to estimate the time required for an algorithm</a:t>
            </a:r>
          </a:p>
          <a:p>
            <a:r>
              <a:rPr lang="th-TH" smtClean="0"/>
              <a:t>Techniques that drastically reduce the running time of an algorithm</a:t>
            </a:r>
          </a:p>
          <a:p>
            <a:r>
              <a:rPr lang="th-TH" smtClean="0"/>
              <a:t>A mathemactical framwork that more rigorously describes the running time of an algorithm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Course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Instructor: Dr. Mohammad </a:t>
            </a:r>
            <a:r>
              <a:rPr lang="en-US" sz="2400" dirty="0" err="1" smtClean="0"/>
              <a:t>Shahriar</a:t>
            </a:r>
            <a:r>
              <a:rPr lang="en-US" sz="2400" dirty="0" smtClean="0"/>
              <a:t> </a:t>
            </a:r>
            <a:r>
              <a:rPr lang="en-US" sz="2400" dirty="0" err="1" smtClean="0"/>
              <a:t>Rahman</a:t>
            </a:r>
            <a:endParaRPr lang="en-US" sz="2400" dirty="0" smtClean="0"/>
          </a:p>
          <a:p>
            <a:pPr lvl="1"/>
            <a:r>
              <a:rPr lang="en-US" sz="2400" i="1" dirty="0" smtClean="0"/>
              <a:t>Assistant Professor, University of Asia Pacific</a:t>
            </a:r>
          </a:p>
          <a:p>
            <a:pPr lvl="1"/>
            <a:r>
              <a:rPr lang="en-US" sz="2400" i="1" dirty="0" smtClean="0"/>
              <a:t>shahriar.rahman@uap-bd.edu</a:t>
            </a:r>
            <a:endParaRPr lang="en-US" sz="2400" dirty="0" smtClean="0"/>
          </a:p>
          <a:p>
            <a:pPr lvl="1"/>
            <a:r>
              <a:rPr lang="en-US" sz="2400" dirty="0" smtClean="0"/>
              <a:t>Office: D 403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Function of Growth rate</a:t>
            </a:r>
          </a:p>
        </p:txBody>
      </p:sp>
      <p:pic>
        <p:nvPicPr>
          <p:cNvPr id="72710" name="Picture 3" descr="tabl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1722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Induction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Suppose </a:t>
            </a:r>
          </a:p>
          <a:p>
            <a:pPr lvl="1"/>
            <a:r>
              <a:rPr lang="en-US" smtClean="0"/>
              <a:t>S(k) is true for fixed constant k </a:t>
            </a:r>
          </a:p>
          <a:p>
            <a:pPr lvl="2"/>
            <a:r>
              <a:rPr lang="en-US" smtClean="0"/>
              <a:t>Often k = 0</a:t>
            </a:r>
          </a:p>
          <a:p>
            <a:pPr lvl="1"/>
            <a:r>
              <a:rPr lang="en-US" smtClean="0"/>
              <a:t>S(n) </a:t>
            </a:r>
            <a:r>
              <a:rPr lang="en-US" smtClean="0">
                <a:sym typeface="Monotype Sorts" pitchFamily="2" charset="2"/>
              </a:rPr>
              <a:t></a:t>
            </a:r>
            <a:r>
              <a:rPr lang="en-US" smtClean="0"/>
              <a:t> S(n+1) for all n &gt;= k</a:t>
            </a:r>
          </a:p>
          <a:p>
            <a:r>
              <a:rPr lang="en-US" smtClean="0"/>
              <a:t>Then S(n) is true for all n &gt;= 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6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By Induction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Claim:S(n) is true for all n &gt;= k</a:t>
            </a:r>
          </a:p>
          <a:p>
            <a:r>
              <a:rPr lang="en-US" smtClean="0"/>
              <a:t>Basis:</a:t>
            </a:r>
          </a:p>
          <a:p>
            <a:pPr lvl="1"/>
            <a:r>
              <a:rPr lang="en-US" smtClean="0"/>
              <a:t>Show formula is true when n = k</a:t>
            </a:r>
          </a:p>
          <a:p>
            <a:r>
              <a:rPr lang="en-US" smtClean="0"/>
              <a:t>Inductive hypothesis:</a:t>
            </a:r>
          </a:p>
          <a:p>
            <a:pPr lvl="1"/>
            <a:r>
              <a:rPr lang="en-US" smtClean="0"/>
              <a:t>Assume formula is true for an arbitrary n</a:t>
            </a:r>
          </a:p>
          <a:p>
            <a:r>
              <a:rPr lang="en-US" smtClean="0"/>
              <a:t>Step:</a:t>
            </a:r>
          </a:p>
          <a:p>
            <a:pPr lvl="1"/>
            <a:r>
              <a:rPr lang="en-US" smtClean="0"/>
              <a:t>Show that formula is then true for n+1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08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Induction Example: </a:t>
            </a:r>
            <a:br>
              <a:rPr lang="en-US" smtClean="0"/>
            </a:br>
            <a:r>
              <a:rPr lang="en-US" smtClean="0"/>
              <a:t>Gaussian Closed Form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Prove 1 + 2 + 3 + … + n = n(n+1) / 2</a:t>
            </a:r>
          </a:p>
          <a:p>
            <a:pPr lvl="1"/>
            <a:r>
              <a:rPr lang="en-US" smtClean="0"/>
              <a:t>Basis:</a:t>
            </a:r>
          </a:p>
          <a:p>
            <a:pPr lvl="2"/>
            <a:r>
              <a:rPr lang="en-US" smtClean="0"/>
              <a:t>If n = 0, then 0 = 0(0+1) / 2</a:t>
            </a:r>
          </a:p>
          <a:p>
            <a:pPr lvl="1"/>
            <a:r>
              <a:rPr lang="en-US" smtClean="0"/>
              <a:t>Inductive hypothesis:</a:t>
            </a:r>
          </a:p>
          <a:p>
            <a:pPr lvl="2"/>
            <a:r>
              <a:rPr lang="en-US" smtClean="0"/>
              <a:t>Assume 1 + 2 + 3 + … + n = n(n+1) / 2</a:t>
            </a:r>
          </a:p>
          <a:p>
            <a:pPr lvl="1"/>
            <a:r>
              <a:rPr lang="en-US" smtClean="0"/>
              <a:t>Step (show true for n+1):</a:t>
            </a:r>
          </a:p>
          <a:p>
            <a:pPr lvl="2">
              <a:buFontTx/>
              <a:buNone/>
            </a:pPr>
            <a:r>
              <a:rPr lang="en-US" smtClean="0"/>
              <a:t>1 + 2 + … + n + n+1 = (1 + 2 + …+ n) + (n+1)</a:t>
            </a:r>
          </a:p>
          <a:p>
            <a:pPr lvl="2">
              <a:buFontTx/>
              <a:buNone/>
            </a:pPr>
            <a:r>
              <a:rPr lang="en-US" smtClean="0"/>
              <a:t>= n(n+1)/2 + n+1 = [n(n+1) + 2(n+1)]/2 </a:t>
            </a:r>
          </a:p>
          <a:p>
            <a:pPr lvl="2">
              <a:buFontTx/>
              <a:buNone/>
            </a:pPr>
            <a:r>
              <a:rPr lang="en-US" smtClean="0"/>
              <a:t>= (n+1)(n+2)/2 = (n+1)(n+1 + 1) /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9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Induction Example:</a:t>
            </a:r>
            <a:br>
              <a:rPr lang="en-US" smtClean="0"/>
            </a:br>
            <a:r>
              <a:rPr lang="en-US" smtClean="0"/>
              <a:t>Geometric Closed Form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 a</a:t>
            </a:r>
            <a:r>
              <a:rPr lang="en-US" baseline="30000" dirty="0" smtClean="0"/>
              <a:t>0</a:t>
            </a:r>
            <a:r>
              <a:rPr lang="en-US" dirty="0" smtClean="0"/>
              <a:t> + a</a:t>
            </a:r>
            <a:r>
              <a:rPr lang="en-US" baseline="30000" dirty="0" smtClean="0"/>
              <a:t>1</a:t>
            </a:r>
            <a:r>
              <a:rPr lang="en-US" dirty="0" smtClean="0"/>
              <a:t> + … + a</a:t>
            </a:r>
            <a:r>
              <a:rPr lang="en-US" baseline="30000" dirty="0" smtClean="0"/>
              <a:t>n</a:t>
            </a:r>
            <a:r>
              <a:rPr lang="en-US" dirty="0" smtClean="0"/>
              <a:t> = (a</a:t>
            </a:r>
            <a:r>
              <a:rPr lang="en-US" baseline="30000" dirty="0" smtClean="0"/>
              <a:t>n+1</a:t>
            </a:r>
            <a:r>
              <a:rPr lang="en-US" dirty="0" smtClean="0"/>
              <a:t> - 1)/(a - 1) for all a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1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14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smtClean="0">
                <a:solidFill>
                  <a:schemeClr val="tx2"/>
                </a:solidFill>
              </a:rPr>
              <a:t>Strong induction</a:t>
            </a:r>
            <a:r>
              <a:rPr lang="en-US" sz="2800" dirty="0" smtClean="0"/>
              <a:t> also holds</a:t>
            </a:r>
          </a:p>
          <a:p>
            <a:pPr lvl="1"/>
            <a:r>
              <a:rPr lang="en-US" sz="2400" dirty="0" smtClean="0"/>
              <a:t>Basis: show S(0)</a:t>
            </a:r>
          </a:p>
          <a:p>
            <a:pPr lvl="1"/>
            <a:r>
              <a:rPr lang="en-US" sz="2400" dirty="0" smtClean="0"/>
              <a:t>Hypothesis: assume S(k) holds for arbitrary k &lt;= n</a:t>
            </a:r>
          </a:p>
          <a:p>
            <a:pPr lvl="1"/>
            <a:r>
              <a:rPr lang="en-US" sz="2400" dirty="0" smtClean="0"/>
              <a:t>Step: Show S(n+1) follows</a:t>
            </a:r>
          </a:p>
          <a:p>
            <a:r>
              <a:rPr lang="en-US" sz="2800" dirty="0" smtClean="0"/>
              <a:t>Another variation:</a:t>
            </a:r>
          </a:p>
          <a:p>
            <a:pPr lvl="1"/>
            <a:r>
              <a:rPr lang="en-US" sz="2400" dirty="0" smtClean="0"/>
              <a:t>Basis: show S(0), S(1)</a:t>
            </a:r>
          </a:p>
          <a:p>
            <a:pPr lvl="1"/>
            <a:r>
              <a:rPr lang="en-US" sz="2400" dirty="0" smtClean="0"/>
              <a:t>Hypothesis: assume S(n) and S(n+1) are true</a:t>
            </a:r>
          </a:p>
          <a:p>
            <a:pPr lvl="1"/>
            <a:r>
              <a:rPr lang="en-US" sz="2400" dirty="0" smtClean="0"/>
              <a:t>Step: show S(n+2) follows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Performance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this course, we care most about </a:t>
            </a:r>
            <a:r>
              <a:rPr lang="en-US" i="1" smtClean="0">
                <a:solidFill>
                  <a:schemeClr val="tx2"/>
                </a:solidFill>
              </a:rPr>
              <a:t>asymptotic performance</a:t>
            </a:r>
            <a:endParaRPr lang="en-US" smtClean="0"/>
          </a:p>
          <a:p>
            <a:pPr lvl="1"/>
            <a:r>
              <a:rPr lang="en-US" smtClean="0"/>
              <a:t>How does the algorithm behave as the problem size gets very large?</a:t>
            </a:r>
          </a:p>
          <a:p>
            <a:pPr lvl="2"/>
            <a:r>
              <a:rPr lang="en-US" smtClean="0"/>
              <a:t>Running time</a:t>
            </a:r>
          </a:p>
          <a:p>
            <a:pPr lvl="2"/>
            <a:r>
              <a:rPr lang="en-US" smtClean="0"/>
              <a:t>Memory/storage requirements</a:t>
            </a:r>
          </a:p>
          <a:p>
            <a:pPr lvl="2"/>
            <a:r>
              <a:rPr lang="en-US" smtClean="0"/>
              <a:t>Bandwidth/power requirements/logic gates/etc.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59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By now you should have an intuitive feel for asymptotic (big-O) notation:</a:t>
            </a:r>
          </a:p>
          <a:p>
            <a:pPr lvl="1"/>
            <a:r>
              <a:rPr lang="en-US" i="1" smtClean="0">
                <a:solidFill>
                  <a:schemeClr val="accent1"/>
                </a:solidFill>
              </a:rPr>
              <a:t>What does O(n) running time mean?  O(n</a:t>
            </a:r>
            <a:r>
              <a:rPr lang="en-US" i="1" baseline="30000" smtClean="0">
                <a:solidFill>
                  <a:schemeClr val="accent1"/>
                </a:solidFill>
              </a:rPr>
              <a:t>2</a:t>
            </a:r>
            <a:r>
              <a:rPr lang="en-US" i="1" smtClean="0">
                <a:solidFill>
                  <a:schemeClr val="accent1"/>
                </a:solidFill>
              </a:rPr>
              <a:t>)?</a:t>
            </a:r>
            <a:br>
              <a:rPr lang="en-US" i="1" smtClean="0">
                <a:solidFill>
                  <a:schemeClr val="accent1"/>
                </a:solidFill>
              </a:rPr>
            </a:br>
            <a:r>
              <a:rPr lang="en-US" i="1" smtClean="0">
                <a:solidFill>
                  <a:schemeClr val="accent1"/>
                </a:solidFill>
              </a:rPr>
              <a:t>O(n lg n)? </a:t>
            </a:r>
            <a:endParaRPr lang="en-US" smtClean="0">
              <a:solidFill>
                <a:schemeClr val="accent1"/>
              </a:solidFill>
            </a:endParaRPr>
          </a:p>
          <a:p>
            <a:pPr lvl="1"/>
            <a:r>
              <a:rPr lang="en-US" i="1" smtClean="0">
                <a:solidFill>
                  <a:schemeClr val="accent1"/>
                </a:solidFill>
              </a:rPr>
              <a:t>How does asymptotic running time relate to asymptotic memory usage?</a:t>
            </a:r>
          </a:p>
          <a:p>
            <a:r>
              <a:rPr lang="en-US" smtClean="0"/>
              <a:t>Our first task is to define this notation more formally and completely </a:t>
            </a:r>
            <a:endParaRPr lang="en-US" i="1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38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Analysis is performed with respect to a computational model</a:t>
            </a:r>
          </a:p>
          <a:p>
            <a:r>
              <a:rPr lang="en-US" smtClean="0"/>
              <a:t>We will usually use a generic uniprocessor random-access machine (RAM)</a:t>
            </a:r>
          </a:p>
          <a:p>
            <a:pPr lvl="1"/>
            <a:r>
              <a:rPr lang="en-US" smtClean="0"/>
              <a:t>All memory equally expensive to access</a:t>
            </a:r>
          </a:p>
          <a:p>
            <a:pPr lvl="1"/>
            <a:r>
              <a:rPr lang="en-US" smtClean="0"/>
              <a:t>No concurrent operations</a:t>
            </a:r>
          </a:p>
          <a:p>
            <a:pPr lvl="1"/>
            <a:r>
              <a:rPr lang="en-US" smtClean="0"/>
              <a:t>All reasonable instructions take unit time</a:t>
            </a:r>
          </a:p>
          <a:p>
            <a:pPr lvl="2"/>
            <a:r>
              <a:rPr lang="en-US" smtClean="0"/>
              <a:t>Except, of course, function calls</a:t>
            </a:r>
          </a:p>
          <a:p>
            <a:pPr lvl="1"/>
            <a:r>
              <a:rPr lang="en-US" smtClean="0"/>
              <a:t>Constant word size</a:t>
            </a:r>
          </a:p>
          <a:p>
            <a:pPr lvl="2"/>
            <a:r>
              <a:rPr lang="en-US" smtClean="0"/>
              <a:t>Unless we are explicitly manipulating bits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59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Size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and space complexity</a:t>
            </a:r>
          </a:p>
          <a:p>
            <a:pPr lvl="1"/>
            <a:r>
              <a:rPr lang="en-US" smtClean="0"/>
              <a:t>This is generally a function of the input size</a:t>
            </a:r>
          </a:p>
          <a:p>
            <a:pPr lvl="2"/>
            <a:r>
              <a:rPr lang="en-US" smtClean="0"/>
              <a:t>E.g., sorting, multiplication</a:t>
            </a:r>
          </a:p>
          <a:p>
            <a:pPr lvl="1"/>
            <a:r>
              <a:rPr lang="en-US" smtClean="0"/>
              <a:t>How we characterize input size depends:</a:t>
            </a:r>
          </a:p>
          <a:p>
            <a:pPr lvl="2"/>
            <a:r>
              <a:rPr lang="en-US" smtClean="0"/>
              <a:t>Sorting: number of input items</a:t>
            </a:r>
          </a:p>
          <a:p>
            <a:pPr lvl="2"/>
            <a:r>
              <a:rPr lang="en-US" smtClean="0"/>
              <a:t>Multiplication: total number of bits</a:t>
            </a:r>
          </a:p>
          <a:p>
            <a:pPr lvl="2"/>
            <a:r>
              <a:rPr lang="en-US" smtClean="0"/>
              <a:t>Graph algorithms: number of nodes &amp; edges</a:t>
            </a:r>
          </a:p>
          <a:p>
            <a:pPr lvl="2"/>
            <a:r>
              <a:rPr lang="en-US" smtClean="0"/>
              <a:t>Etc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7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6265074"/>
              </p:ext>
            </p:extLst>
          </p:nvPr>
        </p:nvGraphicFramePr>
        <p:xfrm>
          <a:off x="495300" y="1676400"/>
          <a:ext cx="8153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2"/>
                <a:gridCol w="5188528"/>
              </a:tblGrid>
              <a:tr h="3023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Lecture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Contents to be Covered</a:t>
                      </a:r>
                      <a:endParaRPr lang="en-US" sz="1600" dirty="0"/>
                    </a:p>
                  </a:txBody>
                  <a:tcPr/>
                </a:tc>
              </a:tr>
              <a:tr h="33094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1-3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Introduction, Sorting, Growth of Functions</a:t>
                      </a:r>
                      <a:endParaRPr lang="en-US" sz="1600" b="1" dirty="0"/>
                    </a:p>
                  </a:txBody>
                  <a:tcPr/>
                </a:tc>
              </a:tr>
              <a:tr h="33094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4-7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D&amp;C</a:t>
                      </a:r>
                      <a:r>
                        <a:rPr lang="en-US" sz="1600" b="1" dirty="0" smtClean="0"/>
                        <a:t>, HT, </a:t>
                      </a:r>
                      <a:r>
                        <a:rPr lang="en-US" sz="1600" b="1" dirty="0" smtClean="0"/>
                        <a:t>BST</a:t>
                      </a:r>
                      <a:endParaRPr lang="en-US" sz="1600" b="1" dirty="0"/>
                    </a:p>
                  </a:txBody>
                  <a:tcPr/>
                </a:tc>
              </a:tr>
              <a:tr h="29784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</a:t>
                      </a:r>
                      <a:r>
                        <a:rPr lang="en-US" sz="1600" b="1" baseline="0" dirty="0" smtClean="0"/>
                        <a:t>8-10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Quiz, Dynamic Programming, Greedy Algorithm</a:t>
                      </a:r>
                    </a:p>
                  </a:txBody>
                  <a:tcPr/>
                </a:tc>
              </a:tr>
              <a:tr h="29784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11-14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Quiz, Graph Algorithms 1</a:t>
                      </a:r>
                    </a:p>
                  </a:txBody>
                  <a:tcPr/>
                </a:tc>
              </a:tr>
              <a:tr h="33094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15-18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Graph </a:t>
                      </a:r>
                      <a:r>
                        <a:rPr lang="en-US" sz="1600" b="1" dirty="0" smtClean="0"/>
                        <a:t>Algorithms 2</a:t>
                      </a:r>
                    </a:p>
                  </a:txBody>
                  <a:tcPr/>
                </a:tc>
              </a:tr>
              <a:tr h="33094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19-21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Quiz, Number Theory</a:t>
                      </a:r>
                      <a:endParaRPr lang="en-US" sz="1600" b="1" dirty="0"/>
                    </a:p>
                  </a:txBody>
                  <a:tcPr/>
                </a:tc>
              </a:tr>
              <a:tr h="33094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22-23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Quiz, String Matching,</a:t>
                      </a:r>
                      <a:r>
                        <a:rPr lang="en-US" sz="1600" b="1" baseline="0" dirty="0" smtClean="0"/>
                        <a:t> Computational Geometry</a:t>
                      </a:r>
                      <a:endParaRPr lang="en-US" sz="1600" b="1" dirty="0"/>
                    </a:p>
                  </a:txBody>
                  <a:tcPr/>
                </a:tc>
              </a:tr>
              <a:tr h="29784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24-26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Quiz, NP-Completeness</a:t>
                      </a:r>
                    </a:p>
                  </a:txBody>
                  <a:tcPr/>
                </a:tc>
              </a:tr>
              <a:tr h="29784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Lecture 27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Review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800" y="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 Schedule (Tentative)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57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Number of primitive steps that are executed</a:t>
            </a:r>
          </a:p>
          <a:p>
            <a:pPr lvl="1"/>
            <a:r>
              <a:rPr lang="en-US" smtClean="0"/>
              <a:t>Except for time of executing a function call most statements roughly require the same amount of time</a:t>
            </a:r>
          </a:p>
          <a:p>
            <a:pPr lvl="2"/>
            <a:r>
              <a:rPr lang="en-US" smtClean="0"/>
              <a:t>y = m * x + b</a:t>
            </a:r>
          </a:p>
          <a:p>
            <a:pPr lvl="2"/>
            <a:r>
              <a:rPr lang="en-US" smtClean="0"/>
              <a:t>c = 5 / 9 * (t - 32 )</a:t>
            </a:r>
          </a:p>
          <a:p>
            <a:pPr lvl="2"/>
            <a:r>
              <a:rPr lang="en-US" smtClean="0"/>
              <a:t>z = f(x) + g(y)</a:t>
            </a:r>
          </a:p>
          <a:p>
            <a:r>
              <a:rPr lang="en-US" smtClean="0"/>
              <a:t>We can be more exact if need be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8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Worst case</a:t>
            </a:r>
          </a:p>
          <a:p>
            <a:pPr lvl="1"/>
            <a:r>
              <a:rPr lang="en-US" smtClean="0"/>
              <a:t>Provides an upper bound on running time</a:t>
            </a:r>
          </a:p>
          <a:p>
            <a:pPr lvl="1"/>
            <a:r>
              <a:rPr lang="en-US" smtClean="0"/>
              <a:t>An absolute guarantee</a:t>
            </a:r>
          </a:p>
          <a:p>
            <a:r>
              <a:rPr lang="en-US" smtClean="0"/>
              <a:t>Average case</a:t>
            </a:r>
          </a:p>
          <a:p>
            <a:pPr lvl="1"/>
            <a:r>
              <a:rPr lang="en-US" smtClean="0"/>
              <a:t>Provides the expected running time</a:t>
            </a:r>
          </a:p>
          <a:p>
            <a:pPr lvl="1"/>
            <a:r>
              <a:rPr lang="en-US" smtClean="0"/>
              <a:t>Very useful, but treat with care: what is “average”?</a:t>
            </a:r>
          </a:p>
          <a:p>
            <a:pPr lvl="2"/>
            <a:r>
              <a:rPr lang="en-US" smtClean="0"/>
              <a:t>Random (equally likely) inputs</a:t>
            </a:r>
          </a:p>
          <a:p>
            <a:pPr lvl="2"/>
            <a:r>
              <a:rPr lang="en-US" smtClean="0"/>
              <a:t>Real-life inputs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16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Asymptotic Performance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smtClean="0">
                <a:solidFill>
                  <a:schemeClr val="tx2"/>
                </a:solidFill>
              </a:rPr>
              <a:t>Asymptotic performance</a:t>
            </a:r>
            <a:r>
              <a:rPr lang="en-US" smtClean="0">
                <a:solidFill>
                  <a:schemeClr val="tx2"/>
                </a:solidFill>
              </a:rPr>
              <a:t>: </a:t>
            </a:r>
            <a:r>
              <a:rPr lang="en-US" smtClean="0"/>
              <a:t>How does algorithm behave as the problem size gets very large?</a:t>
            </a:r>
          </a:p>
          <a:p>
            <a:pPr lvl="2"/>
            <a:r>
              <a:rPr lang="en-US" smtClean="0"/>
              <a:t>Running time</a:t>
            </a:r>
          </a:p>
          <a:p>
            <a:pPr lvl="2"/>
            <a:r>
              <a:rPr lang="en-US" smtClean="0"/>
              <a:t>Memory/storage requirements</a:t>
            </a:r>
          </a:p>
          <a:p>
            <a:pPr lvl="1"/>
            <a:r>
              <a:rPr lang="en-US" smtClean="0"/>
              <a:t>Remember that we use the RAM model:</a:t>
            </a:r>
          </a:p>
          <a:p>
            <a:pPr lvl="2"/>
            <a:r>
              <a:rPr lang="en-US" smtClean="0"/>
              <a:t>All memory equally expensive to access</a:t>
            </a:r>
          </a:p>
          <a:p>
            <a:pPr lvl="2"/>
            <a:r>
              <a:rPr lang="en-US" smtClean="0"/>
              <a:t>No concurrent operations</a:t>
            </a:r>
          </a:p>
          <a:p>
            <a:pPr lvl="2"/>
            <a:r>
              <a:rPr lang="en-US" smtClean="0"/>
              <a:t>All reasonable instructions take unit time</a:t>
            </a:r>
          </a:p>
          <a:p>
            <a:pPr lvl="3"/>
            <a:r>
              <a:rPr lang="en-US" smtClean="0"/>
              <a:t>Except, of course, function calls</a:t>
            </a:r>
          </a:p>
          <a:p>
            <a:pPr lvl="2"/>
            <a:r>
              <a:rPr lang="en-US" smtClean="0"/>
              <a:t>Constant word size</a:t>
            </a:r>
          </a:p>
          <a:p>
            <a:pPr lvl="3"/>
            <a:r>
              <a:rPr lang="en-US" smtClean="0"/>
              <a:t>Unless we are explicitly manipulating bits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58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Running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Number of primitive steps that are executed</a:t>
            </a:r>
          </a:p>
          <a:p>
            <a:pPr lvl="1"/>
            <a:r>
              <a:rPr lang="en-US" smtClean="0"/>
              <a:t>Except for time of executing a function call most statements roughly require the same amount of time</a:t>
            </a:r>
          </a:p>
          <a:p>
            <a:pPr lvl="1"/>
            <a:r>
              <a:rPr lang="en-US" smtClean="0"/>
              <a:t>We can be more exact if need be</a:t>
            </a:r>
          </a:p>
          <a:p>
            <a:r>
              <a:rPr lang="en-US" smtClean="0"/>
              <a:t>Worst case vs. average case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71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Example: Insertion Sort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InsertionSort(A, n)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for i = 2 to n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key = A[i]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j = i - 1;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while (j &gt; 0) and (A[j] &gt; key) {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	A[j+1] = A[j]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	j = j - 1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}	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A[j+1] = key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4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InsertionSort</a:t>
            </a:r>
            <a:r>
              <a:rPr lang="en-US" sz="2400" b="1" dirty="0" smtClean="0">
                <a:latin typeface="Courier New" pitchFamily="49" charset="0"/>
              </a:rPr>
              <a:t>(A, n) {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for i = 2 to n {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key = A[i]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j = i - 1;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while (j &gt; 0) and (A[j] &gt; key) {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	A[j+1] = A[j]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	j = j - 1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}	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	A[j+1] = key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105400" y="4876800"/>
            <a:ext cx="3032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How many times will </a:t>
            </a:r>
            <a:br>
              <a:rPr lang="en-US" sz="2400"/>
            </a:br>
            <a:r>
              <a:rPr lang="en-US" sz="2400"/>
              <a:t>this loop execute?</a:t>
            </a:r>
          </a:p>
        </p:txBody>
      </p:sp>
      <p:sp>
        <p:nvSpPr>
          <p:cNvPr id="37894" name="Freeform 5"/>
          <p:cNvSpPr>
            <a:spLocks/>
          </p:cNvSpPr>
          <p:nvPr/>
        </p:nvSpPr>
        <p:spPr bwMode="auto">
          <a:xfrm>
            <a:off x="1930400" y="3417888"/>
            <a:ext cx="3190875" cy="1763712"/>
          </a:xfrm>
          <a:custGeom>
            <a:avLst/>
            <a:gdLst>
              <a:gd name="T0" fmla="*/ 3190875 w 2010"/>
              <a:gd name="T1" fmla="*/ 1763712 h 1111"/>
              <a:gd name="T2" fmla="*/ 0 w 2010"/>
              <a:gd name="T3" fmla="*/ 0 h 11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1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u="sng" dirty="0" smtClean="0"/>
              <a:t>	Statement 						Effort</a:t>
            </a:r>
          </a:p>
          <a:p>
            <a:pPr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InsertionSort</a:t>
            </a:r>
            <a:r>
              <a:rPr lang="en-US" sz="2000" b="1" dirty="0" smtClean="0">
                <a:latin typeface="Courier New" pitchFamily="49" charset="0"/>
              </a:rPr>
              <a:t>(A, n) {				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2 to n { 			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n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key = A[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				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(n-1)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j =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- 1;				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(n-1)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while (j &gt; 0) and (A[j] &gt; key) {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T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	A[j+1] = A[j]		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(T-(n-1))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	j = j - 1			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(T-(n-1))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}						</a:t>
            </a:r>
            <a:r>
              <a:rPr lang="en-US" sz="2000" dirty="0" smtClean="0"/>
              <a:t>0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A[j+1] = key			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(n-1)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}							</a:t>
            </a:r>
            <a:r>
              <a:rPr lang="en-US" sz="2000" dirty="0" smtClean="0"/>
              <a:t>0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dirty="0" smtClean="0"/>
              <a:t>T =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+ t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+ … +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where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is number of while expression evaluations for the  </a:t>
            </a:r>
            <a:r>
              <a:rPr lang="en-US" sz="1800" dirty="0" err="1" smtClean="0"/>
              <a:t>i</a:t>
            </a:r>
            <a:r>
              <a:rPr lang="en-US" sz="1800" baseline="30000" dirty="0" err="1" smtClean="0"/>
              <a:t>th</a:t>
            </a:r>
            <a:r>
              <a:rPr lang="en-US" sz="1800" dirty="0" smtClean="0"/>
              <a:t> for loop iteration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Analyzing Insertion Sort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T(n)</a:t>
            </a:r>
            <a:r>
              <a:rPr lang="en-US" dirty="0" smtClean="0"/>
              <a:t> </a:t>
            </a:r>
            <a:r>
              <a:rPr lang="en-US" sz="2400" dirty="0" smtClean="0"/>
              <a:t>=</a:t>
            </a:r>
            <a:r>
              <a:rPr lang="en-US" dirty="0" smtClean="0"/>
              <a:t>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n +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(n-1) + c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(n-1) + c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T + c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(T - (n-1)) + c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(T - (n-1)) + c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(n-1) </a:t>
            </a:r>
            <a:br>
              <a:rPr lang="en-US" sz="2000" dirty="0" smtClean="0"/>
            </a:br>
            <a:r>
              <a:rPr lang="en-US" dirty="0" smtClean="0"/>
              <a:t>    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can T be?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Best case -- inner loop body never executed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= 1 </a:t>
            </a:r>
            <a:r>
              <a:rPr lang="en-US" dirty="0" smtClean="0">
                <a:latin typeface="Symbol Set" pitchFamily="82" charset="0"/>
                <a:sym typeface="Wingdings" pitchFamily="2" charset="2"/>
              </a:rPr>
              <a:t></a:t>
            </a:r>
            <a:r>
              <a:rPr lang="en-US" dirty="0" smtClean="0"/>
              <a:t> T(n) is a linear function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Worst case -- inner loop body executed for all previous elements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 Set" pitchFamily="82" charset="0"/>
                <a:sym typeface="Wingdings" pitchFamily="2" charset="2"/>
              </a:rPr>
              <a:t></a:t>
            </a:r>
            <a:r>
              <a:rPr lang="en-US" dirty="0" smtClean="0"/>
              <a:t> T(n) is a quadratic function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130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Simplifications</a:t>
            </a:r>
          </a:p>
          <a:p>
            <a:pPr lvl="1"/>
            <a:r>
              <a:rPr lang="en-US" smtClean="0"/>
              <a:t>Ignore actual and abstract statement costs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Order of growth</a:t>
            </a:r>
            <a:r>
              <a:rPr lang="en-US" smtClean="0"/>
              <a:t> is the interesting measure:</a:t>
            </a:r>
          </a:p>
          <a:p>
            <a:pPr lvl="2"/>
            <a:r>
              <a:rPr lang="en-US" smtClean="0"/>
              <a:t>Highest-order term is what counts</a:t>
            </a:r>
          </a:p>
          <a:p>
            <a:pPr lvl="3"/>
            <a:r>
              <a:rPr lang="en-US" smtClean="0"/>
              <a:t>Remember, we are doing asymptotic analysis</a:t>
            </a:r>
          </a:p>
          <a:p>
            <a:pPr lvl="3"/>
            <a:r>
              <a:rPr lang="en-US" smtClean="0"/>
              <a:t>As the input size grows larger it is the high order term that dominates</a:t>
            </a:r>
          </a:p>
          <a:p>
            <a:pPr lvl="2"/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8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Upper Bound Notation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say InsertionSort’s run time is </a:t>
            </a:r>
            <a:r>
              <a:rPr lang="en-US" i="1" smtClean="0">
                <a:solidFill>
                  <a:schemeClr val="tx2"/>
                </a:solidFill>
              </a:rPr>
              <a:t>O(n</a:t>
            </a:r>
            <a:r>
              <a:rPr lang="en-US" i="1" baseline="30000" smtClean="0">
                <a:solidFill>
                  <a:schemeClr val="tx2"/>
                </a:solidFill>
              </a:rPr>
              <a:t>2</a:t>
            </a:r>
            <a:r>
              <a:rPr lang="en-US" i="1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mtClean="0"/>
              <a:t>Properly we should say run time is </a:t>
            </a:r>
            <a:r>
              <a:rPr lang="en-US" i="1" smtClean="0"/>
              <a:t>in</a:t>
            </a:r>
            <a:r>
              <a:rPr lang="en-US" smtClean="0"/>
              <a:t>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Read O as “Big-O” (you’ll also hear it as “order”)</a:t>
            </a:r>
          </a:p>
          <a:p>
            <a:r>
              <a:rPr lang="en-US" smtClean="0"/>
              <a:t>In general a function</a:t>
            </a:r>
          </a:p>
          <a:p>
            <a:pPr lvl="1"/>
            <a:r>
              <a:rPr lang="en-US" smtClean="0"/>
              <a:t>f(n) is O(g(n)) if there exist positive constants </a:t>
            </a:r>
            <a:r>
              <a:rPr lang="en-US" i="1" smtClean="0"/>
              <a:t>c</a:t>
            </a:r>
            <a:r>
              <a:rPr lang="en-US" smtClean="0"/>
              <a:t> and </a:t>
            </a:r>
            <a:r>
              <a:rPr lang="en-US" i="1" smtClean="0"/>
              <a:t>n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such that f(n) </a:t>
            </a:r>
            <a:r>
              <a:rPr lang="en-US" smtClean="0">
                <a:sym typeface="Symbol" pitchFamily="18" charset="2"/>
              </a:rPr>
              <a:t>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 g(n) for all n 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endParaRPr lang="en-US" i="1" smtClean="0">
              <a:sym typeface="Symbol" pitchFamily="18" charset="2"/>
            </a:endParaRPr>
          </a:p>
          <a:p>
            <a:r>
              <a:rPr lang="en-US" smtClean="0"/>
              <a:t>Formally</a:t>
            </a:r>
          </a:p>
          <a:p>
            <a:pPr lvl="1"/>
            <a:r>
              <a:rPr lang="en-US" smtClean="0"/>
              <a:t>O(g(n)) = { f(n): </a:t>
            </a:r>
            <a:r>
              <a:rPr lang="en-US" smtClean="0">
                <a:sym typeface="Symbol" pitchFamily="18" charset="2"/>
              </a:rPr>
              <a:t> positive constants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such that f(n) 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 g(n)  n 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61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Course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attendance: 5%</a:t>
            </a:r>
          </a:p>
          <a:p>
            <a:r>
              <a:rPr lang="en-US" sz="2400" dirty="0" smtClean="0"/>
              <a:t>In-class Participation: 5%</a:t>
            </a:r>
          </a:p>
          <a:p>
            <a:r>
              <a:rPr lang="en-US" sz="2400" dirty="0" smtClean="0"/>
              <a:t>Quiz: 20% </a:t>
            </a:r>
          </a:p>
          <a:p>
            <a:r>
              <a:rPr lang="en-US" sz="2400" dirty="0" smtClean="0"/>
              <a:t>Mid-term Exam: 20%</a:t>
            </a:r>
          </a:p>
          <a:p>
            <a:r>
              <a:rPr lang="en-US" sz="2400" dirty="0" smtClean="0"/>
              <a:t>Final: 50%</a:t>
            </a:r>
          </a:p>
          <a:p>
            <a:pPr marL="0" indent="0">
              <a:buNone/>
            </a:pPr>
            <a:r>
              <a:rPr lang="en-US" sz="2400" dirty="0" smtClean="0"/>
              <a:t>** There will be no make up/retake for quiz </a:t>
            </a:r>
          </a:p>
          <a:p>
            <a:pPr marL="0" indent="0">
              <a:buNone/>
            </a:pPr>
            <a:r>
              <a:rPr lang="en-US" sz="2400" dirty="0" smtClean="0"/>
              <a:t>** Only scientific calculators are allowed during exam</a:t>
            </a:r>
          </a:p>
          <a:p>
            <a:pPr marL="0" indent="0">
              <a:buNone/>
            </a:pPr>
            <a:r>
              <a:rPr lang="en-US" sz="2400" dirty="0" smtClean="0"/>
              <a:t>** Please keep your cell phone on ‘silent mode’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Is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2390775" algn="l"/>
              </a:tabLst>
            </a:pPr>
            <a:r>
              <a:rPr lang="en-US" dirty="0" smtClean="0"/>
              <a:t>Proof</a:t>
            </a:r>
          </a:p>
          <a:p>
            <a:pPr lvl="1">
              <a:tabLst>
                <a:tab pos="2390775" algn="l"/>
              </a:tabLst>
            </a:pPr>
            <a:r>
              <a:rPr lang="en-US" dirty="0" smtClean="0"/>
              <a:t>Suppose runtime is  an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bn</a:t>
            </a:r>
            <a:r>
              <a:rPr lang="en-US" dirty="0" smtClean="0"/>
              <a:t> + c </a:t>
            </a:r>
          </a:p>
          <a:p>
            <a:pPr lvl="2">
              <a:tabLst>
                <a:tab pos="2390775" algn="l"/>
              </a:tabLst>
            </a:pPr>
            <a:r>
              <a:rPr lang="en-US" dirty="0" smtClean="0"/>
              <a:t>If any of  a, b, and c are less than 0 replace the constant with its absolute value</a:t>
            </a:r>
          </a:p>
          <a:p>
            <a:pPr lvl="1">
              <a:tabLst>
                <a:tab pos="2390775" algn="l"/>
              </a:tabLst>
            </a:pPr>
            <a:r>
              <a:rPr lang="en-US" sz="2400" dirty="0" smtClean="0"/>
              <a:t>an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dirty="0" err="1" smtClean="0"/>
              <a:t>bn</a:t>
            </a:r>
            <a:r>
              <a:rPr lang="en-US" sz="2400" dirty="0" smtClean="0"/>
              <a:t> + c 	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(a + b + c)n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(a + b + c)n + (a + b + c)</a:t>
            </a:r>
          </a:p>
          <a:p>
            <a:pPr lvl="1">
              <a:tabLst>
                <a:tab pos="239077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3(a + b + c)n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for n </a:t>
            </a:r>
            <a:r>
              <a:rPr lang="en-US" sz="2400" dirty="0" smtClean="0">
                <a:sym typeface="Symbol" pitchFamily="18" charset="2"/>
              </a:rPr>
              <a:t></a:t>
            </a:r>
            <a:r>
              <a:rPr lang="en-US" sz="2400" dirty="0" smtClean="0"/>
              <a:t> 1</a:t>
            </a:r>
          </a:p>
          <a:p>
            <a:pPr lvl="1">
              <a:tabLst>
                <a:tab pos="2390775" algn="l"/>
              </a:tabLst>
            </a:pPr>
            <a:r>
              <a:rPr lang="en-US" sz="2400" dirty="0" smtClean="0"/>
              <a:t>Let c’ = 3(a + b + c) and let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 = 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2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Fact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polynomial of degree k is O(n</a:t>
            </a:r>
            <a:r>
              <a:rPr lang="en-US" baseline="30000" smtClean="0"/>
              <a:t>k</a:t>
            </a:r>
            <a:r>
              <a:rPr lang="en-US" smtClean="0"/>
              <a:t>)</a:t>
            </a:r>
          </a:p>
          <a:p>
            <a:r>
              <a:rPr lang="en-US" smtClean="0"/>
              <a:t>Proof:</a:t>
            </a:r>
          </a:p>
          <a:p>
            <a:pPr lvl="1"/>
            <a:r>
              <a:rPr lang="en-US" smtClean="0"/>
              <a:t>Suppose f(n) = b</a:t>
            </a:r>
            <a:r>
              <a:rPr lang="en-US" baseline="-25000" smtClean="0"/>
              <a:t>k</a:t>
            </a:r>
            <a:r>
              <a:rPr lang="en-US" smtClean="0"/>
              <a:t>n</a:t>
            </a:r>
            <a:r>
              <a:rPr lang="en-US" baseline="30000" smtClean="0"/>
              <a:t>k</a:t>
            </a:r>
            <a:r>
              <a:rPr lang="en-US" smtClean="0"/>
              <a:t> + b</a:t>
            </a:r>
            <a:r>
              <a:rPr lang="en-US" baseline="-25000" smtClean="0"/>
              <a:t>k-1</a:t>
            </a:r>
            <a:r>
              <a:rPr lang="en-US" smtClean="0"/>
              <a:t>n</a:t>
            </a:r>
            <a:r>
              <a:rPr lang="en-US" baseline="30000" smtClean="0"/>
              <a:t>k-1</a:t>
            </a:r>
            <a:r>
              <a:rPr lang="en-US" smtClean="0"/>
              <a:t> + … + b</a:t>
            </a:r>
            <a:r>
              <a:rPr lang="en-US" baseline="-25000" smtClean="0"/>
              <a:t>1</a:t>
            </a:r>
            <a:r>
              <a:rPr lang="en-US" smtClean="0"/>
              <a:t>n + b</a:t>
            </a:r>
            <a:r>
              <a:rPr lang="en-US" baseline="-25000" smtClean="0"/>
              <a:t>0</a:t>
            </a:r>
            <a:endParaRPr lang="en-US" smtClean="0"/>
          </a:p>
          <a:p>
            <a:pPr lvl="2"/>
            <a:r>
              <a:rPr lang="en-US" smtClean="0"/>
              <a:t>Let a</a:t>
            </a:r>
            <a:r>
              <a:rPr lang="en-US" baseline="-25000" smtClean="0"/>
              <a:t>i</a:t>
            </a:r>
            <a:r>
              <a:rPr lang="en-US" smtClean="0"/>
              <a:t> = | b</a:t>
            </a:r>
            <a:r>
              <a:rPr lang="en-US" baseline="-25000" smtClean="0"/>
              <a:t>i </a:t>
            </a:r>
            <a:r>
              <a:rPr lang="en-US" smtClean="0"/>
              <a:t>|</a:t>
            </a:r>
          </a:p>
          <a:p>
            <a:pPr lvl="1"/>
            <a:r>
              <a:rPr lang="en-US" smtClean="0"/>
              <a:t>f(n) </a:t>
            </a:r>
            <a:r>
              <a:rPr lang="en-US" smtClean="0">
                <a:sym typeface="Symbol" pitchFamily="18" charset="2"/>
              </a:rPr>
              <a:t> a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n</a:t>
            </a:r>
            <a:r>
              <a:rPr lang="en-US" baseline="30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+ a</a:t>
            </a:r>
            <a:r>
              <a:rPr lang="en-US" baseline="-25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n</a:t>
            </a:r>
            <a:r>
              <a:rPr lang="en-US" baseline="30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 + … + 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n + a</a:t>
            </a:r>
            <a:r>
              <a:rPr lang="en-US" baseline="-25000" smtClean="0">
                <a:sym typeface="Symbol" pitchFamily="18" charset="2"/>
              </a:rPr>
              <a:t>0</a:t>
            </a:r>
            <a:endParaRPr lang="en-US" smtClean="0">
              <a:sym typeface="Symbol" pitchFamily="18" charset="2"/>
            </a:endParaRP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1409700" y="4278313"/>
          <a:ext cx="6667500" cy="1131887"/>
        </p:xfrm>
        <a:graphic>
          <a:graphicData uri="http://schemas.openxmlformats.org/presentationml/2006/ole">
            <p:oleObj spid="_x0000_s1027" name="Equation" r:id="rId3" imgW="2463800" imgH="419100" progId="Equation.3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Lower Bound Notation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say InsertionSort’s run time is </a:t>
            </a:r>
            <a:r>
              <a:rPr lang="en-US" smtClean="0">
                <a:sym typeface="Symbol" pitchFamily="18" charset="2"/>
              </a:rPr>
              <a:t>(n)</a:t>
            </a:r>
          </a:p>
          <a:p>
            <a:r>
              <a:rPr lang="en-US" smtClean="0"/>
              <a:t>In general a function</a:t>
            </a:r>
          </a:p>
          <a:p>
            <a:pPr lvl="1"/>
            <a:r>
              <a:rPr lang="en-US" smtClean="0"/>
              <a:t>f(n) is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(g(n)) if </a:t>
            </a:r>
            <a:r>
              <a:rPr lang="en-US" smtClean="0">
                <a:sym typeface="Symbol" pitchFamily="18" charset="2"/>
              </a:rPr>
              <a:t></a:t>
            </a:r>
            <a:r>
              <a:rPr lang="en-US" smtClean="0"/>
              <a:t> positive constants </a:t>
            </a:r>
            <a:r>
              <a:rPr lang="en-US" i="1" smtClean="0"/>
              <a:t>c</a:t>
            </a:r>
            <a:r>
              <a:rPr lang="en-US" smtClean="0"/>
              <a:t> and </a:t>
            </a:r>
            <a:r>
              <a:rPr lang="en-US" i="1" smtClean="0"/>
              <a:t>n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such that 0 </a:t>
            </a:r>
            <a:r>
              <a:rPr lang="en-US" smtClean="0">
                <a:sym typeface="Symbol" pitchFamily="18" charset="2"/>
              </a:rPr>
              <a:t> cg(n)  f(n)   n 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endParaRPr lang="en-US" i="1" smtClean="0">
              <a:sym typeface="Symbol" pitchFamily="18" charset="2"/>
            </a:endParaRPr>
          </a:p>
          <a:p>
            <a:r>
              <a:rPr lang="en-US" smtClean="0"/>
              <a:t>Proof:</a:t>
            </a:r>
          </a:p>
          <a:p>
            <a:pPr lvl="1"/>
            <a:r>
              <a:rPr lang="en-US" smtClean="0"/>
              <a:t>Suppose run time is an + b</a:t>
            </a:r>
          </a:p>
          <a:p>
            <a:pPr lvl="2"/>
            <a:r>
              <a:rPr lang="en-US" smtClean="0"/>
              <a:t>Assume a and b are positive (what if b is negative?)</a:t>
            </a:r>
          </a:p>
          <a:p>
            <a:pPr lvl="1"/>
            <a:r>
              <a:rPr lang="en-US" smtClean="0"/>
              <a:t>an </a:t>
            </a:r>
            <a:r>
              <a:rPr lang="en-US" smtClean="0">
                <a:sym typeface="Symbol" pitchFamily="18" charset="2"/>
              </a:rPr>
              <a:t> an + b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76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Tight Bound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function f(n) is </a:t>
            </a:r>
            <a:r>
              <a:rPr lang="en-US" smtClean="0">
                <a:sym typeface="Symbol" pitchFamily="18" charset="2"/>
              </a:rPr>
              <a:t>(g(n)) if  positive constants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i="1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i="1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and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such that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i="1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g(n)  f(n) 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i="1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g(n)  n 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endParaRPr lang="en-US" smtClean="0">
              <a:sym typeface="Symbol" pitchFamily="18" charset="2"/>
            </a:endParaRPr>
          </a:p>
          <a:p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Theorem</a:t>
            </a:r>
          </a:p>
          <a:p>
            <a:pPr lvl="1"/>
            <a:r>
              <a:rPr lang="en-US" smtClean="0">
                <a:sym typeface="Symbol" pitchFamily="18" charset="2"/>
              </a:rPr>
              <a:t>f(n) is (g(n)) iff f(n) is both O(g(n)) and (g(n))</a:t>
            </a:r>
          </a:p>
          <a:p>
            <a:pPr lvl="1"/>
            <a:r>
              <a:rPr lang="en-US" smtClean="0">
                <a:sym typeface="Symbol" pitchFamily="18" charset="2"/>
              </a:rPr>
              <a:t>Proof: someday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62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Other Asymptotic Notations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A function f(n) is o(g(n)) if  positive constants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such that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f(n) &lt;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g(n)  n 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A function f(n) is (g(n)) if  positive constants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such that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g(n) &lt; f(n)  n 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-25000" smtClean="0">
                <a:sym typeface="Symbol" pitchFamily="18" charset="2"/>
              </a:rPr>
              <a:t>0</a:t>
            </a:r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Intuitively,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endParaRPr lang="en-US" sz="3200" i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endParaRPr lang="en-US" sz="3200" i="0">
              <a:latin typeface="Times New Roman" pitchFamily="18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i="0">
                <a:latin typeface="Times New Roman" pitchFamily="18" charset="0"/>
                <a:sym typeface="Symbol" pitchFamily="18" charset="2"/>
              </a:rPr>
              <a:t>o() is like &lt;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i="0">
                <a:latin typeface="Times New Roman" pitchFamily="18" charset="0"/>
                <a:sym typeface="Symbol" pitchFamily="18" charset="2"/>
              </a:rPr>
              <a:t>O() is like 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endParaRPr lang="en-US" sz="3200" i="0">
              <a:latin typeface="Times New Roman" pitchFamily="18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i="0">
                <a:latin typeface="Times New Roman" pitchFamily="18" charset="0"/>
                <a:sym typeface="Symbol" pitchFamily="18" charset="2"/>
              </a:rPr>
              <a:t>() is like &gt;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i="0">
                <a:latin typeface="Times New Roman" pitchFamily="18" charset="0"/>
                <a:sym typeface="Symbol" pitchFamily="18" charset="2"/>
              </a:rPr>
              <a:t>() is like 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endParaRPr lang="en-US" sz="3200" i="0">
              <a:latin typeface="Times New Roman" pitchFamily="18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i="0">
                <a:latin typeface="Times New Roman" pitchFamily="18" charset="0"/>
                <a:sym typeface="Symbol" pitchFamily="18" charset="2"/>
              </a:rPr>
              <a:t>() is like =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1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20345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u="none"/>
              <a:t>Asymptotic Notation,</a:t>
            </a:r>
            <a:br>
              <a:rPr lang="en-US" u="none"/>
            </a:br>
            <a:r>
              <a:rPr lang="en-US" u="none"/>
              <a:t>Review of Functions &amp; Summations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87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Complexity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time of an algorithm as a function of </a:t>
            </a:r>
            <a:r>
              <a:rPr lang="en-US">
                <a:solidFill>
                  <a:schemeClr val="tx1"/>
                </a:solidFill>
              </a:rPr>
              <a:t>input size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 b="1">
                <a:solidFill>
                  <a:srgbClr val="CC0000"/>
                </a:solidFill>
              </a:rPr>
              <a:t> for large </a:t>
            </a:r>
            <a:r>
              <a:rPr lang="en-US" b="1" i="1">
                <a:solidFill>
                  <a:srgbClr val="CC00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Expressed using only the </a:t>
            </a:r>
            <a:r>
              <a:rPr lang="en-US" b="1">
                <a:solidFill>
                  <a:srgbClr val="CC0000"/>
                </a:solidFill>
              </a:rPr>
              <a:t>highest-order term</a:t>
            </a:r>
            <a:r>
              <a:rPr lang="en-US"/>
              <a:t> in the expression for the exact running time.</a:t>
            </a:r>
          </a:p>
          <a:p>
            <a:pPr lvl="1"/>
            <a:r>
              <a:rPr lang="en-US" sz="3000"/>
              <a:t>Instead of exact running time, say </a:t>
            </a:r>
            <a:r>
              <a:rPr lang="en-US" sz="3000">
                <a:latin typeface="Symbol" pitchFamily="18" charset="2"/>
              </a:rPr>
              <a:t>Q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 baseline="30000"/>
              <a:t>2</a:t>
            </a:r>
            <a:r>
              <a:rPr lang="en-US" sz="3000"/>
              <a:t>).</a:t>
            </a:r>
            <a:endParaRPr lang="en-US"/>
          </a:p>
          <a:p>
            <a:r>
              <a:rPr 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/>
              <a:t>Written using </a:t>
            </a:r>
            <a:r>
              <a:rPr lang="en-US" b="1" i="1">
                <a:solidFill>
                  <a:srgbClr val="CC0000"/>
                </a:solidFill>
              </a:rPr>
              <a:t>Asymptotic Notation</a:t>
            </a:r>
            <a:r>
              <a:rPr lang="en-US" i="1">
                <a:solidFill>
                  <a:srgbClr val="CC0000"/>
                </a:solidFill>
              </a:rPr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2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sz="2800" b="1"/>
              <a:t>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endParaRPr lang="en-US" sz="2800" b="1">
              <a:solidFill>
                <a:srgbClr val="CC0000"/>
              </a:solidFill>
            </a:endParaRPr>
          </a:p>
          <a:p>
            <a:r>
              <a:rPr lang="en-US" sz="2800"/>
              <a:t>Defined for functions over the natural numbers.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Describes how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grows in comparison to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r>
              <a:rPr lang="en-US" sz="2800"/>
              <a:t>Define a </a:t>
            </a:r>
            <a:r>
              <a:rPr lang="en-US" sz="2800" b="1" i="1">
                <a:solidFill>
                  <a:srgbClr val="CC0000"/>
                </a:solidFill>
              </a:rPr>
              <a:t>set</a:t>
            </a:r>
            <a:r>
              <a:rPr lang="en-US" sz="2800"/>
              <a:t> of functions; in practice used to compare two function sizes.</a:t>
            </a:r>
          </a:p>
          <a:p>
            <a:r>
              <a:rPr lang="en-US" sz="2800"/>
              <a:t>The notations describe different rate-of-growth relations between the defining function and the defined set of functions.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5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 i="1">
                <a:sym typeface="Symbol" pitchFamily="18" charset="2"/>
              </a:rPr>
              <a:t>O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lower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59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higher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b="1">
                <a:solidFill>
                  <a:schemeClr val="hlink"/>
                </a:solidFill>
              </a:rPr>
              <a:t>c</a:t>
            </a:r>
            <a:r>
              <a:rPr kumimoji="1" lang="en-US" b="1" i="1">
                <a:solidFill>
                  <a:schemeClr val="hlink"/>
                </a:solidFill>
              </a:rPr>
              <a:t>g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/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b="1" i="1">
                <a:solidFill>
                  <a:schemeClr val="hlink"/>
                </a:solidFill>
              </a:rPr>
              <a:t>f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lang="en-US">
                <a:sym typeface="Symbol" pitchFamily="18" charset="2"/>
              </a:rPr>
              <a:t>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big-Omega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60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Course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Two lectures/week</a:t>
            </a:r>
          </a:p>
          <a:p>
            <a:pPr lvl="1"/>
            <a:r>
              <a:rPr lang="en-US" dirty="0" smtClean="0"/>
              <a:t>Homework (may be)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quizzes; </a:t>
            </a:r>
            <a:r>
              <a:rPr lang="en-US" dirty="0" err="1" smtClean="0"/>
              <a:t>avg</a:t>
            </a:r>
            <a:r>
              <a:rPr lang="en-US" dirty="0" smtClean="0"/>
              <a:t> of best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5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>
                <a:sym typeface="Symbol" pitchFamily="18" charset="2"/>
              </a:rPr>
              <a:t>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big-Theta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76200" y="5454650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184150" y="4405313"/>
            <a:ext cx="471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that</a:t>
            </a:r>
          </a:p>
          <a:p>
            <a:r>
              <a:rPr lang="en-US"/>
              <a:t>have the same </a:t>
            </a:r>
            <a:r>
              <a:rPr lang="en-US" i="1"/>
              <a:t>rate of growth</a:t>
            </a:r>
            <a:r>
              <a:rPr lang="en-US"/>
              <a:t> as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1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-notation</a:t>
            </a:r>
          </a:p>
        </p:txBody>
      </p:sp>
      <p:pic>
        <p:nvPicPr>
          <p:cNvPr id="485379" name="Picture 3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>
                <a:sym typeface="Symbol" pitchFamily="18" charset="2"/>
              </a:rPr>
              <a:t>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big-Theta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184150" y="4591050"/>
            <a:ext cx="3897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Technically,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 (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)).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171450" y="4953000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and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are nonnegative, for large </a:t>
            </a:r>
            <a:r>
              <a:rPr lang="en-US" b="1" i="1" dirty="0"/>
              <a:t>n</a:t>
            </a:r>
            <a:r>
              <a:rPr lang="en-US" b="1" dirty="0"/>
              <a:t>. </a:t>
            </a:r>
            <a:endParaRPr lang="en-US" b="1" i="1" u="sng" dirty="0">
              <a:solidFill>
                <a:srgbClr val="CC0000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3525" y="5257800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hlink"/>
                </a:solidFill>
              </a:rPr>
              <a:t>f</a:t>
            </a:r>
            <a:r>
              <a:rPr lang="en-US" b="1" dirty="0">
                <a:solidFill>
                  <a:schemeClr val="hlink"/>
                </a:solidFill>
              </a:rPr>
              <a:t>(</a:t>
            </a:r>
            <a:r>
              <a:rPr lang="en-US" b="1" i="1" dirty="0">
                <a:solidFill>
                  <a:schemeClr val="hlink"/>
                </a:solidFill>
              </a:rPr>
              <a:t>n</a:t>
            </a:r>
            <a:r>
              <a:rPr lang="en-US" b="1" dirty="0">
                <a:solidFill>
                  <a:schemeClr val="hlink"/>
                </a:solidFill>
              </a:rPr>
              <a:t>) = 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 dirty="0">
                <a:solidFill>
                  <a:schemeClr val="hlink"/>
                </a:solidFill>
              </a:rPr>
              <a:t>f</a:t>
            </a:r>
            <a:r>
              <a:rPr lang="en-US" b="1" dirty="0">
                <a:solidFill>
                  <a:schemeClr val="hlink"/>
                </a:solidFill>
              </a:rPr>
              <a:t>(</a:t>
            </a:r>
            <a:r>
              <a:rPr lang="en-US" b="1" i="1" dirty="0">
                <a:solidFill>
                  <a:schemeClr val="hlink"/>
                </a:solidFill>
              </a:rPr>
              <a:t>n</a:t>
            </a:r>
            <a:r>
              <a:rPr lang="en-US" b="1" dirty="0">
                <a:solidFill>
                  <a:schemeClr val="hlink"/>
                </a:solidFill>
              </a:rPr>
              <a:t>) = 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   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74825" y="5883275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hlink"/>
                </a:solidFill>
              </a:rPr>
              <a:t>f</a:t>
            </a:r>
            <a:r>
              <a:rPr lang="en-US" b="1" dirty="0">
                <a:solidFill>
                  <a:schemeClr val="hlink"/>
                </a:solidFill>
              </a:rPr>
              <a:t>(</a:t>
            </a:r>
            <a:r>
              <a:rPr lang="en-US" b="1" i="1" dirty="0">
                <a:solidFill>
                  <a:schemeClr val="hlink"/>
                </a:solidFill>
              </a:rPr>
              <a:t>n</a:t>
            </a:r>
            <a:r>
              <a:rPr lang="en-US" b="1" dirty="0">
                <a:solidFill>
                  <a:schemeClr val="hlink"/>
                </a:solidFill>
              </a:rPr>
              <a:t>) = 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 dirty="0">
                <a:solidFill>
                  <a:schemeClr val="hlink"/>
                </a:solidFill>
              </a:rPr>
              <a:t>f</a:t>
            </a:r>
            <a:r>
              <a:rPr lang="en-US" b="1" dirty="0">
                <a:solidFill>
                  <a:schemeClr val="hlink"/>
                </a:solidFill>
              </a:rPr>
              <a:t>(</a:t>
            </a:r>
            <a:r>
              <a:rPr lang="en-US" b="1" i="1" dirty="0">
                <a:solidFill>
                  <a:schemeClr val="hlink"/>
                </a:solidFill>
              </a:rPr>
              <a:t>n</a:t>
            </a:r>
            <a:r>
              <a:rPr lang="en-US" b="1" dirty="0">
                <a:solidFill>
                  <a:schemeClr val="hlink"/>
                </a:solidFill>
              </a:rPr>
              <a:t>) = 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   (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4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10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i="1" dirty="0"/>
              <a:t> </a:t>
            </a:r>
            <a:r>
              <a:rPr lang="en-US" dirty="0"/>
              <a:t>3</a:t>
            </a:r>
            <a:r>
              <a:rPr lang="en-US" i="1" dirty="0"/>
              <a:t>n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What constants for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will work?</a:t>
            </a:r>
          </a:p>
          <a:p>
            <a:pPr>
              <a:lnSpc>
                <a:spcPct val="90000"/>
              </a:lnSpc>
            </a:pPr>
            <a:r>
              <a:rPr lang="en-US" dirty="0"/>
              <a:t>Make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a little smaller than the leading coefficient,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C0000"/>
                </a:solidFill>
              </a:rPr>
              <a:t>To compare orders of growth, look at the leading term</a:t>
            </a:r>
            <a:r>
              <a:rPr lang="en-US" b="1" i="1" dirty="0" smtClean="0">
                <a:solidFill>
                  <a:srgbClr val="CC0000"/>
                </a:solidFill>
              </a:rPr>
              <a:t>.</a:t>
            </a:r>
            <a:endParaRPr lang="en-US" b="1" i="1" dirty="0">
              <a:solidFill>
                <a:srgbClr val="CC0000"/>
              </a:solidFill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Among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</a:t>
            </a:r>
            <a:r>
              <a:rPr lang="en-US" i="1" dirty="0"/>
              <a:t>O, </a:t>
            </a:r>
            <a:r>
              <a:rPr lang="en-US" dirty="0">
                <a:latin typeface="Symbol" pitchFamily="18" charset="2"/>
              </a:rPr>
              <a:t>W</a:t>
            </a:r>
            <a:endParaRPr lang="en-US" dirty="0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Between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,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, </a:t>
            </a:r>
            <a:r>
              <a:rPr lang="en-US" i="1"/>
              <a:t>O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7188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3000">
                <a:sym typeface="Symbol" pitchFamily="18" charset="2"/>
              </a:rPr>
              <a:t>I.e., 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 = </a:t>
            </a:r>
            <a:r>
              <a:rPr lang="en-US" sz="3000" i="1">
                <a:sym typeface="Symbol" pitchFamily="18" charset="2"/>
              </a:rPr>
              <a:t>O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 </a:t>
            </a:r>
            <a:r>
              <a:rPr lang="en-US" sz="3000">
                <a:latin typeface="Symbol" pitchFamily="18" charset="2"/>
              </a:rPr>
              <a:t>Ç</a:t>
            </a:r>
            <a:r>
              <a:rPr lang="en-US" sz="3000"/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W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</a:t>
            </a:r>
          </a:p>
          <a:p>
            <a:pPr>
              <a:spcBef>
                <a:spcPct val="100000"/>
              </a:spcBef>
            </a:pPr>
            <a:r>
              <a:rPr lang="en-US" sz="3000"/>
              <a:t>In practice, asymptotically tight bounds are obtained from asymptotic upper and lower bounds.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82613" y="119221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900" b="1" u="sng">
                <a:solidFill>
                  <a:schemeClr val="hlink"/>
                </a:solidFill>
              </a:rPr>
              <a:t>Theorem :</a:t>
            </a:r>
            <a:r>
              <a:rPr lang="en-US" sz="2900">
                <a:solidFill>
                  <a:srgbClr val="010000"/>
                </a:solidFill>
              </a:rPr>
              <a:t>  For any two functions </a:t>
            </a:r>
            <a:r>
              <a:rPr lang="en-US" sz="2900" i="1">
                <a:solidFill>
                  <a:srgbClr val="010000"/>
                </a:solidFill>
              </a:rPr>
              <a:t>g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 and </a:t>
            </a:r>
            <a:r>
              <a:rPr lang="en-US" sz="2900" i="1">
                <a:solidFill>
                  <a:srgbClr val="010000"/>
                </a:solidFill>
              </a:rPr>
              <a:t>f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), </a:t>
            </a:r>
            <a:br>
              <a:rPr lang="en-US" sz="2900">
                <a:solidFill>
                  <a:srgbClr val="010000"/>
                </a:solidFill>
              </a:rPr>
            </a:br>
            <a:r>
              <a:rPr lang="en-US" sz="2900">
                <a:solidFill>
                  <a:srgbClr val="010000"/>
                </a:solidFill>
              </a:rPr>
              <a:t>           </a:t>
            </a:r>
            <a:r>
              <a:rPr lang="en-US" sz="2900" b="1" i="1">
                <a:solidFill>
                  <a:schemeClr val="hlink"/>
                </a:solidFill>
              </a:rPr>
              <a:t>f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 = </a:t>
            </a:r>
            <a:r>
              <a:rPr lang="en-US" sz="2900" b="1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g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))</a:t>
            </a:r>
            <a:r>
              <a:rPr lang="en-US" sz="2900">
                <a:solidFill>
                  <a:schemeClr val="hlink"/>
                </a:solidFill>
              </a:rPr>
              <a:t> iff </a:t>
            </a:r>
          </a:p>
          <a:p>
            <a:r>
              <a:rPr lang="en-US" sz="2900" b="1" i="1">
                <a:solidFill>
                  <a:srgbClr val="CC0000"/>
                </a:solidFill>
              </a:rPr>
              <a:t>	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900" b="1" i="1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 and </a:t>
            </a:r>
            <a:r>
              <a:rPr lang="en-US" sz="2900" b="1" i="1">
                <a:solidFill>
                  <a:srgbClr val="CC0000"/>
                </a:solidFill>
              </a:rPr>
              <a:t>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 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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</a:t>
            </a:r>
            <a:r>
              <a:rPr lang="en-US" sz="2900">
                <a:solidFill>
                  <a:srgbClr val="010000"/>
                </a:solidFill>
              </a:rPr>
              <a:t>.</a:t>
            </a:r>
            <a:endParaRPr lang="en-US" sz="2900">
              <a:solidFill>
                <a:schemeClr val="hlink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99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“Running time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 </a:t>
            </a:r>
            <a:r>
              <a:rPr lang="en-US" sz="2800">
                <a:latin typeface="Symbol" pitchFamily="18" charset="2"/>
              </a:rPr>
              <a:t>Þ</a:t>
            </a:r>
            <a:r>
              <a:rPr lang="en-US" sz="2800"/>
              <a:t> Worst case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bound on the worst-case running time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f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bound on the worst-case running time </a:t>
            </a:r>
            <a:r>
              <a:rPr lang="en-US" sz="2800" b="1">
                <a:sym typeface="Symbol" pitchFamily="18" charset="2"/>
              </a:rPr>
              <a:t>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f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)) bound on the running time of every input.</a:t>
            </a:r>
            <a:endParaRPr lang="en-US" sz="28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“Running time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 </a:t>
            </a:r>
            <a:r>
              <a:rPr lang="en-US" sz="2800">
                <a:latin typeface="Symbol" pitchFamily="18" charset="2"/>
              </a:rPr>
              <a:t>Þ</a:t>
            </a:r>
            <a:r>
              <a:rPr lang="en-US" sz="2800"/>
              <a:t> Best case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  <a:r>
              <a:rPr lang="en-US" sz="2800" i="1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Can still say “Worst-case running time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Means worst-case running time is given by some unspecified function </a:t>
            </a:r>
            <a:r>
              <a:rPr lang="en-US" sz="2400" i="1"/>
              <a:t>g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/>
              <a:t>(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)).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84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 in Equations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243013"/>
            <a:ext cx="7772400" cy="4464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For example,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+ 2</a:t>
            </a:r>
            <a:r>
              <a:rPr lang="en-US" i="1"/>
              <a:t>n</a:t>
            </a:r>
            <a:r>
              <a:rPr lang="en-US"/>
              <a:t> + 1 = 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= 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). </a:t>
            </a:r>
            <a:r>
              <a:rPr lang="en-US" b="1" u="sng">
                <a:solidFill>
                  <a:srgbClr val="CC0000"/>
                </a:solidFill>
              </a:rPr>
              <a:t>How to interpret?</a:t>
            </a:r>
            <a:endParaRPr lang="en-US" sz="2400" b="1" u="sng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In equations,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always stands for an </a:t>
            </a:r>
            <a:r>
              <a:rPr lang="en-US" sz="2800" b="1" i="1">
                <a:solidFill>
                  <a:srgbClr val="CC0000"/>
                </a:solidFill>
              </a:rPr>
              <a:t>anonymous function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Î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In the example above, </a:t>
            </a:r>
            <a:r>
              <a:rPr lang="en-US" sz="2400">
                <a:sym typeface="Symbol" pitchFamily="18" charset="2"/>
              </a:rPr>
              <a:t>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 stands for </a:t>
            </a:r>
            <a:br>
              <a:rPr lang="en-US" sz="2400"/>
            </a:br>
            <a:r>
              <a:rPr lang="en-US" sz="2400"/>
              <a:t>3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+ 2</a:t>
            </a:r>
            <a:r>
              <a:rPr lang="en-US" sz="2400" i="1"/>
              <a:t>n</a:t>
            </a:r>
            <a:r>
              <a:rPr lang="en-US" sz="2400"/>
              <a:t> + 1.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11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>
                <a:sym typeface="Symbol" pitchFamily="18" charset="2"/>
              </a:rPr>
              <a:t>o</a:t>
            </a:r>
            <a:r>
              <a:rPr lang="en-US" dirty="0">
                <a:sym typeface="Symbol" pitchFamily="18" charset="2"/>
              </a:rPr>
              <a:t>-notation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 dirty="0"/>
              <a:t> 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becomes insignificant relative to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as </a:t>
            </a:r>
            <a:r>
              <a:rPr lang="en-US" sz="2800" i="1" dirty="0"/>
              <a:t>n </a:t>
            </a:r>
            <a:r>
              <a:rPr lang="en-US" sz="2800" dirty="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3100" dirty="0"/>
              <a:t>			  </a:t>
            </a:r>
            <a:r>
              <a:rPr lang="en-US" sz="3100" i="1" dirty="0" err="1">
                <a:solidFill>
                  <a:srgbClr val="FF3300"/>
                </a:solidFill>
              </a:rPr>
              <a:t>lim</a:t>
            </a:r>
            <a:r>
              <a:rPr lang="en-US" sz="3100" i="1" dirty="0">
                <a:solidFill>
                  <a:srgbClr val="FF3300"/>
                </a:solidFill>
              </a:rPr>
              <a:t> </a:t>
            </a:r>
            <a:r>
              <a:rPr lang="en-US" sz="3100" dirty="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sz="3100" i="1" dirty="0">
                <a:solidFill>
                  <a:srgbClr val="FF3300"/>
                </a:solidFill>
              </a:rPr>
              <a:t>f</a:t>
            </a:r>
            <a:r>
              <a:rPr lang="en-US" sz="3100" dirty="0">
                <a:solidFill>
                  <a:srgbClr val="FF3300"/>
                </a:solidFill>
              </a:rPr>
              <a:t>(</a:t>
            </a:r>
            <a:r>
              <a:rPr lang="en-US" sz="3100" i="1" dirty="0">
                <a:solidFill>
                  <a:srgbClr val="FF3300"/>
                </a:solidFill>
              </a:rPr>
              <a:t>n</a:t>
            </a:r>
            <a:r>
              <a:rPr lang="en-US" sz="3100" dirty="0">
                <a:solidFill>
                  <a:srgbClr val="FF3300"/>
                </a:solidFill>
              </a:rPr>
              <a:t>) / </a:t>
            </a:r>
            <a:r>
              <a:rPr lang="en-US" sz="3100" i="1" dirty="0">
                <a:solidFill>
                  <a:srgbClr val="FF3300"/>
                </a:solidFill>
              </a:rPr>
              <a:t>g</a:t>
            </a:r>
            <a:r>
              <a:rPr lang="en-US" sz="3100" dirty="0">
                <a:solidFill>
                  <a:srgbClr val="FF3300"/>
                </a:solidFill>
              </a:rPr>
              <a:t>(</a:t>
            </a:r>
            <a:r>
              <a:rPr lang="en-US" sz="3100" i="1" dirty="0">
                <a:solidFill>
                  <a:srgbClr val="FF3300"/>
                </a:solidFill>
              </a:rPr>
              <a:t>n</a:t>
            </a:r>
            <a:r>
              <a:rPr lang="en-US" sz="3100" dirty="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100" dirty="0">
                <a:solidFill>
                  <a:srgbClr val="3DDE2C"/>
                </a:solidFill>
              </a:rPr>
              <a:t>                     </a:t>
            </a:r>
            <a:r>
              <a:rPr lang="en-US" sz="3100" i="1" baseline="60000" dirty="0">
                <a:solidFill>
                  <a:srgbClr val="FF3300"/>
                </a:solidFill>
              </a:rPr>
              <a:t>n</a:t>
            </a:r>
            <a:r>
              <a:rPr lang="en-US" sz="3100" i="1" baseline="60000" dirty="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sz="3100" i="1" dirty="0">
                <a:solidFill>
                  <a:srgbClr val="FF3300"/>
                </a:solidFill>
              </a:rPr>
              <a:t> </a:t>
            </a:r>
            <a:endParaRPr lang="en-US" sz="31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an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r>
              <a:rPr lang="en-US" sz="2800" b="1" i="1" dirty="0">
                <a:solidFill>
                  <a:srgbClr val="CC0000"/>
                </a:solidFill>
              </a:rPr>
              <a:t>upper bound</a:t>
            </a:r>
            <a:r>
              <a:rPr lang="en-US" sz="2800" dirty="0"/>
              <a:t> for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that is not asymptotically tight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31788" y="1625600"/>
            <a:ext cx="7981950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30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g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n</a:t>
            </a:r>
            <a:r>
              <a:rPr lang="en-US" sz="3000" b="1">
                <a:solidFill>
                  <a:schemeClr val="accent1"/>
                </a:solidFill>
              </a:rPr>
              <a:t>))</a:t>
            </a:r>
            <a:r>
              <a:rPr lang="en-US" sz="3000">
                <a:solidFill>
                  <a:schemeClr val="hlink"/>
                </a:solidFill>
              </a:rPr>
              <a:t> = {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):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c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,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n</a:t>
            </a:r>
            <a:r>
              <a:rPr lang="en-US" sz="3000" b="1" baseline="-25000">
                <a:solidFill>
                  <a:srgbClr val="CC0000"/>
                </a:solidFill>
              </a:rPr>
              <a:t>0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 such that </a:t>
            </a:r>
            <a:br>
              <a:rPr lang="en-US" sz="3000">
                <a:solidFill>
                  <a:schemeClr val="hlink"/>
                </a:solidFill>
              </a:rPr>
            </a:br>
            <a:r>
              <a:rPr lang="en-US" sz="3000">
                <a:solidFill>
                  <a:schemeClr val="hlink"/>
                </a:solidFill>
              </a:rPr>
              <a:t>		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n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sz="3000" i="1" baseline="-25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 baseline="-25000">
                <a:solidFill>
                  <a:schemeClr val="hlink"/>
                </a:solidFill>
              </a:rPr>
              <a:t>0</a:t>
            </a:r>
            <a:r>
              <a:rPr lang="en-US" sz="3000" i="1">
                <a:solidFill>
                  <a:schemeClr val="hlink"/>
                </a:solidFill>
              </a:rPr>
              <a:t>, </a:t>
            </a:r>
            <a:r>
              <a:rPr lang="en-US" sz="2600">
                <a:solidFill>
                  <a:schemeClr val="hlink"/>
                </a:solidFill>
              </a:rPr>
              <a:t>we have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</a:rPr>
              <a:t>0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z="3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</a:t>
            </a:r>
            <a:r>
              <a:rPr lang="en-US" sz="3000" i="1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cg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576263" y="868363"/>
            <a:ext cx="681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For a given function </a:t>
            </a:r>
            <a:r>
              <a:rPr lang="en-US" sz="3200" i="1" dirty="0"/>
              <a:t>g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), the set little-</a:t>
            </a:r>
            <a:r>
              <a:rPr lang="en-US" sz="3200" i="1" dirty="0"/>
              <a:t>o</a:t>
            </a:r>
            <a:r>
              <a:rPr lang="en-US" sz="3200" dirty="0"/>
              <a:t>: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6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1" name="Text Box 1031"/>
          <p:cNvSpPr txBox="1">
            <a:spLocks noChangeArrowheads="1"/>
          </p:cNvSpPr>
          <p:nvPr/>
        </p:nvSpPr>
        <p:spPr bwMode="auto">
          <a:xfrm>
            <a:off x="331788" y="1625600"/>
            <a:ext cx="7981950" cy="11191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4400" i="1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g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n</a:t>
            </a:r>
            <a:r>
              <a:rPr lang="en-US" sz="3000" b="1">
                <a:solidFill>
                  <a:schemeClr val="accent1"/>
                </a:solidFill>
              </a:rPr>
              <a:t>))</a:t>
            </a:r>
            <a:r>
              <a:rPr lang="en-US" sz="3000">
                <a:solidFill>
                  <a:schemeClr val="hlink"/>
                </a:solidFill>
              </a:rPr>
              <a:t> = {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):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c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,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n</a:t>
            </a:r>
            <a:r>
              <a:rPr lang="en-US" sz="3000" b="1" baseline="-25000">
                <a:solidFill>
                  <a:srgbClr val="CC0000"/>
                </a:solidFill>
              </a:rPr>
              <a:t>0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 such that </a:t>
            </a:r>
            <a:br>
              <a:rPr lang="en-US" sz="3000">
                <a:solidFill>
                  <a:schemeClr val="hlink"/>
                </a:solidFill>
              </a:rPr>
            </a:br>
            <a:r>
              <a:rPr lang="en-US" sz="3000">
                <a:solidFill>
                  <a:schemeClr val="hlink"/>
                </a:solidFill>
              </a:rPr>
              <a:t>		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n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sz="3000" i="1" baseline="-25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 baseline="-25000">
                <a:solidFill>
                  <a:schemeClr val="hlink"/>
                </a:solidFill>
              </a:rPr>
              <a:t>0</a:t>
            </a:r>
            <a:r>
              <a:rPr lang="en-US" sz="3000" i="1">
                <a:solidFill>
                  <a:schemeClr val="hlink"/>
                </a:solidFill>
              </a:rPr>
              <a:t>, </a:t>
            </a:r>
            <a:r>
              <a:rPr lang="en-US" sz="2600">
                <a:solidFill>
                  <a:schemeClr val="hlink"/>
                </a:solidFill>
              </a:rPr>
              <a:t>we have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</a:rPr>
              <a:t>0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cg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&lt; 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>
                <a:latin typeface="Symbol" pitchFamily="18" charset="2"/>
                <a:sym typeface="Symbol" pitchFamily="18" charset="2"/>
              </a:rPr>
              <a:t>w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-notation</a:t>
            </a:r>
          </a:p>
        </p:txBody>
      </p:sp>
      <p:sp>
        <p:nvSpPr>
          <p:cNvPr id="44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becomes arbitrarily large  relative to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as </a:t>
            </a:r>
            <a:r>
              <a:rPr lang="en-US" sz="2800" i="1" dirty="0"/>
              <a:t>n </a:t>
            </a:r>
            <a:r>
              <a:rPr lang="en-US" sz="2800" dirty="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3400" i="1" dirty="0">
                <a:solidFill>
                  <a:srgbClr val="FF3300"/>
                </a:solidFill>
              </a:rPr>
              <a:t>				</a:t>
            </a:r>
            <a:r>
              <a:rPr lang="en-US" sz="3400" i="1" dirty="0" err="1">
                <a:solidFill>
                  <a:srgbClr val="FF3300"/>
                </a:solidFill>
              </a:rPr>
              <a:t>lim</a:t>
            </a:r>
            <a:r>
              <a:rPr lang="en-US" sz="3400" i="1" dirty="0">
                <a:solidFill>
                  <a:srgbClr val="FF3300"/>
                </a:solidFill>
              </a:rPr>
              <a:t> </a:t>
            </a:r>
            <a:r>
              <a:rPr lang="en-US" sz="3400" dirty="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sz="3400" i="1" dirty="0">
                <a:solidFill>
                  <a:srgbClr val="FF3300"/>
                </a:solidFill>
              </a:rPr>
              <a:t>f</a:t>
            </a:r>
            <a:r>
              <a:rPr lang="en-US" sz="3400" dirty="0">
                <a:solidFill>
                  <a:srgbClr val="FF3300"/>
                </a:solidFill>
              </a:rPr>
              <a:t>(</a:t>
            </a:r>
            <a:r>
              <a:rPr lang="en-US" sz="3400" i="1" dirty="0">
                <a:solidFill>
                  <a:srgbClr val="FF3300"/>
                </a:solidFill>
              </a:rPr>
              <a:t>n</a:t>
            </a:r>
            <a:r>
              <a:rPr lang="en-US" sz="3400" dirty="0">
                <a:solidFill>
                  <a:srgbClr val="FF3300"/>
                </a:solidFill>
              </a:rPr>
              <a:t>) / </a:t>
            </a:r>
            <a:r>
              <a:rPr lang="en-US" sz="3400" i="1" dirty="0">
                <a:solidFill>
                  <a:srgbClr val="FF3300"/>
                </a:solidFill>
              </a:rPr>
              <a:t>g</a:t>
            </a:r>
            <a:r>
              <a:rPr lang="en-US" sz="3400" dirty="0">
                <a:solidFill>
                  <a:srgbClr val="FF3300"/>
                </a:solidFill>
              </a:rPr>
              <a:t>(</a:t>
            </a:r>
            <a:r>
              <a:rPr lang="en-US" sz="3400" i="1" dirty="0">
                <a:solidFill>
                  <a:srgbClr val="FF3300"/>
                </a:solidFill>
              </a:rPr>
              <a:t>n</a:t>
            </a:r>
            <a:r>
              <a:rPr lang="en-US" sz="3400" dirty="0">
                <a:solidFill>
                  <a:srgbClr val="FF3300"/>
                </a:solidFill>
              </a:rPr>
              <a:t>)] = </a:t>
            </a:r>
            <a:r>
              <a:rPr lang="en-US" sz="3400" dirty="0">
                <a:solidFill>
                  <a:srgbClr val="FF3300"/>
                </a:solidFill>
                <a:sym typeface="Symbol" pitchFamily="18" charset="2"/>
              </a:rPr>
              <a:t>.</a:t>
            </a:r>
            <a:endParaRPr lang="en-US" sz="3400" dirty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400" dirty="0">
                <a:solidFill>
                  <a:srgbClr val="3DDE2C"/>
                </a:solidFill>
              </a:rPr>
              <a:t>                         </a:t>
            </a:r>
            <a:r>
              <a:rPr lang="en-US" sz="3400" i="1" baseline="60000" dirty="0">
                <a:solidFill>
                  <a:srgbClr val="FF3300"/>
                </a:solidFill>
              </a:rPr>
              <a:t>n</a:t>
            </a:r>
            <a:r>
              <a:rPr lang="en-US" sz="3400" i="1" baseline="60000" dirty="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sz="3400" i="1" dirty="0">
                <a:solidFill>
                  <a:srgbClr val="FF3300"/>
                </a:solidFill>
              </a:rPr>
              <a:t> </a:t>
            </a:r>
            <a:endParaRPr lang="en-US" sz="3400" dirty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a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r>
              <a:rPr lang="en-US" sz="2800" b="1" i="1" dirty="0">
                <a:solidFill>
                  <a:srgbClr val="CC0000"/>
                </a:solidFill>
              </a:rPr>
              <a:t>lower bound</a:t>
            </a:r>
            <a:r>
              <a:rPr lang="en-US" sz="2800" dirty="0"/>
              <a:t> for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that is </a:t>
            </a:r>
            <a:r>
              <a:rPr lang="en-US" sz="2800" dirty="0" smtClean="0"/>
              <a:t>not asymptotically </a:t>
            </a:r>
            <a:r>
              <a:rPr lang="en-US" sz="2800" dirty="0"/>
              <a:t>tight.</a:t>
            </a:r>
          </a:p>
        </p:txBody>
      </p:sp>
      <p:sp>
        <p:nvSpPr>
          <p:cNvPr id="446468" name="Text Box 1028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6470" name="Text Box 1030"/>
          <p:cNvSpPr txBox="1">
            <a:spLocks noChangeArrowheads="1"/>
          </p:cNvSpPr>
          <p:nvPr/>
        </p:nvSpPr>
        <p:spPr bwMode="auto">
          <a:xfrm>
            <a:off x="576263" y="868363"/>
            <a:ext cx="7700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For a given function </a:t>
            </a:r>
            <a:r>
              <a:rPr lang="en-US" sz="3200" i="1"/>
              <a:t>g</a:t>
            </a:r>
            <a:r>
              <a:rPr lang="en-US" sz="3200"/>
              <a:t>(</a:t>
            </a:r>
            <a:r>
              <a:rPr lang="en-US" sz="3200" i="1"/>
              <a:t>n</a:t>
            </a:r>
            <a:r>
              <a:rPr lang="en-US" sz="3200"/>
              <a:t>), the set little-omega: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21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Functions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08088"/>
            <a:ext cx="7772400" cy="46894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i="1"/>
              <a:t>             f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</a:t>
            </a:r>
            <a:r>
              <a:rPr lang="en-US" i="1"/>
              <a:t>g  </a:t>
            </a:r>
            <a:r>
              <a:rPr lang="en-US">
                <a:sym typeface="Symbol" pitchFamily="18" charset="2"/>
              </a:rPr>
              <a:t> 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</a:t>
            </a:r>
            <a:r>
              <a:rPr lang="en-US" i="1"/>
              <a:t> b</a:t>
            </a:r>
          </a:p>
          <a:p>
            <a:pPr algn="ctr">
              <a:buFont typeface="Wingdings" pitchFamily="2" charset="2"/>
              <a:buNone/>
            </a:pPr>
            <a:endParaRPr lang="en-US" sz="2000" i="1"/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>
                <a:sym typeface="Symbol" pitchFamily="18" charset="2"/>
              </a:rPr>
              <a:t></a:t>
            </a:r>
            <a:r>
              <a:rPr lang="en-US" i="1">
                <a:sym typeface="Symbol" pitchFamily="18" charset="2"/>
              </a:rPr>
              <a:t>   </a:t>
            </a:r>
            <a:r>
              <a:rPr lang="en-US" i="1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>
                <a:sym typeface="Symbol" pitchFamily="18" charset="2"/>
              </a:rPr>
              <a:t></a:t>
            </a:r>
            <a:r>
              <a:rPr lang="en-US" i="1">
                <a:sym typeface="Symbol" pitchFamily="18" charset="2"/>
              </a:rPr>
              <a:t>  </a:t>
            </a:r>
            <a:r>
              <a:rPr lang="en-US" i="1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=  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/>
              <a:t>&lt;</a:t>
            </a:r>
            <a:r>
              <a:rPr lang="en-US" i="1"/>
              <a:t>  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 i="1">
                <a:latin typeface="Symbol" pitchFamily="18" charset="2"/>
                <a:sym typeface="Symbol" pitchFamily="18" charset="2"/>
              </a:rPr>
              <a:t>w 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/>
              <a:t>&gt;</a:t>
            </a:r>
            <a:r>
              <a:rPr lang="en-US" i="1"/>
              <a:t>  b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3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course introduces students to the analysis and design of computer algorithms. Upon completion of this course, students will be able to do the following: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Analyze the asymptotic performance of algorithms.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Demonstrate a familiarity with major algorithms and data structures.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Apply important algorithmic design paradigms and methods of analysis.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Synthesize efficient algorithms in common engineering design situations.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</a:rPr>
              <a:t>Transitivity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800" i="1">
                <a:solidFill>
                  <a:schemeClr val="hlink"/>
                </a:solidFill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</a:rPr>
              <a:t>Reflexivity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	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</a:rPr>
              <a:t>    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</a:rPr>
              <a:t>   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61543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Symmetry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	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Complementarity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     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     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>
                <a:solidFill>
                  <a:schemeClr val="hlink"/>
                </a:solidFill>
              </a:rPr>
              <a:t>((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7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thaiDist">
              <a:defRPr/>
            </a:pPr>
            <a:r>
              <a:rPr lang="en-US" dirty="0" smtClean="0"/>
              <a:t>Algorithm</a:t>
            </a:r>
          </a:p>
          <a:p>
            <a:pPr lvl="1" algn="thaiDist">
              <a:defRPr/>
            </a:pPr>
            <a:r>
              <a:rPr lang="en-US" dirty="0" smtClean="0">
                <a:ea typeface="+mn-ea"/>
                <a:cs typeface="+mn-cs"/>
              </a:rPr>
              <a:t>is any well-defined computational procedure that takes some value, or set of values, as input and produces some value, or set of values, as output.</a:t>
            </a:r>
          </a:p>
          <a:p>
            <a:pPr lvl="1" algn="thaiDist">
              <a:defRPr/>
            </a:pPr>
            <a:r>
              <a:rPr lang="en-US" dirty="0" smtClean="0">
                <a:ea typeface="+mn-ea"/>
                <a:cs typeface="+mn-cs"/>
              </a:rPr>
              <a:t>is thus a sequence of computational steps that transform the input into the output.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is a tool for solving a well - specified computational problem.</a:t>
            </a:r>
          </a:p>
          <a:p>
            <a:pPr lvl="1">
              <a:defRPr/>
            </a:pPr>
            <a:r>
              <a:rPr lang="th-TH" dirty="0" smtClean="0"/>
              <a:t>Any special method of solving a certain kind of problem (Webster Dictionary)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/>
              <a:t>What is a program?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/>
              <a:t>A program is the expression of an algorithm in a programming language</a:t>
            </a:r>
          </a:p>
          <a:p>
            <a:r>
              <a:rPr lang="th-TH" smtClean="0"/>
              <a:t>a set of instructions which the computer will follow to solve a problem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71800" y="3657600"/>
          <a:ext cx="2624138" cy="2819400"/>
        </p:xfrm>
        <a:graphic>
          <a:graphicData uri="http://schemas.openxmlformats.org/presentationml/2006/ole">
            <p:oleObj spid="_x0000_s41987" name="Clip" r:id="rId3" imgW="4251325" imgH="4570413" progId="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12,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3671</Words>
  <Application>Microsoft Office PowerPoint</Application>
  <PresentationFormat>On-screen Show (4:3)</PresentationFormat>
  <Paragraphs>655</Paragraphs>
  <Slides>71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Clip</vt:lpstr>
      <vt:lpstr>Equation</vt:lpstr>
      <vt:lpstr>CSE 207: Algorithms</vt:lpstr>
      <vt:lpstr>The Course</vt:lpstr>
      <vt:lpstr>The Course</vt:lpstr>
      <vt:lpstr>Slide 4</vt:lpstr>
      <vt:lpstr>The Course</vt:lpstr>
      <vt:lpstr>The Course</vt:lpstr>
      <vt:lpstr>Course Objectives</vt:lpstr>
      <vt:lpstr>What is Algorithm?</vt:lpstr>
      <vt:lpstr>What is a program?</vt:lpstr>
      <vt:lpstr>Where We're Going (1/2) </vt:lpstr>
      <vt:lpstr>Where We're Going(2/2)</vt:lpstr>
      <vt:lpstr>Some Application</vt:lpstr>
      <vt:lpstr> The study of Algorithm </vt:lpstr>
      <vt:lpstr>Importance of Analyzing Algorithm</vt:lpstr>
      <vt:lpstr>Why do we analyze about them? </vt:lpstr>
      <vt:lpstr>What do we analyze about them? </vt:lpstr>
      <vt:lpstr>What do we analyze about them?</vt:lpstr>
      <vt:lpstr>Complexity </vt:lpstr>
      <vt:lpstr>RAM model </vt:lpstr>
      <vt:lpstr>Why study algorithms and performance?</vt:lpstr>
      <vt:lpstr>The Selection Problem (1/2)</vt:lpstr>
      <vt:lpstr>The Selection Problem(2/2)</vt:lpstr>
      <vt:lpstr>Example: What is an Algorithm? </vt:lpstr>
      <vt:lpstr>Define Problem</vt:lpstr>
      <vt:lpstr>Example Algorithm </vt:lpstr>
      <vt:lpstr>Which algorithm is better?</vt:lpstr>
      <vt:lpstr>What do we need?</vt:lpstr>
      <vt:lpstr>Methods of Proof</vt:lpstr>
      <vt:lpstr>What is Algorithm Analysis?</vt:lpstr>
      <vt:lpstr>Function of Growth rate</vt:lpstr>
      <vt:lpstr>Review: Induction</vt:lpstr>
      <vt:lpstr>Proof By Induction</vt:lpstr>
      <vt:lpstr>Induction Example:  Gaussian Closed Form</vt:lpstr>
      <vt:lpstr>Induction Example: Geometric Closed Form</vt:lpstr>
      <vt:lpstr>Induction</vt:lpstr>
      <vt:lpstr>Asymptotic Performance</vt:lpstr>
      <vt:lpstr>Asymptotic Notation</vt:lpstr>
      <vt:lpstr>Analysis of Algorithms</vt:lpstr>
      <vt:lpstr>Input Size</vt:lpstr>
      <vt:lpstr>Running Time</vt:lpstr>
      <vt:lpstr>Analysis</vt:lpstr>
      <vt:lpstr>Review: Asymptotic Performance</vt:lpstr>
      <vt:lpstr>Review: Running Time</vt:lpstr>
      <vt:lpstr>An Example: Insertion Sort</vt:lpstr>
      <vt:lpstr>Insertion Sort</vt:lpstr>
      <vt:lpstr>Insertion Sort</vt:lpstr>
      <vt:lpstr>Analyzing Insertion Sort</vt:lpstr>
      <vt:lpstr>Analysis</vt:lpstr>
      <vt:lpstr>Upper Bound Notation</vt:lpstr>
      <vt:lpstr>Insertion Sort Is O(n2)</vt:lpstr>
      <vt:lpstr>Big O Fact</vt:lpstr>
      <vt:lpstr>Lower Bound Notation</vt:lpstr>
      <vt:lpstr>Asymptotic Tight Bound</vt:lpstr>
      <vt:lpstr>Other Asymptotic Notations</vt:lpstr>
      <vt:lpstr>Asymptotic Notation, Review of Functions &amp; Summations</vt:lpstr>
      <vt:lpstr>Asymptotic Complexity</vt:lpstr>
      <vt:lpstr>Asymptotic Notation</vt:lpstr>
      <vt:lpstr>O-notation</vt:lpstr>
      <vt:lpstr> -notation</vt:lpstr>
      <vt:lpstr>-notation</vt:lpstr>
      <vt:lpstr>-notation</vt:lpstr>
      <vt:lpstr>Example</vt:lpstr>
      <vt:lpstr>Relations Among Q, O, W</vt:lpstr>
      <vt:lpstr>Relations Between Q, W, O</vt:lpstr>
      <vt:lpstr>Running Times</vt:lpstr>
      <vt:lpstr>Asymptotic Notation in Equations</vt:lpstr>
      <vt:lpstr>o-notation</vt:lpstr>
      <vt:lpstr>w -notation</vt:lpstr>
      <vt:lpstr>Comparison of Functions</vt:lpstr>
      <vt:lpstr>Properties</vt:lpstr>
      <vt:lpstr>Properties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207: Algorithms</dc:title>
  <cp:lastModifiedBy>user</cp:lastModifiedBy>
  <cp:revision>35</cp:revision>
  <dcterms:created xsi:type="dcterms:W3CDTF">2012-11-04T14:41:22Z</dcterms:created>
  <dcterms:modified xsi:type="dcterms:W3CDTF">2014-05-12T03:08:48Z</dcterms:modified>
</cp:coreProperties>
</file>