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9" r:id="rId10"/>
    <p:sldId id="270" r:id="rId11"/>
    <p:sldId id="271" r:id="rId12"/>
    <p:sldId id="272" r:id="rId13"/>
    <p:sldId id="257" r:id="rId14"/>
    <p:sldId id="274" r:id="rId15"/>
    <p:sldId id="275" r:id="rId16"/>
    <p:sldId id="276" r:id="rId17"/>
    <p:sldId id="273" r:id="rId18"/>
    <p:sldId id="26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5867-E675-42AE-9A46-810FE2042A4F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ACBBD-49A9-4779-9AC8-5745BEC6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0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3C4752-E2C2-4AA3-BE18-550DCFA6B9F4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92C7-2875-4C84-A4A8-53E1A8E0BA72}" type="slidenum">
              <a:rPr lang="en-US"/>
              <a:pPr/>
              <a:t>12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9FE855-F5E9-44D5-8A86-4AAAB5452054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5B43-1009-4D23-9F07-E03847D4BCFB}" type="slidenum">
              <a:rPr lang="en-US"/>
              <a:pPr/>
              <a:t>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A99B6-5907-4A63-96A3-86D565442C44}" type="slidenum">
              <a:rPr lang="en-US"/>
              <a:pPr/>
              <a:t>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53DCF-B678-41BB-A885-19D181E7A872}" type="slidenum">
              <a:rPr lang="en-US"/>
              <a:pPr/>
              <a:t>7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04247-9AD9-476E-AE8C-9FCF9F9E7F82}" type="slidenum">
              <a:rPr lang="en-US"/>
              <a:pPr/>
              <a:t>8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2BB26-351B-4979-8F8B-2698DE160E9D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EC739-B157-482B-955C-9868F1116B1D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6C14D-A92C-4FBD-A146-68527648D2AF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of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Hanif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Bhuiyan</a:t>
            </a:r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Lecturer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CSE, UAP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7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/>
              <a:t>Example: Fibonacci numbers</a:t>
            </a:r>
            <a:r>
              <a:rPr lang="en-US" sz="1800">
                <a:solidFill>
                  <a:srgbClr val="FF00FF"/>
                </a:solidFill>
              </a:rPr>
              <a:t>  </a:t>
            </a:r>
            <a:endParaRPr lang="en-US" sz="1600">
              <a:solidFill>
                <a:srgbClr val="FF00FF"/>
              </a:solidFill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83058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/>
              <a:t>  Recall definition of Fibonacci numbers:</a:t>
            </a:r>
            <a:br>
              <a:rPr lang="en-US" sz="2400" b="1" dirty="0" smtClean="0"/>
            </a:br>
            <a:endParaRPr lang="en-US" sz="2000" b="1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= 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-1)</a:t>
            </a:r>
            <a:r>
              <a:rPr lang="en-US" sz="2400" b="1" i="1" dirty="0" smtClean="0"/>
              <a:t> + 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-2)</a:t>
            </a:r>
            <a:endParaRPr lang="en-US" sz="2400" b="1" i="1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(0)</a:t>
            </a:r>
            <a:r>
              <a:rPr lang="en-US" sz="2400" b="1" i="1" dirty="0" smtClean="0"/>
              <a:t> = </a:t>
            </a:r>
            <a:r>
              <a:rPr lang="en-US" sz="2400" b="1" dirty="0" smtClean="0"/>
              <a:t>0</a:t>
            </a:r>
            <a:endParaRPr lang="en-US" sz="2400" b="1" i="1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(1)</a:t>
            </a:r>
            <a:r>
              <a:rPr lang="en-US" sz="2400" b="1" i="1" dirty="0" smtClean="0"/>
              <a:t> = </a:t>
            </a:r>
            <a:r>
              <a:rPr lang="en-US" sz="2400" b="1" dirty="0" smtClean="0"/>
              <a:t>1</a:t>
            </a:r>
            <a:endParaRPr lang="en-US" sz="2400" b="1" i="1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Computing the </a:t>
            </a:r>
            <a:r>
              <a:rPr lang="en-US" sz="2400" b="1" i="1" dirty="0" smtClean="0"/>
              <a:t>n</a:t>
            </a:r>
            <a:r>
              <a:rPr lang="en-US" sz="2000" b="1" baseline="30000" dirty="0" smtClean="0"/>
              <a:t>th</a:t>
            </a:r>
            <a:r>
              <a:rPr lang="en-US" sz="2400" b="1" dirty="0" smtClean="0"/>
              <a:t> Fibonacci number recursively (top-down):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                                 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           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n-</a:t>
            </a:r>
            <a:r>
              <a:rPr lang="en-US" sz="2400" b="1" dirty="0" smtClean="0"/>
              <a:t>1)             </a:t>
            </a:r>
            <a:r>
              <a:rPr lang="en-US" sz="2400" b="1" i="1" dirty="0" smtClean="0"/>
              <a:t> +             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n-</a:t>
            </a:r>
            <a:r>
              <a:rPr lang="en-US" sz="2400" b="1" dirty="0" smtClean="0"/>
              <a:t>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n-</a:t>
            </a:r>
            <a:r>
              <a:rPr lang="en-US" sz="2400" b="1" dirty="0" smtClean="0"/>
              <a:t>2)     </a:t>
            </a:r>
            <a:r>
              <a:rPr lang="en-US" sz="2400" b="1" i="1" dirty="0" smtClean="0"/>
              <a:t>+     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n-</a:t>
            </a:r>
            <a:r>
              <a:rPr lang="en-US" sz="2400" b="1" dirty="0" smtClean="0"/>
              <a:t>3)         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n-</a:t>
            </a:r>
            <a:r>
              <a:rPr lang="en-US" sz="2400" b="1" dirty="0" smtClean="0"/>
              <a:t>3)     </a:t>
            </a:r>
            <a:r>
              <a:rPr lang="en-US" sz="2400" b="1" i="1" dirty="0" smtClean="0"/>
              <a:t>+     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n-</a:t>
            </a:r>
            <a:r>
              <a:rPr lang="en-US" sz="2400" b="1" dirty="0" smtClean="0"/>
              <a:t>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/>
              <a:t>                     ...</a:t>
            </a:r>
          </a:p>
        </p:txBody>
      </p:sp>
      <p:sp>
        <p:nvSpPr>
          <p:cNvPr id="409604" name="Line 4"/>
          <p:cNvSpPr>
            <a:spLocks noChangeShapeType="1"/>
          </p:cNvSpPr>
          <p:nvPr/>
        </p:nvSpPr>
        <p:spPr bwMode="auto">
          <a:xfrm flipH="1">
            <a:off x="2400300" y="4405745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09605" name="Line 5"/>
          <p:cNvSpPr>
            <a:spLocks noChangeShapeType="1"/>
          </p:cNvSpPr>
          <p:nvPr/>
        </p:nvSpPr>
        <p:spPr bwMode="auto">
          <a:xfrm>
            <a:off x="3657600" y="4343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09606" name="Line 6"/>
          <p:cNvSpPr>
            <a:spLocks noChangeShapeType="1"/>
          </p:cNvSpPr>
          <p:nvPr/>
        </p:nvSpPr>
        <p:spPr bwMode="auto">
          <a:xfrm flipH="1">
            <a:off x="1447800" y="5008419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09607" name="Line 7"/>
          <p:cNvSpPr>
            <a:spLocks noChangeShapeType="1"/>
          </p:cNvSpPr>
          <p:nvPr/>
        </p:nvSpPr>
        <p:spPr bwMode="auto">
          <a:xfrm>
            <a:off x="2209800" y="5008419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09608" name="Line 8"/>
          <p:cNvSpPr>
            <a:spLocks noChangeShapeType="1"/>
          </p:cNvSpPr>
          <p:nvPr/>
        </p:nvSpPr>
        <p:spPr bwMode="auto">
          <a:xfrm flipH="1">
            <a:off x="4343400" y="5105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09609" name="Line 9"/>
          <p:cNvSpPr>
            <a:spLocks noChangeShapeType="1"/>
          </p:cNvSpPr>
          <p:nvPr/>
        </p:nvSpPr>
        <p:spPr bwMode="auto">
          <a:xfrm>
            <a:off x="4876800" y="5105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62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Fibonacci numbers  (cont.)</a:t>
            </a:r>
            <a:r>
              <a:rPr lang="en-US" sz="1800" dirty="0">
                <a:solidFill>
                  <a:srgbClr val="FF00FF"/>
                </a:solidFill>
              </a:rPr>
              <a:t>  </a:t>
            </a:r>
            <a:endParaRPr lang="en-US" sz="1600" dirty="0">
              <a:solidFill>
                <a:srgbClr val="FF00FF"/>
              </a:solidFill>
            </a:endParaRP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3058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Computing the </a:t>
            </a:r>
            <a:r>
              <a:rPr lang="en-US" sz="1900" b="1" i="1" dirty="0" smtClean="0"/>
              <a:t>n</a:t>
            </a:r>
            <a:r>
              <a:rPr lang="en-US" sz="1900" b="1" baseline="30000" dirty="0" smtClean="0"/>
              <a:t>th</a:t>
            </a:r>
            <a:r>
              <a:rPr lang="en-US" sz="1900" b="1" dirty="0" smtClean="0"/>
              <a:t> Fibonacci number using bottom-up iteration and recording results: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b="1" i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i="1" dirty="0" smtClean="0"/>
              <a:t>  F</a:t>
            </a:r>
            <a:r>
              <a:rPr lang="en-US" sz="1900" b="1" dirty="0" smtClean="0"/>
              <a:t>(0)</a:t>
            </a:r>
            <a:r>
              <a:rPr lang="en-US" sz="1900" b="1" i="1" dirty="0" smtClean="0"/>
              <a:t> = </a:t>
            </a:r>
            <a:r>
              <a:rPr lang="en-US" sz="1900" b="1" dirty="0" smtClean="0"/>
              <a:t>0</a:t>
            </a:r>
            <a:endParaRPr lang="en-US" sz="1900" b="1" i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i="1" dirty="0" smtClean="0"/>
              <a:t>  F</a:t>
            </a:r>
            <a:r>
              <a:rPr lang="en-US" sz="1900" b="1" dirty="0" smtClean="0"/>
              <a:t>(1)</a:t>
            </a:r>
            <a:r>
              <a:rPr lang="en-US" sz="1900" b="1" i="1" dirty="0" smtClean="0"/>
              <a:t> = </a:t>
            </a:r>
            <a:r>
              <a:rPr lang="en-US" sz="1900" b="1" dirty="0" smtClean="0"/>
              <a:t>1</a:t>
            </a:r>
            <a:r>
              <a:rPr lang="en-US" sz="1900" b="1" i="1" dirty="0" smtClean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i="1" dirty="0" smtClean="0"/>
              <a:t>  F</a:t>
            </a:r>
            <a:r>
              <a:rPr lang="en-US" sz="1900" b="1" dirty="0" smtClean="0"/>
              <a:t>(2)</a:t>
            </a:r>
            <a:r>
              <a:rPr lang="en-US" sz="1900" b="1" i="1" dirty="0" smtClean="0"/>
              <a:t> = </a:t>
            </a:r>
            <a:r>
              <a:rPr lang="en-US" sz="1900" b="1" dirty="0" smtClean="0"/>
              <a:t>1+0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  …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i="1" dirty="0" smtClean="0"/>
              <a:t>  F</a:t>
            </a:r>
            <a:r>
              <a:rPr lang="en-US" sz="1900" b="1" dirty="0" smtClean="0"/>
              <a:t>(</a:t>
            </a:r>
            <a:r>
              <a:rPr lang="en-US" sz="1900" b="1" i="1" dirty="0" smtClean="0"/>
              <a:t>n</a:t>
            </a:r>
            <a:r>
              <a:rPr lang="en-US" sz="1900" b="1" dirty="0" smtClean="0"/>
              <a:t>-2)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i="1" dirty="0" smtClean="0"/>
              <a:t>  F</a:t>
            </a:r>
            <a:r>
              <a:rPr lang="en-US" sz="1900" b="1" dirty="0" smtClean="0"/>
              <a:t>(</a:t>
            </a:r>
            <a:r>
              <a:rPr lang="en-US" sz="1900" b="1" i="1" dirty="0" smtClean="0"/>
              <a:t>n</a:t>
            </a:r>
            <a:r>
              <a:rPr lang="en-US" sz="1900" b="1" dirty="0" smtClean="0"/>
              <a:t>-1)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i="1" dirty="0" smtClean="0"/>
              <a:t>  F</a:t>
            </a:r>
            <a:r>
              <a:rPr lang="en-US" sz="1900" b="1" dirty="0" smtClean="0"/>
              <a:t>(</a:t>
            </a:r>
            <a:r>
              <a:rPr lang="en-US" sz="1900" b="1" i="1" dirty="0" smtClean="0"/>
              <a:t>n</a:t>
            </a:r>
            <a:r>
              <a:rPr lang="en-US" sz="1900" b="1" dirty="0" smtClean="0"/>
              <a:t>) = </a:t>
            </a:r>
            <a:r>
              <a:rPr lang="en-US" sz="1900" b="1" i="1" dirty="0" smtClean="0"/>
              <a:t>F</a:t>
            </a:r>
            <a:r>
              <a:rPr lang="en-US" sz="1900" b="1" dirty="0" smtClean="0"/>
              <a:t>(</a:t>
            </a:r>
            <a:r>
              <a:rPr lang="en-US" sz="1900" b="1" i="1" dirty="0" smtClean="0"/>
              <a:t>n</a:t>
            </a:r>
            <a:r>
              <a:rPr lang="en-US" sz="1900" b="1" dirty="0" smtClean="0"/>
              <a:t>-1)</a:t>
            </a:r>
            <a:r>
              <a:rPr lang="en-US" sz="1900" b="1" i="1" dirty="0" smtClean="0"/>
              <a:t> + F</a:t>
            </a:r>
            <a:r>
              <a:rPr lang="en-US" sz="1900" b="1" dirty="0" smtClean="0"/>
              <a:t>(</a:t>
            </a:r>
            <a:r>
              <a:rPr lang="en-US" sz="1900" b="1" i="1" dirty="0" smtClean="0"/>
              <a:t>n</a:t>
            </a:r>
            <a:r>
              <a:rPr lang="en-US" sz="1900" b="1" dirty="0" smtClean="0"/>
              <a:t>-2)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b="1" dirty="0" smtClean="0"/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 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/>
            </a:r>
            <a:br>
              <a:rPr lang="en-US" sz="1900" b="1" dirty="0" smtClean="0"/>
            </a:br>
            <a:r>
              <a:rPr lang="en-US" sz="1900" b="1" dirty="0" smtClean="0"/>
              <a:t> Efficiency: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        - time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        - space</a:t>
            </a:r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600200" y="4241800"/>
          <a:ext cx="689292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Document" r:id="rId4" imgW="6582959" imgH="1759967" progId="Word.Document.8">
                  <p:embed/>
                </p:oleObj>
              </mc:Choice>
              <mc:Fallback>
                <p:oleObj name="Document" r:id="rId4" imgW="6582959" imgH="1759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41800"/>
                        <a:ext cx="6892925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1828800" y="44958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1828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2590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3352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42672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5257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477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85344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2667000" y="5602288"/>
            <a:ext cx="15017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n </a:t>
            </a:r>
          </a:p>
          <a:p>
            <a:pPr algn="ctr" eaLnBrk="0" fontAlgn="base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410640" name="Text Box 16"/>
          <p:cNvSpPr txBox="1">
            <a:spLocks noChangeArrowheads="1"/>
          </p:cNvSpPr>
          <p:nvPr/>
        </p:nvSpPr>
        <p:spPr bwMode="auto">
          <a:xfrm>
            <a:off x="5257800" y="54102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/>
              <a:t>What if we solve it recursively?</a:t>
            </a:r>
          </a:p>
        </p:txBody>
      </p:sp>
    </p:spTree>
    <p:extLst>
      <p:ext uri="{BB962C8B-B14F-4D97-AF65-F5344CB8AC3E}">
        <p14:creationId xmlns:p14="http://schemas.microsoft.com/office/powerpoint/2010/main" val="2264884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Examples of DP algorithms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419100" y="1219200"/>
            <a:ext cx="87249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800" dirty="0"/>
              <a:t>  Computing a binomial </a:t>
            </a:r>
            <a:r>
              <a:rPr lang="en-US" sz="2800" dirty="0" smtClean="0"/>
              <a:t>coefficient</a:t>
            </a:r>
            <a:endParaRPr lang="en-US" sz="2800" dirty="0"/>
          </a:p>
          <a:p>
            <a:pPr algn="l">
              <a:buFontTx/>
              <a:buChar char="•"/>
            </a:pPr>
            <a:r>
              <a:rPr lang="en-US" sz="2800" dirty="0"/>
              <a:t>  Longest common </a:t>
            </a:r>
            <a:r>
              <a:rPr lang="en-US" sz="2800" dirty="0" smtClean="0"/>
              <a:t>subsequence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 </a:t>
            </a:r>
            <a:r>
              <a:rPr lang="en-US" sz="2800" dirty="0" err="1"/>
              <a:t>Warshall’s</a:t>
            </a:r>
            <a:r>
              <a:rPr lang="en-US" sz="2800" dirty="0"/>
              <a:t> algorithm for transitive </a:t>
            </a:r>
            <a:r>
              <a:rPr lang="en-US" sz="2800" dirty="0" smtClean="0"/>
              <a:t>closure</a:t>
            </a:r>
            <a:endParaRPr lang="en-US" sz="2800" dirty="0"/>
          </a:p>
          <a:p>
            <a:pPr algn="l">
              <a:buFontTx/>
              <a:buChar char="•"/>
            </a:pPr>
            <a:r>
              <a:rPr lang="en-US" sz="2800" dirty="0"/>
              <a:t>  Floyd’s algorithm for all-pairs shortest </a:t>
            </a:r>
            <a:r>
              <a:rPr lang="en-US" sz="2800" dirty="0" smtClean="0"/>
              <a:t>paths</a:t>
            </a:r>
            <a:endParaRPr lang="en-US" sz="2800" dirty="0"/>
          </a:p>
          <a:p>
            <a:pPr algn="l">
              <a:buFontTx/>
              <a:buChar char="•"/>
            </a:pPr>
            <a:r>
              <a:rPr lang="en-US" sz="2800" dirty="0"/>
              <a:t>  Constructing an optimal binary search </a:t>
            </a:r>
            <a:r>
              <a:rPr lang="en-US" sz="2800" dirty="0" smtClean="0"/>
              <a:t>tree</a:t>
            </a:r>
            <a:endParaRPr lang="en-US" sz="2800" dirty="0"/>
          </a:p>
          <a:p>
            <a:pPr algn="l">
              <a:buFontTx/>
              <a:buChar char="•"/>
            </a:pPr>
            <a:r>
              <a:rPr lang="en-US" sz="2800" dirty="0"/>
              <a:t>  Some instances of difficult discrete optimization problems:</a:t>
            </a:r>
          </a:p>
          <a:p>
            <a:pPr lvl="1" algn="l"/>
            <a:r>
              <a:rPr lang="en-US" sz="2800" dirty="0"/>
              <a:t> - traveling salesman</a:t>
            </a:r>
          </a:p>
          <a:p>
            <a:pPr lvl="1" algn="l"/>
            <a:r>
              <a:rPr lang="en-US" sz="2800" dirty="0"/>
              <a:t> - knapsack</a:t>
            </a:r>
          </a:p>
          <a:p>
            <a:pPr algn="l">
              <a:buFontTx/>
              <a:buChar char="•"/>
            </a:pPr>
            <a:endParaRPr lang="en-US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681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dirty="0" smtClean="0"/>
              <a:t>Programming</a:t>
            </a:r>
            <a:r>
              <a:rPr lang="en-US" dirty="0" smtClean="0">
                <a:sym typeface="Wingdings" pitchFamily="2" charset="2"/>
              </a:rPr>
              <a:t>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Dynamic </a:t>
            </a:r>
            <a:r>
              <a:rPr lang="en-US" sz="2800" dirty="0"/>
              <a:t>programming approach is similar to divide and conquer in breaking down the problem into smaller and yet smaller possible sub-problems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But unlike, divide and conquer, these sub-problems are not solved independently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smtClean="0"/>
              <a:t>Rather</a:t>
            </a:r>
            <a:r>
              <a:rPr lang="en-US" sz="2800" dirty="0"/>
              <a:t>, results of these smaller sub-problems are remembered and used for similar or overlapping sub-problems.</a:t>
            </a:r>
          </a:p>
        </p:txBody>
      </p:sp>
    </p:spTree>
    <p:extLst>
      <p:ext uri="{BB962C8B-B14F-4D97-AF65-F5344CB8AC3E}">
        <p14:creationId xmlns:p14="http://schemas.microsoft.com/office/powerpoint/2010/main" val="36395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dirty="0" smtClean="0"/>
              <a:t>Programming</a:t>
            </a:r>
            <a:r>
              <a:rPr lang="en-US" dirty="0" smtClean="0">
                <a:sym typeface="Wingdings" pitchFamily="2" charset="2"/>
              </a:rPr>
              <a:t>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Dynamic programming is used where we have problems, which can be divided into similar sub-problems, so that their results can be re-used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Mostly, these algorithms are used for optimization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Before solving the in-hand sub-problem, dynamic algorithm will try to examine the results of the previously solved sub-problems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solutions of sub-problems are combined in order to achieve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18922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dirty="0" smtClean="0"/>
              <a:t>Programming</a:t>
            </a:r>
            <a:r>
              <a:rPr lang="en-US" dirty="0" smtClean="0">
                <a:sym typeface="Wingdings" pitchFamily="2" charset="2"/>
              </a:rPr>
              <a:t>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/>
              <a:t>So we can say that −</a:t>
            </a:r>
          </a:p>
          <a:p>
            <a:pPr lvl="1"/>
            <a:r>
              <a:rPr lang="en-US" dirty="0"/>
              <a:t>The problem should be able to be divided into smaller overlapping sub-problem.</a:t>
            </a:r>
          </a:p>
          <a:p>
            <a:pPr lvl="1"/>
            <a:r>
              <a:rPr lang="en-US" dirty="0"/>
              <a:t>An optimum solution can be achieved by using an optimum solution of smaller sub-problems.</a:t>
            </a:r>
          </a:p>
          <a:p>
            <a:pPr lvl="1"/>
            <a:r>
              <a:rPr lang="en-US" dirty="0"/>
              <a:t>Dynamic algorithms use memorization.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</a:t>
            </a:r>
            <a:r>
              <a:rPr lang="en-US" dirty="0">
                <a:sym typeface="Wingdings" pitchFamily="2" charset="2"/>
              </a:rPr>
              <a:t>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Fibonacci number series</a:t>
            </a:r>
          </a:p>
          <a:p>
            <a:r>
              <a:rPr lang="en-US" sz="2800" dirty="0"/>
              <a:t>Knapsack problem</a:t>
            </a:r>
          </a:p>
          <a:p>
            <a:r>
              <a:rPr lang="en-US" sz="2800" dirty="0"/>
              <a:t>Tower of Hanoi</a:t>
            </a:r>
          </a:p>
          <a:p>
            <a:r>
              <a:rPr lang="en-US" sz="2800" dirty="0"/>
              <a:t>All pair shortest path by Floyd-</a:t>
            </a:r>
            <a:r>
              <a:rPr lang="en-US" sz="2800" dirty="0" err="1"/>
              <a:t>Warshall</a:t>
            </a:r>
            <a:endParaRPr lang="en-US" sz="2800" dirty="0"/>
          </a:p>
          <a:p>
            <a:r>
              <a:rPr lang="en-US" sz="2800" dirty="0"/>
              <a:t>Shortest path by </a:t>
            </a:r>
            <a:r>
              <a:rPr lang="en-US" sz="2800" dirty="0" err="1"/>
              <a:t>Dijkstra</a:t>
            </a:r>
            <a:endParaRPr lang="en-US" sz="2800" dirty="0"/>
          </a:p>
          <a:p>
            <a:r>
              <a:rPr lang="en-US" sz="2800" dirty="0"/>
              <a:t>Project scheduling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Dynamic </a:t>
            </a:r>
            <a:r>
              <a:rPr lang="en-US" sz="2400" dirty="0">
                <a:solidFill>
                  <a:srgbClr val="FF0000"/>
                </a:solidFill>
              </a:rPr>
              <a:t>programming can be used in both top-down and bottom-up manner. </a:t>
            </a:r>
            <a:r>
              <a:rPr lang="en-US" sz="2400" dirty="0"/>
              <a:t>And of course, most of the times, referring to the previous solution output is cheaper than </a:t>
            </a:r>
            <a:r>
              <a:rPr lang="en-US" sz="2400" dirty="0" err="1"/>
              <a:t>recomputing</a:t>
            </a:r>
            <a:r>
              <a:rPr lang="en-US" sz="2400" dirty="0"/>
              <a:t> in terms of CPU cycles.</a:t>
            </a:r>
          </a:p>
        </p:txBody>
      </p:sp>
    </p:spTree>
    <p:extLst>
      <p:ext uri="{BB962C8B-B14F-4D97-AF65-F5344CB8AC3E}">
        <p14:creationId xmlns:p14="http://schemas.microsoft.com/office/powerpoint/2010/main" val="2999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Difference between DP and Divide-and-Conquer: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/>
              <a:t>Divide and </a:t>
            </a:r>
            <a:r>
              <a:rPr lang="en-US" sz="2800" dirty="0" smtClean="0"/>
              <a:t>Conquer to </a:t>
            </a:r>
            <a:r>
              <a:rPr lang="en-US" sz="2800" dirty="0"/>
              <a:t>solve these problems is inefficient </a:t>
            </a:r>
            <a:r>
              <a:rPr lang="en-US" sz="2800" dirty="0" smtClean="0"/>
              <a:t>as </a:t>
            </a:r>
            <a:r>
              <a:rPr lang="en-US" sz="2800" dirty="0"/>
              <a:t>the same common sub-sub-problems have to be </a:t>
            </a:r>
            <a:r>
              <a:rPr lang="en-US" sz="2800" dirty="0" smtClean="0"/>
              <a:t>solved many  times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DP </a:t>
            </a:r>
            <a:r>
              <a:rPr lang="en-US" sz="2800" dirty="0"/>
              <a:t>will solve each of them </a:t>
            </a:r>
            <a:r>
              <a:rPr lang="en-US" sz="2800" dirty="0" smtClean="0"/>
              <a:t>once and </a:t>
            </a:r>
            <a:r>
              <a:rPr lang="en-US" sz="2800" dirty="0"/>
              <a:t>their answers are stored in </a:t>
            </a:r>
            <a:r>
              <a:rPr lang="en-US" sz="2800" dirty="0" smtClean="0"/>
              <a:t>a table for </a:t>
            </a:r>
            <a:r>
              <a:rPr lang="en-US" sz="2800" dirty="0"/>
              <a:t>future </a:t>
            </a:r>
            <a:r>
              <a:rPr lang="en-US" sz="2800" dirty="0" smtClean="0"/>
              <a:t>reference.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22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Difference Regarding Other Methods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/>
              <a:t>In contrast to greedy algorithms, where local optimization is addressed, dynamic algorithms are motivated for an overall optimization of the problem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 contrast to divide and conquer algorithms, where solutions are combined to achieve an overall solution, dynamic algorithms use the output of a smaller sub-problem and then try to optimize a bigger sub-problem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Dynamic algorithms use memorization to remember the output of already solved sub-problems.</a:t>
            </a:r>
          </a:p>
        </p:txBody>
      </p:sp>
    </p:spTree>
    <p:extLst>
      <p:ext uri="{BB962C8B-B14F-4D97-AF65-F5344CB8AC3E}">
        <p14:creationId xmlns:p14="http://schemas.microsoft.com/office/powerpoint/2010/main" val="16639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400" dirty="0" smtClean="0"/>
              <a:t>Similar to dynamic programming, but </a:t>
            </a:r>
            <a:r>
              <a:rPr lang="en-US" sz="2400" dirty="0" smtClean="0">
                <a:solidFill>
                  <a:srgbClr val="C00000"/>
                </a:solidFill>
              </a:rPr>
              <a:t>simpler</a:t>
            </a:r>
            <a:r>
              <a:rPr lang="en-US" sz="2400" dirty="0" smtClean="0"/>
              <a:t> approach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smtClean="0"/>
              <a:t>Also used for optimization problems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b="1" dirty="0" smtClean="0"/>
              <a:t>Idea: </a:t>
            </a:r>
            <a:r>
              <a:rPr lang="en-US" sz="2400" dirty="0" smtClean="0"/>
              <a:t>When we have a choice to make, make the one that looks best </a:t>
            </a:r>
            <a:r>
              <a:rPr lang="en-US" sz="2400" dirty="0" smtClean="0">
                <a:solidFill>
                  <a:srgbClr val="C00000"/>
                </a:solidFill>
              </a:rPr>
              <a:t>right now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smtClean="0"/>
              <a:t>Make a </a:t>
            </a:r>
            <a:r>
              <a:rPr lang="en-US" sz="2000" dirty="0" smtClean="0">
                <a:solidFill>
                  <a:srgbClr val="C00000"/>
                </a:solidFill>
              </a:rPr>
              <a:t>locally</a:t>
            </a:r>
            <a:r>
              <a:rPr lang="en-US" sz="2000" dirty="0" smtClean="0"/>
              <a:t> optimal choice in hope of getting a globally optimal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 smtClean="0"/>
              <a:t>Greedy algorithms don’t always yield an optimal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 smtClean="0"/>
              <a:t>Makes the choice that looks best at the moment in order to get optimal solution.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800" b="1" dirty="0">
                <a:solidFill>
                  <a:srgbClr val="006600"/>
                </a:solidFill>
              </a:rPr>
              <a:t> </a:t>
            </a:r>
            <a:endParaRPr lang="en-US" sz="2800" b="1" dirty="0">
              <a:solidFill>
                <a:srgbClr val="F87422"/>
              </a:solidFill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tr-TR" sz="2800" dirty="0"/>
              <a:t>The methods of algorithm design form one of the core practical technologies of computer science</a:t>
            </a:r>
            <a:r>
              <a:rPr lang="tr-TR" sz="2800" dirty="0" smtClean="0"/>
              <a:t>.</a:t>
            </a:r>
            <a:endParaRPr lang="tr-TR" sz="2800" dirty="0"/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tr-TR" sz="2800" dirty="0"/>
              <a:t>The main aim of this lecture is to familiarize the student with the framework we shall use through the course about the design and analysis of algorithms</a:t>
            </a:r>
            <a:r>
              <a:rPr lang="tr-TR" sz="2800" dirty="0" smtClean="0"/>
              <a:t>.</a:t>
            </a:r>
            <a:endParaRPr lang="tr-TR" sz="2800" dirty="0"/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tr-TR" sz="2800" dirty="0"/>
              <a:t>We start with a discussion of the algorithms needed to solve computational problems. The problem of  sorting is used as a running example</a:t>
            </a:r>
            <a:r>
              <a:rPr lang="tr-TR" sz="2800" dirty="0" smtClean="0"/>
              <a:t>.</a:t>
            </a:r>
            <a:endParaRPr lang="tr-TR" sz="2800" dirty="0"/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tr-TR" sz="2800" dirty="0"/>
              <a:t>We introduce  a  pseudocode to show how we shall specify the algorithms.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287745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865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Dynamic Programming vs. Greedy Algorithms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838200"/>
            <a:ext cx="8450262" cy="5791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Dynamic programming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We make a choice at each step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The choice depends on solutions 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Bottom up solution, from smaller to larger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Greedy algorithm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Make the greedy choice and THEN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Solve the </a:t>
            </a:r>
            <a:r>
              <a:rPr lang="en-US" dirty="0" err="1" smtClean="0"/>
              <a:t>subproblem</a:t>
            </a:r>
            <a:r>
              <a:rPr lang="en-US" dirty="0" smtClean="0"/>
              <a:t> arising after the choice is made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The choice we make may depend on previous choices, but not on solutions 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Top down solution, problems decrease in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Tutorials point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 greedy algorithm approach, decisions are made from the given solution domain.</a:t>
            </a:r>
          </a:p>
          <a:p>
            <a:pPr algn="just"/>
            <a:r>
              <a:rPr lang="en-US" sz="2800" dirty="0" smtClean="0"/>
              <a:t>As being greedy, the closest solution that seems to provide an optimum solution is chosen.</a:t>
            </a:r>
          </a:p>
          <a:p>
            <a:pPr algn="just"/>
            <a:r>
              <a:rPr lang="en-US" sz="2800" dirty="0" smtClean="0"/>
              <a:t>Greedy algorithms try to find a localized optimum solution, which may eventually lead to globally optimized solutions.</a:t>
            </a:r>
          </a:p>
          <a:p>
            <a:pPr algn="just"/>
            <a:r>
              <a:rPr lang="en-US" sz="2800" dirty="0" smtClean="0"/>
              <a:t>However, generally greedy algorithms do not provide globally optimized solutions.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788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Tutorials point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000" dirty="0" smtClean="0"/>
              <a:t>This problem is to count to a desired value by choosing the least possible coins and the greedy approach forces the algorithm to pick the largest possible coin. If we are provided coins of 1, 2, 5 and 10 and we are asked to count 18 then the greedy procedure will be −</a:t>
            </a:r>
          </a:p>
          <a:p>
            <a:pPr lvl="1" algn="just"/>
            <a:r>
              <a:rPr lang="en-US" sz="3000" b="1" dirty="0" smtClean="0"/>
              <a:t>1</a:t>
            </a:r>
            <a:r>
              <a:rPr lang="en-US" sz="3000" dirty="0" smtClean="0"/>
              <a:t> − Select one 10 coin, the remaining count is 8</a:t>
            </a:r>
          </a:p>
          <a:p>
            <a:pPr lvl="1" algn="just"/>
            <a:r>
              <a:rPr lang="en-US" sz="3000" b="1" dirty="0" smtClean="0"/>
              <a:t>2</a:t>
            </a:r>
            <a:r>
              <a:rPr lang="en-US" sz="3000" dirty="0" smtClean="0"/>
              <a:t> − Then select one 5 coin, the remaining count is 3</a:t>
            </a:r>
          </a:p>
          <a:p>
            <a:pPr lvl="1" algn="just"/>
            <a:r>
              <a:rPr lang="en-US" sz="3000" b="1" dirty="0" smtClean="0"/>
              <a:t>3</a:t>
            </a:r>
            <a:r>
              <a:rPr lang="en-US" sz="3000" dirty="0" smtClean="0"/>
              <a:t> − Then select one 2 coin, the remaining count is 1</a:t>
            </a:r>
          </a:p>
          <a:p>
            <a:pPr lvl="1" algn="just"/>
            <a:r>
              <a:rPr lang="en-US" sz="3000" b="1" dirty="0" smtClean="0"/>
              <a:t>4</a:t>
            </a:r>
            <a:r>
              <a:rPr lang="en-US" sz="3000" dirty="0" smtClean="0"/>
              <a:t> − And finally, the selection of one 1 coins solves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9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Though, it seems to be working fine, for this count we need to pick only 4 coins.</a:t>
            </a:r>
          </a:p>
          <a:p>
            <a:pPr algn="just"/>
            <a:r>
              <a:rPr lang="en-US" sz="2800" dirty="0" smtClean="0"/>
              <a:t>But if we slightly change the problem then the same approach may not be able to produce the same optimum result.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063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For the currency system, where we have coins of 1, 7, 10 value, counting coins for value 18 will be absolutely optimum</a:t>
            </a:r>
          </a:p>
          <a:p>
            <a:pPr algn="just"/>
            <a:r>
              <a:rPr lang="en-US" sz="2800" dirty="0" smtClean="0"/>
              <a:t>But for count like 15, it may use more coins than necessary.</a:t>
            </a:r>
          </a:p>
          <a:p>
            <a:pPr algn="just"/>
            <a:r>
              <a:rPr lang="en-US" sz="2800" dirty="0" smtClean="0"/>
              <a:t>For example, the greedy approach will use 10 + 1 + 1 + 1 + 1 + 1, total 6 coins.</a:t>
            </a:r>
          </a:p>
          <a:p>
            <a:pPr algn="just"/>
            <a:r>
              <a:rPr lang="en-US" sz="2800" dirty="0" smtClean="0"/>
              <a:t>Whereas the same problem could be solved by using only 3 coins (7 + 7 + 1)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98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Hence, we may conclude that the greedy approach picks an </a:t>
            </a:r>
            <a:r>
              <a:rPr lang="en-US" dirty="0" smtClean="0">
                <a:solidFill>
                  <a:srgbClr val="FF0000"/>
                </a:solidFill>
              </a:rPr>
              <a:t>immediate optimized solution</a:t>
            </a:r>
            <a:r>
              <a:rPr lang="en-US" dirty="0" smtClean="0"/>
              <a:t> and </a:t>
            </a:r>
            <a:r>
              <a:rPr lang="en-US" b="1" dirty="0" smtClean="0"/>
              <a:t>may fail </a:t>
            </a:r>
            <a:r>
              <a:rPr lang="en-US" dirty="0" smtClean="0">
                <a:solidFill>
                  <a:srgbClr val="FF0000"/>
                </a:solidFill>
              </a:rPr>
              <a:t>where global optimization is a major concern.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Greedy Algorithms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Travelling Salesman Problem</a:t>
            </a:r>
          </a:p>
          <a:p>
            <a:r>
              <a:rPr lang="en-US" sz="2800" dirty="0" smtClean="0"/>
              <a:t>Prim's Minimal Spanning Tree Algorithm</a:t>
            </a:r>
          </a:p>
          <a:p>
            <a:r>
              <a:rPr lang="en-US" sz="2800" dirty="0" err="1" smtClean="0"/>
              <a:t>Kruskal's</a:t>
            </a:r>
            <a:r>
              <a:rPr lang="en-US" sz="2800" dirty="0" smtClean="0"/>
              <a:t> Minimal Spanning Tree Algorithm</a:t>
            </a:r>
          </a:p>
          <a:p>
            <a:r>
              <a:rPr lang="en-US" sz="2800" dirty="0" err="1" smtClean="0"/>
              <a:t>Dijkstra's</a:t>
            </a:r>
            <a:r>
              <a:rPr lang="en-US" sz="2800" dirty="0" smtClean="0"/>
              <a:t> Minimal Spanning Tree Algorithm</a:t>
            </a:r>
          </a:p>
          <a:p>
            <a:r>
              <a:rPr lang="en-US" sz="2800" dirty="0" smtClean="0"/>
              <a:t>Graph - Map Coloring</a:t>
            </a:r>
          </a:p>
          <a:p>
            <a:r>
              <a:rPr lang="en-US" sz="2800" dirty="0" smtClean="0"/>
              <a:t>Graph - Vertex Cover</a:t>
            </a:r>
          </a:p>
          <a:p>
            <a:r>
              <a:rPr lang="en-US" sz="2800" dirty="0" smtClean="0"/>
              <a:t>Knapsack Problem</a:t>
            </a:r>
          </a:p>
          <a:p>
            <a:r>
              <a:rPr lang="en-US" sz="2800" dirty="0" smtClean="0"/>
              <a:t>Job Scheduling Problem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2559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tr-T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>
                <a:cs typeface="Times New Roman" pitchFamily="18" charset="0"/>
              </a:rPr>
              <a:t>The word algorithm comes from the name of a Persian mathematician </a:t>
            </a:r>
            <a:r>
              <a:rPr lang="tr-TR" sz="2800" b="1" dirty="0">
                <a:cs typeface="Times New Roman" pitchFamily="18" charset="0"/>
              </a:rPr>
              <a:t>Abu Ja’far Mohammed ibn-i Musa al Khowarizmi. </a:t>
            </a:r>
            <a:endParaRPr lang="en-US" sz="2800" b="1" dirty="0" smtClean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tr-TR" sz="2800" dirty="0">
              <a:cs typeface="Times New Roman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>
                <a:cs typeface="Times New Roman" pitchFamily="18" charset="0"/>
              </a:rPr>
              <a:t>In computer science, this word refers to a special method useable by a computer for solution of a problem. The statement of the problem specifies in general terms the desired input/output relationship</a:t>
            </a:r>
            <a:r>
              <a:rPr lang="tr-TR" sz="2800" dirty="0" smtClean="0">
                <a:cs typeface="Times New Roman" pitchFamily="18" charset="0"/>
              </a:rPr>
              <a:t>.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tr-TR" sz="2800" dirty="0">
              <a:cs typeface="Times New Roman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>
                <a:cs typeface="Times New Roman" pitchFamily="18" charset="0"/>
              </a:rPr>
              <a:t>For example, sorting a given sequence of numbers into nondecreasing order provides fertile ground for introducing many standard design techniques and analysis tools.  </a:t>
            </a: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CA88C-9A78-46BF-9204-21E7A24250A9}" type="slidenum">
              <a:rPr lang="en-US"/>
              <a:pPr/>
              <a:t>4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Algorithm classification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Algorithms that use a similar problem-solving approach can be grouped together</a:t>
            </a:r>
          </a:p>
          <a:p>
            <a:pPr algn="just"/>
            <a:r>
              <a:rPr lang="en-US" sz="2800" dirty="0"/>
              <a:t>We’ll talk about a classification scheme for algorithms</a:t>
            </a:r>
          </a:p>
          <a:p>
            <a:pPr algn="just"/>
            <a:r>
              <a:rPr lang="en-US" sz="2800" dirty="0"/>
              <a:t>This classification scheme is neither exhaustive nor disjoint</a:t>
            </a:r>
          </a:p>
          <a:p>
            <a:pPr algn="just"/>
            <a:r>
              <a:rPr lang="en-US" sz="2800" dirty="0"/>
              <a:t>The purpose is not to be able to classify an algorithm as one type or another, but to highlight the various ways in which a problem can be attacked</a:t>
            </a:r>
          </a:p>
        </p:txBody>
      </p:sp>
    </p:spTree>
    <p:extLst>
      <p:ext uri="{BB962C8B-B14F-4D97-AF65-F5344CB8AC3E}">
        <p14:creationId xmlns:p14="http://schemas.microsoft.com/office/powerpoint/2010/main" val="42590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BB9D7-4B31-4BAC-ACF3-6AB60F36610C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 short list of categories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Algorithm types we will consider include:</a:t>
            </a:r>
          </a:p>
          <a:p>
            <a:pPr lvl="1"/>
            <a:r>
              <a:rPr lang="en-US" dirty="0"/>
              <a:t>Simple recursive algorithms</a:t>
            </a:r>
          </a:p>
          <a:p>
            <a:pPr lvl="1"/>
            <a:r>
              <a:rPr lang="en-US" dirty="0"/>
              <a:t>Backtracking algorithms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Divide and conquer algorithms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Dynamic programming algorithms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Greedy algorithms</a:t>
            </a:r>
          </a:p>
          <a:p>
            <a:pPr lvl="1"/>
            <a:r>
              <a:rPr lang="en-US" dirty="0"/>
              <a:t>Branch and bound algorithms</a:t>
            </a:r>
          </a:p>
          <a:p>
            <a:pPr lvl="1"/>
            <a:r>
              <a:rPr lang="en-US" dirty="0"/>
              <a:t>Brute force algorithms</a:t>
            </a:r>
          </a:p>
          <a:p>
            <a:pPr lvl="1"/>
            <a:r>
              <a:rPr lang="en-US" dirty="0"/>
              <a:t>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5484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Divide and Conquer Algorithms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z="2800" dirty="0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 dirty="0"/>
              <a:t> Divide instance of problem into two or more smaller </a:t>
            </a:r>
            <a:r>
              <a:rPr lang="en-US" sz="2800" dirty="0" smtClean="0"/>
              <a:t>instances</a:t>
            </a:r>
            <a:endParaRPr lang="en-US" sz="2800" dirty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 dirty="0"/>
              <a:t>Solve smaller instances </a:t>
            </a:r>
            <a:r>
              <a:rPr lang="en-US" sz="2800" dirty="0" smtClean="0"/>
              <a:t>recursively</a:t>
            </a:r>
            <a:endParaRPr lang="en-US" sz="2800" dirty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 dirty="0"/>
              <a:t>Obtain solution to original (larger) instance by combining these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Divide-and-Conquer Technique (cont.)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dirty="0">
                <a:solidFill>
                  <a:schemeClr val="bg2"/>
                </a:solidFill>
              </a:rPr>
              <a:t>a problem of size </a:t>
            </a:r>
            <a:r>
              <a:rPr lang="en-US" sz="1800" b="1" i="1" dirty="0">
                <a:solidFill>
                  <a:schemeClr val="bg2"/>
                </a:solidFill>
              </a:rPr>
              <a:t>n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4038600" y="1843087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13573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Divide-and-Conquer Examples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905375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800" dirty="0"/>
              <a:t>Sorting: </a:t>
            </a:r>
            <a:r>
              <a:rPr lang="en-US" sz="2800" dirty="0" smtClean="0"/>
              <a:t>merge sort </a:t>
            </a:r>
            <a:r>
              <a:rPr lang="en-US" sz="2800" dirty="0"/>
              <a:t>and </a:t>
            </a:r>
            <a:r>
              <a:rPr lang="en-US" sz="2800" dirty="0" smtClean="0"/>
              <a:t>quicksort</a:t>
            </a:r>
            <a:endParaRPr lang="en-US" sz="2800" dirty="0"/>
          </a:p>
          <a:p>
            <a:pPr marL="457200" indent="-457200"/>
            <a:r>
              <a:rPr lang="en-US" sz="2800" dirty="0"/>
              <a:t>Binary tree </a:t>
            </a:r>
            <a:r>
              <a:rPr lang="en-US" sz="2800" dirty="0" smtClean="0"/>
              <a:t>traversals</a:t>
            </a:r>
            <a:endParaRPr lang="en-US" sz="2800" dirty="0"/>
          </a:p>
          <a:p>
            <a:pPr marL="457200" indent="-457200"/>
            <a:r>
              <a:rPr lang="en-US" sz="2800" dirty="0"/>
              <a:t>Binary search </a:t>
            </a:r>
          </a:p>
          <a:p>
            <a:pPr marL="457200" indent="-457200"/>
            <a:r>
              <a:rPr lang="en-US" sz="2800" dirty="0"/>
              <a:t>Multiplication of large </a:t>
            </a:r>
            <a:r>
              <a:rPr lang="en-US" sz="2800" dirty="0" smtClean="0"/>
              <a:t>integers</a:t>
            </a:r>
            <a:endParaRPr lang="en-US" sz="2800" dirty="0"/>
          </a:p>
          <a:p>
            <a:pPr marL="457200" indent="-457200"/>
            <a:r>
              <a:rPr lang="en-US" sz="2800" dirty="0"/>
              <a:t>Matrix multiplication: </a:t>
            </a:r>
            <a:r>
              <a:rPr lang="en-US" sz="2800" dirty="0" err="1" smtClean="0"/>
              <a:t>Strassen’s</a:t>
            </a:r>
            <a:r>
              <a:rPr lang="en-US" sz="2800" dirty="0" smtClean="0"/>
              <a:t> algorithm</a:t>
            </a:r>
            <a:endParaRPr lang="en-US" sz="2800" dirty="0"/>
          </a:p>
          <a:p>
            <a:pPr marL="457200" indent="-457200"/>
            <a:r>
              <a:rPr lang="en-US" sz="2800" dirty="0"/>
              <a:t>Closest-pair and convex-hull algorithms</a:t>
            </a:r>
          </a:p>
        </p:txBody>
      </p:sp>
    </p:spTree>
    <p:extLst>
      <p:ext uri="{BB962C8B-B14F-4D97-AF65-F5344CB8AC3E}">
        <p14:creationId xmlns:p14="http://schemas.microsoft.com/office/powerpoint/2010/main" val="13179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Dynamic Programming</a:t>
            </a:r>
            <a:r>
              <a:rPr lang="en-US" sz="36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419100" y="1219200"/>
            <a:ext cx="8724900" cy="596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381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46125" indent="-2254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+mn-lt"/>
                <a:cs typeface="Times New Roman" pitchFamily="18" charset="0"/>
              </a:rPr>
              <a:t>Dynamic Programming  is  a general algorithm design technique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for </a:t>
            </a:r>
            <a:r>
              <a:rPr lang="en-US" sz="2800" dirty="0">
                <a:latin typeface="+mn-lt"/>
                <a:cs typeface="Times New Roman" pitchFamily="18" charset="0"/>
              </a:rPr>
              <a:t>solving problems defined by or formulated as recurrences with overlapping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subinstances</a:t>
            </a:r>
            <a:endParaRPr lang="en-US" sz="2800" dirty="0">
              <a:latin typeface="+mn-lt"/>
              <a:cs typeface="Times New Roman" pitchFamily="18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latin typeface="+mn-lt"/>
                <a:cs typeface="Times New Roman" pitchFamily="18" charset="0"/>
              </a:rPr>
              <a:t>  Invented by American mathematician </a:t>
            </a:r>
            <a:r>
              <a:rPr lang="en-US" sz="2800" b="1" dirty="0">
                <a:latin typeface="+mn-lt"/>
                <a:cs typeface="Times New Roman" pitchFamily="18" charset="0"/>
              </a:rPr>
              <a:t>Richard Bellman </a:t>
            </a:r>
            <a:r>
              <a:rPr lang="en-US" sz="2800" dirty="0">
                <a:latin typeface="+mn-lt"/>
                <a:cs typeface="Times New Roman" pitchFamily="18" charset="0"/>
              </a:rPr>
              <a:t>in the  1950s to solve optimization problems and later assimilated by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CS</a:t>
            </a:r>
            <a:endParaRPr lang="en-US" sz="2800" dirty="0">
              <a:latin typeface="+mn-lt"/>
              <a:cs typeface="Times New Roman" pitchFamily="18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latin typeface="+mn-lt"/>
                <a:cs typeface="Times New Roman" pitchFamily="18" charset="0"/>
              </a:rPr>
              <a:t>  “Programming” here means “planning</a:t>
            </a:r>
            <a:r>
              <a:rPr lang="en-US" sz="2800" dirty="0" smtClean="0">
                <a:latin typeface="+mn-lt"/>
                <a:cs typeface="Times New Roman" pitchFamily="18" charset="0"/>
              </a:rPr>
              <a:t>”</a:t>
            </a:r>
            <a:endParaRPr lang="en-US" sz="2800" dirty="0">
              <a:latin typeface="+mn-lt"/>
              <a:cs typeface="Times New Roman" pitchFamily="18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latin typeface="+mn-lt"/>
                <a:cs typeface="Times New Roman" pitchFamily="18" charset="0"/>
              </a:rPr>
              <a:t>  Main idea:</a:t>
            </a:r>
          </a:p>
          <a:p>
            <a:pPr lvl="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800" dirty="0">
                <a:latin typeface="+mn-lt"/>
                <a:cs typeface="Times New Roman" pitchFamily="18" charset="0"/>
              </a:rPr>
              <a:t>set up a recurrence relating a solution to a larger instance  to solutions of some smaller instances</a:t>
            </a:r>
          </a:p>
          <a:p>
            <a:pPr lvl="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+mn-lt"/>
                <a:cs typeface="Times New Roman" pitchFamily="18" charset="0"/>
              </a:rPr>
              <a:t>-  solve smaller instances once</a:t>
            </a:r>
          </a:p>
          <a:p>
            <a:pPr lvl="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800" dirty="0">
                <a:latin typeface="+mn-lt"/>
                <a:cs typeface="Times New Roman" pitchFamily="18" charset="0"/>
              </a:rPr>
              <a:t>record solutions in a table </a:t>
            </a:r>
          </a:p>
          <a:p>
            <a:pPr lvl="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800" dirty="0">
                <a:latin typeface="+mn-lt"/>
                <a:cs typeface="Times New Roman" pitchFamily="18" charset="0"/>
              </a:rPr>
              <a:t>extract solution to the initial instance from that table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25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1445</Words>
  <Application>Microsoft Office PowerPoint</Application>
  <PresentationFormat>On-screen Show (4:3)</PresentationFormat>
  <Paragraphs>203</Paragraphs>
  <Slides>27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Document</vt:lpstr>
      <vt:lpstr>Introduction of Algorithm</vt:lpstr>
      <vt:lpstr>Introduction</vt:lpstr>
      <vt:lpstr>PowerPoint Presentation</vt:lpstr>
      <vt:lpstr>Algorithm classification</vt:lpstr>
      <vt:lpstr>A short list of categories</vt:lpstr>
      <vt:lpstr>Divide and Conquer Algorithms</vt:lpstr>
      <vt:lpstr>Divide-and-Conquer Technique (cont.)</vt:lpstr>
      <vt:lpstr>Divide-and-Conquer Examples</vt:lpstr>
      <vt:lpstr>Dynamic Programming  </vt:lpstr>
      <vt:lpstr>Example: Fibonacci numbers  </vt:lpstr>
      <vt:lpstr>Example: Fibonacci numbers  (cont.)  </vt:lpstr>
      <vt:lpstr>Examples of DP algorithms</vt:lpstr>
      <vt:lpstr>Dynamic Programming Tutorials Point</vt:lpstr>
      <vt:lpstr>Dynamic Programming Tutorials Point</vt:lpstr>
      <vt:lpstr>Dynamic Programming Tutorials Point</vt:lpstr>
      <vt:lpstr>Dynamic Programming Tutorials Point</vt:lpstr>
      <vt:lpstr>Difference between DP and Divide-and-Conquer:</vt:lpstr>
      <vt:lpstr>Difference Regarding Other Methods</vt:lpstr>
      <vt:lpstr>Greedy Algorithms</vt:lpstr>
      <vt:lpstr>Dynamic Programming vs. Greedy Algorithms</vt:lpstr>
      <vt:lpstr>Greedy Algorithms Tutorials point</vt:lpstr>
      <vt:lpstr>Greedy Algorithms Tutorials point</vt:lpstr>
      <vt:lpstr>Greedy Algorithms Tutorials point</vt:lpstr>
      <vt:lpstr>Greedy Algorithms Tutorials point</vt:lpstr>
      <vt:lpstr>Greedy Algorithms Tutorials point</vt:lpstr>
      <vt:lpstr>Greedy Algorithms Tutorials point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Algorithm</dc:title>
  <dc:creator>Villen</dc:creator>
  <cp:lastModifiedBy>Guest Faculty</cp:lastModifiedBy>
  <cp:revision>53</cp:revision>
  <dcterms:created xsi:type="dcterms:W3CDTF">2006-08-16T00:00:00Z</dcterms:created>
  <dcterms:modified xsi:type="dcterms:W3CDTF">2017-12-30T07:32:31Z</dcterms:modified>
</cp:coreProperties>
</file>