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9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9638E-C179-476F-851C-26B1A292D826}" type="datetimeFigureOut">
              <a:rPr lang="en-US" smtClean="0"/>
              <a:pPr/>
              <a:t>3/24/2014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962DE-2A44-4EE3-A44C-44F07A7D19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3/23/2014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3/23/2014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3/23/2014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3/23/2014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3/23/2014</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3/23/2014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3/23/2014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3/23/2014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52908-15B8-496A-A037-AF6F129A54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3/23/2014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52908-15B8-496A-A037-AF6F129A54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wmf"/><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ctrTitle"/>
          </p:nvPr>
        </p:nvSpPr>
        <p:spPr>
          <a:xfrm>
            <a:off x="700088" y="2509838"/>
            <a:ext cx="7772400" cy="1143000"/>
          </a:xfrm>
        </p:spPr>
        <p:txBody>
          <a:bodyPr>
            <a:normAutofit/>
          </a:bodyPr>
          <a:lstStyle/>
          <a:p>
            <a:r>
              <a:rPr lang="en-US" sz="4400" dirty="0" smtClean="0"/>
              <a:t>Maximum Flow</a:t>
            </a:r>
            <a:endParaRPr lang="en-US" sz="4400" dirty="0"/>
          </a:p>
        </p:txBody>
      </p:sp>
      <p:sp>
        <p:nvSpPr>
          <p:cNvPr id="3" name="Date Placeholder 2"/>
          <p:cNvSpPr>
            <a:spLocks noGrp="1"/>
          </p:cNvSpPr>
          <p:nvPr>
            <p:ph type="dt" sz="half" idx="10"/>
          </p:nvPr>
        </p:nvSpPr>
        <p:spPr/>
        <p:txBody>
          <a:bodyPr/>
          <a:lstStyle/>
          <a:p>
            <a:r>
              <a:rPr lang="en-US" smtClean="0"/>
              <a:t>3/23/2014</a:t>
            </a:r>
            <a:endParaRPr lang="en-US"/>
          </a:p>
        </p:txBody>
      </p:sp>
      <p:sp>
        <p:nvSpPr>
          <p:cNvPr id="4" name="Slide Number Placeholder 3"/>
          <p:cNvSpPr>
            <a:spLocks noGrp="1"/>
          </p:cNvSpPr>
          <p:nvPr>
            <p:ph type="sldNum" sz="quarter" idx="12"/>
          </p:nvPr>
        </p:nvSpPr>
        <p:spPr/>
        <p:txBody>
          <a:bodyPr/>
          <a:lstStyle/>
          <a:p>
            <a:fld id="{08C52908-15B8-496A-A037-AF6F129A544E}"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C6AFF8D-3EE5-4A0C-A6FD-984E39E66E77}" type="slidenum">
              <a:rPr lang="en-US"/>
              <a:pPr/>
              <a:t>10</a:t>
            </a:fld>
            <a:endParaRPr lang="en-US"/>
          </a:p>
        </p:txBody>
      </p:sp>
      <p:sp>
        <p:nvSpPr>
          <p:cNvPr id="987138" name="Rectangle 2"/>
          <p:cNvSpPr>
            <a:spLocks noGrp="1" noChangeArrowheads="1"/>
          </p:cNvSpPr>
          <p:nvPr>
            <p:ph type="title"/>
          </p:nvPr>
        </p:nvSpPr>
        <p:spPr/>
        <p:txBody>
          <a:bodyPr/>
          <a:lstStyle/>
          <a:p>
            <a:r>
              <a:rPr lang="en-US"/>
              <a:t>The Value of a flow </a:t>
            </a:r>
          </a:p>
        </p:txBody>
      </p:sp>
      <p:sp>
        <p:nvSpPr>
          <p:cNvPr id="987139" name="Rectangle 3"/>
          <p:cNvSpPr>
            <a:spLocks noGrp="1" noChangeArrowheads="1"/>
          </p:cNvSpPr>
          <p:nvPr>
            <p:ph type="body" idx="1"/>
          </p:nvPr>
        </p:nvSpPr>
        <p:spPr>
          <a:xfrm>
            <a:off x="685800" y="1981200"/>
            <a:ext cx="7772400" cy="598488"/>
          </a:xfrm>
          <a:noFill/>
          <a:ln/>
        </p:spPr>
        <p:txBody>
          <a:bodyPr/>
          <a:lstStyle/>
          <a:p>
            <a:r>
              <a:rPr lang="en-US"/>
              <a:t>The value of a flow is given by </a:t>
            </a:r>
          </a:p>
          <a:p>
            <a:endParaRPr lang="en-US"/>
          </a:p>
          <a:p>
            <a:endParaRPr lang="en-US"/>
          </a:p>
          <a:p>
            <a:endParaRPr lang="en-US"/>
          </a:p>
          <a:p>
            <a:endParaRPr lang="en-US"/>
          </a:p>
          <a:p>
            <a:endParaRPr lang="en-US"/>
          </a:p>
        </p:txBody>
      </p:sp>
      <p:grpSp>
        <p:nvGrpSpPr>
          <p:cNvPr id="2" name="Group 4"/>
          <p:cNvGrpSpPr>
            <a:grpSpLocks/>
          </p:cNvGrpSpPr>
          <p:nvPr/>
        </p:nvGrpSpPr>
        <p:grpSpPr bwMode="auto">
          <a:xfrm>
            <a:off x="596900" y="2489200"/>
            <a:ext cx="7391400" cy="1358900"/>
            <a:chOff x="376" y="1568"/>
            <a:chExt cx="4656" cy="856"/>
          </a:xfrm>
        </p:grpSpPr>
        <p:sp>
          <p:nvSpPr>
            <p:cNvPr id="987141" name="Rectangle 5"/>
            <p:cNvSpPr>
              <a:spLocks noChangeArrowheads="1"/>
            </p:cNvSpPr>
            <p:nvPr/>
          </p:nvSpPr>
          <p:spPr bwMode="auto">
            <a:xfrm>
              <a:off x="376" y="1568"/>
              <a:ext cx="4656" cy="856"/>
            </a:xfrm>
            <a:prstGeom prst="rect">
              <a:avLst/>
            </a:prstGeom>
            <a:solidFill>
              <a:srgbClr val="FFFF00"/>
            </a:solidFill>
            <a:ln w="9525">
              <a:solidFill>
                <a:schemeClr val="tx1"/>
              </a:solidFill>
              <a:miter lim="800000"/>
              <a:headEnd/>
              <a:tailEnd/>
            </a:ln>
            <a:effectLst/>
          </p:spPr>
          <p:txBody>
            <a:bodyPr wrap="none" anchor="ctr"/>
            <a:lstStyle/>
            <a:p>
              <a:pPr algn="ctr"/>
              <a:endParaRPr lang="en-US" sz="2400" b="0">
                <a:solidFill>
                  <a:srgbClr val="FFFF00"/>
                </a:solidFill>
                <a:latin typeface="Comic Sans MS" pitchFamily="66" charset="0"/>
              </a:endParaRPr>
            </a:p>
          </p:txBody>
        </p:sp>
        <p:graphicFrame>
          <p:nvGraphicFramePr>
            <p:cNvPr id="987142" name="Object 6"/>
            <p:cNvGraphicFramePr>
              <a:graphicFrameLocks noChangeAspect="1"/>
            </p:cNvGraphicFramePr>
            <p:nvPr/>
          </p:nvGraphicFramePr>
          <p:xfrm>
            <a:off x="772" y="1628"/>
            <a:ext cx="3750" cy="779"/>
          </p:xfrm>
          <a:graphic>
            <a:graphicData uri="http://schemas.openxmlformats.org/presentationml/2006/ole">
              <p:oleObj spid="_x0000_s4098" name="Equation" r:id="rId3" imgW="1650960" imgH="342720" progId="Equation.3">
                <p:embed/>
              </p:oleObj>
            </a:graphicData>
          </a:graphic>
        </p:graphicFrame>
      </p:grpSp>
      <p:sp>
        <p:nvSpPr>
          <p:cNvPr id="987143" name="Rectangle 7"/>
          <p:cNvSpPr>
            <a:spLocks noChangeArrowheads="1"/>
          </p:cNvSpPr>
          <p:nvPr/>
        </p:nvSpPr>
        <p:spPr bwMode="auto">
          <a:xfrm>
            <a:off x="758825" y="4070350"/>
            <a:ext cx="7562850" cy="396875"/>
          </a:xfrm>
          <a:prstGeom prst="rect">
            <a:avLst/>
          </a:prstGeom>
          <a:noFill/>
          <a:ln w="9525">
            <a:noFill/>
            <a:miter lim="800000"/>
            <a:headEnd/>
            <a:tailEnd/>
          </a:ln>
          <a:effectLst/>
        </p:spPr>
        <p:txBody>
          <a:bodyPr wrap="none">
            <a:spAutoFit/>
          </a:bodyPr>
          <a:lstStyle/>
          <a:p>
            <a:pPr>
              <a:spcBef>
                <a:spcPct val="20000"/>
              </a:spcBef>
              <a:buClr>
                <a:srgbClr val="CCFF33"/>
              </a:buClr>
              <a:buSzPct val="70000"/>
              <a:buFont typeface="Wingdings" pitchFamily="2" charset="2"/>
              <a:buChar char="n"/>
            </a:pPr>
            <a:r>
              <a:rPr lang="en-US" sz="2000" b="0">
                <a:latin typeface="Comic Sans MS" pitchFamily="66" charset="0"/>
              </a:rPr>
              <a:t> This is the total flow leaving s  = the total flow arriving in t. </a:t>
            </a:r>
          </a:p>
        </p:txBody>
      </p:sp>
      <p:sp>
        <p:nvSpPr>
          <p:cNvPr id="10" name="Date Placeholder 9"/>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7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87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9" grpId="0" build="p" autoUpdateAnimBg="0"/>
      <p:bldP spid="98714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A26592F-A559-4D16-AD77-4AD7F3756F12}" type="slidenum">
              <a:rPr lang="en-US"/>
              <a:pPr/>
              <a:t>11</a:t>
            </a:fld>
            <a:endParaRPr lang="en-US"/>
          </a:p>
        </p:txBody>
      </p:sp>
      <p:sp>
        <p:nvSpPr>
          <p:cNvPr id="988162" name="Rectangle 2"/>
          <p:cNvSpPr>
            <a:spLocks noGrp="1" noChangeArrowheads="1"/>
          </p:cNvSpPr>
          <p:nvPr>
            <p:ph type="title"/>
          </p:nvPr>
        </p:nvSpPr>
        <p:spPr/>
        <p:txBody>
          <a:bodyPr/>
          <a:lstStyle/>
          <a:p>
            <a:r>
              <a:rPr lang="en-US"/>
              <a:t>Example:</a:t>
            </a:r>
          </a:p>
        </p:txBody>
      </p:sp>
      <p:sp>
        <p:nvSpPr>
          <p:cNvPr id="988163" name="Rectangle 3"/>
          <p:cNvSpPr>
            <a:spLocks noGrp="1" noChangeArrowheads="1"/>
          </p:cNvSpPr>
          <p:nvPr>
            <p:ph type="body" idx="1"/>
          </p:nvPr>
        </p:nvSpPr>
        <p:spPr>
          <a:xfrm>
            <a:off x="685800" y="3886200"/>
            <a:ext cx="7772400" cy="2209800"/>
          </a:xfrm>
          <a:noFill/>
          <a:ln/>
        </p:spPr>
        <p:txBody>
          <a:bodyPr/>
          <a:lstStyle/>
          <a:p>
            <a:pPr>
              <a:buFontTx/>
              <a:buNone/>
            </a:pPr>
            <a:r>
              <a:rPr lang="en-US" sz="2000"/>
              <a:t>|f| = f(s, v</a:t>
            </a:r>
            <a:r>
              <a:rPr lang="en-US" sz="2000" baseline="-25000"/>
              <a:t>1</a:t>
            </a:r>
            <a:r>
              <a:rPr lang="en-US" sz="2000"/>
              <a:t>) + f(s, v</a:t>
            </a:r>
            <a:r>
              <a:rPr lang="en-US" sz="2000" baseline="-25000"/>
              <a:t>2</a:t>
            </a:r>
            <a:r>
              <a:rPr lang="en-US" sz="2000"/>
              <a:t>) + f(s, v</a:t>
            </a:r>
            <a:r>
              <a:rPr lang="en-US" sz="2000" baseline="-25000"/>
              <a:t>3</a:t>
            </a:r>
            <a:r>
              <a:rPr lang="en-US" sz="2000"/>
              <a:t>) + f(s, v</a:t>
            </a:r>
            <a:r>
              <a:rPr lang="en-US" sz="2000" baseline="-25000"/>
              <a:t>4</a:t>
            </a:r>
            <a:r>
              <a:rPr lang="en-US" sz="2000"/>
              <a:t>) + f(s, t) = </a:t>
            </a:r>
          </a:p>
          <a:p>
            <a:pPr>
              <a:buFontTx/>
              <a:buNone/>
            </a:pPr>
            <a:r>
              <a:rPr lang="en-US" sz="2000"/>
              <a:t>             11    +     8     +     0      +      0    +     0     = 19 </a:t>
            </a:r>
          </a:p>
          <a:p>
            <a:pPr>
              <a:buFontTx/>
              <a:buNone/>
            </a:pPr>
            <a:endParaRPr lang="en-US" sz="2000"/>
          </a:p>
          <a:p>
            <a:pPr>
              <a:buFontTx/>
              <a:buNone/>
            </a:pPr>
            <a:r>
              <a:rPr lang="en-US" sz="2000"/>
              <a:t>|f|= f(s, t) +  f(v</a:t>
            </a:r>
            <a:r>
              <a:rPr lang="en-US" sz="2000" baseline="-25000"/>
              <a:t>1</a:t>
            </a:r>
            <a:r>
              <a:rPr lang="en-US" sz="2000"/>
              <a:t>, t) + f(v</a:t>
            </a:r>
            <a:r>
              <a:rPr lang="en-US" sz="2000" baseline="-25000"/>
              <a:t>2</a:t>
            </a:r>
            <a:r>
              <a:rPr lang="en-US" sz="2000"/>
              <a:t>, t) + f(v</a:t>
            </a:r>
            <a:r>
              <a:rPr lang="en-US" sz="2000" baseline="-25000"/>
              <a:t>3</a:t>
            </a:r>
            <a:r>
              <a:rPr lang="en-US" sz="2000"/>
              <a:t>, t) +  f(v</a:t>
            </a:r>
            <a:r>
              <a:rPr lang="en-US" sz="2000" baseline="-25000"/>
              <a:t>4</a:t>
            </a:r>
            <a:r>
              <a:rPr lang="en-US" sz="2000"/>
              <a:t>, t) =</a:t>
            </a:r>
          </a:p>
          <a:p>
            <a:pPr>
              <a:buFontTx/>
              <a:buNone/>
            </a:pPr>
            <a:r>
              <a:rPr lang="en-US" sz="2000"/>
              <a:t>           0     +     0      +     0     +     15    +       4     = 19 </a:t>
            </a:r>
          </a:p>
          <a:p>
            <a:pPr>
              <a:buFontTx/>
              <a:buNone/>
            </a:pPr>
            <a:endParaRPr lang="en-US" sz="2000"/>
          </a:p>
        </p:txBody>
      </p:sp>
      <p:graphicFrame>
        <p:nvGraphicFramePr>
          <p:cNvPr id="988164" name="Object 4"/>
          <p:cNvGraphicFramePr>
            <a:graphicFrameLocks noChangeAspect="1"/>
          </p:cNvGraphicFramePr>
          <p:nvPr/>
        </p:nvGraphicFramePr>
        <p:xfrm>
          <a:off x="1893888" y="1371600"/>
          <a:ext cx="4733925" cy="2325688"/>
        </p:xfrm>
        <a:graphic>
          <a:graphicData uri="http://schemas.openxmlformats.org/presentationml/2006/ole">
            <p:oleObj spid="_x0000_s5122" name="Picture Publisher Image" r:id="rId3" imgW="3781440" imgH="1857240" progId="">
              <p:embed/>
            </p:oleObj>
          </a:graphicData>
        </a:graphic>
      </p:graphicFrame>
      <p:sp>
        <p:nvSpPr>
          <p:cNvPr id="7" name="Date Placeholder 6"/>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anim calcmode="lin" valueType="num">
                                      <p:cBhvr additive="base">
                                        <p:cTn id="7" dur="500" fill="hold"/>
                                        <p:tgtEl>
                                          <p:spTgt spid="98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8163">
                                            <p:txEl>
                                              <p:pRg st="1" end="1"/>
                                            </p:txEl>
                                          </p:spTgt>
                                        </p:tgtEl>
                                        <p:attrNameLst>
                                          <p:attrName>style.visibility</p:attrName>
                                        </p:attrNameLst>
                                      </p:cBhvr>
                                      <p:to>
                                        <p:strVal val="visible"/>
                                      </p:to>
                                    </p:set>
                                    <p:anim calcmode="lin" valueType="num">
                                      <p:cBhvr additive="base">
                                        <p:cTn id="13" dur="500" fill="hold"/>
                                        <p:tgtEl>
                                          <p:spTgt spid="98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8163">
                                            <p:txEl>
                                              <p:pRg st="3" end="3"/>
                                            </p:txEl>
                                          </p:spTgt>
                                        </p:tgtEl>
                                        <p:attrNameLst>
                                          <p:attrName>style.visibility</p:attrName>
                                        </p:attrNameLst>
                                      </p:cBhvr>
                                      <p:to>
                                        <p:strVal val="visible"/>
                                      </p:to>
                                    </p:set>
                                    <p:anim calcmode="lin" valueType="num">
                                      <p:cBhvr additive="base">
                                        <p:cTn id="19" dur="500" fill="hold"/>
                                        <p:tgtEl>
                                          <p:spTgt spid="9881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8163">
                                            <p:txEl>
                                              <p:pRg st="4" end="4"/>
                                            </p:txEl>
                                          </p:spTgt>
                                        </p:tgtEl>
                                        <p:attrNameLst>
                                          <p:attrName>style.visibility</p:attrName>
                                        </p:attrNameLst>
                                      </p:cBhvr>
                                      <p:to>
                                        <p:strVal val="visible"/>
                                      </p:to>
                                    </p:set>
                                    <p:anim calcmode="lin" valueType="num">
                                      <p:cBhvr additive="base">
                                        <p:cTn id="25" dur="500" fill="hold"/>
                                        <p:tgtEl>
                                          <p:spTgt spid="9881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81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03EFF6B-E1CE-4479-ACA1-72946BE877CF}" type="slidenum">
              <a:rPr lang="en-US"/>
              <a:pPr/>
              <a:t>12</a:t>
            </a:fld>
            <a:endParaRPr lang="en-US"/>
          </a:p>
        </p:txBody>
      </p:sp>
      <p:sp>
        <p:nvSpPr>
          <p:cNvPr id="989186" name="Rectangle 2"/>
          <p:cNvSpPr>
            <a:spLocks noGrp="1" noChangeArrowheads="1"/>
          </p:cNvSpPr>
          <p:nvPr>
            <p:ph type="title"/>
          </p:nvPr>
        </p:nvSpPr>
        <p:spPr/>
        <p:txBody>
          <a:bodyPr/>
          <a:lstStyle/>
          <a:p>
            <a:r>
              <a:rPr lang="en-US"/>
              <a:t>A flow in a network </a:t>
            </a:r>
          </a:p>
        </p:txBody>
      </p:sp>
      <p:sp>
        <p:nvSpPr>
          <p:cNvPr id="989187" name="Rectangle 3"/>
          <p:cNvSpPr>
            <a:spLocks noGrp="1" noChangeArrowheads="1"/>
          </p:cNvSpPr>
          <p:nvPr>
            <p:ph type="body" idx="1"/>
          </p:nvPr>
        </p:nvSpPr>
        <p:spPr>
          <a:xfrm>
            <a:off x="685800" y="1981200"/>
            <a:ext cx="7772400" cy="4114800"/>
          </a:xfrm>
          <a:noFill/>
          <a:ln/>
        </p:spPr>
        <p:txBody>
          <a:bodyPr/>
          <a:lstStyle/>
          <a:p>
            <a:pPr>
              <a:lnSpc>
                <a:spcPct val="120000"/>
              </a:lnSpc>
            </a:pPr>
            <a:r>
              <a:rPr lang="en-US" sz="2000" dirty="0"/>
              <a:t>We assume that there is only flow in one direction at a time.</a:t>
            </a:r>
          </a:p>
          <a:p>
            <a:pPr>
              <a:lnSpc>
                <a:spcPct val="120000"/>
              </a:lnSpc>
            </a:pPr>
            <a:endParaRPr lang="en-US" sz="2000" dirty="0"/>
          </a:p>
          <a:p>
            <a:pPr>
              <a:lnSpc>
                <a:spcPct val="120000"/>
              </a:lnSpc>
            </a:pPr>
            <a:endParaRPr lang="en-US" sz="2000" dirty="0"/>
          </a:p>
          <a:p>
            <a:pPr>
              <a:lnSpc>
                <a:spcPct val="120000"/>
              </a:lnSpc>
            </a:pPr>
            <a:endParaRPr lang="en-US" sz="2000" dirty="0"/>
          </a:p>
          <a:p>
            <a:pPr>
              <a:lnSpc>
                <a:spcPct val="120000"/>
              </a:lnSpc>
            </a:pPr>
            <a:endParaRPr lang="en-US" sz="2000" dirty="0"/>
          </a:p>
          <a:p>
            <a:pPr>
              <a:lnSpc>
                <a:spcPct val="120000"/>
              </a:lnSpc>
            </a:pPr>
            <a:endParaRPr lang="en-US" sz="2000" dirty="0" smtClean="0"/>
          </a:p>
          <a:p>
            <a:pPr>
              <a:lnSpc>
                <a:spcPct val="120000"/>
              </a:lnSpc>
            </a:pPr>
            <a:r>
              <a:rPr lang="en-US" sz="2000" dirty="0" smtClean="0"/>
              <a:t>Sending </a:t>
            </a:r>
            <a:r>
              <a:rPr lang="en-US" sz="2000" dirty="0"/>
              <a:t>7 trucks from Edmonton to Calgary and 3 trucks from Calgary to Edmonton has the same net effect as sending 4 trucks from Edmonton </a:t>
            </a:r>
            <a:r>
              <a:rPr lang="en-US" sz="2000" dirty="0" smtClean="0"/>
              <a:t>to </a:t>
            </a:r>
            <a:r>
              <a:rPr lang="en-US" sz="2000" dirty="0"/>
              <a:t>Calgary. </a:t>
            </a:r>
          </a:p>
        </p:txBody>
      </p:sp>
      <p:graphicFrame>
        <p:nvGraphicFramePr>
          <p:cNvPr id="989188" name="Object 4"/>
          <p:cNvGraphicFramePr>
            <a:graphicFrameLocks noChangeAspect="1"/>
          </p:cNvGraphicFramePr>
          <p:nvPr/>
        </p:nvGraphicFramePr>
        <p:xfrm>
          <a:off x="1855788" y="2562225"/>
          <a:ext cx="4438650" cy="1876425"/>
        </p:xfrm>
        <a:graphic>
          <a:graphicData uri="http://schemas.openxmlformats.org/presentationml/2006/ole">
            <p:oleObj spid="_x0000_s6146" name="Picture Publisher Image" r:id="rId3" imgW="4438800" imgH="1876320" progId="">
              <p:embed/>
            </p:oleObj>
          </a:graphicData>
        </a:graphic>
      </p:graphicFrame>
      <p:sp>
        <p:nvSpPr>
          <p:cNvPr id="7" name="Date Placeholder 6"/>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anim calcmode="lin" valueType="num">
                                      <p:cBhvr additive="base">
                                        <p:cTn id="7" dur="500" fill="hold"/>
                                        <p:tgtEl>
                                          <p:spTgt spid="98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9187">
                                            <p:txEl>
                                              <p:pRg st="6" end="6"/>
                                            </p:txEl>
                                          </p:spTgt>
                                        </p:tgtEl>
                                        <p:attrNameLst>
                                          <p:attrName>style.visibility</p:attrName>
                                        </p:attrNameLst>
                                      </p:cBhvr>
                                      <p:to>
                                        <p:strVal val="visible"/>
                                      </p:to>
                                    </p:set>
                                    <p:anim calcmode="lin" valueType="num">
                                      <p:cBhvr additive="base">
                                        <p:cTn id="13" dur="500" fill="hold"/>
                                        <p:tgtEl>
                                          <p:spTgt spid="989187">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91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A7EAD91E-087B-42FE-90B8-DDA47037DA72}" type="slidenum">
              <a:rPr lang="en-US"/>
              <a:pPr/>
              <a:t>13</a:t>
            </a:fld>
            <a:endParaRPr lang="en-US"/>
          </a:p>
        </p:txBody>
      </p:sp>
      <p:sp>
        <p:nvSpPr>
          <p:cNvPr id="991234" name="Rectangle 2"/>
          <p:cNvSpPr>
            <a:spLocks noGrp="1" noChangeArrowheads="1"/>
          </p:cNvSpPr>
          <p:nvPr>
            <p:ph type="title"/>
          </p:nvPr>
        </p:nvSpPr>
        <p:spPr/>
        <p:txBody>
          <a:bodyPr/>
          <a:lstStyle/>
          <a:p>
            <a:r>
              <a:rPr lang="en-US"/>
              <a:t>Residual Networks</a:t>
            </a:r>
          </a:p>
        </p:txBody>
      </p:sp>
      <p:sp>
        <p:nvSpPr>
          <p:cNvPr id="991235" name="Rectangle 3"/>
          <p:cNvSpPr>
            <a:spLocks noGrp="1" noChangeArrowheads="1"/>
          </p:cNvSpPr>
          <p:nvPr>
            <p:ph type="body" idx="1"/>
          </p:nvPr>
        </p:nvSpPr>
        <p:spPr>
          <a:xfrm>
            <a:off x="425450" y="1636713"/>
            <a:ext cx="8464550" cy="1333500"/>
          </a:xfrm>
          <a:noFill/>
          <a:ln/>
        </p:spPr>
        <p:txBody>
          <a:bodyPr/>
          <a:lstStyle/>
          <a:p>
            <a:r>
              <a:rPr lang="en-US" sz="2000"/>
              <a:t>The residual capacity of an edge </a:t>
            </a:r>
            <a:r>
              <a:rPr lang="en-US" sz="2000" i="1"/>
              <a:t>(u,v)</a:t>
            </a:r>
            <a:r>
              <a:rPr lang="en-US" sz="2000"/>
              <a:t> in a network with a flow </a:t>
            </a:r>
            <a:r>
              <a:rPr lang="en-US" i="1"/>
              <a:t>f</a:t>
            </a:r>
            <a:r>
              <a:rPr lang="en-US" sz="2000"/>
              <a:t> is given by: </a:t>
            </a:r>
          </a:p>
        </p:txBody>
      </p:sp>
      <p:grpSp>
        <p:nvGrpSpPr>
          <p:cNvPr id="2" name="Group 4"/>
          <p:cNvGrpSpPr>
            <a:grpSpLocks/>
          </p:cNvGrpSpPr>
          <p:nvPr/>
        </p:nvGrpSpPr>
        <p:grpSpPr bwMode="auto">
          <a:xfrm>
            <a:off x="1384300" y="2513013"/>
            <a:ext cx="4811713" cy="995362"/>
            <a:chOff x="968" y="1968"/>
            <a:chExt cx="3904" cy="808"/>
          </a:xfrm>
        </p:grpSpPr>
        <p:sp>
          <p:nvSpPr>
            <p:cNvPr id="991237" name="Rectangle 5"/>
            <p:cNvSpPr>
              <a:spLocks noChangeArrowheads="1"/>
            </p:cNvSpPr>
            <p:nvPr/>
          </p:nvSpPr>
          <p:spPr bwMode="auto">
            <a:xfrm>
              <a:off x="968" y="1968"/>
              <a:ext cx="3904" cy="808"/>
            </a:xfrm>
            <a:prstGeom prst="rect">
              <a:avLst/>
            </a:prstGeom>
            <a:solidFill>
              <a:srgbClr val="FFFF00"/>
            </a:solidFill>
            <a:ln w="9525">
              <a:solidFill>
                <a:schemeClr val="tx1"/>
              </a:solidFill>
              <a:miter lim="800000"/>
              <a:headEnd/>
              <a:tailEnd/>
            </a:ln>
            <a:effectLst/>
          </p:spPr>
          <p:txBody>
            <a:bodyPr wrap="none" anchor="ctr"/>
            <a:lstStyle/>
            <a:p>
              <a:endParaRPr lang="en-US"/>
            </a:p>
          </p:txBody>
        </p:sp>
        <p:graphicFrame>
          <p:nvGraphicFramePr>
            <p:cNvPr id="991238" name="Object 6"/>
            <p:cNvGraphicFramePr>
              <a:graphicFrameLocks noChangeAspect="1"/>
            </p:cNvGraphicFramePr>
            <p:nvPr/>
          </p:nvGraphicFramePr>
          <p:xfrm>
            <a:off x="1084" y="2124"/>
            <a:ext cx="3526" cy="536"/>
          </p:xfrm>
          <a:graphic>
            <a:graphicData uri="http://schemas.openxmlformats.org/presentationml/2006/ole">
              <p:oleObj spid="_x0000_s8196" name="Equation" r:id="rId3" imgW="1587240" imgH="241200" progId="Equation.3">
                <p:embed/>
              </p:oleObj>
            </a:graphicData>
          </a:graphic>
        </p:graphicFrame>
      </p:grpSp>
      <p:sp>
        <p:nvSpPr>
          <p:cNvPr id="991240" name="Rectangle 8"/>
          <p:cNvSpPr>
            <a:spLocks noChangeArrowheads="1"/>
          </p:cNvSpPr>
          <p:nvPr/>
        </p:nvSpPr>
        <p:spPr bwMode="auto">
          <a:xfrm>
            <a:off x="531813" y="3838575"/>
            <a:ext cx="8032750" cy="487363"/>
          </a:xfrm>
          <a:prstGeom prst="rect">
            <a:avLst/>
          </a:prstGeom>
          <a:noFill/>
          <a:ln w="9525">
            <a:noFill/>
            <a:miter lim="800000"/>
            <a:headEnd/>
            <a:tailEnd/>
          </a:ln>
          <a:effectLst/>
        </p:spPr>
        <p:txBody>
          <a:bodyPr/>
          <a:lstStyle/>
          <a:p>
            <a:pPr marL="342900" indent="-342900">
              <a:spcBef>
                <a:spcPct val="50000"/>
              </a:spcBef>
              <a:buFontTx/>
              <a:buChar char="•"/>
            </a:pPr>
            <a:r>
              <a:rPr lang="en-US" sz="2000" b="0"/>
              <a:t>The residual network of a graph </a:t>
            </a:r>
            <a:r>
              <a:rPr lang="en-US" sz="2000" b="0" i="1"/>
              <a:t>G</a:t>
            </a:r>
            <a:r>
              <a:rPr lang="en-US" sz="2000" b="0"/>
              <a:t> induced by a flow </a:t>
            </a:r>
            <a:r>
              <a:rPr lang="en-US" sz="2000" b="0" i="1"/>
              <a:t>f</a:t>
            </a:r>
            <a:r>
              <a:rPr lang="en-US" sz="2000" b="0"/>
              <a:t> is the graph including only the edges with positive residual capacity, i.e.,</a:t>
            </a:r>
          </a:p>
        </p:txBody>
      </p:sp>
      <p:graphicFrame>
        <p:nvGraphicFramePr>
          <p:cNvPr id="991241" name="Object 9"/>
          <p:cNvGraphicFramePr>
            <a:graphicFrameLocks noChangeAspect="1"/>
          </p:cNvGraphicFramePr>
          <p:nvPr/>
        </p:nvGraphicFramePr>
        <p:xfrm>
          <a:off x="1022350" y="4775200"/>
          <a:ext cx="2203450" cy="388938"/>
        </p:xfrm>
        <a:graphic>
          <a:graphicData uri="http://schemas.openxmlformats.org/presentationml/2006/ole">
            <p:oleObj spid="_x0000_s8194" name="Equation" r:id="rId4" imgW="1295280" imgH="228600" progId="">
              <p:embed/>
            </p:oleObj>
          </a:graphicData>
        </a:graphic>
      </p:graphicFrame>
      <p:graphicFrame>
        <p:nvGraphicFramePr>
          <p:cNvPr id="991242" name="Object 10"/>
          <p:cNvGraphicFramePr>
            <a:graphicFrameLocks noChangeAspect="1"/>
          </p:cNvGraphicFramePr>
          <p:nvPr/>
        </p:nvGraphicFramePr>
        <p:xfrm>
          <a:off x="3314700" y="4781550"/>
          <a:ext cx="3521075" cy="388938"/>
        </p:xfrm>
        <a:graphic>
          <a:graphicData uri="http://schemas.openxmlformats.org/presentationml/2006/ole">
            <p:oleObj spid="_x0000_s8195" name="Equation" r:id="rId5" imgW="2070000" imgH="228600" progId="">
              <p:embed/>
            </p:oleObj>
          </a:graphicData>
        </a:graphic>
      </p:graphicFrame>
      <p:sp>
        <p:nvSpPr>
          <p:cNvPr id="12" name="Date Placeholder 11"/>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1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124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1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1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build="p" autoUpdateAnimBg="0"/>
      <p:bldP spid="99124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42D20E15-5B70-4A97-B4A3-A8A01C42A1ED}" type="slidenum">
              <a:rPr lang="en-US"/>
              <a:pPr/>
              <a:t>14</a:t>
            </a:fld>
            <a:endParaRPr lang="en-US"/>
          </a:p>
        </p:txBody>
      </p:sp>
      <p:sp>
        <p:nvSpPr>
          <p:cNvPr id="992258" name="Rectangle 2"/>
          <p:cNvSpPr>
            <a:spLocks noGrp="1" noChangeArrowheads="1"/>
          </p:cNvSpPr>
          <p:nvPr>
            <p:ph type="title"/>
          </p:nvPr>
        </p:nvSpPr>
        <p:spPr>
          <a:xfrm>
            <a:off x="457200" y="-22225"/>
            <a:ext cx="8229600" cy="1143000"/>
          </a:xfrm>
        </p:spPr>
        <p:txBody>
          <a:bodyPr/>
          <a:lstStyle/>
          <a:p>
            <a:r>
              <a:rPr lang="en-US"/>
              <a:t>Example of Residual Network</a:t>
            </a:r>
          </a:p>
        </p:txBody>
      </p:sp>
      <p:grpSp>
        <p:nvGrpSpPr>
          <p:cNvPr id="2" name="Group 3"/>
          <p:cNvGrpSpPr>
            <a:grpSpLocks/>
          </p:cNvGrpSpPr>
          <p:nvPr/>
        </p:nvGrpSpPr>
        <p:grpSpPr bwMode="auto">
          <a:xfrm>
            <a:off x="158750" y="1031875"/>
            <a:ext cx="8285163" cy="2495550"/>
            <a:chOff x="100" y="837"/>
            <a:chExt cx="5219" cy="1572"/>
          </a:xfrm>
        </p:grpSpPr>
        <p:graphicFrame>
          <p:nvGraphicFramePr>
            <p:cNvPr id="992260" name="Object 4"/>
            <p:cNvGraphicFramePr>
              <a:graphicFrameLocks noChangeAspect="1"/>
            </p:cNvGraphicFramePr>
            <p:nvPr/>
          </p:nvGraphicFramePr>
          <p:xfrm>
            <a:off x="1748" y="837"/>
            <a:ext cx="3571" cy="1572"/>
          </p:xfrm>
          <a:graphic>
            <a:graphicData uri="http://schemas.openxmlformats.org/presentationml/2006/ole">
              <p:oleObj spid="_x0000_s9219" name="Picture Publisher Image" r:id="rId3" imgW="3657600" imgH="1609560" progId="">
                <p:embed/>
              </p:oleObj>
            </a:graphicData>
          </a:graphic>
        </p:graphicFrame>
        <p:sp>
          <p:nvSpPr>
            <p:cNvPr id="992261" name="Text Box 5"/>
            <p:cNvSpPr txBox="1">
              <a:spLocks noChangeArrowheads="1"/>
            </p:cNvSpPr>
            <p:nvPr/>
          </p:nvSpPr>
          <p:spPr bwMode="auto">
            <a:xfrm>
              <a:off x="100" y="1387"/>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Flow Network:</a:t>
              </a:r>
            </a:p>
          </p:txBody>
        </p:sp>
      </p:grpSp>
      <p:grpSp>
        <p:nvGrpSpPr>
          <p:cNvPr id="3" name="Group 6"/>
          <p:cNvGrpSpPr>
            <a:grpSpLocks/>
          </p:cNvGrpSpPr>
          <p:nvPr/>
        </p:nvGrpSpPr>
        <p:grpSpPr bwMode="auto">
          <a:xfrm>
            <a:off x="161925" y="3667125"/>
            <a:ext cx="8359775" cy="2562225"/>
            <a:chOff x="102" y="2497"/>
            <a:chExt cx="5266" cy="1614"/>
          </a:xfrm>
        </p:grpSpPr>
        <p:graphicFrame>
          <p:nvGraphicFramePr>
            <p:cNvPr id="992263" name="Object 7"/>
            <p:cNvGraphicFramePr>
              <a:graphicFrameLocks noChangeAspect="1"/>
            </p:cNvGraphicFramePr>
            <p:nvPr/>
          </p:nvGraphicFramePr>
          <p:xfrm>
            <a:off x="1739" y="2497"/>
            <a:ext cx="3629" cy="1614"/>
          </p:xfrm>
          <a:graphic>
            <a:graphicData uri="http://schemas.openxmlformats.org/presentationml/2006/ole">
              <p:oleObj spid="_x0000_s9218" name="Picture Publisher Image" r:id="rId4" imgW="3533760" imgH="1571760" progId="">
                <p:embed/>
              </p:oleObj>
            </a:graphicData>
          </a:graphic>
        </p:graphicFrame>
        <p:sp>
          <p:nvSpPr>
            <p:cNvPr id="992264" name="Text Box 8"/>
            <p:cNvSpPr txBox="1">
              <a:spLocks noChangeArrowheads="1"/>
            </p:cNvSpPr>
            <p:nvPr/>
          </p:nvSpPr>
          <p:spPr bwMode="auto">
            <a:xfrm>
              <a:off x="102" y="3081"/>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Residual Network:</a:t>
              </a:r>
            </a:p>
          </p:txBody>
        </p:sp>
      </p:grpSp>
      <p:sp>
        <p:nvSpPr>
          <p:cNvPr id="11" name="Date Placeholder 10"/>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xfrm>
            <a:off x="1257300" y="269875"/>
            <a:ext cx="8229600" cy="644525"/>
          </a:xfrm>
          <a:noFill/>
          <a:ln/>
        </p:spPr>
        <p:txBody>
          <a:bodyPr/>
          <a:lstStyle/>
          <a:p>
            <a:r>
              <a:rPr lang="en-US" sz="3400"/>
              <a:t>Augmenting Paths ( A Useful Concept )</a:t>
            </a:r>
          </a:p>
        </p:txBody>
      </p:sp>
      <p:sp>
        <p:nvSpPr>
          <p:cNvPr id="59397" name="Text Box 5"/>
          <p:cNvSpPr txBox="1">
            <a:spLocks noChangeArrowheads="1"/>
          </p:cNvSpPr>
          <p:nvPr/>
        </p:nvSpPr>
        <p:spPr bwMode="auto">
          <a:xfrm>
            <a:off x="1295400" y="1676400"/>
            <a:ext cx="7385050" cy="1190625"/>
          </a:xfrm>
          <a:prstGeom prst="rect">
            <a:avLst/>
          </a:prstGeom>
          <a:noFill/>
          <a:ln w="9525">
            <a:noFill/>
            <a:miter lim="800000"/>
            <a:headEnd/>
            <a:tailEnd/>
          </a:ln>
          <a:effectLst/>
        </p:spPr>
        <p:txBody>
          <a:bodyPr wrap="none">
            <a:spAutoFit/>
          </a:bodyPr>
          <a:lstStyle/>
          <a:p>
            <a:pPr algn="l"/>
            <a:r>
              <a:rPr lang="en-US"/>
              <a:t>An </a:t>
            </a:r>
            <a:r>
              <a:rPr lang="en-US">
                <a:solidFill>
                  <a:srgbClr val="003399"/>
                </a:solidFill>
              </a:rPr>
              <a:t>augmenting path</a:t>
            </a:r>
            <a:r>
              <a:rPr lang="en-US"/>
              <a:t> p is a simple path from s to t on a residual network</a:t>
            </a:r>
          </a:p>
          <a:p>
            <a:pPr algn="l"/>
            <a:r>
              <a:rPr lang="en-US"/>
              <a:t>that is an alternating sequence of vertices and edges of the form</a:t>
            </a:r>
          </a:p>
          <a:p>
            <a:pPr algn="l"/>
            <a:r>
              <a:rPr lang="en-US"/>
              <a:t>s,e</a:t>
            </a:r>
            <a:r>
              <a:rPr lang="en-US" baseline="-14000"/>
              <a:t>1</a:t>
            </a:r>
            <a:r>
              <a:rPr lang="en-US"/>
              <a:t>,v</a:t>
            </a:r>
            <a:r>
              <a:rPr lang="en-US" baseline="-14000"/>
              <a:t>1</a:t>
            </a:r>
            <a:r>
              <a:rPr lang="en-US"/>
              <a:t>,e</a:t>
            </a:r>
            <a:r>
              <a:rPr lang="en-US" baseline="-14000"/>
              <a:t>2</a:t>
            </a:r>
            <a:r>
              <a:rPr lang="en-US"/>
              <a:t>,v</a:t>
            </a:r>
            <a:r>
              <a:rPr lang="en-US" baseline="-14000"/>
              <a:t>2</a:t>
            </a:r>
            <a:r>
              <a:rPr lang="en-US"/>
              <a:t>,...,e</a:t>
            </a:r>
            <a:r>
              <a:rPr lang="en-US" baseline="-14000"/>
              <a:t>k</a:t>
            </a:r>
            <a:r>
              <a:rPr lang="en-US"/>
              <a:t>,t in which no vertex is repeated and no forward edge</a:t>
            </a:r>
          </a:p>
          <a:p>
            <a:pPr algn="l"/>
            <a:r>
              <a:rPr lang="en-US"/>
              <a:t>is saturated and no backward edge is free.</a:t>
            </a:r>
          </a:p>
        </p:txBody>
      </p:sp>
      <p:sp>
        <p:nvSpPr>
          <p:cNvPr id="59400" name="Text Box 8"/>
          <p:cNvSpPr txBox="1">
            <a:spLocks noChangeArrowheads="1"/>
          </p:cNvSpPr>
          <p:nvPr/>
        </p:nvSpPr>
        <p:spPr bwMode="auto">
          <a:xfrm>
            <a:off x="1279525" y="1255713"/>
            <a:ext cx="1200150" cy="366712"/>
          </a:xfrm>
          <a:prstGeom prst="rect">
            <a:avLst/>
          </a:prstGeom>
          <a:noFill/>
          <a:ln w="9525" algn="ctr">
            <a:noFill/>
            <a:miter lim="800000"/>
            <a:headEnd/>
            <a:tailEnd/>
          </a:ln>
          <a:effectLst/>
        </p:spPr>
        <p:txBody>
          <a:bodyPr wrap="none">
            <a:spAutoFit/>
          </a:bodyPr>
          <a:lstStyle/>
          <a:p>
            <a:pPr algn="l"/>
            <a:r>
              <a:rPr lang="en-US" u="sng"/>
              <a:t>Definition:</a:t>
            </a:r>
          </a:p>
        </p:txBody>
      </p:sp>
      <p:sp>
        <p:nvSpPr>
          <p:cNvPr id="59401" name="Text Box 9"/>
          <p:cNvSpPr txBox="1">
            <a:spLocks noChangeArrowheads="1"/>
          </p:cNvSpPr>
          <p:nvPr/>
        </p:nvSpPr>
        <p:spPr bwMode="auto">
          <a:xfrm>
            <a:off x="1295400" y="3492500"/>
            <a:ext cx="4708525" cy="366713"/>
          </a:xfrm>
          <a:prstGeom prst="rect">
            <a:avLst/>
          </a:prstGeom>
          <a:noFill/>
          <a:ln w="9525" algn="ctr">
            <a:noFill/>
            <a:miter lim="800000"/>
            <a:headEnd/>
            <a:tailEnd/>
          </a:ln>
          <a:effectLst/>
        </p:spPr>
        <p:txBody>
          <a:bodyPr wrap="none">
            <a:spAutoFit/>
          </a:bodyPr>
          <a:lstStyle/>
          <a:p>
            <a:pPr algn="l">
              <a:buFontTx/>
              <a:buChar char="•"/>
            </a:pPr>
            <a:r>
              <a:rPr lang="en-US"/>
              <a:t> We can put more flow from s to t through p.</a:t>
            </a:r>
          </a:p>
        </p:txBody>
      </p:sp>
      <p:sp>
        <p:nvSpPr>
          <p:cNvPr id="59402" name="Text Box 10"/>
          <p:cNvSpPr txBox="1">
            <a:spLocks noChangeArrowheads="1"/>
          </p:cNvSpPr>
          <p:nvPr/>
        </p:nvSpPr>
        <p:spPr bwMode="auto">
          <a:xfrm>
            <a:off x="1250950" y="3008313"/>
            <a:ext cx="3892550" cy="366712"/>
          </a:xfrm>
          <a:prstGeom prst="rect">
            <a:avLst/>
          </a:prstGeom>
          <a:noFill/>
          <a:ln w="9525" algn="ctr">
            <a:noFill/>
            <a:miter lim="800000"/>
            <a:headEnd/>
            <a:tailEnd/>
          </a:ln>
          <a:effectLst/>
        </p:spPr>
        <p:txBody>
          <a:bodyPr wrap="none">
            <a:spAutoFit/>
          </a:bodyPr>
          <a:lstStyle/>
          <a:p>
            <a:r>
              <a:rPr lang="en-US" u="sng"/>
              <a:t>Characteristics of augmenting paths:</a:t>
            </a:r>
          </a:p>
        </p:txBody>
      </p:sp>
      <p:sp>
        <p:nvSpPr>
          <p:cNvPr id="59403" name="Text Box 11"/>
          <p:cNvSpPr txBox="1">
            <a:spLocks noChangeArrowheads="1"/>
          </p:cNvSpPr>
          <p:nvPr/>
        </p:nvSpPr>
        <p:spPr bwMode="auto">
          <a:xfrm>
            <a:off x="1295400" y="3798888"/>
            <a:ext cx="7578725" cy="641350"/>
          </a:xfrm>
          <a:prstGeom prst="rect">
            <a:avLst/>
          </a:prstGeom>
          <a:noFill/>
          <a:ln w="9525" algn="ctr">
            <a:noFill/>
            <a:miter lim="800000"/>
            <a:headEnd/>
            <a:tailEnd/>
          </a:ln>
          <a:effectLst/>
        </p:spPr>
        <p:txBody>
          <a:bodyPr wrap="none">
            <a:spAutoFit/>
          </a:bodyPr>
          <a:lstStyle/>
          <a:p>
            <a:pPr algn="l">
              <a:buFontTx/>
              <a:buChar char="•"/>
            </a:pPr>
            <a:r>
              <a:rPr lang="en-US"/>
              <a:t> The edges of residual network are the edges on which residual capacity</a:t>
            </a:r>
          </a:p>
          <a:p>
            <a:pPr algn="l"/>
            <a:r>
              <a:rPr lang="en-US"/>
              <a:t>   is positive.</a:t>
            </a:r>
          </a:p>
        </p:txBody>
      </p:sp>
      <p:sp>
        <p:nvSpPr>
          <p:cNvPr id="59404" name="Text Box 12"/>
          <p:cNvSpPr txBox="1">
            <a:spLocks noChangeArrowheads="1"/>
          </p:cNvSpPr>
          <p:nvPr/>
        </p:nvSpPr>
        <p:spPr bwMode="auto">
          <a:xfrm>
            <a:off x="1295400" y="4408488"/>
            <a:ext cx="7439025" cy="641350"/>
          </a:xfrm>
          <a:prstGeom prst="rect">
            <a:avLst/>
          </a:prstGeom>
          <a:noFill/>
          <a:ln w="9525" algn="ctr">
            <a:noFill/>
            <a:miter lim="800000"/>
            <a:headEnd/>
            <a:tailEnd/>
          </a:ln>
          <a:effectLst/>
        </p:spPr>
        <p:txBody>
          <a:bodyPr wrap="none">
            <a:spAutoFit/>
          </a:bodyPr>
          <a:lstStyle/>
          <a:p>
            <a:pPr algn="l">
              <a:buFontTx/>
              <a:buChar char="•"/>
            </a:pPr>
            <a:r>
              <a:rPr lang="en-US"/>
              <a:t> We call the maximum capacity by which we can increase the flow on p</a:t>
            </a:r>
          </a:p>
          <a:p>
            <a:pPr algn="l"/>
            <a:r>
              <a:rPr lang="en-US"/>
              <a:t>   the </a:t>
            </a:r>
            <a:r>
              <a:rPr lang="en-US">
                <a:solidFill>
                  <a:srgbClr val="003399"/>
                </a:solidFill>
              </a:rPr>
              <a:t>residual capacity</a:t>
            </a:r>
            <a:r>
              <a:rPr lang="en-US"/>
              <a:t> of p.</a:t>
            </a:r>
          </a:p>
        </p:txBody>
      </p:sp>
      <p:grpSp>
        <p:nvGrpSpPr>
          <p:cNvPr id="2" name="Group 13"/>
          <p:cNvGrpSpPr>
            <a:grpSpLocks/>
          </p:cNvGrpSpPr>
          <p:nvPr/>
        </p:nvGrpSpPr>
        <p:grpSpPr bwMode="auto">
          <a:xfrm>
            <a:off x="1230313" y="5232400"/>
            <a:ext cx="7345362" cy="750888"/>
            <a:chOff x="694" y="2764"/>
            <a:chExt cx="4627" cy="774"/>
          </a:xfrm>
        </p:grpSpPr>
        <p:sp>
          <p:nvSpPr>
            <p:cNvPr id="59406" name="Rectangle 14"/>
            <p:cNvSpPr>
              <a:spLocks noChangeArrowheads="1"/>
            </p:cNvSpPr>
            <p:nvPr/>
          </p:nvSpPr>
          <p:spPr bwMode="auto">
            <a:xfrm>
              <a:off x="694" y="2764"/>
              <a:ext cx="4627" cy="774"/>
            </a:xfrm>
            <a:prstGeom prst="rect">
              <a:avLst/>
            </a:prstGeom>
            <a:solidFill>
              <a:srgbClr val="CCFFFF"/>
            </a:solidFill>
            <a:ln w="9525">
              <a:solidFill>
                <a:schemeClr val="tx1"/>
              </a:solidFill>
              <a:miter lim="800000"/>
              <a:headEnd/>
              <a:tailEnd/>
            </a:ln>
            <a:effectLst/>
          </p:spPr>
          <p:txBody>
            <a:bodyPr wrap="none" anchor="ctr"/>
            <a:lstStyle/>
            <a:p>
              <a:endParaRPr lang="en-US"/>
            </a:p>
          </p:txBody>
        </p:sp>
        <p:graphicFrame>
          <p:nvGraphicFramePr>
            <p:cNvPr id="59407" name="Object 15"/>
            <p:cNvGraphicFramePr>
              <a:graphicFrameLocks noChangeAspect="1"/>
            </p:cNvGraphicFramePr>
            <p:nvPr/>
          </p:nvGraphicFramePr>
          <p:xfrm>
            <a:off x="790" y="2898"/>
            <a:ext cx="4453" cy="489"/>
          </p:xfrm>
          <a:graphic>
            <a:graphicData uri="http://schemas.openxmlformats.org/presentationml/2006/ole">
              <p:oleObj spid="_x0000_s47106" name="Equation" r:id="rId3" imgW="2197080" imgH="241200" progId="Equation.3">
                <p:embed/>
              </p:oleObj>
            </a:graphicData>
          </a:graphic>
        </p:graphicFrame>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856FC907-50E2-4A4A-99BF-5DA21ED3DFD6}" type="slidenum">
              <a:rPr lang="en-US"/>
              <a:pPr/>
              <a:t>16</a:t>
            </a:fld>
            <a:endParaRPr lang="en-US"/>
          </a:p>
        </p:txBody>
      </p:sp>
      <p:sp>
        <p:nvSpPr>
          <p:cNvPr id="1043458" name="Rectangle 2"/>
          <p:cNvSpPr>
            <a:spLocks noGrp="1" noChangeArrowheads="1"/>
          </p:cNvSpPr>
          <p:nvPr>
            <p:ph type="title"/>
          </p:nvPr>
        </p:nvSpPr>
        <p:spPr>
          <a:xfrm>
            <a:off x="457200" y="-22225"/>
            <a:ext cx="8229600" cy="1143000"/>
          </a:xfrm>
        </p:spPr>
        <p:txBody>
          <a:bodyPr/>
          <a:lstStyle/>
          <a:p>
            <a:r>
              <a:rPr lang="en-US"/>
              <a:t>Augmenting Paths </a:t>
            </a:r>
          </a:p>
        </p:txBody>
      </p:sp>
      <p:grpSp>
        <p:nvGrpSpPr>
          <p:cNvPr id="2" name="Group 3"/>
          <p:cNvGrpSpPr>
            <a:grpSpLocks/>
          </p:cNvGrpSpPr>
          <p:nvPr/>
        </p:nvGrpSpPr>
        <p:grpSpPr bwMode="auto">
          <a:xfrm>
            <a:off x="623888" y="925513"/>
            <a:ext cx="6184900" cy="1863725"/>
            <a:chOff x="100" y="837"/>
            <a:chExt cx="5219" cy="1572"/>
          </a:xfrm>
        </p:grpSpPr>
        <p:graphicFrame>
          <p:nvGraphicFramePr>
            <p:cNvPr id="1043460" name="Object 4"/>
            <p:cNvGraphicFramePr>
              <a:graphicFrameLocks noChangeAspect="1"/>
            </p:cNvGraphicFramePr>
            <p:nvPr/>
          </p:nvGraphicFramePr>
          <p:xfrm>
            <a:off x="1748" y="837"/>
            <a:ext cx="3571" cy="1572"/>
          </p:xfrm>
          <a:graphic>
            <a:graphicData uri="http://schemas.openxmlformats.org/presentationml/2006/ole">
              <p:oleObj spid="_x0000_s11267" name="Picture Publisher Image" r:id="rId3" imgW="3657600" imgH="1609560" progId="">
                <p:embed/>
              </p:oleObj>
            </a:graphicData>
          </a:graphic>
        </p:graphicFrame>
        <p:sp>
          <p:nvSpPr>
            <p:cNvPr id="1043461" name="Text Box 5"/>
            <p:cNvSpPr txBox="1">
              <a:spLocks noChangeArrowheads="1"/>
            </p:cNvSpPr>
            <p:nvPr/>
          </p:nvSpPr>
          <p:spPr bwMode="auto">
            <a:xfrm>
              <a:off x="100" y="1387"/>
              <a:ext cx="1494" cy="335"/>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Network:</a:t>
              </a:r>
            </a:p>
          </p:txBody>
        </p:sp>
      </p:grpSp>
      <p:grpSp>
        <p:nvGrpSpPr>
          <p:cNvPr id="3" name="Group 6"/>
          <p:cNvGrpSpPr>
            <a:grpSpLocks/>
          </p:cNvGrpSpPr>
          <p:nvPr/>
        </p:nvGrpSpPr>
        <p:grpSpPr bwMode="auto">
          <a:xfrm>
            <a:off x="627063" y="3149600"/>
            <a:ext cx="6240462" cy="1912938"/>
            <a:chOff x="102" y="2497"/>
            <a:chExt cx="5266" cy="1614"/>
          </a:xfrm>
        </p:grpSpPr>
        <p:graphicFrame>
          <p:nvGraphicFramePr>
            <p:cNvPr id="1043463" name="Object 7"/>
            <p:cNvGraphicFramePr>
              <a:graphicFrameLocks noChangeAspect="1"/>
            </p:cNvGraphicFramePr>
            <p:nvPr/>
          </p:nvGraphicFramePr>
          <p:xfrm>
            <a:off x="1739" y="2497"/>
            <a:ext cx="3629" cy="1614"/>
          </p:xfrm>
          <a:graphic>
            <a:graphicData uri="http://schemas.openxmlformats.org/presentationml/2006/ole">
              <p:oleObj spid="_x0000_s11266" name="Picture Publisher Image" r:id="rId4" imgW="3533760" imgH="1571760" progId="">
                <p:embed/>
              </p:oleObj>
            </a:graphicData>
          </a:graphic>
        </p:graphicFrame>
        <p:sp>
          <p:nvSpPr>
            <p:cNvPr id="1043464" name="Text Box 8"/>
            <p:cNvSpPr txBox="1">
              <a:spLocks noChangeArrowheads="1"/>
            </p:cNvSpPr>
            <p:nvPr/>
          </p:nvSpPr>
          <p:spPr bwMode="auto">
            <a:xfrm>
              <a:off x="102" y="3081"/>
              <a:ext cx="1494" cy="592"/>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Residual Network:</a:t>
              </a:r>
            </a:p>
          </p:txBody>
        </p:sp>
      </p:grpSp>
      <p:grpSp>
        <p:nvGrpSpPr>
          <p:cNvPr id="4" name="Group 9"/>
          <p:cNvGrpSpPr>
            <a:grpSpLocks/>
          </p:cNvGrpSpPr>
          <p:nvPr/>
        </p:nvGrpSpPr>
        <p:grpSpPr bwMode="auto">
          <a:xfrm>
            <a:off x="971550" y="4338638"/>
            <a:ext cx="2613025" cy="1171575"/>
            <a:chOff x="211" y="3403"/>
            <a:chExt cx="2205" cy="989"/>
          </a:xfrm>
        </p:grpSpPr>
        <p:sp>
          <p:nvSpPr>
            <p:cNvPr id="1043466" name="Text Box 10"/>
            <p:cNvSpPr txBox="1">
              <a:spLocks noChangeArrowheads="1"/>
            </p:cNvSpPr>
            <p:nvPr/>
          </p:nvSpPr>
          <p:spPr bwMode="auto">
            <a:xfrm>
              <a:off x="211" y="3800"/>
              <a:ext cx="1494" cy="592"/>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sp>
          <p:nvSpPr>
            <p:cNvPr id="1043467" name="Freeform 11"/>
            <p:cNvSpPr>
              <a:spLocks/>
            </p:cNvSpPr>
            <p:nvPr/>
          </p:nvSpPr>
          <p:spPr bwMode="auto">
            <a:xfrm>
              <a:off x="1587" y="3403"/>
              <a:ext cx="829" cy="608"/>
            </a:xfrm>
            <a:custGeom>
              <a:avLst/>
              <a:gdLst/>
              <a:ahLst/>
              <a:cxnLst>
                <a:cxn ang="0">
                  <a:pos x="0" y="500"/>
                </a:cxn>
                <a:cxn ang="0">
                  <a:pos x="552" y="570"/>
                </a:cxn>
                <a:cxn ang="0">
                  <a:pos x="447" y="270"/>
                </a:cxn>
                <a:cxn ang="0">
                  <a:pos x="829" y="0"/>
                </a:cxn>
              </a:cxnLst>
              <a:rect l="0" t="0" r="r" b="b"/>
              <a:pathLst>
                <a:path w="829" h="608">
                  <a:moveTo>
                    <a:pt x="0" y="500"/>
                  </a:moveTo>
                  <a:cubicBezTo>
                    <a:pt x="239" y="554"/>
                    <a:pt x="478" y="608"/>
                    <a:pt x="552" y="570"/>
                  </a:cubicBezTo>
                  <a:cubicBezTo>
                    <a:pt x="626" y="532"/>
                    <a:pt x="401" y="365"/>
                    <a:pt x="447" y="270"/>
                  </a:cubicBezTo>
                  <a:cubicBezTo>
                    <a:pt x="493" y="175"/>
                    <a:pt x="661" y="87"/>
                    <a:pt x="829" y="0"/>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grpSp>
      <p:sp>
        <p:nvSpPr>
          <p:cNvPr id="1043468" name="Text Box 12"/>
          <p:cNvSpPr txBox="1">
            <a:spLocks noChangeArrowheads="1"/>
          </p:cNvSpPr>
          <p:nvPr/>
        </p:nvSpPr>
        <p:spPr bwMode="auto">
          <a:xfrm>
            <a:off x="3138488" y="5192713"/>
            <a:ext cx="5289550" cy="336550"/>
          </a:xfrm>
          <a:prstGeom prst="rect">
            <a:avLst/>
          </a:prstGeom>
          <a:noFill/>
          <a:ln w="9525">
            <a:noFill/>
            <a:miter lim="800000"/>
            <a:headEnd/>
            <a:tailEnd/>
          </a:ln>
          <a:effectLst/>
        </p:spPr>
        <p:txBody>
          <a:bodyPr wrap="none">
            <a:spAutoFit/>
          </a:bodyPr>
          <a:lstStyle/>
          <a:p>
            <a:r>
              <a:rPr lang="en-US" sz="1600">
                <a:solidFill>
                  <a:srgbClr val="FF0000"/>
                </a:solidFill>
                <a:latin typeface="Comic Sans MS" pitchFamily="66" charset="0"/>
              </a:rPr>
              <a:t>The residual capacity of this augmenting path is 4.</a:t>
            </a:r>
          </a:p>
        </p:txBody>
      </p:sp>
      <p:sp>
        <p:nvSpPr>
          <p:cNvPr id="15" name="Date Placeholder 14"/>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B30AC1F-CA33-4966-9A4A-CD24DED0FCDF}" type="slidenum">
              <a:rPr lang="en-US"/>
              <a:pPr/>
              <a:t>17</a:t>
            </a:fld>
            <a:endParaRPr lang="en-US"/>
          </a:p>
        </p:txBody>
      </p:sp>
      <p:sp>
        <p:nvSpPr>
          <p:cNvPr id="1076226" name="Rectangle 2"/>
          <p:cNvSpPr>
            <a:spLocks noGrp="1" noChangeArrowheads="1"/>
          </p:cNvSpPr>
          <p:nvPr>
            <p:ph type="title"/>
          </p:nvPr>
        </p:nvSpPr>
        <p:spPr/>
        <p:txBody>
          <a:bodyPr/>
          <a:lstStyle/>
          <a:p>
            <a:r>
              <a:rPr lang="en-US"/>
              <a:t>Computing Max Flow</a:t>
            </a:r>
          </a:p>
        </p:txBody>
      </p:sp>
      <p:sp>
        <p:nvSpPr>
          <p:cNvPr id="1076227" name="Rectangle 3"/>
          <p:cNvSpPr>
            <a:spLocks noGrp="1" noChangeArrowheads="1"/>
          </p:cNvSpPr>
          <p:nvPr>
            <p:ph type="body" idx="1"/>
          </p:nvPr>
        </p:nvSpPr>
        <p:spPr/>
        <p:txBody>
          <a:bodyPr/>
          <a:lstStyle/>
          <a:p>
            <a:r>
              <a:rPr lang="en-US"/>
              <a:t>Classic Method:  </a:t>
            </a:r>
          </a:p>
          <a:p>
            <a:pPr lvl="1"/>
            <a:r>
              <a:rPr lang="en-US"/>
              <a:t>Identify augmenting path</a:t>
            </a:r>
          </a:p>
          <a:p>
            <a:pPr lvl="1"/>
            <a:r>
              <a:rPr lang="en-US"/>
              <a:t>Increase flow along that path</a:t>
            </a:r>
          </a:p>
          <a:p>
            <a:pPr lvl="1"/>
            <a:r>
              <a:rPr lang="en-US"/>
              <a:t>Repeat</a:t>
            </a:r>
          </a:p>
        </p:txBody>
      </p:sp>
      <p:sp>
        <p:nvSpPr>
          <p:cNvPr id="6" name="Date Placeholder 5"/>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1954D015-8FAC-4C0B-BF89-74C799303E35}" type="slidenum">
              <a:rPr lang="en-US"/>
              <a:pPr/>
              <a:t>18</a:t>
            </a:fld>
            <a:endParaRPr lang="en-US"/>
          </a:p>
        </p:txBody>
      </p:sp>
      <p:sp>
        <p:nvSpPr>
          <p:cNvPr id="996354" name="Rectangle 2"/>
          <p:cNvSpPr>
            <a:spLocks noGrp="1" noChangeArrowheads="1"/>
          </p:cNvSpPr>
          <p:nvPr>
            <p:ph type="title"/>
          </p:nvPr>
        </p:nvSpPr>
        <p:spPr/>
        <p:txBody>
          <a:bodyPr/>
          <a:lstStyle/>
          <a:p>
            <a:r>
              <a:rPr lang="en-US"/>
              <a:t>Ford-Fulkerson Method</a:t>
            </a:r>
          </a:p>
        </p:txBody>
      </p:sp>
      <p:pic>
        <p:nvPicPr>
          <p:cNvPr id="996355" name="Picture 3" descr="ford_fulkerson_method"/>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 y="1851025"/>
            <a:ext cx="8686800" cy="3154363"/>
          </a:xfrm>
          <a:prstGeom prst="rect">
            <a:avLst/>
          </a:prstGeom>
          <a:noFill/>
        </p:spPr>
      </p:pic>
      <p:sp>
        <p:nvSpPr>
          <p:cNvPr id="6" name="Date Placeholder 5"/>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1"/>
          </p:nvPr>
        </p:nvSpPr>
        <p:spPr/>
        <p:txBody>
          <a:bodyPr/>
          <a:lstStyle/>
          <a:p>
            <a:fld id="{3EE4D863-A5B3-40D2-8DE1-CD1B5A03FF62}" type="slidenum">
              <a:rPr lang="en-US"/>
              <a:pPr/>
              <a:t>19</a:t>
            </a:fld>
            <a:endParaRPr lang="en-US"/>
          </a:p>
        </p:txBody>
      </p:sp>
      <p:sp>
        <p:nvSpPr>
          <p:cNvPr id="997378" name="Rectangle 2"/>
          <p:cNvSpPr>
            <a:spLocks noGrp="1" noChangeArrowheads="1"/>
          </p:cNvSpPr>
          <p:nvPr>
            <p:ph type="title"/>
          </p:nvPr>
        </p:nvSpPr>
        <p:spPr>
          <a:xfrm>
            <a:off x="457200" y="0"/>
            <a:ext cx="8229600" cy="754063"/>
          </a:xfrm>
        </p:spPr>
        <p:txBody>
          <a:bodyPr>
            <a:normAutofit fontScale="90000"/>
          </a:bodyPr>
          <a:lstStyle/>
          <a:p>
            <a:r>
              <a:rPr lang="en-US"/>
              <a:t>Example</a:t>
            </a:r>
          </a:p>
        </p:txBody>
      </p:sp>
      <p:grpSp>
        <p:nvGrpSpPr>
          <p:cNvPr id="2" name="Group 3"/>
          <p:cNvGrpSpPr>
            <a:grpSpLocks/>
          </p:cNvGrpSpPr>
          <p:nvPr/>
        </p:nvGrpSpPr>
        <p:grpSpPr bwMode="auto">
          <a:xfrm>
            <a:off x="190500" y="989013"/>
            <a:ext cx="4181475" cy="2384425"/>
            <a:chOff x="120" y="926"/>
            <a:chExt cx="2634" cy="1502"/>
          </a:xfrm>
        </p:grpSpPr>
        <p:pic>
          <p:nvPicPr>
            <p:cNvPr id="997380" name="Picture 4" descr="fig26-3"/>
            <p:cNvPicPr>
              <a:picLocks noChangeAspect="1" noChangeArrowheads="1"/>
            </p:cNvPicPr>
            <p:nvPr/>
          </p:nvPicPr>
          <p:blipFill>
            <a:blip r:embed="rId2" cstate="print"/>
            <a:srcRect r="51865" b="67566"/>
            <a:stretch>
              <a:fillRect/>
            </a:stretch>
          </p:blipFill>
          <p:spPr bwMode="auto">
            <a:xfrm>
              <a:off x="120" y="926"/>
              <a:ext cx="2634" cy="1178"/>
            </a:xfrm>
            <a:prstGeom prst="rect">
              <a:avLst/>
            </a:prstGeom>
            <a:noFill/>
          </p:spPr>
        </p:pic>
        <p:sp>
          <p:nvSpPr>
            <p:cNvPr id="997381" name="Text Box 5"/>
            <p:cNvSpPr txBox="1">
              <a:spLocks noChangeArrowheads="1"/>
            </p:cNvSpPr>
            <p:nvPr/>
          </p:nvSpPr>
          <p:spPr bwMode="auto">
            <a:xfrm>
              <a:off x="1086" y="2140"/>
              <a:ext cx="778"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Flow(1)</a:t>
              </a:r>
            </a:p>
          </p:txBody>
        </p:sp>
      </p:grpSp>
      <p:grpSp>
        <p:nvGrpSpPr>
          <p:cNvPr id="3" name="Group 6"/>
          <p:cNvGrpSpPr>
            <a:grpSpLocks/>
          </p:cNvGrpSpPr>
          <p:nvPr/>
        </p:nvGrpSpPr>
        <p:grpSpPr bwMode="auto">
          <a:xfrm>
            <a:off x="4838700" y="982663"/>
            <a:ext cx="4076700" cy="2441575"/>
            <a:chOff x="3048" y="922"/>
            <a:chExt cx="2568" cy="1538"/>
          </a:xfrm>
        </p:grpSpPr>
        <p:pic>
          <p:nvPicPr>
            <p:cNvPr id="997383" name="Picture 7" descr="fig26-3"/>
            <p:cNvPicPr>
              <a:picLocks noChangeAspect="1" noChangeArrowheads="1"/>
            </p:cNvPicPr>
            <p:nvPr/>
          </p:nvPicPr>
          <p:blipFill>
            <a:blip r:embed="rId2" cstate="print"/>
            <a:srcRect l="53070" b="67401"/>
            <a:stretch>
              <a:fillRect/>
            </a:stretch>
          </p:blipFill>
          <p:spPr bwMode="auto">
            <a:xfrm>
              <a:off x="3048" y="922"/>
              <a:ext cx="2568" cy="1184"/>
            </a:xfrm>
            <a:prstGeom prst="rect">
              <a:avLst/>
            </a:prstGeom>
            <a:noFill/>
          </p:spPr>
        </p:pic>
        <p:sp>
          <p:nvSpPr>
            <p:cNvPr id="997384" name="Text Box 8"/>
            <p:cNvSpPr txBox="1">
              <a:spLocks noChangeArrowheads="1"/>
            </p:cNvSpPr>
            <p:nvPr/>
          </p:nvSpPr>
          <p:spPr bwMode="auto">
            <a:xfrm>
              <a:off x="3939" y="2172"/>
              <a:ext cx="1096"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Residual(1)</a:t>
              </a:r>
            </a:p>
          </p:txBody>
        </p:sp>
      </p:grpSp>
      <p:grpSp>
        <p:nvGrpSpPr>
          <p:cNvPr id="4" name="Group 9"/>
          <p:cNvGrpSpPr>
            <a:grpSpLocks/>
          </p:cNvGrpSpPr>
          <p:nvPr/>
        </p:nvGrpSpPr>
        <p:grpSpPr bwMode="auto">
          <a:xfrm>
            <a:off x="260350" y="3825875"/>
            <a:ext cx="4238625" cy="2359025"/>
            <a:chOff x="164" y="2713"/>
            <a:chExt cx="2670" cy="1486"/>
          </a:xfrm>
        </p:grpSpPr>
        <p:pic>
          <p:nvPicPr>
            <p:cNvPr id="997386" name="Picture 10" descr="fig26-3"/>
            <p:cNvPicPr>
              <a:picLocks noChangeAspect="1" noChangeArrowheads="1"/>
            </p:cNvPicPr>
            <p:nvPr/>
          </p:nvPicPr>
          <p:blipFill>
            <a:blip r:embed="rId2" cstate="print"/>
            <a:srcRect t="38161" r="51205" b="29074"/>
            <a:stretch>
              <a:fillRect/>
            </a:stretch>
          </p:blipFill>
          <p:spPr bwMode="auto">
            <a:xfrm>
              <a:off x="164" y="2713"/>
              <a:ext cx="2670" cy="1190"/>
            </a:xfrm>
            <a:prstGeom prst="rect">
              <a:avLst/>
            </a:prstGeom>
            <a:noFill/>
          </p:spPr>
        </p:pic>
        <p:sp>
          <p:nvSpPr>
            <p:cNvPr id="997387" name="Text Box 11"/>
            <p:cNvSpPr txBox="1">
              <a:spLocks noChangeArrowheads="1"/>
            </p:cNvSpPr>
            <p:nvPr/>
          </p:nvSpPr>
          <p:spPr bwMode="auto">
            <a:xfrm>
              <a:off x="959" y="3911"/>
              <a:ext cx="778"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Flow(2)</a:t>
              </a:r>
            </a:p>
          </p:txBody>
        </p:sp>
      </p:grpSp>
      <p:grpSp>
        <p:nvGrpSpPr>
          <p:cNvPr id="5" name="Group 12"/>
          <p:cNvGrpSpPr>
            <a:grpSpLocks/>
          </p:cNvGrpSpPr>
          <p:nvPr/>
        </p:nvGrpSpPr>
        <p:grpSpPr bwMode="auto">
          <a:xfrm>
            <a:off x="4829175" y="3827463"/>
            <a:ext cx="4095750" cy="2408237"/>
            <a:chOff x="3042" y="2714"/>
            <a:chExt cx="2580" cy="1517"/>
          </a:xfrm>
        </p:grpSpPr>
        <p:pic>
          <p:nvPicPr>
            <p:cNvPr id="997389" name="Picture 13" descr="fig26-3"/>
            <p:cNvPicPr>
              <a:picLocks noChangeAspect="1" noChangeArrowheads="1"/>
            </p:cNvPicPr>
            <p:nvPr/>
          </p:nvPicPr>
          <p:blipFill>
            <a:blip r:embed="rId2" cstate="print"/>
            <a:srcRect l="52850" t="38821" b="28578"/>
            <a:stretch>
              <a:fillRect/>
            </a:stretch>
          </p:blipFill>
          <p:spPr bwMode="auto">
            <a:xfrm>
              <a:off x="3042" y="2714"/>
              <a:ext cx="2580" cy="1184"/>
            </a:xfrm>
            <a:prstGeom prst="rect">
              <a:avLst/>
            </a:prstGeom>
            <a:noFill/>
          </p:spPr>
        </p:pic>
        <p:sp>
          <p:nvSpPr>
            <p:cNvPr id="997390" name="Text Box 14"/>
            <p:cNvSpPr txBox="1">
              <a:spLocks noChangeArrowheads="1"/>
            </p:cNvSpPr>
            <p:nvPr/>
          </p:nvSpPr>
          <p:spPr bwMode="auto">
            <a:xfrm>
              <a:off x="3812" y="3943"/>
              <a:ext cx="1178"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Residual(2)</a:t>
              </a:r>
            </a:p>
          </p:txBody>
        </p:sp>
      </p:grpSp>
      <p:grpSp>
        <p:nvGrpSpPr>
          <p:cNvPr id="6" name="Group 15"/>
          <p:cNvGrpSpPr>
            <a:grpSpLocks/>
          </p:cNvGrpSpPr>
          <p:nvPr/>
        </p:nvGrpSpPr>
        <p:grpSpPr bwMode="auto">
          <a:xfrm>
            <a:off x="579438" y="3409950"/>
            <a:ext cx="7996237" cy="2454275"/>
            <a:chOff x="365" y="2451"/>
            <a:chExt cx="5037" cy="1546"/>
          </a:xfrm>
        </p:grpSpPr>
        <p:sp>
          <p:nvSpPr>
            <p:cNvPr id="997392" name="Line 16"/>
            <p:cNvSpPr>
              <a:spLocks noChangeShapeType="1"/>
            </p:cNvSpPr>
            <p:nvPr/>
          </p:nvSpPr>
          <p:spPr bwMode="auto">
            <a:xfrm>
              <a:off x="4061" y="2604"/>
              <a:ext cx="1341" cy="1393"/>
            </a:xfrm>
            <a:prstGeom prst="line">
              <a:avLst/>
            </a:prstGeom>
            <a:noFill/>
            <a:ln w="28575">
              <a:solidFill>
                <a:srgbClr val="FF0000"/>
              </a:solidFill>
              <a:prstDash val="dash"/>
              <a:round/>
              <a:headEnd/>
              <a:tailEnd/>
            </a:ln>
            <a:effectLst/>
          </p:spPr>
          <p:txBody>
            <a:bodyPr wrap="none"/>
            <a:lstStyle/>
            <a:p>
              <a:endParaRPr lang="en-US"/>
            </a:p>
          </p:txBody>
        </p:sp>
        <p:sp>
          <p:nvSpPr>
            <p:cNvPr id="997393" name="Text Box 17"/>
            <p:cNvSpPr txBox="1">
              <a:spLocks noChangeArrowheads="1"/>
            </p:cNvSpPr>
            <p:nvPr/>
          </p:nvSpPr>
          <p:spPr bwMode="auto">
            <a:xfrm>
              <a:off x="365" y="2451"/>
              <a:ext cx="4044"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No more augmenting paths </a:t>
              </a:r>
              <a:r>
                <a:rPr lang="en-US" sz="2000" b="0">
                  <a:solidFill>
                    <a:srgbClr val="FF0000"/>
                  </a:solidFill>
                  <a:latin typeface="Comic Sans MS" pitchFamily="66" charset="0"/>
                  <a:sym typeface="Wingdings" pitchFamily="2" charset="2"/>
                </a:rPr>
                <a:t> max flow attained.</a:t>
              </a:r>
              <a:endParaRPr lang="en-US" sz="2000" b="0">
                <a:solidFill>
                  <a:srgbClr val="FF0000"/>
                </a:solidFill>
                <a:latin typeface="Comic Sans MS" pitchFamily="66" charset="0"/>
              </a:endParaRPr>
            </a:p>
          </p:txBody>
        </p:sp>
      </p:grpSp>
      <p:sp>
        <p:nvSpPr>
          <p:cNvPr id="997394" name="Text Box 18"/>
          <p:cNvSpPr txBox="1">
            <a:spLocks noChangeArrowheads="1"/>
          </p:cNvSpPr>
          <p:nvPr/>
        </p:nvSpPr>
        <p:spPr bwMode="auto">
          <a:xfrm>
            <a:off x="8399463" y="5824538"/>
            <a:ext cx="592137" cy="396875"/>
          </a:xfrm>
          <a:prstGeom prst="rect">
            <a:avLst/>
          </a:prstGeom>
          <a:noFill/>
          <a:ln w="9525">
            <a:noFill/>
            <a:miter lim="800000"/>
            <a:headEnd/>
            <a:tailEnd/>
          </a:ln>
          <a:effectLst/>
        </p:spPr>
        <p:txBody>
          <a:bodyPr wrap="none">
            <a:spAutoFit/>
          </a:bodyPr>
          <a:lstStyle/>
          <a:p>
            <a:r>
              <a:rPr lang="en-US" sz="2000">
                <a:solidFill>
                  <a:srgbClr val="FF0000"/>
                </a:solidFill>
                <a:latin typeface="Comic Sans MS" pitchFamily="66" charset="0"/>
              </a:rPr>
              <a:t>Cut</a:t>
            </a:r>
          </a:p>
        </p:txBody>
      </p:sp>
      <p:sp>
        <p:nvSpPr>
          <p:cNvPr id="21" name="Date Placeholder 20"/>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7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2B8B4DF9-3AF0-48E8-A52C-5ADBEF06E304}" type="slidenum">
              <a:rPr lang="en-US"/>
              <a:pPr/>
              <a:t>2</a:t>
            </a:fld>
            <a:endParaRPr lang="en-US"/>
          </a:p>
        </p:txBody>
      </p:sp>
      <p:sp>
        <p:nvSpPr>
          <p:cNvPr id="1058818" name="Rectangle 2"/>
          <p:cNvSpPr>
            <a:spLocks noGrp="1" noChangeArrowheads="1"/>
          </p:cNvSpPr>
          <p:nvPr>
            <p:ph type="title"/>
          </p:nvPr>
        </p:nvSpPr>
        <p:spPr>
          <a:xfrm>
            <a:off x="685800" y="152400"/>
            <a:ext cx="7772400" cy="1143000"/>
          </a:xfrm>
        </p:spPr>
        <p:txBody>
          <a:bodyPr/>
          <a:lstStyle/>
          <a:p>
            <a:r>
              <a:rPr lang="en-US"/>
              <a:t>Network Flows</a:t>
            </a:r>
          </a:p>
        </p:txBody>
      </p:sp>
      <p:pic>
        <p:nvPicPr>
          <p:cNvPr id="1058819" name="Picture 3"/>
          <p:cNvPicPr>
            <a:picLocks noChangeAspect="1" noChangeArrowheads="1"/>
          </p:cNvPicPr>
          <p:nvPr/>
        </p:nvPicPr>
        <p:blipFill>
          <a:blip r:embed="rId2" cstate="print"/>
          <a:srcRect/>
          <a:stretch>
            <a:fillRect/>
          </a:stretch>
        </p:blipFill>
        <p:spPr bwMode="auto">
          <a:xfrm>
            <a:off x="938213" y="1204913"/>
            <a:ext cx="7267575" cy="44481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p:txBody>
          <a:bodyPr/>
          <a:lstStyle/>
          <a:p>
            <a:fld id="{9F72E611-0E13-44DE-BE3B-DB279F0B6BD7}" type="slidenum">
              <a:rPr lang="en-US"/>
              <a:pPr/>
              <a:t>20</a:t>
            </a:fld>
            <a:endParaRPr lang="en-US"/>
          </a:p>
        </p:txBody>
      </p:sp>
      <p:sp>
        <p:nvSpPr>
          <p:cNvPr id="999426" name="Rectangle 2"/>
          <p:cNvSpPr>
            <a:spLocks noGrp="1" noChangeArrowheads="1"/>
          </p:cNvSpPr>
          <p:nvPr>
            <p:ph type="title"/>
          </p:nvPr>
        </p:nvSpPr>
        <p:spPr/>
        <p:txBody>
          <a:bodyPr/>
          <a:lstStyle/>
          <a:p>
            <a:r>
              <a:rPr lang="en-US"/>
              <a:t>Cuts of Flow Networks</a:t>
            </a:r>
          </a:p>
        </p:txBody>
      </p:sp>
      <p:graphicFrame>
        <p:nvGraphicFramePr>
          <p:cNvPr id="999428" name="Object 4"/>
          <p:cNvGraphicFramePr>
            <a:graphicFrameLocks noChangeAspect="1"/>
          </p:cNvGraphicFramePr>
          <p:nvPr/>
        </p:nvGraphicFramePr>
        <p:xfrm>
          <a:off x="1684338" y="2767013"/>
          <a:ext cx="5407025" cy="2857500"/>
        </p:xfrm>
        <a:graphic>
          <a:graphicData uri="http://schemas.openxmlformats.org/presentationml/2006/ole">
            <p:oleObj spid="_x0000_s12290" name="Picture Publisher Image" r:id="rId3" imgW="3514680" imgH="1857240" progId="">
              <p:embed/>
            </p:oleObj>
          </a:graphicData>
        </a:graphic>
      </p:graphicFrame>
      <p:graphicFrame>
        <p:nvGraphicFramePr>
          <p:cNvPr id="999429" name="Object 5"/>
          <p:cNvGraphicFramePr>
            <a:graphicFrameLocks noChangeAspect="1"/>
          </p:cNvGraphicFramePr>
          <p:nvPr/>
        </p:nvGraphicFramePr>
        <p:xfrm>
          <a:off x="615950" y="1479550"/>
          <a:ext cx="7840663" cy="687388"/>
        </p:xfrm>
        <a:graphic>
          <a:graphicData uri="http://schemas.openxmlformats.org/presentationml/2006/ole">
            <p:oleObj spid="_x0000_s12291" name="Equation" r:id="rId4" imgW="4635360" imgH="406080" progId="">
              <p:embed/>
            </p:oleObj>
          </a:graphicData>
        </a:graphic>
      </p:graphicFrame>
      <p:sp>
        <p:nvSpPr>
          <p:cNvPr id="999431" name="Line 7"/>
          <p:cNvSpPr>
            <a:spLocks noChangeShapeType="1"/>
          </p:cNvSpPr>
          <p:nvPr/>
        </p:nvSpPr>
        <p:spPr bwMode="auto">
          <a:xfrm>
            <a:off x="4381500" y="2636838"/>
            <a:ext cx="0" cy="3138487"/>
          </a:xfrm>
          <a:prstGeom prst="line">
            <a:avLst/>
          </a:prstGeom>
          <a:noFill/>
          <a:ln w="28575">
            <a:solidFill>
              <a:srgbClr val="FF0000"/>
            </a:solidFill>
            <a:prstDash val="dash"/>
            <a:round/>
            <a:headEnd/>
            <a:tailEnd/>
          </a:ln>
          <a:effectLst/>
        </p:spPr>
        <p:txBody>
          <a:bodyPr/>
          <a:lstStyle/>
          <a:p>
            <a:endParaRPr lang="en-US"/>
          </a:p>
        </p:txBody>
      </p:sp>
      <p:sp>
        <p:nvSpPr>
          <p:cNvPr id="8" name="Date Placeholder 7"/>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7ABDF4A-3A0B-4C5A-AA88-3EAA9954F27A}" type="slidenum">
              <a:rPr lang="en-US"/>
              <a:pPr/>
              <a:t>21</a:t>
            </a:fld>
            <a:endParaRPr lang="en-US"/>
          </a:p>
        </p:txBody>
      </p:sp>
      <p:sp>
        <p:nvSpPr>
          <p:cNvPr id="1000450" name="Rectangle 2"/>
          <p:cNvSpPr>
            <a:spLocks noGrp="1" noChangeArrowheads="1"/>
          </p:cNvSpPr>
          <p:nvPr>
            <p:ph type="title"/>
          </p:nvPr>
        </p:nvSpPr>
        <p:spPr/>
        <p:txBody>
          <a:bodyPr/>
          <a:lstStyle/>
          <a:p>
            <a:r>
              <a:rPr lang="en-US"/>
              <a:t>The Net Flow through a Cut (S,T)</a:t>
            </a:r>
          </a:p>
        </p:txBody>
      </p:sp>
      <p:sp>
        <p:nvSpPr>
          <p:cNvPr id="1000451" name="Rectangle 3"/>
          <p:cNvSpPr>
            <a:spLocks noGrp="1" noChangeArrowheads="1"/>
          </p:cNvSpPr>
          <p:nvPr>
            <p:ph type="body" idx="1"/>
          </p:nvPr>
        </p:nvSpPr>
        <p:spPr>
          <a:xfrm>
            <a:off x="409575" y="5422900"/>
            <a:ext cx="7772400" cy="889000"/>
          </a:xfrm>
          <a:noFill/>
          <a:ln/>
        </p:spPr>
        <p:txBody>
          <a:bodyPr/>
          <a:lstStyle/>
          <a:p>
            <a:r>
              <a:rPr lang="en-US"/>
              <a:t>f(S,T) = 12 – 4 + 11 = 19</a:t>
            </a:r>
          </a:p>
        </p:txBody>
      </p:sp>
      <p:sp>
        <p:nvSpPr>
          <p:cNvPr id="1000452" name="Rectangle 4"/>
          <p:cNvSpPr>
            <a:spLocks noChangeArrowheads="1"/>
          </p:cNvSpPr>
          <p:nvPr/>
        </p:nvSpPr>
        <p:spPr bwMode="auto">
          <a:xfrm>
            <a:off x="1536700" y="1600200"/>
            <a:ext cx="3670300" cy="965200"/>
          </a:xfrm>
          <a:prstGeom prst="rect">
            <a:avLst/>
          </a:prstGeom>
          <a:solidFill>
            <a:srgbClr val="FFFF00"/>
          </a:solidFill>
          <a:ln w="9525">
            <a:solidFill>
              <a:schemeClr val="tx1"/>
            </a:solidFill>
            <a:miter lim="800000"/>
            <a:headEnd/>
            <a:tailEnd/>
          </a:ln>
          <a:effectLst/>
        </p:spPr>
        <p:txBody>
          <a:bodyPr wrap="none" anchor="ctr"/>
          <a:lstStyle/>
          <a:p>
            <a:endParaRPr lang="en-US"/>
          </a:p>
        </p:txBody>
      </p:sp>
      <p:graphicFrame>
        <p:nvGraphicFramePr>
          <p:cNvPr id="1000453" name="Object 5"/>
          <p:cNvGraphicFramePr>
            <a:graphicFrameLocks noChangeAspect="1"/>
          </p:cNvGraphicFramePr>
          <p:nvPr/>
        </p:nvGraphicFramePr>
        <p:xfrm>
          <a:off x="1917700" y="1765300"/>
          <a:ext cx="3073400" cy="811213"/>
        </p:xfrm>
        <a:graphic>
          <a:graphicData uri="http://schemas.openxmlformats.org/presentationml/2006/ole">
            <p:oleObj spid="_x0000_s13314" name="Equation" r:id="rId3" imgW="1346040" imgH="355320" progId="Equation.3">
              <p:embed/>
            </p:oleObj>
          </a:graphicData>
        </a:graphic>
      </p:graphicFrame>
      <p:graphicFrame>
        <p:nvGraphicFramePr>
          <p:cNvPr id="1000454" name="Object 6"/>
          <p:cNvGraphicFramePr>
            <a:graphicFrameLocks noChangeAspect="1"/>
          </p:cNvGraphicFramePr>
          <p:nvPr/>
        </p:nvGraphicFramePr>
        <p:xfrm>
          <a:off x="2084388" y="2749550"/>
          <a:ext cx="4606925" cy="2435225"/>
        </p:xfrm>
        <a:graphic>
          <a:graphicData uri="http://schemas.openxmlformats.org/presentationml/2006/ole">
            <p:oleObj spid="_x0000_s13315" name="Picture Publisher Image" r:id="rId4" imgW="3514680" imgH="1857240" progId="">
              <p:embed/>
            </p:oleObj>
          </a:graphicData>
        </a:graphic>
      </p:graphicFrame>
      <p:sp>
        <p:nvSpPr>
          <p:cNvPr id="1000455" name="Line 7"/>
          <p:cNvSpPr>
            <a:spLocks noChangeShapeType="1"/>
          </p:cNvSpPr>
          <p:nvPr/>
        </p:nvSpPr>
        <p:spPr bwMode="auto">
          <a:xfrm>
            <a:off x="4381500" y="2636838"/>
            <a:ext cx="0" cy="3138487"/>
          </a:xfrm>
          <a:prstGeom prst="line">
            <a:avLst/>
          </a:prstGeom>
          <a:noFill/>
          <a:ln w="28575">
            <a:solidFill>
              <a:srgbClr val="FF0000"/>
            </a:solidFill>
            <a:prstDash val="dash"/>
            <a:round/>
            <a:headEnd/>
            <a:tailEnd/>
          </a:ln>
          <a:effectLst/>
        </p:spPr>
        <p:txBody>
          <a:bodyPr/>
          <a:lstStyle/>
          <a:p>
            <a:endParaRPr lang="en-US"/>
          </a:p>
        </p:txBody>
      </p:sp>
      <p:sp>
        <p:nvSpPr>
          <p:cNvPr id="10" name="Date Placeholder 9"/>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4D46DF1-F359-455D-A2F3-4DEBEF6C9B07}" type="slidenum">
              <a:rPr lang="en-US"/>
              <a:pPr/>
              <a:t>22</a:t>
            </a:fld>
            <a:endParaRPr lang="en-US"/>
          </a:p>
        </p:txBody>
      </p:sp>
      <p:sp>
        <p:nvSpPr>
          <p:cNvPr id="1001474" name="Rectangle 2"/>
          <p:cNvSpPr>
            <a:spLocks noGrp="1" noChangeArrowheads="1"/>
          </p:cNvSpPr>
          <p:nvPr>
            <p:ph type="title"/>
          </p:nvPr>
        </p:nvSpPr>
        <p:spPr/>
        <p:txBody>
          <a:bodyPr/>
          <a:lstStyle/>
          <a:p>
            <a:r>
              <a:rPr lang="en-US"/>
              <a:t>The Capacity of a Cut (S,T)</a:t>
            </a:r>
          </a:p>
        </p:txBody>
      </p:sp>
      <p:sp>
        <p:nvSpPr>
          <p:cNvPr id="1001475" name="Rectangle 3"/>
          <p:cNvSpPr>
            <a:spLocks noGrp="1" noChangeArrowheads="1"/>
          </p:cNvSpPr>
          <p:nvPr>
            <p:ph type="body" idx="1"/>
          </p:nvPr>
        </p:nvSpPr>
        <p:spPr>
          <a:xfrm>
            <a:off x="685800" y="5651500"/>
            <a:ext cx="7772400" cy="596900"/>
          </a:xfrm>
          <a:noFill/>
          <a:ln/>
        </p:spPr>
        <p:txBody>
          <a:bodyPr/>
          <a:lstStyle/>
          <a:p>
            <a:r>
              <a:rPr lang="en-US"/>
              <a:t>c(S,T)= 12+ 0 + 14 = 26</a:t>
            </a:r>
          </a:p>
        </p:txBody>
      </p:sp>
      <p:sp>
        <p:nvSpPr>
          <p:cNvPr id="1001476" name="Rectangle 4"/>
          <p:cNvSpPr>
            <a:spLocks noChangeArrowheads="1"/>
          </p:cNvSpPr>
          <p:nvPr/>
        </p:nvSpPr>
        <p:spPr bwMode="auto">
          <a:xfrm>
            <a:off x="1536700" y="1600200"/>
            <a:ext cx="3670300" cy="965200"/>
          </a:xfrm>
          <a:prstGeom prst="rect">
            <a:avLst/>
          </a:prstGeom>
          <a:solidFill>
            <a:srgbClr val="FFFF00"/>
          </a:solidFill>
          <a:ln w="9525">
            <a:solidFill>
              <a:schemeClr val="tx1"/>
            </a:solidFill>
            <a:miter lim="800000"/>
            <a:headEnd/>
            <a:tailEnd/>
          </a:ln>
          <a:effectLst/>
        </p:spPr>
        <p:txBody>
          <a:bodyPr wrap="none" anchor="ctr"/>
          <a:lstStyle/>
          <a:p>
            <a:endParaRPr lang="en-US"/>
          </a:p>
        </p:txBody>
      </p:sp>
      <p:graphicFrame>
        <p:nvGraphicFramePr>
          <p:cNvPr id="1001477" name="Object 5"/>
          <p:cNvGraphicFramePr>
            <a:graphicFrameLocks noChangeAspect="1"/>
          </p:cNvGraphicFramePr>
          <p:nvPr/>
        </p:nvGraphicFramePr>
        <p:xfrm>
          <a:off x="2005013" y="1765300"/>
          <a:ext cx="2898775" cy="811213"/>
        </p:xfrm>
        <a:graphic>
          <a:graphicData uri="http://schemas.openxmlformats.org/presentationml/2006/ole">
            <p:oleObj spid="_x0000_s14338" name="Equation" r:id="rId3" imgW="1269720" imgH="355320" progId="Equation.3">
              <p:embed/>
            </p:oleObj>
          </a:graphicData>
        </a:graphic>
      </p:graphicFrame>
      <p:graphicFrame>
        <p:nvGraphicFramePr>
          <p:cNvPr id="1001478" name="Object 6"/>
          <p:cNvGraphicFramePr>
            <a:graphicFrameLocks noChangeAspect="1"/>
          </p:cNvGraphicFramePr>
          <p:nvPr/>
        </p:nvGraphicFramePr>
        <p:xfrm>
          <a:off x="2076450" y="2930525"/>
          <a:ext cx="4606925" cy="2435225"/>
        </p:xfrm>
        <a:graphic>
          <a:graphicData uri="http://schemas.openxmlformats.org/presentationml/2006/ole">
            <p:oleObj spid="_x0000_s14339" name="Picture Publisher Image" r:id="rId4" imgW="3514680" imgH="1857240" progId="">
              <p:embed/>
            </p:oleObj>
          </a:graphicData>
        </a:graphic>
      </p:graphicFrame>
      <p:sp>
        <p:nvSpPr>
          <p:cNvPr id="1001479" name="Line 7"/>
          <p:cNvSpPr>
            <a:spLocks noChangeShapeType="1"/>
          </p:cNvSpPr>
          <p:nvPr/>
        </p:nvSpPr>
        <p:spPr bwMode="auto">
          <a:xfrm>
            <a:off x="4381500" y="2636838"/>
            <a:ext cx="0" cy="3138487"/>
          </a:xfrm>
          <a:prstGeom prst="line">
            <a:avLst/>
          </a:prstGeom>
          <a:noFill/>
          <a:ln w="28575">
            <a:solidFill>
              <a:srgbClr val="FF0000"/>
            </a:solidFill>
            <a:prstDash val="dash"/>
            <a:round/>
            <a:headEnd/>
            <a:tailEnd/>
          </a:ln>
          <a:effectLst/>
        </p:spPr>
        <p:txBody>
          <a:bodyPr/>
          <a:lstStyle/>
          <a:p>
            <a:endParaRPr lang="en-US"/>
          </a:p>
        </p:txBody>
      </p:sp>
      <p:sp>
        <p:nvSpPr>
          <p:cNvPr id="10" name="Date Placeholder 9"/>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88B6216B-5EF1-4A28-9EAB-E9AC96BADEE1}" type="slidenum">
              <a:rPr lang="en-US"/>
              <a:pPr/>
              <a:t>23</a:t>
            </a:fld>
            <a:endParaRPr lang="en-US"/>
          </a:p>
        </p:txBody>
      </p:sp>
      <p:sp>
        <p:nvSpPr>
          <p:cNvPr id="998402" name="Rectangle 2"/>
          <p:cNvSpPr>
            <a:spLocks noGrp="1" noChangeArrowheads="1"/>
          </p:cNvSpPr>
          <p:nvPr>
            <p:ph type="title"/>
          </p:nvPr>
        </p:nvSpPr>
        <p:spPr/>
        <p:txBody>
          <a:bodyPr/>
          <a:lstStyle/>
          <a:p>
            <a:r>
              <a:rPr lang="en-US"/>
              <a:t>Augmenting Paths – example</a:t>
            </a:r>
          </a:p>
        </p:txBody>
      </p:sp>
      <p:sp>
        <p:nvSpPr>
          <p:cNvPr id="998403" name="Rectangle 3"/>
          <p:cNvSpPr>
            <a:spLocks noGrp="1" noChangeArrowheads="1"/>
          </p:cNvSpPr>
          <p:nvPr>
            <p:ph type="body" idx="1"/>
          </p:nvPr>
        </p:nvSpPr>
        <p:spPr>
          <a:xfrm>
            <a:off x="320675" y="1198563"/>
            <a:ext cx="8462963" cy="1158875"/>
          </a:xfrm>
          <a:noFill/>
          <a:ln/>
        </p:spPr>
        <p:txBody>
          <a:bodyPr/>
          <a:lstStyle/>
          <a:p>
            <a:pPr>
              <a:lnSpc>
                <a:spcPct val="80000"/>
              </a:lnSpc>
            </a:pPr>
            <a:r>
              <a:rPr lang="en-US" sz="2000" b="1">
                <a:solidFill>
                  <a:srgbClr val="FF0000"/>
                </a:solidFill>
                <a:latin typeface="Comic Sans MS" pitchFamily="66" charset="0"/>
              </a:rPr>
              <a:t>Capacity of the cut </a:t>
            </a:r>
          </a:p>
          <a:p>
            <a:pPr>
              <a:lnSpc>
                <a:spcPct val="80000"/>
              </a:lnSpc>
              <a:buFontTx/>
              <a:buNone/>
            </a:pPr>
            <a:r>
              <a:rPr lang="en-US" sz="2000" b="1">
                <a:solidFill>
                  <a:srgbClr val="FF0000"/>
                </a:solidFill>
                <a:latin typeface="Comic Sans MS" pitchFamily="66" charset="0"/>
              </a:rPr>
              <a:t>	= maximum possible flow through the cut </a:t>
            </a:r>
          </a:p>
          <a:p>
            <a:pPr>
              <a:lnSpc>
                <a:spcPct val="80000"/>
              </a:lnSpc>
              <a:buFontTx/>
              <a:buNone/>
            </a:pPr>
            <a:r>
              <a:rPr lang="en-US" sz="2000" b="1">
                <a:solidFill>
                  <a:srgbClr val="FF0000"/>
                </a:solidFill>
                <a:latin typeface="Comic Sans MS" pitchFamily="66" charset="0"/>
              </a:rPr>
              <a:t>	= 12 + 7 + 4 = 23</a:t>
            </a:r>
          </a:p>
        </p:txBody>
      </p:sp>
      <p:sp>
        <p:nvSpPr>
          <p:cNvPr id="998404" name="Text Box 4"/>
          <p:cNvSpPr txBox="1">
            <a:spLocks noChangeArrowheads="1"/>
          </p:cNvSpPr>
          <p:nvPr/>
        </p:nvSpPr>
        <p:spPr bwMode="auto">
          <a:xfrm>
            <a:off x="800100" y="5537200"/>
            <a:ext cx="7099300" cy="457200"/>
          </a:xfrm>
          <a:prstGeom prst="rect">
            <a:avLst/>
          </a:prstGeom>
          <a:noFill/>
          <a:ln w="9525">
            <a:noFill/>
            <a:miter lim="800000"/>
            <a:headEnd/>
            <a:tailEnd/>
          </a:ln>
          <a:effectLst/>
        </p:spPr>
        <p:txBody>
          <a:bodyPr>
            <a:spAutoFit/>
          </a:bodyPr>
          <a:lstStyle/>
          <a:p>
            <a:pPr>
              <a:spcBef>
                <a:spcPct val="50000"/>
              </a:spcBef>
            </a:pPr>
            <a:endParaRPr lang="en-US" sz="2400" b="0">
              <a:latin typeface="Comic Sans MS" pitchFamily="66" charset="0"/>
            </a:endParaRPr>
          </a:p>
        </p:txBody>
      </p:sp>
      <p:graphicFrame>
        <p:nvGraphicFramePr>
          <p:cNvPr id="998405" name="Object 5"/>
          <p:cNvGraphicFramePr>
            <a:graphicFrameLocks noChangeAspect="1"/>
          </p:cNvGraphicFramePr>
          <p:nvPr/>
        </p:nvGraphicFramePr>
        <p:xfrm>
          <a:off x="1047750" y="2501900"/>
          <a:ext cx="5994400" cy="2665413"/>
        </p:xfrm>
        <a:graphic>
          <a:graphicData uri="http://schemas.openxmlformats.org/presentationml/2006/ole">
            <p:oleObj spid="_x0000_s15362" name="Picture Publisher Image" r:id="rId3" imgW="3772080" imgH="1676520" progId="">
              <p:embed/>
            </p:oleObj>
          </a:graphicData>
        </a:graphic>
      </p:graphicFrame>
      <p:sp>
        <p:nvSpPr>
          <p:cNvPr id="998406" name="Line 6"/>
          <p:cNvSpPr>
            <a:spLocks noChangeShapeType="1"/>
          </p:cNvSpPr>
          <p:nvPr/>
        </p:nvSpPr>
        <p:spPr bwMode="auto">
          <a:xfrm>
            <a:off x="3378200" y="2476500"/>
            <a:ext cx="3225800" cy="2819400"/>
          </a:xfrm>
          <a:prstGeom prst="line">
            <a:avLst/>
          </a:prstGeom>
          <a:noFill/>
          <a:ln w="38100">
            <a:solidFill>
              <a:srgbClr val="FF0000"/>
            </a:solidFill>
            <a:round/>
            <a:headEnd/>
            <a:tailEnd/>
          </a:ln>
          <a:effectLst/>
        </p:spPr>
        <p:txBody>
          <a:bodyPr wrap="none"/>
          <a:lstStyle/>
          <a:p>
            <a:endParaRPr lang="en-US"/>
          </a:p>
        </p:txBody>
      </p:sp>
      <p:sp>
        <p:nvSpPr>
          <p:cNvPr id="998407" name="Text Box 7"/>
          <p:cNvSpPr txBox="1">
            <a:spLocks noChangeArrowheads="1"/>
          </p:cNvSpPr>
          <p:nvPr/>
        </p:nvSpPr>
        <p:spPr bwMode="auto">
          <a:xfrm>
            <a:off x="457200" y="5276850"/>
            <a:ext cx="8432800" cy="1158875"/>
          </a:xfrm>
          <a:prstGeom prst="rect">
            <a:avLst/>
          </a:prstGeom>
          <a:noFill/>
          <a:ln w="9525">
            <a:noFill/>
            <a:miter lim="800000"/>
            <a:headEnd/>
            <a:tailEnd/>
          </a:ln>
          <a:effectLst/>
        </p:spPr>
        <p:txBody>
          <a:bodyPr>
            <a:spAutoFit/>
          </a:bodyPr>
          <a:lstStyle/>
          <a:p>
            <a:pPr>
              <a:spcBef>
                <a:spcPct val="50000"/>
              </a:spcBef>
              <a:buFontTx/>
              <a:buChar char="•"/>
            </a:pPr>
            <a:r>
              <a:rPr lang="en-US" sz="2000" b="0">
                <a:latin typeface="Comic Sans MS" pitchFamily="66" charset="0"/>
              </a:rPr>
              <a:t> The network has a capacity of </a:t>
            </a:r>
            <a:r>
              <a:rPr lang="en-US" sz="2000">
                <a:solidFill>
                  <a:srgbClr val="FF0000"/>
                </a:solidFill>
                <a:latin typeface="Comic Sans MS" pitchFamily="66" charset="0"/>
              </a:rPr>
              <a:t>at most</a:t>
            </a:r>
            <a:r>
              <a:rPr lang="en-US" sz="2000" b="0">
                <a:latin typeface="Comic Sans MS" pitchFamily="66" charset="0"/>
              </a:rPr>
              <a:t> 23. </a:t>
            </a:r>
          </a:p>
          <a:p>
            <a:pPr>
              <a:spcBef>
                <a:spcPct val="50000"/>
              </a:spcBef>
              <a:buFontTx/>
              <a:buChar char="•"/>
            </a:pPr>
            <a:r>
              <a:rPr lang="en-US" sz="2000" b="0">
                <a:latin typeface="Comic Sans MS" pitchFamily="66" charset="0"/>
              </a:rPr>
              <a:t> In this case, the network </a:t>
            </a:r>
            <a:r>
              <a:rPr lang="en-US" sz="2000">
                <a:solidFill>
                  <a:srgbClr val="FF0000"/>
                </a:solidFill>
                <a:latin typeface="Comic Sans MS" pitchFamily="66" charset="0"/>
              </a:rPr>
              <a:t>does</a:t>
            </a:r>
            <a:r>
              <a:rPr lang="en-US" sz="2000" b="0">
                <a:latin typeface="Comic Sans MS" pitchFamily="66" charset="0"/>
              </a:rPr>
              <a:t> have a capacity of 23, because this    is a </a:t>
            </a:r>
            <a:r>
              <a:rPr lang="en-US" sz="2000">
                <a:solidFill>
                  <a:srgbClr val="FF0000"/>
                </a:solidFill>
                <a:latin typeface="Comic Sans MS" pitchFamily="66" charset="0"/>
              </a:rPr>
              <a:t>minimum cut</a:t>
            </a:r>
            <a:r>
              <a:rPr lang="en-US" sz="2000" b="0">
                <a:latin typeface="Comic Sans MS" pitchFamily="66" charset="0"/>
              </a:rPr>
              <a:t>.</a:t>
            </a:r>
          </a:p>
        </p:txBody>
      </p:sp>
      <p:sp>
        <p:nvSpPr>
          <p:cNvPr id="998408" name="Text Box 8"/>
          <p:cNvSpPr txBox="1">
            <a:spLocks noChangeArrowheads="1"/>
          </p:cNvSpPr>
          <p:nvPr/>
        </p:nvSpPr>
        <p:spPr bwMode="auto">
          <a:xfrm>
            <a:off x="7100888" y="3349625"/>
            <a:ext cx="2043112" cy="457200"/>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Flow(2)</a:t>
            </a:r>
          </a:p>
        </p:txBody>
      </p:sp>
      <p:sp>
        <p:nvSpPr>
          <p:cNvPr id="998409" name="Text Box 9"/>
          <p:cNvSpPr txBox="1">
            <a:spLocks noChangeArrowheads="1"/>
          </p:cNvSpPr>
          <p:nvPr/>
        </p:nvSpPr>
        <p:spPr bwMode="auto">
          <a:xfrm>
            <a:off x="6705600" y="5053013"/>
            <a:ext cx="642938" cy="457200"/>
          </a:xfrm>
          <a:prstGeom prst="rect">
            <a:avLst/>
          </a:prstGeom>
          <a:noFill/>
          <a:ln w="9525">
            <a:noFill/>
            <a:miter lim="800000"/>
            <a:headEnd/>
            <a:tailEnd/>
          </a:ln>
          <a:effectLst/>
        </p:spPr>
        <p:txBody>
          <a:bodyPr wrap="none">
            <a:spAutoFit/>
          </a:bodyPr>
          <a:lstStyle/>
          <a:p>
            <a:r>
              <a:rPr lang="en-US" sz="2400">
                <a:solidFill>
                  <a:srgbClr val="FF0000"/>
                </a:solidFill>
                <a:latin typeface="Comic Sans MS" pitchFamily="66" charset="0"/>
              </a:rPr>
              <a:t>cut</a:t>
            </a:r>
          </a:p>
        </p:txBody>
      </p:sp>
      <p:sp>
        <p:nvSpPr>
          <p:cNvPr id="12" name="Date Placeholder 11"/>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8407">
                                            <p:txEl>
                                              <p:pRg st="0" end="0"/>
                                            </p:txEl>
                                          </p:spTgt>
                                        </p:tgtEl>
                                        <p:attrNameLst>
                                          <p:attrName>style.visibility</p:attrName>
                                        </p:attrNameLst>
                                      </p:cBhvr>
                                      <p:to>
                                        <p:strVal val="visible"/>
                                      </p:to>
                                    </p:set>
                                    <p:anim calcmode="lin" valueType="num">
                                      <p:cBhvr additive="base">
                                        <p:cTn id="7" dur="500" fill="hold"/>
                                        <p:tgtEl>
                                          <p:spTgt spid="9984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84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8407">
                                            <p:txEl>
                                              <p:pRg st="1" end="1"/>
                                            </p:txEl>
                                          </p:spTgt>
                                        </p:tgtEl>
                                        <p:attrNameLst>
                                          <p:attrName>style.visibility</p:attrName>
                                        </p:attrNameLst>
                                      </p:cBhvr>
                                      <p:to>
                                        <p:strVal val="visible"/>
                                      </p:to>
                                    </p:set>
                                    <p:anim calcmode="lin" valueType="num">
                                      <p:cBhvr additive="base">
                                        <p:cTn id="13" dur="500" fill="hold"/>
                                        <p:tgtEl>
                                          <p:spTgt spid="9984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84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9668515-5EDC-4B7C-98E4-51630F9D8684}" type="slidenum">
              <a:rPr lang="en-US"/>
              <a:pPr/>
              <a:t>24</a:t>
            </a:fld>
            <a:endParaRPr lang="en-US"/>
          </a:p>
        </p:txBody>
      </p:sp>
      <p:sp>
        <p:nvSpPr>
          <p:cNvPr id="1002498" name="Rectangle 2"/>
          <p:cNvSpPr>
            <a:spLocks noGrp="1" noChangeArrowheads="1"/>
          </p:cNvSpPr>
          <p:nvPr>
            <p:ph type="title"/>
          </p:nvPr>
        </p:nvSpPr>
        <p:spPr/>
        <p:txBody>
          <a:bodyPr/>
          <a:lstStyle/>
          <a:p>
            <a:r>
              <a:rPr lang="en-US"/>
              <a:t>Net Flow of a Network</a:t>
            </a:r>
          </a:p>
        </p:txBody>
      </p:sp>
      <p:sp>
        <p:nvSpPr>
          <p:cNvPr id="1002499" name="Rectangle 3"/>
          <p:cNvSpPr>
            <a:spLocks noGrp="1" noChangeArrowheads="1"/>
          </p:cNvSpPr>
          <p:nvPr>
            <p:ph type="body" idx="1"/>
          </p:nvPr>
        </p:nvSpPr>
        <p:spPr>
          <a:xfrm>
            <a:off x="685800" y="1462088"/>
            <a:ext cx="7772400" cy="4114800"/>
          </a:xfrm>
          <a:noFill/>
          <a:ln/>
        </p:spPr>
        <p:txBody>
          <a:bodyPr/>
          <a:lstStyle/>
          <a:p>
            <a:r>
              <a:rPr lang="en-US"/>
              <a:t>The net flow across any cut is the same and equal to the flow of the network |f|.</a:t>
            </a:r>
          </a:p>
        </p:txBody>
      </p:sp>
      <p:graphicFrame>
        <p:nvGraphicFramePr>
          <p:cNvPr id="1002500" name="Object 4"/>
          <p:cNvGraphicFramePr>
            <a:graphicFrameLocks noChangeAspect="1"/>
          </p:cNvGraphicFramePr>
          <p:nvPr/>
        </p:nvGraphicFramePr>
        <p:xfrm>
          <a:off x="958850" y="2794000"/>
          <a:ext cx="6953250" cy="3090863"/>
        </p:xfrm>
        <a:graphic>
          <a:graphicData uri="http://schemas.openxmlformats.org/presentationml/2006/ole">
            <p:oleObj spid="_x0000_s16386" name="Picture Publisher Image" r:id="rId3" imgW="3772080" imgH="1676520" progId="">
              <p:embed/>
            </p:oleObj>
          </a:graphicData>
        </a:graphic>
      </p:graphicFrame>
      <p:sp>
        <p:nvSpPr>
          <p:cNvPr id="1002501" name="Line 5"/>
          <p:cNvSpPr>
            <a:spLocks noChangeShapeType="1"/>
          </p:cNvSpPr>
          <p:nvPr/>
        </p:nvSpPr>
        <p:spPr bwMode="auto">
          <a:xfrm>
            <a:off x="1854200" y="2717800"/>
            <a:ext cx="1244600" cy="3530600"/>
          </a:xfrm>
          <a:prstGeom prst="line">
            <a:avLst/>
          </a:prstGeom>
          <a:noFill/>
          <a:ln w="44450">
            <a:solidFill>
              <a:srgbClr val="FF0000"/>
            </a:solidFill>
            <a:prstDash val="dash"/>
            <a:round/>
            <a:headEnd/>
            <a:tailEnd/>
          </a:ln>
          <a:effectLst/>
        </p:spPr>
        <p:txBody>
          <a:bodyPr wrap="none"/>
          <a:lstStyle/>
          <a:p>
            <a:endParaRPr lang="en-US"/>
          </a:p>
        </p:txBody>
      </p:sp>
      <p:sp>
        <p:nvSpPr>
          <p:cNvPr id="1002502" name="Line 6"/>
          <p:cNvSpPr>
            <a:spLocks noChangeShapeType="1"/>
          </p:cNvSpPr>
          <p:nvPr/>
        </p:nvSpPr>
        <p:spPr bwMode="auto">
          <a:xfrm>
            <a:off x="2209800" y="2794000"/>
            <a:ext cx="2451100" cy="3441700"/>
          </a:xfrm>
          <a:prstGeom prst="line">
            <a:avLst/>
          </a:prstGeom>
          <a:noFill/>
          <a:ln w="44450">
            <a:solidFill>
              <a:srgbClr val="FF0000"/>
            </a:solidFill>
            <a:prstDash val="dash"/>
            <a:round/>
            <a:headEnd/>
            <a:tailEnd/>
          </a:ln>
          <a:effectLst/>
        </p:spPr>
        <p:txBody>
          <a:bodyPr wrap="none"/>
          <a:lstStyle/>
          <a:p>
            <a:endParaRPr lang="en-US"/>
          </a:p>
        </p:txBody>
      </p:sp>
      <p:sp>
        <p:nvSpPr>
          <p:cNvPr id="1002503" name="Line 7"/>
          <p:cNvSpPr>
            <a:spLocks noChangeShapeType="1"/>
          </p:cNvSpPr>
          <p:nvPr/>
        </p:nvSpPr>
        <p:spPr bwMode="auto">
          <a:xfrm>
            <a:off x="4305300" y="2730500"/>
            <a:ext cx="1943100" cy="3479800"/>
          </a:xfrm>
          <a:prstGeom prst="line">
            <a:avLst/>
          </a:prstGeom>
          <a:noFill/>
          <a:ln w="44450">
            <a:solidFill>
              <a:srgbClr val="FF0000"/>
            </a:solidFill>
            <a:prstDash val="dash"/>
            <a:round/>
            <a:headEnd/>
            <a:tailEnd/>
          </a:ln>
          <a:effectLst/>
        </p:spPr>
        <p:txBody>
          <a:bodyPr wrap="none"/>
          <a:lstStyle/>
          <a:p>
            <a:endParaRPr lang="en-US"/>
          </a:p>
        </p:txBody>
      </p:sp>
      <p:sp>
        <p:nvSpPr>
          <p:cNvPr id="10" name="Date Placeholder 9"/>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2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25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2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501" grpId="0" animBg="1"/>
      <p:bldP spid="1002502" grpId="0" animBg="1"/>
      <p:bldP spid="100250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7A867D9-ED1B-4732-8956-2879C71E36EC}" type="slidenum">
              <a:rPr lang="en-US"/>
              <a:pPr/>
              <a:t>25</a:t>
            </a:fld>
            <a:endParaRPr lang="en-US"/>
          </a:p>
        </p:txBody>
      </p:sp>
      <p:sp>
        <p:nvSpPr>
          <p:cNvPr id="1003522" name="Rectangle 2"/>
          <p:cNvSpPr>
            <a:spLocks noGrp="1" noChangeArrowheads="1"/>
          </p:cNvSpPr>
          <p:nvPr>
            <p:ph type="title"/>
          </p:nvPr>
        </p:nvSpPr>
        <p:spPr/>
        <p:txBody>
          <a:bodyPr/>
          <a:lstStyle/>
          <a:p>
            <a:r>
              <a:rPr lang="en-US"/>
              <a:t>Bounding the Network Flow</a:t>
            </a:r>
          </a:p>
        </p:txBody>
      </p:sp>
      <p:sp>
        <p:nvSpPr>
          <p:cNvPr id="1003523" name="Rectangle 3"/>
          <p:cNvSpPr>
            <a:spLocks noGrp="1" noChangeArrowheads="1"/>
          </p:cNvSpPr>
          <p:nvPr>
            <p:ph type="body" idx="1"/>
          </p:nvPr>
        </p:nvSpPr>
        <p:spPr>
          <a:xfrm>
            <a:off x="685800" y="1524000"/>
            <a:ext cx="7772400" cy="914400"/>
          </a:xfrm>
          <a:noFill/>
          <a:ln/>
        </p:spPr>
        <p:txBody>
          <a:bodyPr>
            <a:normAutofit fontScale="77500" lnSpcReduction="20000"/>
          </a:bodyPr>
          <a:lstStyle/>
          <a:p>
            <a:r>
              <a:rPr lang="en-US" dirty="0"/>
              <a:t>The value of any flow f in a flow network G is bounded from above by the capacity of any cut of G. </a:t>
            </a:r>
          </a:p>
        </p:txBody>
      </p:sp>
      <p:graphicFrame>
        <p:nvGraphicFramePr>
          <p:cNvPr id="1003524" name="Object 4"/>
          <p:cNvGraphicFramePr>
            <a:graphicFrameLocks noChangeAspect="1"/>
          </p:cNvGraphicFramePr>
          <p:nvPr/>
        </p:nvGraphicFramePr>
        <p:xfrm>
          <a:off x="958850" y="2794000"/>
          <a:ext cx="6953250" cy="3090863"/>
        </p:xfrm>
        <a:graphic>
          <a:graphicData uri="http://schemas.openxmlformats.org/presentationml/2006/ole">
            <p:oleObj spid="_x0000_s17410" name="Picture Publisher Image" r:id="rId3" imgW="3772080" imgH="1676520" progId="">
              <p:embed/>
            </p:oleObj>
          </a:graphicData>
        </a:graphic>
      </p:graphicFrame>
      <p:sp>
        <p:nvSpPr>
          <p:cNvPr id="1003525" name="Line 5"/>
          <p:cNvSpPr>
            <a:spLocks noChangeShapeType="1"/>
          </p:cNvSpPr>
          <p:nvPr/>
        </p:nvSpPr>
        <p:spPr bwMode="auto">
          <a:xfrm>
            <a:off x="4305300" y="2730500"/>
            <a:ext cx="1943100" cy="3479800"/>
          </a:xfrm>
          <a:prstGeom prst="line">
            <a:avLst/>
          </a:prstGeom>
          <a:noFill/>
          <a:ln w="44450">
            <a:solidFill>
              <a:srgbClr val="FF0000"/>
            </a:solidFill>
            <a:prstDash val="dash"/>
            <a:round/>
            <a:headEnd/>
            <a:tailEnd/>
          </a:ln>
          <a:effectLst/>
        </p:spPr>
        <p:txBody>
          <a:bodyPr wrap="none"/>
          <a:lstStyle/>
          <a:p>
            <a:endParaRPr lang="en-US"/>
          </a:p>
        </p:txBody>
      </p:sp>
      <p:sp>
        <p:nvSpPr>
          <p:cNvPr id="8" name="Date Placeholder 7"/>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107FA7-5F68-4F3E-803D-04C01F9E6100}" type="slidenum">
              <a:rPr lang="en-US"/>
              <a:pPr/>
              <a:t>26</a:t>
            </a:fld>
            <a:endParaRPr lang="en-US"/>
          </a:p>
        </p:txBody>
      </p:sp>
      <p:sp>
        <p:nvSpPr>
          <p:cNvPr id="1004546" name="Rectangle 2"/>
          <p:cNvSpPr>
            <a:spLocks noGrp="1" noChangeArrowheads="1"/>
          </p:cNvSpPr>
          <p:nvPr>
            <p:ph type="title"/>
          </p:nvPr>
        </p:nvSpPr>
        <p:spPr/>
        <p:txBody>
          <a:bodyPr/>
          <a:lstStyle/>
          <a:p>
            <a:r>
              <a:rPr lang="en-US"/>
              <a:t>Max-Flow Min-Cut Theorem</a:t>
            </a:r>
          </a:p>
        </p:txBody>
      </p:sp>
      <p:sp>
        <p:nvSpPr>
          <p:cNvPr id="1004547" name="Rectangle 3"/>
          <p:cNvSpPr>
            <a:spLocks noGrp="1" noChangeArrowheads="1"/>
          </p:cNvSpPr>
          <p:nvPr>
            <p:ph type="body" idx="1"/>
          </p:nvPr>
        </p:nvSpPr>
        <p:spPr>
          <a:xfrm>
            <a:off x="427038" y="1981200"/>
            <a:ext cx="8031162" cy="4114800"/>
          </a:xfrm>
          <a:noFill/>
          <a:ln/>
        </p:spPr>
        <p:txBody>
          <a:bodyPr/>
          <a:lstStyle/>
          <a:p>
            <a:pPr marL="381000" indent="-381000"/>
            <a:r>
              <a:rPr lang="en-US"/>
              <a:t>If </a:t>
            </a:r>
            <a:r>
              <a:rPr lang="en-US" i="1"/>
              <a:t>f</a:t>
            </a:r>
            <a:r>
              <a:rPr lang="en-US"/>
              <a:t> is a flow in a flow network </a:t>
            </a:r>
            <a:r>
              <a:rPr lang="en-US" i="1"/>
              <a:t>G=(V,E)</a:t>
            </a:r>
            <a:r>
              <a:rPr lang="en-US"/>
              <a:t>, with source </a:t>
            </a:r>
            <a:r>
              <a:rPr lang="en-US" i="1"/>
              <a:t>s</a:t>
            </a:r>
            <a:r>
              <a:rPr lang="en-US"/>
              <a:t> and sink </a:t>
            </a:r>
            <a:r>
              <a:rPr lang="en-US" i="1"/>
              <a:t>t</a:t>
            </a:r>
            <a:r>
              <a:rPr lang="en-US"/>
              <a:t>, then the following conditions are equivalent:</a:t>
            </a:r>
          </a:p>
          <a:p>
            <a:pPr marL="800100" lvl="1" indent="-342900">
              <a:buFont typeface="Wingdings" pitchFamily="2" charset="2"/>
              <a:buAutoNum type="arabicPeriod"/>
            </a:pPr>
            <a:r>
              <a:rPr lang="en-US" i="1"/>
              <a:t>f</a:t>
            </a:r>
            <a:r>
              <a:rPr lang="en-US"/>
              <a:t> is a maximum flow in </a:t>
            </a:r>
            <a:r>
              <a:rPr lang="en-US" i="1"/>
              <a:t>G</a:t>
            </a:r>
            <a:r>
              <a:rPr lang="en-US"/>
              <a:t>.</a:t>
            </a:r>
          </a:p>
          <a:p>
            <a:pPr marL="800100" lvl="1" indent="-342900">
              <a:buFont typeface="Wingdings" pitchFamily="2" charset="2"/>
              <a:buAutoNum type="arabicPeriod"/>
            </a:pPr>
            <a:r>
              <a:rPr lang="en-US"/>
              <a:t>The residual network </a:t>
            </a:r>
            <a:r>
              <a:rPr lang="en-US" i="1"/>
              <a:t>G</a:t>
            </a:r>
            <a:r>
              <a:rPr lang="en-US" i="1" baseline="-25000"/>
              <a:t>f</a:t>
            </a:r>
            <a:r>
              <a:rPr lang="en-US"/>
              <a:t> contains no augmented paths.  </a:t>
            </a:r>
          </a:p>
          <a:p>
            <a:pPr marL="800100" lvl="1" indent="-342900">
              <a:buFont typeface="Wingdings" pitchFamily="2" charset="2"/>
              <a:buAutoNum type="arabicPeriod"/>
            </a:pPr>
            <a:r>
              <a:rPr lang="en-US" i="1"/>
              <a:t>|f| = c(S,T)</a:t>
            </a:r>
            <a:r>
              <a:rPr lang="en-US"/>
              <a:t> for some cut </a:t>
            </a:r>
            <a:r>
              <a:rPr lang="en-US" i="1"/>
              <a:t>(S,T)</a:t>
            </a:r>
            <a:r>
              <a:rPr lang="en-US"/>
              <a:t> (a min-cut).</a:t>
            </a:r>
          </a:p>
        </p:txBody>
      </p:sp>
      <p:sp>
        <p:nvSpPr>
          <p:cNvPr id="6" name="Date Placeholder 5"/>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4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4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4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04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4EF430D-3CEE-4810-A492-6394EB4E8EBD}" type="slidenum">
              <a:rPr lang="en-US"/>
              <a:pPr/>
              <a:t>27</a:t>
            </a:fld>
            <a:endParaRPr lang="en-US"/>
          </a:p>
        </p:txBody>
      </p:sp>
      <p:sp>
        <p:nvSpPr>
          <p:cNvPr id="1005570" name="Rectangle 2"/>
          <p:cNvSpPr>
            <a:spLocks noGrp="1" noChangeArrowheads="1"/>
          </p:cNvSpPr>
          <p:nvPr>
            <p:ph type="title"/>
          </p:nvPr>
        </p:nvSpPr>
        <p:spPr/>
        <p:txBody>
          <a:bodyPr/>
          <a:lstStyle/>
          <a:p>
            <a:r>
              <a:rPr lang="en-US"/>
              <a:t>The Basic Ford-Fulkerson Algorithm </a:t>
            </a:r>
          </a:p>
        </p:txBody>
      </p:sp>
      <p:pic>
        <p:nvPicPr>
          <p:cNvPr id="1005571" name="Picture 3" descr="ford_fulkerson"/>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 y="1743075"/>
            <a:ext cx="8534400" cy="3371850"/>
          </a:xfrm>
          <a:prstGeom prst="rect">
            <a:avLst/>
          </a:prstGeom>
          <a:noFill/>
        </p:spPr>
      </p:pic>
      <p:sp>
        <p:nvSpPr>
          <p:cNvPr id="6" name="Date Placeholder 5"/>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947357BC-8B9E-4921-A85B-DCC2EC5E6DDA}" type="slidenum">
              <a:rPr lang="en-US"/>
              <a:pPr/>
              <a:t>28</a:t>
            </a:fld>
            <a:endParaRPr lang="en-US"/>
          </a:p>
        </p:txBody>
      </p:sp>
      <p:sp>
        <p:nvSpPr>
          <p:cNvPr id="1006594" name="Rectangle 2"/>
          <p:cNvSpPr>
            <a:spLocks noGrp="1" noChangeArrowheads="1"/>
          </p:cNvSpPr>
          <p:nvPr>
            <p:ph type="title"/>
          </p:nvPr>
        </p:nvSpPr>
        <p:spPr/>
        <p:txBody>
          <a:bodyPr/>
          <a:lstStyle/>
          <a:p>
            <a:r>
              <a:rPr lang="en-US"/>
              <a:t>Example</a:t>
            </a:r>
          </a:p>
        </p:txBody>
      </p:sp>
      <p:grpSp>
        <p:nvGrpSpPr>
          <p:cNvPr id="2" name="Group 16"/>
          <p:cNvGrpSpPr>
            <a:grpSpLocks/>
          </p:cNvGrpSpPr>
          <p:nvPr/>
        </p:nvGrpSpPr>
        <p:grpSpPr bwMode="auto">
          <a:xfrm>
            <a:off x="866775" y="1447800"/>
            <a:ext cx="8245475" cy="2359025"/>
            <a:chOff x="546" y="912"/>
            <a:chExt cx="5194" cy="1486"/>
          </a:xfrm>
        </p:grpSpPr>
        <p:graphicFrame>
          <p:nvGraphicFramePr>
            <p:cNvPr id="1006599" name="Object 7"/>
            <p:cNvGraphicFramePr>
              <a:graphicFrameLocks noChangeAspect="1"/>
            </p:cNvGraphicFramePr>
            <p:nvPr/>
          </p:nvGraphicFramePr>
          <p:xfrm>
            <a:off x="546" y="912"/>
            <a:ext cx="3335" cy="1486"/>
          </p:xfrm>
          <a:graphic>
            <a:graphicData uri="http://schemas.openxmlformats.org/presentationml/2006/ole">
              <p:oleObj spid="_x0000_s18435" name="Picture Publisher Image" r:id="rId3" imgW="3762360" imgH="1676520" progId="">
                <p:embed/>
              </p:oleObj>
            </a:graphicData>
          </a:graphic>
        </p:graphicFrame>
        <p:sp>
          <p:nvSpPr>
            <p:cNvPr id="1006600" name="Text Box 8"/>
            <p:cNvSpPr txBox="1">
              <a:spLocks noChangeArrowheads="1"/>
            </p:cNvSpPr>
            <p:nvPr/>
          </p:nvSpPr>
          <p:spPr bwMode="auto">
            <a:xfrm>
              <a:off x="4023" y="1522"/>
              <a:ext cx="1717" cy="288"/>
            </a:xfrm>
            <a:prstGeom prst="rect">
              <a:avLst/>
            </a:prstGeom>
            <a:noFill/>
            <a:ln w="9525">
              <a:noFill/>
              <a:miter lim="800000"/>
              <a:headEnd/>
              <a:tailEnd/>
            </a:ln>
            <a:effectLst/>
          </p:spPr>
          <p:txBody>
            <a:bodyPr>
              <a:spAutoFit/>
            </a:bodyPr>
            <a:lstStyle/>
            <a:p>
              <a:pPr algn="ctr">
                <a:spcBef>
                  <a:spcPct val="50000"/>
                </a:spcBef>
              </a:pPr>
              <a:r>
                <a:rPr lang="en-US" sz="2400" b="0">
                  <a:solidFill>
                    <a:srgbClr val="FF0000"/>
                  </a:solidFill>
                  <a:latin typeface="Comic Sans MS" pitchFamily="66" charset="0"/>
                </a:rPr>
                <a:t>Original Network</a:t>
              </a:r>
            </a:p>
          </p:txBody>
        </p:sp>
      </p:grpSp>
      <p:grpSp>
        <p:nvGrpSpPr>
          <p:cNvPr id="3" name="Group 9"/>
          <p:cNvGrpSpPr>
            <a:grpSpLocks/>
          </p:cNvGrpSpPr>
          <p:nvPr/>
        </p:nvGrpSpPr>
        <p:grpSpPr bwMode="auto">
          <a:xfrm>
            <a:off x="4870450" y="1258888"/>
            <a:ext cx="4152900" cy="1539875"/>
            <a:chOff x="3068" y="793"/>
            <a:chExt cx="2616" cy="970"/>
          </a:xfrm>
        </p:grpSpPr>
        <p:sp>
          <p:nvSpPr>
            <p:cNvPr id="1006602" name="Freeform 10"/>
            <p:cNvSpPr>
              <a:spLocks/>
            </p:cNvSpPr>
            <p:nvPr/>
          </p:nvSpPr>
          <p:spPr bwMode="auto">
            <a:xfrm>
              <a:off x="3068" y="958"/>
              <a:ext cx="1140" cy="805"/>
            </a:xfrm>
            <a:custGeom>
              <a:avLst/>
              <a:gdLst/>
              <a:ahLst/>
              <a:cxnLst>
                <a:cxn ang="0">
                  <a:pos x="1140" y="0"/>
                </a:cxn>
                <a:cxn ang="0">
                  <a:pos x="588" y="218"/>
                </a:cxn>
                <a:cxn ang="0">
                  <a:pos x="176" y="106"/>
                </a:cxn>
                <a:cxn ang="0">
                  <a:pos x="0" y="805"/>
                </a:cxn>
              </a:cxnLst>
              <a:rect l="0" t="0" r="r" b="b"/>
              <a:pathLst>
                <a:path w="1140" h="805">
                  <a:moveTo>
                    <a:pt x="1140" y="0"/>
                  </a:moveTo>
                  <a:cubicBezTo>
                    <a:pt x="944" y="100"/>
                    <a:pt x="749" y="200"/>
                    <a:pt x="588" y="218"/>
                  </a:cubicBezTo>
                  <a:cubicBezTo>
                    <a:pt x="427" y="236"/>
                    <a:pt x="274" y="8"/>
                    <a:pt x="176" y="106"/>
                  </a:cubicBezTo>
                  <a:cubicBezTo>
                    <a:pt x="78" y="204"/>
                    <a:pt x="39" y="504"/>
                    <a:pt x="0" y="805"/>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sp>
          <p:nvSpPr>
            <p:cNvPr id="1006603" name="Text Box 11"/>
            <p:cNvSpPr txBox="1">
              <a:spLocks noChangeArrowheads="1"/>
            </p:cNvSpPr>
            <p:nvPr/>
          </p:nvSpPr>
          <p:spPr bwMode="auto">
            <a:xfrm>
              <a:off x="4191" y="793"/>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grpSp>
      <p:sp>
        <p:nvSpPr>
          <p:cNvPr id="1006604" name="Text Box 12"/>
          <p:cNvSpPr txBox="1">
            <a:spLocks noChangeArrowheads="1"/>
          </p:cNvSpPr>
          <p:nvPr/>
        </p:nvSpPr>
        <p:spPr bwMode="auto">
          <a:xfrm>
            <a:off x="8656638" y="5559425"/>
            <a:ext cx="387350" cy="457200"/>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4</a:t>
            </a:r>
          </a:p>
        </p:txBody>
      </p:sp>
      <p:sp>
        <p:nvSpPr>
          <p:cNvPr id="1006597" name="Text Box 5"/>
          <p:cNvSpPr txBox="1">
            <a:spLocks noChangeArrowheads="1"/>
          </p:cNvSpPr>
          <p:nvPr/>
        </p:nvSpPr>
        <p:spPr bwMode="auto">
          <a:xfrm>
            <a:off x="6262688" y="5532438"/>
            <a:ext cx="2554287" cy="457200"/>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Resulting Flow = </a:t>
            </a:r>
          </a:p>
        </p:txBody>
      </p:sp>
      <p:grpSp>
        <p:nvGrpSpPr>
          <p:cNvPr id="4" name="Group 18"/>
          <p:cNvGrpSpPr>
            <a:grpSpLocks/>
          </p:cNvGrpSpPr>
          <p:nvPr/>
        </p:nvGrpSpPr>
        <p:grpSpPr bwMode="auto">
          <a:xfrm>
            <a:off x="852488" y="4065588"/>
            <a:ext cx="8258175" cy="2359025"/>
            <a:chOff x="537" y="2561"/>
            <a:chExt cx="5202" cy="1486"/>
          </a:xfrm>
        </p:grpSpPr>
        <p:graphicFrame>
          <p:nvGraphicFramePr>
            <p:cNvPr id="1006596" name="Object 4"/>
            <p:cNvGraphicFramePr>
              <a:graphicFrameLocks noChangeAspect="1"/>
            </p:cNvGraphicFramePr>
            <p:nvPr/>
          </p:nvGraphicFramePr>
          <p:xfrm>
            <a:off x="537" y="2561"/>
            <a:ext cx="3341" cy="1486"/>
          </p:xfrm>
          <a:graphic>
            <a:graphicData uri="http://schemas.openxmlformats.org/presentationml/2006/ole">
              <p:oleObj spid="_x0000_s18434" name="Picture Publisher Image" r:id="rId4" imgW="3705120" imgH="1647720" progId="">
                <p:embed/>
              </p:oleObj>
            </a:graphicData>
          </a:graphic>
        </p:graphicFrame>
        <p:sp>
          <p:nvSpPr>
            <p:cNvPr id="1006605" name="Text Box 13"/>
            <p:cNvSpPr txBox="1">
              <a:spLocks noChangeArrowheads="1"/>
            </p:cNvSpPr>
            <p:nvPr/>
          </p:nvSpPr>
          <p:spPr bwMode="auto">
            <a:xfrm>
              <a:off x="4022" y="3088"/>
              <a:ext cx="1717" cy="288"/>
            </a:xfrm>
            <a:prstGeom prst="rect">
              <a:avLst/>
            </a:prstGeom>
            <a:noFill/>
            <a:ln w="9525">
              <a:noFill/>
              <a:miter lim="800000"/>
              <a:headEnd/>
              <a:tailEnd/>
            </a:ln>
            <a:effectLst/>
          </p:spPr>
          <p:txBody>
            <a:bodyPr>
              <a:spAutoFit/>
            </a:bodyPr>
            <a:lstStyle/>
            <a:p>
              <a:pPr algn="ctr">
                <a:spcBef>
                  <a:spcPct val="50000"/>
                </a:spcBef>
              </a:pPr>
              <a:r>
                <a:rPr lang="en-US" sz="2400" b="0">
                  <a:solidFill>
                    <a:srgbClr val="FF0000"/>
                  </a:solidFill>
                  <a:latin typeface="Comic Sans MS" pitchFamily="66" charset="0"/>
                </a:rPr>
                <a:t>Flow Network</a:t>
              </a:r>
            </a:p>
          </p:txBody>
        </p:sp>
      </p:grpSp>
      <p:sp>
        <p:nvSpPr>
          <p:cNvPr id="1006607" name="AutoShape 15"/>
          <p:cNvSpPr>
            <a:spLocks noChangeArrowheads="1"/>
          </p:cNvSpPr>
          <p:nvPr/>
        </p:nvSpPr>
        <p:spPr bwMode="auto">
          <a:xfrm>
            <a:off x="7526338" y="2998788"/>
            <a:ext cx="292100" cy="1676400"/>
          </a:xfrm>
          <a:prstGeom prst="downArrow">
            <a:avLst>
              <a:gd name="adj1" fmla="val 50000"/>
              <a:gd name="adj2" fmla="val 143478"/>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Date Placeholder 16"/>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6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65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6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604" grpId="0"/>
      <p:bldP spid="1006597" grpId="0"/>
      <p:bldP spid="100660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4CF5B110-5972-4E42-868D-2A732C9F5F65}" type="slidenum">
              <a:rPr lang="en-US"/>
              <a:pPr/>
              <a:t>29</a:t>
            </a:fld>
            <a:endParaRPr lang="en-US"/>
          </a:p>
        </p:txBody>
      </p:sp>
      <p:sp>
        <p:nvSpPr>
          <p:cNvPr id="1007618" name="Rectangle 2"/>
          <p:cNvSpPr>
            <a:spLocks noGrp="1" noChangeArrowheads="1"/>
          </p:cNvSpPr>
          <p:nvPr>
            <p:ph type="title"/>
          </p:nvPr>
        </p:nvSpPr>
        <p:spPr>
          <a:xfrm>
            <a:off x="457200" y="0"/>
            <a:ext cx="8229600" cy="466725"/>
          </a:xfrm>
        </p:spPr>
        <p:txBody>
          <a:bodyPr>
            <a:normAutofit fontScale="90000"/>
          </a:bodyPr>
          <a:lstStyle/>
          <a:p>
            <a:r>
              <a:rPr lang="en-US" sz="2800"/>
              <a:t>Example</a:t>
            </a:r>
          </a:p>
        </p:txBody>
      </p:sp>
      <p:graphicFrame>
        <p:nvGraphicFramePr>
          <p:cNvPr id="1007621" name="Object 5"/>
          <p:cNvGraphicFramePr>
            <a:graphicFrameLocks noChangeAspect="1"/>
          </p:cNvGraphicFramePr>
          <p:nvPr/>
        </p:nvGraphicFramePr>
        <p:xfrm>
          <a:off x="2492375" y="541338"/>
          <a:ext cx="4260850" cy="1895475"/>
        </p:xfrm>
        <a:graphic>
          <a:graphicData uri="http://schemas.openxmlformats.org/presentationml/2006/ole">
            <p:oleObj spid="_x0000_s19458" name="Picture Publisher Image" r:id="rId3" imgW="3705120" imgH="1647720" progId="">
              <p:embed/>
            </p:oleObj>
          </a:graphicData>
        </a:graphic>
      </p:graphicFrame>
      <p:sp>
        <p:nvSpPr>
          <p:cNvPr id="1007622" name="Text Box 6"/>
          <p:cNvSpPr txBox="1">
            <a:spLocks noChangeArrowheads="1"/>
          </p:cNvSpPr>
          <p:nvPr/>
        </p:nvSpPr>
        <p:spPr bwMode="auto">
          <a:xfrm>
            <a:off x="6748463" y="10350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007623" name="Text Box 7"/>
          <p:cNvSpPr txBox="1">
            <a:spLocks noChangeArrowheads="1"/>
          </p:cNvSpPr>
          <p:nvPr/>
        </p:nvSpPr>
        <p:spPr bwMode="auto">
          <a:xfrm>
            <a:off x="8548688" y="1054100"/>
            <a:ext cx="38735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4</a:t>
            </a:r>
          </a:p>
        </p:txBody>
      </p:sp>
      <p:sp>
        <p:nvSpPr>
          <p:cNvPr id="1007626" name="Text Box 10"/>
          <p:cNvSpPr txBox="1">
            <a:spLocks noChangeArrowheads="1"/>
          </p:cNvSpPr>
          <p:nvPr/>
        </p:nvSpPr>
        <p:spPr bwMode="auto">
          <a:xfrm>
            <a:off x="468313" y="1135063"/>
            <a:ext cx="1876425"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grpSp>
        <p:nvGrpSpPr>
          <p:cNvPr id="2" name="Group 22"/>
          <p:cNvGrpSpPr>
            <a:grpSpLocks/>
          </p:cNvGrpSpPr>
          <p:nvPr/>
        </p:nvGrpSpPr>
        <p:grpSpPr bwMode="auto">
          <a:xfrm>
            <a:off x="263525" y="2532063"/>
            <a:ext cx="6492875" cy="1770062"/>
            <a:chOff x="166" y="1595"/>
            <a:chExt cx="4090" cy="1115"/>
          </a:xfrm>
        </p:grpSpPr>
        <p:graphicFrame>
          <p:nvGraphicFramePr>
            <p:cNvPr id="1007625" name="Object 9"/>
            <p:cNvGraphicFramePr>
              <a:graphicFrameLocks noChangeAspect="1"/>
            </p:cNvGraphicFramePr>
            <p:nvPr/>
          </p:nvGraphicFramePr>
          <p:xfrm>
            <a:off x="1570" y="1595"/>
            <a:ext cx="2686" cy="1115"/>
          </p:xfrm>
          <a:graphic>
            <a:graphicData uri="http://schemas.openxmlformats.org/presentationml/2006/ole">
              <p:oleObj spid="_x0000_s19460" name="Picture Publisher Image" r:id="rId4" imgW="3876840" imgH="1609560" progId="">
                <p:embed/>
              </p:oleObj>
            </a:graphicData>
          </a:graphic>
        </p:graphicFrame>
        <p:sp>
          <p:nvSpPr>
            <p:cNvPr id="1007631" name="Text Box 15"/>
            <p:cNvSpPr txBox="1">
              <a:spLocks noChangeArrowheads="1"/>
            </p:cNvSpPr>
            <p:nvPr/>
          </p:nvSpPr>
          <p:spPr bwMode="auto">
            <a:xfrm>
              <a:off x="166" y="1997"/>
              <a:ext cx="1441" cy="250"/>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Residual Network</a:t>
              </a:r>
            </a:p>
          </p:txBody>
        </p:sp>
      </p:grpSp>
      <p:grpSp>
        <p:nvGrpSpPr>
          <p:cNvPr id="3" name="Group 23"/>
          <p:cNvGrpSpPr>
            <a:grpSpLocks/>
          </p:cNvGrpSpPr>
          <p:nvPr/>
        </p:nvGrpSpPr>
        <p:grpSpPr bwMode="auto">
          <a:xfrm>
            <a:off x="457200" y="4391025"/>
            <a:ext cx="6283325" cy="1862138"/>
            <a:chOff x="288" y="2766"/>
            <a:chExt cx="3958" cy="1173"/>
          </a:xfrm>
        </p:grpSpPr>
        <p:graphicFrame>
          <p:nvGraphicFramePr>
            <p:cNvPr id="1007630" name="Object 14"/>
            <p:cNvGraphicFramePr>
              <a:graphicFrameLocks noChangeAspect="1"/>
            </p:cNvGraphicFramePr>
            <p:nvPr/>
          </p:nvGraphicFramePr>
          <p:xfrm>
            <a:off x="1570" y="2766"/>
            <a:ext cx="2676" cy="1173"/>
          </p:xfrm>
          <a:graphic>
            <a:graphicData uri="http://schemas.openxmlformats.org/presentationml/2006/ole">
              <p:oleObj spid="_x0000_s19459" name="Picture Publisher Image" r:id="rId5" imgW="3781440" imgH="1657440" progId="">
                <p:embed/>
              </p:oleObj>
            </a:graphicData>
          </a:graphic>
        </p:graphicFrame>
        <p:sp>
          <p:nvSpPr>
            <p:cNvPr id="1007632" name="Text Box 16"/>
            <p:cNvSpPr txBox="1">
              <a:spLocks noChangeArrowheads="1"/>
            </p:cNvSpPr>
            <p:nvPr/>
          </p:nvSpPr>
          <p:spPr bwMode="auto">
            <a:xfrm>
              <a:off x="288" y="3189"/>
              <a:ext cx="1197" cy="250"/>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grpSp>
      <p:sp>
        <p:nvSpPr>
          <p:cNvPr id="1007633" name="AutoShape 17"/>
          <p:cNvSpPr>
            <a:spLocks noChangeArrowheads="1"/>
          </p:cNvSpPr>
          <p:nvPr/>
        </p:nvSpPr>
        <p:spPr bwMode="auto">
          <a:xfrm>
            <a:off x="1301750" y="1595438"/>
            <a:ext cx="263525" cy="1543050"/>
          </a:xfrm>
          <a:prstGeom prst="downArrow">
            <a:avLst>
              <a:gd name="adj1" fmla="val 50000"/>
              <a:gd name="adj2" fmla="val 146386"/>
            </a:avLst>
          </a:prstGeom>
          <a:solidFill>
            <a:schemeClr val="accent1"/>
          </a:solidFill>
          <a:ln w="9525">
            <a:solidFill>
              <a:schemeClr val="tx1"/>
            </a:solidFill>
            <a:miter lim="800000"/>
            <a:headEnd/>
            <a:tailEnd/>
          </a:ln>
          <a:effectLst/>
        </p:spPr>
        <p:txBody>
          <a:bodyPr wrap="none" anchor="ctr"/>
          <a:lstStyle/>
          <a:p>
            <a:endParaRPr lang="en-US"/>
          </a:p>
        </p:txBody>
      </p:sp>
      <p:sp>
        <p:nvSpPr>
          <p:cNvPr id="1007634" name="AutoShape 18"/>
          <p:cNvSpPr>
            <a:spLocks noChangeArrowheads="1"/>
          </p:cNvSpPr>
          <p:nvPr/>
        </p:nvSpPr>
        <p:spPr bwMode="auto">
          <a:xfrm>
            <a:off x="1293813" y="3603625"/>
            <a:ext cx="263525" cy="1455738"/>
          </a:xfrm>
          <a:prstGeom prst="downArrow">
            <a:avLst>
              <a:gd name="adj1" fmla="val 50000"/>
              <a:gd name="adj2" fmla="val 138102"/>
            </a:avLst>
          </a:prstGeom>
          <a:solidFill>
            <a:schemeClr val="accent1"/>
          </a:solidFill>
          <a:ln w="9525">
            <a:solidFill>
              <a:schemeClr val="tx1"/>
            </a:solidFill>
            <a:miter lim="800000"/>
            <a:headEnd/>
            <a:tailEnd/>
          </a:ln>
          <a:effectLst/>
        </p:spPr>
        <p:txBody>
          <a:bodyPr wrap="none" anchor="ctr"/>
          <a:lstStyle/>
          <a:p>
            <a:endParaRPr lang="en-US"/>
          </a:p>
        </p:txBody>
      </p:sp>
      <p:sp>
        <p:nvSpPr>
          <p:cNvPr id="1007636" name="Text Box 20"/>
          <p:cNvSpPr txBox="1">
            <a:spLocks noChangeArrowheads="1"/>
          </p:cNvSpPr>
          <p:nvPr/>
        </p:nvSpPr>
        <p:spPr bwMode="auto">
          <a:xfrm>
            <a:off x="6791325" y="50863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007637" name="Text Box 21"/>
          <p:cNvSpPr txBox="1">
            <a:spLocks noChangeArrowheads="1"/>
          </p:cNvSpPr>
          <p:nvPr/>
        </p:nvSpPr>
        <p:spPr bwMode="auto">
          <a:xfrm>
            <a:off x="8599488" y="5083175"/>
            <a:ext cx="47466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11</a:t>
            </a:r>
          </a:p>
        </p:txBody>
      </p:sp>
      <p:grpSp>
        <p:nvGrpSpPr>
          <p:cNvPr id="4" name="Group 24"/>
          <p:cNvGrpSpPr>
            <a:grpSpLocks/>
          </p:cNvGrpSpPr>
          <p:nvPr/>
        </p:nvGrpSpPr>
        <p:grpSpPr bwMode="auto">
          <a:xfrm>
            <a:off x="6035675" y="2576513"/>
            <a:ext cx="2933700" cy="561975"/>
            <a:chOff x="3802" y="1623"/>
            <a:chExt cx="1848" cy="354"/>
          </a:xfrm>
        </p:grpSpPr>
        <p:sp>
          <p:nvSpPr>
            <p:cNvPr id="1007635" name="Freeform 19"/>
            <p:cNvSpPr>
              <a:spLocks/>
            </p:cNvSpPr>
            <p:nvPr/>
          </p:nvSpPr>
          <p:spPr bwMode="auto">
            <a:xfrm>
              <a:off x="3802" y="1740"/>
              <a:ext cx="391" cy="237"/>
            </a:xfrm>
            <a:custGeom>
              <a:avLst/>
              <a:gdLst/>
              <a:ahLst/>
              <a:cxnLst>
                <a:cxn ang="0">
                  <a:pos x="391" y="25"/>
                </a:cxn>
                <a:cxn ang="0">
                  <a:pos x="69" y="20"/>
                </a:cxn>
                <a:cxn ang="0">
                  <a:pos x="147" y="145"/>
                </a:cxn>
                <a:cxn ang="0">
                  <a:pos x="0" y="237"/>
                </a:cxn>
              </a:cxnLst>
              <a:rect l="0" t="0" r="r" b="b"/>
              <a:pathLst>
                <a:path w="391" h="237">
                  <a:moveTo>
                    <a:pt x="391" y="25"/>
                  </a:moveTo>
                  <a:cubicBezTo>
                    <a:pt x="250" y="12"/>
                    <a:pt x="110" y="0"/>
                    <a:pt x="69" y="20"/>
                  </a:cubicBezTo>
                  <a:cubicBezTo>
                    <a:pt x="28" y="40"/>
                    <a:pt x="158" y="109"/>
                    <a:pt x="147" y="145"/>
                  </a:cubicBezTo>
                  <a:cubicBezTo>
                    <a:pt x="136" y="181"/>
                    <a:pt x="68" y="209"/>
                    <a:pt x="0" y="237"/>
                  </a:cubicBezTo>
                </a:path>
              </a:pathLst>
            </a:custGeom>
            <a:noFill/>
            <a:ln w="28575" cmpd="sng">
              <a:solidFill>
                <a:srgbClr val="FF0000"/>
              </a:solidFill>
              <a:round/>
              <a:headEnd type="none" w="med" len="med"/>
              <a:tailEnd type="triangle" w="med" len="med"/>
            </a:ln>
            <a:effectLst/>
          </p:spPr>
          <p:txBody>
            <a:bodyPr/>
            <a:lstStyle/>
            <a:p>
              <a:endParaRPr lang="en-US"/>
            </a:p>
          </p:txBody>
        </p:sp>
        <p:sp>
          <p:nvSpPr>
            <p:cNvPr id="1007629" name="Text Box 13"/>
            <p:cNvSpPr txBox="1">
              <a:spLocks noChangeArrowheads="1"/>
            </p:cNvSpPr>
            <p:nvPr/>
          </p:nvSpPr>
          <p:spPr bwMode="auto">
            <a:xfrm>
              <a:off x="4157" y="1623"/>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grpSp>
      <p:sp>
        <p:nvSpPr>
          <p:cNvPr id="22" name="Date Placeholder 21"/>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76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76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76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7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33" grpId="0" animBg="1"/>
      <p:bldP spid="1007634" grpId="0" animBg="1"/>
      <p:bldP spid="1007636" grpId="0"/>
      <p:bldP spid="10076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B95D5B4-D5F2-4034-B9B0-7B870AF05E76}" type="slidenum">
              <a:rPr lang="en-US"/>
              <a:pPr/>
              <a:t>3</a:t>
            </a:fld>
            <a:endParaRPr lang="en-US"/>
          </a:p>
        </p:txBody>
      </p:sp>
      <p:sp>
        <p:nvSpPr>
          <p:cNvPr id="1059842" name="Rectangle 2"/>
          <p:cNvSpPr>
            <a:spLocks noGrp="1" noChangeArrowheads="1"/>
          </p:cNvSpPr>
          <p:nvPr>
            <p:ph type="title"/>
          </p:nvPr>
        </p:nvSpPr>
        <p:spPr/>
        <p:txBody>
          <a:bodyPr/>
          <a:lstStyle/>
          <a:p>
            <a:r>
              <a:rPr lang="en-US"/>
              <a:t>Types of Networks</a:t>
            </a:r>
          </a:p>
        </p:txBody>
      </p:sp>
      <p:sp>
        <p:nvSpPr>
          <p:cNvPr id="1059843" name="Rectangle 3"/>
          <p:cNvSpPr>
            <a:spLocks noGrp="1" noChangeArrowheads="1"/>
          </p:cNvSpPr>
          <p:nvPr>
            <p:ph type="body" idx="1"/>
          </p:nvPr>
        </p:nvSpPr>
        <p:spPr/>
        <p:txBody>
          <a:bodyPr/>
          <a:lstStyle/>
          <a:p>
            <a:r>
              <a:rPr lang="en-US" sz="2000"/>
              <a:t>Internet</a:t>
            </a:r>
          </a:p>
          <a:p>
            <a:r>
              <a:rPr lang="en-US" sz="2000"/>
              <a:t>Telephone</a:t>
            </a:r>
          </a:p>
          <a:p>
            <a:r>
              <a:rPr lang="en-US" sz="2000"/>
              <a:t>Cell</a:t>
            </a:r>
          </a:p>
          <a:p>
            <a:r>
              <a:rPr lang="en-US" sz="2000"/>
              <a:t>Highways</a:t>
            </a:r>
          </a:p>
          <a:p>
            <a:r>
              <a:rPr lang="en-US" sz="2000"/>
              <a:t>Rail</a:t>
            </a:r>
          </a:p>
          <a:p>
            <a:r>
              <a:rPr lang="en-US" sz="2000"/>
              <a:t>Electrical Power</a:t>
            </a:r>
          </a:p>
          <a:p>
            <a:r>
              <a:rPr lang="en-US" sz="2000"/>
              <a:t>Water</a:t>
            </a:r>
          </a:p>
          <a:p>
            <a:r>
              <a:rPr lang="en-US" sz="2000"/>
              <a:t>Sewer</a:t>
            </a:r>
          </a:p>
          <a:p>
            <a:r>
              <a:rPr lang="en-US" sz="2000"/>
              <a:t>Gas</a:t>
            </a:r>
          </a:p>
          <a:p>
            <a:r>
              <a:rPr lang="en-US" sz="2000"/>
              <a:t>…</a:t>
            </a:r>
          </a:p>
          <a:p>
            <a:endParaRPr lang="en-US" sz="2000"/>
          </a:p>
        </p:txBody>
      </p:sp>
      <p:sp>
        <p:nvSpPr>
          <p:cNvPr id="6" name="Date Placeholder 5"/>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1"/>
          </p:nvPr>
        </p:nvSpPr>
        <p:spPr/>
        <p:txBody>
          <a:bodyPr/>
          <a:lstStyle/>
          <a:p>
            <a:fld id="{2EE25782-670E-40E4-953F-AD3717125F32}" type="slidenum">
              <a:rPr lang="en-US"/>
              <a:pPr/>
              <a:t>30</a:t>
            </a:fld>
            <a:endParaRPr lang="en-US"/>
          </a:p>
        </p:txBody>
      </p:sp>
      <p:graphicFrame>
        <p:nvGraphicFramePr>
          <p:cNvPr id="1071124" name="Object 20"/>
          <p:cNvGraphicFramePr>
            <a:graphicFrameLocks noChangeAspect="1"/>
          </p:cNvGraphicFramePr>
          <p:nvPr/>
        </p:nvGraphicFramePr>
        <p:xfrm>
          <a:off x="2513013" y="487363"/>
          <a:ext cx="4111625" cy="1801812"/>
        </p:xfrm>
        <a:graphic>
          <a:graphicData uri="http://schemas.openxmlformats.org/presentationml/2006/ole">
            <p:oleObj spid="_x0000_s20482" name="Picture Publisher Image" r:id="rId3" imgW="3781440" imgH="1657440" progId="">
              <p:embed/>
            </p:oleObj>
          </a:graphicData>
        </a:graphic>
      </p:graphicFrame>
      <p:graphicFrame>
        <p:nvGraphicFramePr>
          <p:cNvPr id="1071125" name="Object 21"/>
          <p:cNvGraphicFramePr>
            <a:graphicFrameLocks noChangeAspect="1"/>
          </p:cNvGraphicFramePr>
          <p:nvPr/>
        </p:nvGraphicFramePr>
        <p:xfrm>
          <a:off x="2500313" y="2571750"/>
          <a:ext cx="4138612" cy="1681163"/>
        </p:xfrm>
        <a:graphic>
          <a:graphicData uri="http://schemas.openxmlformats.org/presentationml/2006/ole">
            <p:oleObj spid="_x0000_s20483" name="Picture Publisher Image" r:id="rId4" imgW="4010040" imgH="1628640" progId="">
              <p:embed/>
            </p:oleObj>
          </a:graphicData>
        </a:graphic>
      </p:graphicFrame>
      <p:graphicFrame>
        <p:nvGraphicFramePr>
          <p:cNvPr id="1071126" name="Object 22"/>
          <p:cNvGraphicFramePr>
            <a:graphicFrameLocks noChangeAspect="1"/>
          </p:cNvGraphicFramePr>
          <p:nvPr/>
        </p:nvGraphicFramePr>
        <p:xfrm>
          <a:off x="2497138" y="4435475"/>
          <a:ext cx="4146550" cy="1809750"/>
        </p:xfrm>
        <a:graphic>
          <a:graphicData uri="http://schemas.openxmlformats.org/presentationml/2006/ole">
            <p:oleObj spid="_x0000_s20484" name="Picture Publisher Image" r:id="rId5" imgW="3753000" imgH="1638360" progId="">
              <p:embed/>
            </p:oleObj>
          </a:graphicData>
        </a:graphic>
      </p:graphicFrame>
      <p:sp>
        <p:nvSpPr>
          <p:cNvPr id="1071106" name="Rectangle 2"/>
          <p:cNvSpPr>
            <a:spLocks noGrp="1" noChangeArrowheads="1"/>
          </p:cNvSpPr>
          <p:nvPr>
            <p:ph type="title"/>
          </p:nvPr>
        </p:nvSpPr>
        <p:spPr>
          <a:xfrm>
            <a:off x="457200" y="0"/>
            <a:ext cx="8229600" cy="466725"/>
          </a:xfrm>
        </p:spPr>
        <p:txBody>
          <a:bodyPr>
            <a:normAutofit fontScale="90000"/>
          </a:bodyPr>
          <a:lstStyle/>
          <a:p>
            <a:r>
              <a:rPr lang="en-US" sz="2800"/>
              <a:t>Example</a:t>
            </a:r>
          </a:p>
        </p:txBody>
      </p:sp>
      <p:sp>
        <p:nvSpPr>
          <p:cNvPr id="1071108" name="Text Box 4"/>
          <p:cNvSpPr txBox="1">
            <a:spLocks noChangeArrowheads="1"/>
          </p:cNvSpPr>
          <p:nvPr/>
        </p:nvSpPr>
        <p:spPr bwMode="auto">
          <a:xfrm>
            <a:off x="6748463" y="10350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071109" name="Text Box 5"/>
          <p:cNvSpPr txBox="1">
            <a:spLocks noChangeArrowheads="1"/>
          </p:cNvSpPr>
          <p:nvPr/>
        </p:nvSpPr>
        <p:spPr bwMode="auto">
          <a:xfrm>
            <a:off x="8548688" y="1054100"/>
            <a:ext cx="46831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11</a:t>
            </a:r>
          </a:p>
        </p:txBody>
      </p:sp>
      <p:sp>
        <p:nvSpPr>
          <p:cNvPr id="1071110" name="Text Box 6"/>
          <p:cNvSpPr txBox="1">
            <a:spLocks noChangeArrowheads="1"/>
          </p:cNvSpPr>
          <p:nvPr/>
        </p:nvSpPr>
        <p:spPr bwMode="auto">
          <a:xfrm>
            <a:off x="468313" y="1135063"/>
            <a:ext cx="1876425"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sp>
        <p:nvSpPr>
          <p:cNvPr id="1071113" name="Text Box 9"/>
          <p:cNvSpPr txBox="1">
            <a:spLocks noChangeArrowheads="1"/>
          </p:cNvSpPr>
          <p:nvPr/>
        </p:nvSpPr>
        <p:spPr bwMode="auto">
          <a:xfrm>
            <a:off x="263525" y="3170238"/>
            <a:ext cx="2287588"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Residual Network</a:t>
            </a:r>
          </a:p>
        </p:txBody>
      </p:sp>
      <p:sp>
        <p:nvSpPr>
          <p:cNvPr id="1071116" name="Text Box 12"/>
          <p:cNvSpPr txBox="1">
            <a:spLocks noChangeArrowheads="1"/>
          </p:cNvSpPr>
          <p:nvPr/>
        </p:nvSpPr>
        <p:spPr bwMode="auto">
          <a:xfrm>
            <a:off x="457200" y="5062538"/>
            <a:ext cx="1900238"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sp>
        <p:nvSpPr>
          <p:cNvPr id="1071117" name="AutoShape 13"/>
          <p:cNvSpPr>
            <a:spLocks noChangeArrowheads="1"/>
          </p:cNvSpPr>
          <p:nvPr/>
        </p:nvSpPr>
        <p:spPr bwMode="auto">
          <a:xfrm>
            <a:off x="1301750" y="1595438"/>
            <a:ext cx="263525" cy="1543050"/>
          </a:xfrm>
          <a:prstGeom prst="downArrow">
            <a:avLst>
              <a:gd name="adj1" fmla="val 50000"/>
              <a:gd name="adj2" fmla="val 146386"/>
            </a:avLst>
          </a:prstGeom>
          <a:solidFill>
            <a:schemeClr val="accent1"/>
          </a:solidFill>
          <a:ln w="9525">
            <a:solidFill>
              <a:schemeClr val="tx1"/>
            </a:solidFill>
            <a:miter lim="800000"/>
            <a:headEnd/>
            <a:tailEnd/>
          </a:ln>
          <a:effectLst/>
        </p:spPr>
        <p:txBody>
          <a:bodyPr wrap="none" anchor="ctr"/>
          <a:lstStyle/>
          <a:p>
            <a:endParaRPr lang="en-US"/>
          </a:p>
        </p:txBody>
      </p:sp>
      <p:sp>
        <p:nvSpPr>
          <p:cNvPr id="1071118" name="AutoShape 14"/>
          <p:cNvSpPr>
            <a:spLocks noChangeArrowheads="1"/>
          </p:cNvSpPr>
          <p:nvPr/>
        </p:nvSpPr>
        <p:spPr bwMode="auto">
          <a:xfrm>
            <a:off x="1293813" y="3603625"/>
            <a:ext cx="263525" cy="1455738"/>
          </a:xfrm>
          <a:prstGeom prst="downArrow">
            <a:avLst>
              <a:gd name="adj1" fmla="val 50000"/>
              <a:gd name="adj2" fmla="val 138102"/>
            </a:avLst>
          </a:prstGeom>
          <a:solidFill>
            <a:schemeClr val="accent1"/>
          </a:solidFill>
          <a:ln w="9525">
            <a:solidFill>
              <a:schemeClr val="tx1"/>
            </a:solidFill>
            <a:miter lim="800000"/>
            <a:headEnd/>
            <a:tailEnd/>
          </a:ln>
          <a:effectLst/>
        </p:spPr>
        <p:txBody>
          <a:bodyPr wrap="none" anchor="ctr"/>
          <a:lstStyle/>
          <a:p>
            <a:endParaRPr lang="en-US"/>
          </a:p>
        </p:txBody>
      </p:sp>
      <p:sp>
        <p:nvSpPr>
          <p:cNvPr id="1071119" name="Text Box 15"/>
          <p:cNvSpPr txBox="1">
            <a:spLocks noChangeArrowheads="1"/>
          </p:cNvSpPr>
          <p:nvPr/>
        </p:nvSpPr>
        <p:spPr bwMode="auto">
          <a:xfrm>
            <a:off x="6791325" y="50863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071120" name="Text Box 16"/>
          <p:cNvSpPr txBox="1">
            <a:spLocks noChangeArrowheads="1"/>
          </p:cNvSpPr>
          <p:nvPr/>
        </p:nvSpPr>
        <p:spPr bwMode="auto">
          <a:xfrm>
            <a:off x="8599488" y="5083175"/>
            <a:ext cx="47466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19</a:t>
            </a:r>
          </a:p>
        </p:txBody>
      </p:sp>
      <p:grpSp>
        <p:nvGrpSpPr>
          <p:cNvPr id="2" name="Group 17"/>
          <p:cNvGrpSpPr>
            <a:grpSpLocks/>
          </p:cNvGrpSpPr>
          <p:nvPr/>
        </p:nvGrpSpPr>
        <p:grpSpPr bwMode="auto">
          <a:xfrm>
            <a:off x="5903913" y="2576513"/>
            <a:ext cx="2933700" cy="561975"/>
            <a:chOff x="3802" y="1623"/>
            <a:chExt cx="1848" cy="354"/>
          </a:xfrm>
        </p:grpSpPr>
        <p:sp>
          <p:nvSpPr>
            <p:cNvPr id="1071122" name="Freeform 18"/>
            <p:cNvSpPr>
              <a:spLocks/>
            </p:cNvSpPr>
            <p:nvPr/>
          </p:nvSpPr>
          <p:spPr bwMode="auto">
            <a:xfrm>
              <a:off x="3802" y="1740"/>
              <a:ext cx="391" cy="237"/>
            </a:xfrm>
            <a:custGeom>
              <a:avLst/>
              <a:gdLst/>
              <a:ahLst/>
              <a:cxnLst>
                <a:cxn ang="0">
                  <a:pos x="391" y="25"/>
                </a:cxn>
                <a:cxn ang="0">
                  <a:pos x="69" y="20"/>
                </a:cxn>
                <a:cxn ang="0">
                  <a:pos x="147" y="145"/>
                </a:cxn>
                <a:cxn ang="0">
                  <a:pos x="0" y="237"/>
                </a:cxn>
              </a:cxnLst>
              <a:rect l="0" t="0" r="r" b="b"/>
              <a:pathLst>
                <a:path w="391" h="237">
                  <a:moveTo>
                    <a:pt x="391" y="25"/>
                  </a:moveTo>
                  <a:cubicBezTo>
                    <a:pt x="250" y="12"/>
                    <a:pt x="110" y="0"/>
                    <a:pt x="69" y="20"/>
                  </a:cubicBezTo>
                  <a:cubicBezTo>
                    <a:pt x="28" y="40"/>
                    <a:pt x="158" y="109"/>
                    <a:pt x="147" y="145"/>
                  </a:cubicBezTo>
                  <a:cubicBezTo>
                    <a:pt x="136" y="181"/>
                    <a:pt x="68" y="209"/>
                    <a:pt x="0" y="237"/>
                  </a:cubicBezTo>
                </a:path>
              </a:pathLst>
            </a:custGeom>
            <a:noFill/>
            <a:ln w="28575" cmpd="sng">
              <a:solidFill>
                <a:srgbClr val="FF0000"/>
              </a:solidFill>
              <a:round/>
              <a:headEnd type="none" w="med" len="med"/>
              <a:tailEnd type="triangle" w="med" len="med"/>
            </a:ln>
            <a:effectLst/>
          </p:spPr>
          <p:txBody>
            <a:bodyPr/>
            <a:lstStyle/>
            <a:p>
              <a:endParaRPr lang="en-US"/>
            </a:p>
          </p:txBody>
        </p:sp>
        <p:sp>
          <p:nvSpPr>
            <p:cNvPr id="1071123" name="Text Box 19"/>
            <p:cNvSpPr txBox="1">
              <a:spLocks noChangeArrowheads="1"/>
            </p:cNvSpPr>
            <p:nvPr/>
          </p:nvSpPr>
          <p:spPr bwMode="auto">
            <a:xfrm>
              <a:off x="4157" y="1623"/>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grpSp>
      <p:sp>
        <p:nvSpPr>
          <p:cNvPr id="20" name="Date Placeholder 19"/>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1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11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1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711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11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1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11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1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13" grpId="0"/>
      <p:bldP spid="1071116" grpId="0"/>
      <p:bldP spid="1071117" grpId="0" animBg="1"/>
      <p:bldP spid="1071118" grpId="0" animBg="1"/>
      <p:bldP spid="1071119" grpId="0"/>
      <p:bldP spid="10711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1"/>
          </p:nvPr>
        </p:nvSpPr>
        <p:spPr/>
        <p:txBody>
          <a:bodyPr/>
          <a:lstStyle/>
          <a:p>
            <a:fld id="{A0459F50-072B-4B38-A602-D12B05A2FEBE}" type="slidenum">
              <a:rPr lang="en-US"/>
              <a:pPr/>
              <a:t>31</a:t>
            </a:fld>
            <a:endParaRPr lang="en-US"/>
          </a:p>
        </p:txBody>
      </p:sp>
      <p:graphicFrame>
        <p:nvGraphicFramePr>
          <p:cNvPr id="1072132" name="Object 4"/>
          <p:cNvGraphicFramePr>
            <a:graphicFrameLocks noChangeAspect="1"/>
          </p:cNvGraphicFramePr>
          <p:nvPr/>
        </p:nvGraphicFramePr>
        <p:xfrm>
          <a:off x="2497138" y="485775"/>
          <a:ext cx="4146550" cy="1809750"/>
        </p:xfrm>
        <a:graphic>
          <a:graphicData uri="http://schemas.openxmlformats.org/presentationml/2006/ole">
            <p:oleObj spid="_x0000_s21506" name="Picture Publisher Image" r:id="rId3" imgW="3753000" imgH="1638360" progId="">
              <p:embed/>
            </p:oleObj>
          </a:graphicData>
        </a:graphic>
      </p:graphicFrame>
      <p:graphicFrame>
        <p:nvGraphicFramePr>
          <p:cNvPr id="1072146" name="Object 18"/>
          <p:cNvGraphicFramePr>
            <a:graphicFrameLocks noChangeAspect="1"/>
          </p:cNvGraphicFramePr>
          <p:nvPr/>
        </p:nvGraphicFramePr>
        <p:xfrm>
          <a:off x="2501900" y="2489200"/>
          <a:ext cx="4132263" cy="1768475"/>
        </p:xfrm>
        <a:graphic>
          <a:graphicData uri="http://schemas.openxmlformats.org/presentationml/2006/ole">
            <p:oleObj spid="_x0000_s21507" name="Picture Publisher Image" r:id="rId4" imgW="4038480" imgH="1695600" progId="">
              <p:embed/>
            </p:oleObj>
          </a:graphicData>
        </a:graphic>
      </p:graphicFrame>
      <p:graphicFrame>
        <p:nvGraphicFramePr>
          <p:cNvPr id="1072147" name="Object 19"/>
          <p:cNvGraphicFramePr>
            <a:graphicFrameLocks noChangeAspect="1"/>
          </p:cNvGraphicFramePr>
          <p:nvPr/>
        </p:nvGraphicFramePr>
        <p:xfrm>
          <a:off x="2506663" y="4371975"/>
          <a:ext cx="4138612" cy="1936750"/>
        </p:xfrm>
        <a:graphic>
          <a:graphicData uri="http://schemas.openxmlformats.org/presentationml/2006/ole">
            <p:oleObj spid="_x0000_s21508" name="Picture Publisher Image" r:id="rId5" imgW="3724200" imgH="1743120" progId="">
              <p:embed/>
            </p:oleObj>
          </a:graphicData>
        </a:graphic>
      </p:graphicFrame>
      <p:sp>
        <p:nvSpPr>
          <p:cNvPr id="1072133" name="Rectangle 5"/>
          <p:cNvSpPr>
            <a:spLocks noGrp="1" noChangeArrowheads="1"/>
          </p:cNvSpPr>
          <p:nvPr>
            <p:ph type="title"/>
          </p:nvPr>
        </p:nvSpPr>
        <p:spPr>
          <a:xfrm>
            <a:off x="457200" y="0"/>
            <a:ext cx="8229600" cy="466725"/>
          </a:xfrm>
        </p:spPr>
        <p:txBody>
          <a:bodyPr>
            <a:normAutofit fontScale="90000"/>
          </a:bodyPr>
          <a:lstStyle/>
          <a:p>
            <a:r>
              <a:rPr lang="en-US" sz="2800"/>
              <a:t>Example</a:t>
            </a:r>
          </a:p>
        </p:txBody>
      </p:sp>
      <p:sp>
        <p:nvSpPr>
          <p:cNvPr id="1072134" name="Text Box 6"/>
          <p:cNvSpPr txBox="1">
            <a:spLocks noChangeArrowheads="1"/>
          </p:cNvSpPr>
          <p:nvPr/>
        </p:nvSpPr>
        <p:spPr bwMode="auto">
          <a:xfrm>
            <a:off x="6748463" y="10350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072135" name="Text Box 7"/>
          <p:cNvSpPr txBox="1">
            <a:spLocks noChangeArrowheads="1"/>
          </p:cNvSpPr>
          <p:nvPr/>
        </p:nvSpPr>
        <p:spPr bwMode="auto">
          <a:xfrm>
            <a:off x="8548688" y="1054100"/>
            <a:ext cx="46831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19</a:t>
            </a:r>
          </a:p>
        </p:txBody>
      </p:sp>
      <p:sp>
        <p:nvSpPr>
          <p:cNvPr id="1072136" name="Text Box 8"/>
          <p:cNvSpPr txBox="1">
            <a:spLocks noChangeArrowheads="1"/>
          </p:cNvSpPr>
          <p:nvPr/>
        </p:nvSpPr>
        <p:spPr bwMode="auto">
          <a:xfrm>
            <a:off x="468313" y="1135063"/>
            <a:ext cx="1876425"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sp>
        <p:nvSpPr>
          <p:cNvPr id="1072137" name="Text Box 9"/>
          <p:cNvSpPr txBox="1">
            <a:spLocks noChangeArrowheads="1"/>
          </p:cNvSpPr>
          <p:nvPr/>
        </p:nvSpPr>
        <p:spPr bwMode="auto">
          <a:xfrm>
            <a:off x="263525" y="3170238"/>
            <a:ext cx="2287588"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Residual Network</a:t>
            </a:r>
          </a:p>
        </p:txBody>
      </p:sp>
      <p:sp>
        <p:nvSpPr>
          <p:cNvPr id="1072138" name="Text Box 10"/>
          <p:cNvSpPr txBox="1">
            <a:spLocks noChangeArrowheads="1"/>
          </p:cNvSpPr>
          <p:nvPr/>
        </p:nvSpPr>
        <p:spPr bwMode="auto">
          <a:xfrm>
            <a:off x="457200" y="5062538"/>
            <a:ext cx="1900238"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sp>
        <p:nvSpPr>
          <p:cNvPr id="1072139" name="AutoShape 11"/>
          <p:cNvSpPr>
            <a:spLocks noChangeArrowheads="1"/>
          </p:cNvSpPr>
          <p:nvPr/>
        </p:nvSpPr>
        <p:spPr bwMode="auto">
          <a:xfrm>
            <a:off x="1301750" y="1595438"/>
            <a:ext cx="263525" cy="1543050"/>
          </a:xfrm>
          <a:prstGeom prst="downArrow">
            <a:avLst>
              <a:gd name="adj1" fmla="val 50000"/>
              <a:gd name="adj2" fmla="val 146386"/>
            </a:avLst>
          </a:prstGeom>
          <a:solidFill>
            <a:schemeClr val="accent1"/>
          </a:solidFill>
          <a:ln w="9525">
            <a:solidFill>
              <a:schemeClr val="tx1"/>
            </a:solidFill>
            <a:miter lim="800000"/>
            <a:headEnd/>
            <a:tailEnd/>
          </a:ln>
          <a:effectLst/>
        </p:spPr>
        <p:txBody>
          <a:bodyPr wrap="none" anchor="ctr"/>
          <a:lstStyle/>
          <a:p>
            <a:endParaRPr lang="en-US"/>
          </a:p>
        </p:txBody>
      </p:sp>
      <p:sp>
        <p:nvSpPr>
          <p:cNvPr id="1072140" name="AutoShape 12"/>
          <p:cNvSpPr>
            <a:spLocks noChangeArrowheads="1"/>
          </p:cNvSpPr>
          <p:nvPr/>
        </p:nvSpPr>
        <p:spPr bwMode="auto">
          <a:xfrm>
            <a:off x="1293813" y="3603625"/>
            <a:ext cx="263525" cy="1455738"/>
          </a:xfrm>
          <a:prstGeom prst="downArrow">
            <a:avLst>
              <a:gd name="adj1" fmla="val 50000"/>
              <a:gd name="adj2" fmla="val 138102"/>
            </a:avLst>
          </a:prstGeom>
          <a:solidFill>
            <a:schemeClr val="accent1"/>
          </a:solidFill>
          <a:ln w="9525">
            <a:solidFill>
              <a:schemeClr val="tx1"/>
            </a:solidFill>
            <a:miter lim="800000"/>
            <a:headEnd/>
            <a:tailEnd/>
          </a:ln>
          <a:effectLst/>
        </p:spPr>
        <p:txBody>
          <a:bodyPr wrap="none" anchor="ctr"/>
          <a:lstStyle/>
          <a:p>
            <a:endParaRPr lang="en-US"/>
          </a:p>
        </p:txBody>
      </p:sp>
      <p:sp>
        <p:nvSpPr>
          <p:cNvPr id="1072141" name="Text Box 13"/>
          <p:cNvSpPr txBox="1">
            <a:spLocks noChangeArrowheads="1"/>
          </p:cNvSpPr>
          <p:nvPr/>
        </p:nvSpPr>
        <p:spPr bwMode="auto">
          <a:xfrm>
            <a:off x="6791325" y="50863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072142" name="Text Box 14"/>
          <p:cNvSpPr txBox="1">
            <a:spLocks noChangeArrowheads="1"/>
          </p:cNvSpPr>
          <p:nvPr/>
        </p:nvSpPr>
        <p:spPr bwMode="auto">
          <a:xfrm>
            <a:off x="8599488" y="5083175"/>
            <a:ext cx="47466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23</a:t>
            </a:r>
          </a:p>
        </p:txBody>
      </p:sp>
      <p:grpSp>
        <p:nvGrpSpPr>
          <p:cNvPr id="2" name="Group 15"/>
          <p:cNvGrpSpPr>
            <a:grpSpLocks/>
          </p:cNvGrpSpPr>
          <p:nvPr/>
        </p:nvGrpSpPr>
        <p:grpSpPr bwMode="auto">
          <a:xfrm>
            <a:off x="5919788" y="2444750"/>
            <a:ext cx="2933700" cy="561975"/>
            <a:chOff x="3802" y="1623"/>
            <a:chExt cx="1848" cy="354"/>
          </a:xfrm>
        </p:grpSpPr>
        <p:sp>
          <p:nvSpPr>
            <p:cNvPr id="1072144" name="Freeform 16"/>
            <p:cNvSpPr>
              <a:spLocks/>
            </p:cNvSpPr>
            <p:nvPr/>
          </p:nvSpPr>
          <p:spPr bwMode="auto">
            <a:xfrm>
              <a:off x="3802" y="1740"/>
              <a:ext cx="391" cy="237"/>
            </a:xfrm>
            <a:custGeom>
              <a:avLst/>
              <a:gdLst/>
              <a:ahLst/>
              <a:cxnLst>
                <a:cxn ang="0">
                  <a:pos x="391" y="25"/>
                </a:cxn>
                <a:cxn ang="0">
                  <a:pos x="69" y="20"/>
                </a:cxn>
                <a:cxn ang="0">
                  <a:pos x="147" y="145"/>
                </a:cxn>
                <a:cxn ang="0">
                  <a:pos x="0" y="237"/>
                </a:cxn>
              </a:cxnLst>
              <a:rect l="0" t="0" r="r" b="b"/>
              <a:pathLst>
                <a:path w="391" h="237">
                  <a:moveTo>
                    <a:pt x="391" y="25"/>
                  </a:moveTo>
                  <a:cubicBezTo>
                    <a:pt x="250" y="12"/>
                    <a:pt x="110" y="0"/>
                    <a:pt x="69" y="20"/>
                  </a:cubicBezTo>
                  <a:cubicBezTo>
                    <a:pt x="28" y="40"/>
                    <a:pt x="158" y="109"/>
                    <a:pt x="147" y="145"/>
                  </a:cubicBezTo>
                  <a:cubicBezTo>
                    <a:pt x="136" y="181"/>
                    <a:pt x="68" y="209"/>
                    <a:pt x="0" y="237"/>
                  </a:cubicBezTo>
                </a:path>
              </a:pathLst>
            </a:custGeom>
            <a:noFill/>
            <a:ln w="28575" cmpd="sng">
              <a:solidFill>
                <a:srgbClr val="FF0000"/>
              </a:solidFill>
              <a:round/>
              <a:headEnd type="none" w="med" len="med"/>
              <a:tailEnd type="triangle" w="med" len="med"/>
            </a:ln>
            <a:effectLst/>
          </p:spPr>
          <p:txBody>
            <a:bodyPr/>
            <a:lstStyle/>
            <a:p>
              <a:endParaRPr lang="en-US"/>
            </a:p>
          </p:txBody>
        </p:sp>
        <p:sp>
          <p:nvSpPr>
            <p:cNvPr id="1072145" name="Text Box 17"/>
            <p:cNvSpPr txBox="1">
              <a:spLocks noChangeArrowheads="1"/>
            </p:cNvSpPr>
            <p:nvPr/>
          </p:nvSpPr>
          <p:spPr bwMode="auto">
            <a:xfrm>
              <a:off x="4157" y="1623"/>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grpSp>
      <p:sp>
        <p:nvSpPr>
          <p:cNvPr id="20" name="Date Placeholder 19"/>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2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21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721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21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21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721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72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7" grpId="0"/>
      <p:bldP spid="1072138" grpId="0"/>
      <p:bldP spid="1072139" grpId="0" animBg="1"/>
      <p:bldP spid="1072140" grpId="0" animBg="1"/>
      <p:bldP spid="1072141" grpId="0"/>
      <p:bldP spid="10721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1"/>
          </p:nvPr>
        </p:nvSpPr>
        <p:spPr/>
        <p:txBody>
          <a:bodyPr/>
          <a:lstStyle/>
          <a:p>
            <a:fld id="{81F6EDB0-284C-4493-A22A-62260E863D67}" type="slidenum">
              <a:rPr lang="en-US"/>
              <a:pPr/>
              <a:t>32</a:t>
            </a:fld>
            <a:endParaRPr lang="en-US"/>
          </a:p>
        </p:txBody>
      </p:sp>
      <p:grpSp>
        <p:nvGrpSpPr>
          <p:cNvPr id="2" name="Group 2"/>
          <p:cNvGrpSpPr>
            <a:grpSpLocks/>
          </p:cNvGrpSpPr>
          <p:nvPr/>
        </p:nvGrpSpPr>
        <p:grpSpPr bwMode="auto">
          <a:xfrm>
            <a:off x="349250" y="3968750"/>
            <a:ext cx="8559800" cy="2159000"/>
            <a:chOff x="220" y="2500"/>
            <a:chExt cx="5392" cy="1360"/>
          </a:xfrm>
        </p:grpSpPr>
        <p:graphicFrame>
          <p:nvGraphicFramePr>
            <p:cNvPr id="1013763" name="Object 3"/>
            <p:cNvGraphicFramePr>
              <a:graphicFrameLocks noChangeAspect="1"/>
            </p:cNvGraphicFramePr>
            <p:nvPr/>
          </p:nvGraphicFramePr>
          <p:xfrm>
            <a:off x="220" y="2500"/>
            <a:ext cx="3355" cy="1360"/>
          </p:xfrm>
          <a:graphic>
            <a:graphicData uri="http://schemas.openxmlformats.org/presentationml/2006/ole">
              <p:oleObj spid="_x0000_s22531" name="Picture Publisher Image" r:id="rId3" imgW="4229280" imgH="1714680" progId="">
                <p:embed/>
              </p:oleObj>
            </a:graphicData>
          </a:graphic>
        </p:graphicFrame>
        <p:sp>
          <p:nvSpPr>
            <p:cNvPr id="1013764" name="Text Box 4"/>
            <p:cNvSpPr txBox="1">
              <a:spLocks noChangeArrowheads="1"/>
            </p:cNvSpPr>
            <p:nvPr/>
          </p:nvSpPr>
          <p:spPr bwMode="auto">
            <a:xfrm>
              <a:off x="3867" y="2932"/>
              <a:ext cx="1745"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Residual Network</a:t>
              </a:r>
            </a:p>
          </p:txBody>
        </p:sp>
      </p:grpSp>
      <p:sp>
        <p:nvSpPr>
          <p:cNvPr id="1013765" name="Rectangle 5"/>
          <p:cNvSpPr>
            <a:spLocks noGrp="1" noChangeArrowheads="1"/>
          </p:cNvSpPr>
          <p:nvPr>
            <p:ph type="title"/>
          </p:nvPr>
        </p:nvSpPr>
        <p:spPr/>
        <p:txBody>
          <a:bodyPr/>
          <a:lstStyle/>
          <a:p>
            <a:r>
              <a:rPr lang="en-US"/>
              <a:t>Example</a:t>
            </a:r>
          </a:p>
        </p:txBody>
      </p:sp>
      <p:grpSp>
        <p:nvGrpSpPr>
          <p:cNvPr id="3" name="Group 6"/>
          <p:cNvGrpSpPr>
            <a:grpSpLocks/>
          </p:cNvGrpSpPr>
          <p:nvPr/>
        </p:nvGrpSpPr>
        <p:grpSpPr bwMode="auto">
          <a:xfrm>
            <a:off x="347663" y="1389063"/>
            <a:ext cx="8059737" cy="2479675"/>
            <a:chOff x="219" y="875"/>
            <a:chExt cx="5077" cy="1562"/>
          </a:xfrm>
        </p:grpSpPr>
        <p:grpSp>
          <p:nvGrpSpPr>
            <p:cNvPr id="4" name="Group 7"/>
            <p:cNvGrpSpPr>
              <a:grpSpLocks/>
            </p:cNvGrpSpPr>
            <p:nvPr/>
          </p:nvGrpSpPr>
          <p:grpSpPr bwMode="auto">
            <a:xfrm>
              <a:off x="219" y="875"/>
              <a:ext cx="5077" cy="1562"/>
              <a:chOff x="219" y="875"/>
              <a:chExt cx="5077" cy="1562"/>
            </a:xfrm>
          </p:grpSpPr>
          <p:graphicFrame>
            <p:nvGraphicFramePr>
              <p:cNvPr id="1013768" name="Object 8"/>
              <p:cNvGraphicFramePr>
                <a:graphicFrameLocks noChangeAspect="1"/>
              </p:cNvGraphicFramePr>
              <p:nvPr/>
            </p:nvGraphicFramePr>
            <p:xfrm>
              <a:off x="219" y="875"/>
              <a:ext cx="3338" cy="1562"/>
            </p:xfrm>
            <a:graphic>
              <a:graphicData uri="http://schemas.openxmlformats.org/presentationml/2006/ole">
                <p:oleObj spid="_x0000_s22530" name="Picture Publisher Image" r:id="rId4" imgW="3724200" imgH="1743120" progId="">
                  <p:embed/>
                </p:oleObj>
              </a:graphicData>
            </a:graphic>
          </p:graphicFrame>
          <p:sp>
            <p:nvSpPr>
              <p:cNvPr id="1013769" name="Text Box 9"/>
              <p:cNvSpPr txBox="1">
                <a:spLocks noChangeArrowheads="1"/>
              </p:cNvSpPr>
              <p:nvPr/>
            </p:nvSpPr>
            <p:spPr bwMode="auto">
              <a:xfrm>
                <a:off x="4024" y="1349"/>
                <a:ext cx="1272" cy="51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Resulting Flow = </a:t>
                </a:r>
              </a:p>
            </p:txBody>
          </p:sp>
        </p:grpSp>
        <p:sp>
          <p:nvSpPr>
            <p:cNvPr id="1013770" name="Text Box 10"/>
            <p:cNvSpPr txBox="1">
              <a:spLocks noChangeArrowheads="1"/>
            </p:cNvSpPr>
            <p:nvPr/>
          </p:nvSpPr>
          <p:spPr bwMode="auto">
            <a:xfrm>
              <a:off x="4697" y="1591"/>
              <a:ext cx="397"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23</a:t>
              </a:r>
            </a:p>
          </p:txBody>
        </p:sp>
      </p:grpSp>
      <p:grpSp>
        <p:nvGrpSpPr>
          <p:cNvPr id="5" name="Group 11"/>
          <p:cNvGrpSpPr>
            <a:grpSpLocks/>
          </p:cNvGrpSpPr>
          <p:nvPr/>
        </p:nvGrpSpPr>
        <p:grpSpPr bwMode="auto">
          <a:xfrm>
            <a:off x="2501900" y="1485900"/>
            <a:ext cx="6519863" cy="4610100"/>
            <a:chOff x="1576" y="936"/>
            <a:chExt cx="4107" cy="2904"/>
          </a:xfrm>
        </p:grpSpPr>
        <p:sp>
          <p:nvSpPr>
            <p:cNvPr id="1013772" name="Line 12"/>
            <p:cNvSpPr>
              <a:spLocks noChangeShapeType="1"/>
            </p:cNvSpPr>
            <p:nvPr/>
          </p:nvSpPr>
          <p:spPr bwMode="auto">
            <a:xfrm>
              <a:off x="1738" y="2624"/>
              <a:ext cx="1240" cy="1216"/>
            </a:xfrm>
            <a:prstGeom prst="line">
              <a:avLst/>
            </a:prstGeom>
            <a:noFill/>
            <a:ln w="47625">
              <a:solidFill>
                <a:srgbClr val="FF0000"/>
              </a:solidFill>
              <a:prstDash val="dash"/>
              <a:round/>
              <a:headEnd/>
              <a:tailEnd/>
            </a:ln>
            <a:effectLst/>
          </p:spPr>
          <p:txBody>
            <a:bodyPr wrap="none"/>
            <a:lstStyle/>
            <a:p>
              <a:endParaRPr lang="en-US"/>
            </a:p>
          </p:txBody>
        </p:sp>
        <p:grpSp>
          <p:nvGrpSpPr>
            <p:cNvPr id="6" name="Group 13"/>
            <p:cNvGrpSpPr>
              <a:grpSpLocks/>
            </p:cNvGrpSpPr>
            <p:nvPr/>
          </p:nvGrpSpPr>
          <p:grpSpPr bwMode="auto">
            <a:xfrm>
              <a:off x="1576" y="936"/>
              <a:ext cx="4107" cy="2367"/>
              <a:chOff x="1576" y="936"/>
              <a:chExt cx="4107" cy="2367"/>
            </a:xfrm>
          </p:grpSpPr>
          <p:sp>
            <p:nvSpPr>
              <p:cNvPr id="1013774" name="Line 14"/>
              <p:cNvSpPr>
                <a:spLocks noChangeShapeType="1"/>
              </p:cNvSpPr>
              <p:nvPr/>
            </p:nvSpPr>
            <p:spPr bwMode="auto">
              <a:xfrm>
                <a:off x="1576" y="936"/>
                <a:ext cx="1240" cy="1216"/>
              </a:xfrm>
              <a:prstGeom prst="line">
                <a:avLst/>
              </a:prstGeom>
              <a:noFill/>
              <a:ln w="47625">
                <a:solidFill>
                  <a:srgbClr val="FF0000"/>
                </a:solidFill>
                <a:prstDash val="dash"/>
                <a:round/>
                <a:headEnd/>
                <a:tailEnd/>
              </a:ln>
              <a:effectLst/>
            </p:spPr>
            <p:txBody>
              <a:bodyPr wrap="none"/>
              <a:lstStyle/>
              <a:p>
                <a:endParaRPr lang="en-US"/>
              </a:p>
            </p:txBody>
          </p:sp>
          <p:grpSp>
            <p:nvGrpSpPr>
              <p:cNvPr id="7" name="Group 15"/>
              <p:cNvGrpSpPr>
                <a:grpSpLocks/>
              </p:cNvGrpSpPr>
              <p:nvPr/>
            </p:nvGrpSpPr>
            <p:grpSpPr bwMode="auto">
              <a:xfrm>
                <a:off x="2463" y="2030"/>
                <a:ext cx="3220" cy="1273"/>
                <a:chOff x="2463" y="2030"/>
                <a:chExt cx="3220" cy="1273"/>
              </a:xfrm>
            </p:grpSpPr>
            <p:sp>
              <p:nvSpPr>
                <p:cNvPr id="1013776" name="Text Box 16"/>
                <p:cNvSpPr txBox="1">
                  <a:spLocks noChangeArrowheads="1"/>
                </p:cNvSpPr>
                <p:nvPr/>
              </p:nvSpPr>
              <p:spPr bwMode="auto">
                <a:xfrm>
                  <a:off x="3641" y="2030"/>
                  <a:ext cx="2042" cy="633"/>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No augmenting path: </a:t>
                  </a:r>
                </a:p>
                <a:p>
                  <a:pPr>
                    <a:spcBef>
                      <a:spcPct val="50000"/>
                    </a:spcBef>
                  </a:pPr>
                  <a:r>
                    <a:rPr lang="en-US" sz="2400" b="0">
                      <a:solidFill>
                        <a:srgbClr val="FF0000"/>
                      </a:solidFill>
                      <a:latin typeface="Comic Sans MS" pitchFamily="66" charset="0"/>
                    </a:rPr>
                    <a:t>Maxflow=23</a:t>
                  </a:r>
                </a:p>
              </p:txBody>
            </p:sp>
            <p:sp>
              <p:nvSpPr>
                <p:cNvPr id="1013777" name="Freeform 17"/>
                <p:cNvSpPr>
                  <a:spLocks/>
                </p:cNvSpPr>
                <p:nvPr/>
              </p:nvSpPr>
              <p:spPr bwMode="auto">
                <a:xfrm>
                  <a:off x="2463" y="2210"/>
                  <a:ext cx="1187" cy="1093"/>
                </a:xfrm>
                <a:custGeom>
                  <a:avLst/>
                  <a:gdLst/>
                  <a:ahLst/>
                  <a:cxnLst>
                    <a:cxn ang="0">
                      <a:pos x="1187" y="0"/>
                    </a:cxn>
                    <a:cxn ang="0">
                      <a:pos x="217" y="400"/>
                    </a:cxn>
                    <a:cxn ang="0">
                      <a:pos x="634" y="788"/>
                    </a:cxn>
                    <a:cxn ang="0">
                      <a:pos x="0" y="1093"/>
                    </a:cxn>
                  </a:cxnLst>
                  <a:rect l="0" t="0" r="r" b="b"/>
                  <a:pathLst>
                    <a:path w="1187" h="1093">
                      <a:moveTo>
                        <a:pt x="1187" y="0"/>
                      </a:moveTo>
                      <a:cubicBezTo>
                        <a:pt x="748" y="134"/>
                        <a:pt x="309" y="269"/>
                        <a:pt x="217" y="400"/>
                      </a:cubicBezTo>
                      <a:cubicBezTo>
                        <a:pt x="125" y="531"/>
                        <a:pt x="670" y="672"/>
                        <a:pt x="634" y="788"/>
                      </a:cubicBezTo>
                      <a:cubicBezTo>
                        <a:pt x="598" y="904"/>
                        <a:pt x="299" y="998"/>
                        <a:pt x="0" y="1093"/>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grpSp>
        </p:grpSp>
      </p:grpSp>
      <p:sp>
        <p:nvSpPr>
          <p:cNvPr id="20" name="Date Placeholder 19"/>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FE220B2C-8B01-49EF-9DC3-A3FE666D51EC}" type="slidenum">
              <a:rPr lang="en-US"/>
              <a:pPr/>
              <a:t>33</a:t>
            </a:fld>
            <a:endParaRPr lang="en-US"/>
          </a:p>
        </p:txBody>
      </p:sp>
      <p:sp>
        <p:nvSpPr>
          <p:cNvPr id="1014786" name="Rectangle 2"/>
          <p:cNvSpPr>
            <a:spLocks noGrp="1" noChangeArrowheads="1"/>
          </p:cNvSpPr>
          <p:nvPr>
            <p:ph type="title"/>
          </p:nvPr>
        </p:nvSpPr>
        <p:spPr/>
        <p:txBody>
          <a:bodyPr/>
          <a:lstStyle/>
          <a:p>
            <a:r>
              <a:rPr lang="en-US"/>
              <a:t>Analysis </a:t>
            </a:r>
          </a:p>
        </p:txBody>
      </p:sp>
      <p:pic>
        <p:nvPicPr>
          <p:cNvPr id="1014787" name="Picture 3" descr="ford_fulkerson"/>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 y="1743075"/>
            <a:ext cx="8534400" cy="3371850"/>
          </a:xfrm>
          <a:prstGeom prst="rect">
            <a:avLst/>
          </a:prstGeom>
          <a:noFill/>
        </p:spPr>
      </p:pic>
      <p:grpSp>
        <p:nvGrpSpPr>
          <p:cNvPr id="2" name="Group 4"/>
          <p:cNvGrpSpPr>
            <a:grpSpLocks/>
          </p:cNvGrpSpPr>
          <p:nvPr/>
        </p:nvGrpSpPr>
        <p:grpSpPr bwMode="auto">
          <a:xfrm>
            <a:off x="4384675" y="2241550"/>
            <a:ext cx="3754438" cy="923925"/>
            <a:chOff x="2762" y="1412"/>
            <a:chExt cx="2365" cy="582"/>
          </a:xfrm>
        </p:grpSpPr>
        <p:sp>
          <p:nvSpPr>
            <p:cNvPr id="1014789" name="Text Box 5"/>
            <p:cNvSpPr txBox="1">
              <a:spLocks noChangeArrowheads="1"/>
            </p:cNvSpPr>
            <p:nvPr/>
          </p:nvSpPr>
          <p:spPr bwMode="auto">
            <a:xfrm>
              <a:off x="2949" y="1597"/>
              <a:ext cx="2178"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O(E)</a:t>
              </a:r>
            </a:p>
          </p:txBody>
        </p:sp>
        <p:sp>
          <p:nvSpPr>
            <p:cNvPr id="1014790" name="AutoShape 6"/>
            <p:cNvSpPr>
              <a:spLocks/>
            </p:cNvSpPr>
            <p:nvPr/>
          </p:nvSpPr>
          <p:spPr bwMode="auto">
            <a:xfrm>
              <a:off x="2762" y="1412"/>
              <a:ext cx="182" cy="582"/>
            </a:xfrm>
            <a:prstGeom prst="rightBrace">
              <a:avLst>
                <a:gd name="adj1" fmla="val 26648"/>
                <a:gd name="adj2" fmla="val 50000"/>
              </a:avLst>
            </a:prstGeom>
            <a:noFill/>
            <a:ln w="28575">
              <a:solidFill>
                <a:srgbClr val="FF0000"/>
              </a:solidFill>
              <a:round/>
              <a:headEnd/>
              <a:tailEnd/>
            </a:ln>
            <a:effectLst/>
          </p:spPr>
          <p:txBody>
            <a:bodyPr wrap="none" anchor="ctr"/>
            <a:lstStyle/>
            <a:p>
              <a:endParaRPr lang="en-US"/>
            </a:p>
          </p:txBody>
        </p:sp>
      </p:grpSp>
      <p:grpSp>
        <p:nvGrpSpPr>
          <p:cNvPr id="3" name="Group 7"/>
          <p:cNvGrpSpPr>
            <a:grpSpLocks/>
          </p:cNvGrpSpPr>
          <p:nvPr/>
        </p:nvGrpSpPr>
        <p:grpSpPr bwMode="auto">
          <a:xfrm>
            <a:off x="6589713" y="3578225"/>
            <a:ext cx="1196975" cy="1446213"/>
            <a:chOff x="4151" y="2254"/>
            <a:chExt cx="754" cy="911"/>
          </a:xfrm>
        </p:grpSpPr>
        <p:sp>
          <p:nvSpPr>
            <p:cNvPr id="1014792" name="AutoShape 8"/>
            <p:cNvSpPr>
              <a:spLocks/>
            </p:cNvSpPr>
            <p:nvPr/>
          </p:nvSpPr>
          <p:spPr bwMode="auto">
            <a:xfrm>
              <a:off x="4151" y="2254"/>
              <a:ext cx="182" cy="911"/>
            </a:xfrm>
            <a:prstGeom prst="rightBrace">
              <a:avLst>
                <a:gd name="adj1" fmla="val 41712"/>
                <a:gd name="adj2" fmla="val 50000"/>
              </a:avLst>
            </a:prstGeom>
            <a:noFill/>
            <a:ln w="28575">
              <a:solidFill>
                <a:srgbClr val="FF0000"/>
              </a:solidFill>
              <a:round/>
              <a:headEnd/>
              <a:tailEnd/>
            </a:ln>
            <a:effectLst/>
          </p:spPr>
          <p:txBody>
            <a:bodyPr wrap="none" anchor="ctr"/>
            <a:lstStyle/>
            <a:p>
              <a:endParaRPr lang="en-US"/>
            </a:p>
          </p:txBody>
        </p:sp>
        <p:sp>
          <p:nvSpPr>
            <p:cNvPr id="1014793" name="Text Box 9"/>
            <p:cNvSpPr txBox="1">
              <a:spLocks noChangeArrowheads="1"/>
            </p:cNvSpPr>
            <p:nvPr/>
          </p:nvSpPr>
          <p:spPr bwMode="auto">
            <a:xfrm>
              <a:off x="4373" y="2586"/>
              <a:ext cx="532"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O(E)</a:t>
              </a:r>
            </a:p>
          </p:txBody>
        </p:sp>
      </p:grpSp>
      <p:grpSp>
        <p:nvGrpSpPr>
          <p:cNvPr id="4" name="Group 12"/>
          <p:cNvGrpSpPr>
            <a:grpSpLocks/>
          </p:cNvGrpSpPr>
          <p:nvPr/>
        </p:nvGrpSpPr>
        <p:grpSpPr bwMode="auto">
          <a:xfrm>
            <a:off x="328613" y="2635250"/>
            <a:ext cx="8815387" cy="1162050"/>
            <a:chOff x="207" y="1660"/>
            <a:chExt cx="5553" cy="732"/>
          </a:xfrm>
        </p:grpSpPr>
        <p:sp>
          <p:nvSpPr>
            <p:cNvPr id="1014794" name="Oval 10"/>
            <p:cNvSpPr>
              <a:spLocks noChangeArrowheads="1"/>
            </p:cNvSpPr>
            <p:nvPr/>
          </p:nvSpPr>
          <p:spPr bwMode="auto">
            <a:xfrm>
              <a:off x="207" y="1927"/>
              <a:ext cx="5553" cy="465"/>
            </a:xfrm>
            <a:prstGeom prst="ellipse">
              <a:avLst/>
            </a:prstGeom>
            <a:noFill/>
            <a:ln w="28575">
              <a:solidFill>
                <a:srgbClr val="FF0000"/>
              </a:solidFill>
              <a:prstDash val="dash"/>
              <a:round/>
              <a:headEnd/>
              <a:tailEnd/>
            </a:ln>
            <a:effectLst/>
          </p:spPr>
          <p:txBody>
            <a:bodyPr wrap="none" anchor="ctr"/>
            <a:lstStyle/>
            <a:p>
              <a:endParaRPr lang="en-US"/>
            </a:p>
          </p:txBody>
        </p:sp>
        <p:sp>
          <p:nvSpPr>
            <p:cNvPr id="1014795" name="Text Box 11"/>
            <p:cNvSpPr txBox="1">
              <a:spLocks noChangeArrowheads="1"/>
            </p:cNvSpPr>
            <p:nvPr/>
          </p:nvSpPr>
          <p:spPr bwMode="auto">
            <a:xfrm>
              <a:off x="4946" y="1660"/>
              <a:ext cx="233" cy="288"/>
            </a:xfrm>
            <a:prstGeom prst="rect">
              <a:avLst/>
            </a:prstGeom>
            <a:noFill/>
            <a:ln w="9525">
              <a:noFill/>
              <a:miter lim="800000"/>
              <a:headEnd/>
              <a:tailEnd/>
            </a:ln>
            <a:effectLst/>
          </p:spPr>
          <p:txBody>
            <a:bodyPr wrap="none">
              <a:spAutoFit/>
            </a:bodyPr>
            <a:lstStyle/>
            <a:p>
              <a:r>
                <a:rPr lang="en-US" sz="2400">
                  <a:solidFill>
                    <a:srgbClr val="FF0000"/>
                  </a:solidFill>
                </a:rPr>
                <a:t>?</a:t>
              </a:r>
            </a:p>
          </p:txBody>
        </p:sp>
      </p:grpSp>
      <p:sp>
        <p:nvSpPr>
          <p:cNvPr id="15" name="Date Placeholder 14"/>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EC62C98-D5C1-470C-A0C4-26534596ECDD}" type="slidenum">
              <a:rPr lang="en-US"/>
              <a:pPr/>
              <a:t>34</a:t>
            </a:fld>
            <a:endParaRPr lang="en-US"/>
          </a:p>
        </p:txBody>
      </p:sp>
      <p:sp>
        <p:nvSpPr>
          <p:cNvPr id="1015810" name="Rectangle 2"/>
          <p:cNvSpPr>
            <a:spLocks noGrp="1" noChangeArrowheads="1"/>
          </p:cNvSpPr>
          <p:nvPr>
            <p:ph type="title"/>
          </p:nvPr>
        </p:nvSpPr>
        <p:spPr/>
        <p:txBody>
          <a:bodyPr/>
          <a:lstStyle/>
          <a:p>
            <a:r>
              <a:rPr lang="en-US"/>
              <a:t>Analysis</a:t>
            </a:r>
          </a:p>
        </p:txBody>
      </p:sp>
      <p:sp>
        <p:nvSpPr>
          <p:cNvPr id="1015811" name="Rectangle 3"/>
          <p:cNvSpPr>
            <a:spLocks noGrp="1" noChangeArrowheads="1"/>
          </p:cNvSpPr>
          <p:nvPr>
            <p:ph type="body" idx="1"/>
          </p:nvPr>
        </p:nvSpPr>
        <p:spPr>
          <a:xfrm>
            <a:off x="685800" y="1393825"/>
            <a:ext cx="7772400" cy="4114800"/>
          </a:xfrm>
          <a:noFill/>
          <a:ln/>
        </p:spPr>
        <p:txBody>
          <a:bodyPr>
            <a:normAutofit fontScale="92500" lnSpcReduction="20000"/>
          </a:bodyPr>
          <a:lstStyle/>
          <a:p>
            <a:r>
              <a:rPr lang="en-US" dirty="0"/>
              <a:t>If capacities are all integer, then each augmenting path raises |f| by ≥ 1.</a:t>
            </a:r>
          </a:p>
          <a:p>
            <a:r>
              <a:rPr lang="en-US" dirty="0"/>
              <a:t>If max flow is f*, then need ≤ |f*| iterations </a:t>
            </a:r>
            <a:r>
              <a:rPr lang="en-US" dirty="0">
                <a:sym typeface="Wingdings" pitchFamily="2" charset="2"/>
              </a:rPr>
              <a:t> </a:t>
            </a:r>
            <a:r>
              <a:rPr lang="en-US" dirty="0"/>
              <a:t>time is O(</a:t>
            </a:r>
            <a:r>
              <a:rPr lang="en-US" dirty="0" err="1"/>
              <a:t>E|f</a:t>
            </a:r>
            <a:r>
              <a:rPr lang="en-US" dirty="0"/>
              <a:t>*|).</a:t>
            </a:r>
          </a:p>
          <a:p>
            <a:r>
              <a:rPr lang="en-US" dirty="0"/>
              <a:t>Note that this running time </a:t>
            </a:r>
            <a:r>
              <a:rPr lang="en-US" dirty="0" smtClean="0"/>
              <a:t>depends </a:t>
            </a:r>
            <a:r>
              <a:rPr lang="en-US" dirty="0"/>
              <a:t>on |f*|, which is not a function of |V| or |E|.</a:t>
            </a:r>
          </a:p>
          <a:p>
            <a:r>
              <a:rPr lang="en-US" dirty="0"/>
              <a:t>If capacities are rational, can scale them to integers.</a:t>
            </a:r>
          </a:p>
          <a:p>
            <a:r>
              <a:rPr lang="en-US" dirty="0"/>
              <a:t>If irrational, FORD-FULKERSON might never terminate!</a:t>
            </a:r>
          </a:p>
        </p:txBody>
      </p:sp>
      <p:sp>
        <p:nvSpPr>
          <p:cNvPr id="6" name="Date Placeholder 5"/>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5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5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5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5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15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7C2DAA6-8184-4E72-9D52-60A7D4A7FC35}" type="slidenum">
              <a:rPr lang="en-US"/>
              <a:pPr/>
              <a:t>4</a:t>
            </a:fld>
            <a:endParaRPr lang="en-US"/>
          </a:p>
        </p:txBody>
      </p:sp>
      <p:sp>
        <p:nvSpPr>
          <p:cNvPr id="1060866" name="Rectangle 2"/>
          <p:cNvSpPr>
            <a:spLocks noGrp="1" noChangeArrowheads="1"/>
          </p:cNvSpPr>
          <p:nvPr>
            <p:ph type="title"/>
          </p:nvPr>
        </p:nvSpPr>
        <p:spPr/>
        <p:txBody>
          <a:bodyPr/>
          <a:lstStyle/>
          <a:p>
            <a:r>
              <a:rPr lang="en-US"/>
              <a:t>Maximum Flow Problem</a:t>
            </a:r>
          </a:p>
        </p:txBody>
      </p:sp>
      <p:sp>
        <p:nvSpPr>
          <p:cNvPr id="1060867" name="Rectangle 3"/>
          <p:cNvSpPr>
            <a:spLocks noGrp="1" noChangeArrowheads="1"/>
          </p:cNvSpPr>
          <p:nvPr>
            <p:ph type="body" idx="1"/>
          </p:nvPr>
        </p:nvSpPr>
        <p:spPr/>
        <p:txBody>
          <a:bodyPr/>
          <a:lstStyle/>
          <a:p>
            <a:r>
              <a:rPr lang="en-US" sz="2000"/>
              <a:t>How can we maximize the flow in a network from a source or set of sources to a destination or set of destinations?</a:t>
            </a:r>
          </a:p>
          <a:p>
            <a:r>
              <a:rPr lang="en-US" sz="2000"/>
              <a:t>The problem reportedly rose to prominence in relation to the rail networks of the Soviet Union, during the 1950's. The US wanted to know how quickly the Soviet Union could get supplies through its rail network to its satellite states in Eastern Europe.</a:t>
            </a:r>
          </a:p>
          <a:p>
            <a:r>
              <a:rPr lang="en-US" sz="2000"/>
              <a:t>In addition, the US wanted to know which rails it could destroy most easily to cut off the satellite states from the rest of the Soviet Union. It turned out that these two problems were closely related, and that solving the </a:t>
            </a:r>
            <a:r>
              <a:rPr lang="en-US" sz="2000" b="1">
                <a:solidFill>
                  <a:schemeClr val="accent1"/>
                </a:solidFill>
              </a:rPr>
              <a:t>max flow problem</a:t>
            </a:r>
            <a:r>
              <a:rPr lang="en-US" sz="2000"/>
              <a:t> also solves the </a:t>
            </a:r>
            <a:r>
              <a:rPr lang="en-US" sz="2000" b="1">
                <a:solidFill>
                  <a:schemeClr val="accent1"/>
                </a:solidFill>
              </a:rPr>
              <a:t>min cut problem</a:t>
            </a:r>
            <a:r>
              <a:rPr lang="en-US" sz="2000"/>
              <a:t> of figuring out the cheapest way to cut off the Soviet Union from its satellites.</a:t>
            </a:r>
          </a:p>
          <a:p>
            <a:endParaRPr lang="en-US" sz="2000"/>
          </a:p>
        </p:txBody>
      </p:sp>
      <p:sp>
        <p:nvSpPr>
          <p:cNvPr id="1060868" name="Text Box 4"/>
          <p:cNvSpPr txBox="1">
            <a:spLocks noChangeArrowheads="1"/>
          </p:cNvSpPr>
          <p:nvPr/>
        </p:nvSpPr>
        <p:spPr bwMode="auto">
          <a:xfrm>
            <a:off x="882650" y="5967413"/>
            <a:ext cx="3814763" cy="214312"/>
          </a:xfrm>
          <a:prstGeom prst="rect">
            <a:avLst/>
          </a:prstGeom>
          <a:noFill/>
          <a:ln w="9525">
            <a:noFill/>
            <a:miter lim="800000"/>
            <a:headEnd/>
            <a:tailEnd/>
          </a:ln>
          <a:effectLst/>
        </p:spPr>
        <p:txBody>
          <a:bodyPr wrap="none">
            <a:spAutoFit/>
          </a:bodyPr>
          <a:lstStyle/>
          <a:p>
            <a:r>
              <a:rPr lang="en-US"/>
              <a:t>Source:  lbackstrom, The Importance of Algorithms, at www.topcoder.com </a:t>
            </a:r>
          </a:p>
        </p:txBody>
      </p:sp>
      <p:sp>
        <p:nvSpPr>
          <p:cNvPr id="7" name="Date Placeholder 6"/>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0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1"/>
          </p:nvPr>
        </p:nvSpPr>
        <p:spPr/>
        <p:txBody>
          <a:bodyPr/>
          <a:lstStyle/>
          <a:p>
            <a:fld id="{75944FD2-5EED-488F-B04F-EE6FA21D0FC6}" type="slidenum">
              <a:rPr lang="en-US"/>
              <a:pPr/>
              <a:t>5</a:t>
            </a:fld>
            <a:endParaRPr lang="en-US"/>
          </a:p>
        </p:txBody>
      </p:sp>
      <p:sp>
        <p:nvSpPr>
          <p:cNvPr id="1045506" name="Text Box 2"/>
          <p:cNvSpPr txBox="1">
            <a:spLocks noChangeArrowheads="1"/>
          </p:cNvSpPr>
          <p:nvPr/>
        </p:nvSpPr>
        <p:spPr bwMode="auto">
          <a:xfrm>
            <a:off x="533400" y="509588"/>
            <a:ext cx="9372600" cy="2682875"/>
          </a:xfrm>
          <a:prstGeom prst="rect">
            <a:avLst/>
          </a:prstGeom>
          <a:noFill/>
          <a:ln w="9525">
            <a:noFill/>
            <a:miter lim="800000"/>
            <a:headEnd/>
            <a:tailEnd/>
          </a:ln>
          <a:effectLst/>
        </p:spPr>
        <p:txBody>
          <a:bodyPr>
            <a:spAutoFit/>
          </a:bodyPr>
          <a:lstStyle/>
          <a:p>
            <a:pPr>
              <a:spcBef>
                <a:spcPct val="50000"/>
              </a:spcBef>
              <a:buFontTx/>
              <a:buChar char="•"/>
            </a:pPr>
            <a:r>
              <a:rPr lang="en-US" sz="2000" b="0">
                <a:solidFill>
                  <a:schemeClr val="accent1"/>
                </a:solidFill>
                <a:latin typeface="Comic Sans MS" pitchFamily="66" charset="0"/>
              </a:rPr>
              <a:t>Instance:</a:t>
            </a:r>
            <a:r>
              <a:rPr lang="en-US" sz="2000" b="0">
                <a:latin typeface="Comic Sans MS" pitchFamily="66" charset="0"/>
              </a:rPr>
              <a:t> </a:t>
            </a:r>
          </a:p>
          <a:p>
            <a:pPr lvl="1">
              <a:spcBef>
                <a:spcPct val="50000"/>
              </a:spcBef>
              <a:buFontTx/>
              <a:buChar char="•"/>
            </a:pPr>
            <a:r>
              <a:rPr lang="en-US" sz="2000" b="0">
                <a:latin typeface="Comic Sans MS" pitchFamily="66" charset="0"/>
              </a:rPr>
              <a:t>A Network is a directed graph </a:t>
            </a:r>
            <a:r>
              <a:rPr lang="en-US" sz="2000" b="0">
                <a:solidFill>
                  <a:srgbClr val="0066FF"/>
                </a:solidFill>
                <a:latin typeface="Comic Sans MS" pitchFamily="66" charset="0"/>
              </a:rPr>
              <a:t>G</a:t>
            </a:r>
            <a:r>
              <a:rPr lang="en-US" sz="2000" b="0">
                <a:latin typeface="Comic Sans MS" pitchFamily="66" charset="0"/>
              </a:rPr>
              <a:t> </a:t>
            </a:r>
          </a:p>
          <a:p>
            <a:pPr lvl="1">
              <a:spcBef>
                <a:spcPct val="50000"/>
              </a:spcBef>
              <a:buFontTx/>
              <a:buChar char="•"/>
            </a:pPr>
            <a:r>
              <a:rPr lang="en-US" sz="2000" b="0">
                <a:latin typeface="Comic Sans MS" pitchFamily="66" charset="0"/>
              </a:rPr>
              <a:t>Edges represent pipes that carry flow</a:t>
            </a:r>
          </a:p>
          <a:p>
            <a:pPr lvl="1">
              <a:spcBef>
                <a:spcPct val="50000"/>
              </a:spcBef>
              <a:buFontTx/>
              <a:buChar char="•"/>
            </a:pPr>
            <a:r>
              <a:rPr lang="en-US" sz="2000" b="0">
                <a:latin typeface="Comic Sans MS" pitchFamily="66" charset="0"/>
              </a:rPr>
              <a:t>Each edge </a:t>
            </a:r>
            <a:r>
              <a:rPr lang="en-US" sz="2000" b="0">
                <a:solidFill>
                  <a:schemeClr val="accent2"/>
                </a:solidFill>
                <a:latin typeface="Comic Sans MS" pitchFamily="66" charset="0"/>
              </a:rPr>
              <a:t>(u,v)</a:t>
            </a:r>
            <a:r>
              <a:rPr lang="en-US" sz="2000" b="0">
                <a:latin typeface="Comic Sans MS" pitchFamily="66" charset="0"/>
              </a:rPr>
              <a:t> has a maximum capacity </a:t>
            </a:r>
            <a:r>
              <a:rPr lang="en-US" sz="2000" b="0">
                <a:solidFill>
                  <a:schemeClr val="accent2"/>
                </a:solidFill>
                <a:latin typeface="Comic Sans MS" pitchFamily="66" charset="0"/>
              </a:rPr>
              <a:t>c(u,v)</a:t>
            </a:r>
            <a:r>
              <a:rPr lang="en-US" sz="2000" b="0">
                <a:latin typeface="Comic Sans MS" pitchFamily="66" charset="0"/>
              </a:rPr>
              <a:t> </a:t>
            </a:r>
          </a:p>
          <a:p>
            <a:pPr lvl="1">
              <a:spcBef>
                <a:spcPct val="50000"/>
              </a:spcBef>
              <a:buFontTx/>
              <a:buChar char="•"/>
            </a:pPr>
            <a:r>
              <a:rPr lang="en-US" sz="2000" b="0">
                <a:latin typeface="Comic Sans MS" pitchFamily="66" charset="0"/>
              </a:rPr>
              <a:t>A source node </a:t>
            </a:r>
            <a:r>
              <a:rPr lang="en-US" sz="2000" b="0">
                <a:solidFill>
                  <a:srgbClr val="0066FF"/>
                </a:solidFill>
                <a:latin typeface="Comic Sans MS" pitchFamily="66" charset="0"/>
              </a:rPr>
              <a:t>s</a:t>
            </a:r>
            <a:r>
              <a:rPr lang="en-US" sz="2000" b="0">
                <a:solidFill>
                  <a:srgbClr val="00FFFF"/>
                </a:solidFill>
                <a:latin typeface="Comic Sans MS" pitchFamily="66" charset="0"/>
              </a:rPr>
              <a:t> </a:t>
            </a:r>
            <a:r>
              <a:rPr lang="en-US" sz="2000" b="0">
                <a:latin typeface="Comic Sans MS" pitchFamily="66" charset="0"/>
              </a:rPr>
              <a:t>in which flow arrives</a:t>
            </a:r>
          </a:p>
          <a:p>
            <a:pPr lvl="1">
              <a:spcBef>
                <a:spcPct val="50000"/>
              </a:spcBef>
              <a:buFontTx/>
              <a:buChar char="•"/>
            </a:pPr>
            <a:r>
              <a:rPr lang="en-US" sz="2000" b="0">
                <a:latin typeface="Comic Sans MS" pitchFamily="66" charset="0"/>
              </a:rPr>
              <a:t>A sink node </a:t>
            </a:r>
            <a:r>
              <a:rPr lang="en-US" sz="2000" b="0">
                <a:solidFill>
                  <a:srgbClr val="0066FF"/>
                </a:solidFill>
                <a:latin typeface="Comic Sans MS" pitchFamily="66" charset="0"/>
              </a:rPr>
              <a:t>t</a:t>
            </a:r>
            <a:r>
              <a:rPr lang="en-US" sz="2000" b="0">
                <a:latin typeface="Comic Sans MS" pitchFamily="66" charset="0"/>
              </a:rPr>
              <a:t> out which flow leaves</a:t>
            </a:r>
          </a:p>
        </p:txBody>
      </p:sp>
      <p:pic>
        <p:nvPicPr>
          <p:cNvPr id="1045507" name="Picture 3" descr="j0099540"/>
          <p:cNvPicPr>
            <a:picLocks noChangeAspect="1" noChangeArrowheads="1"/>
          </p:cNvPicPr>
          <p:nvPr/>
        </p:nvPicPr>
        <p:blipFill>
          <a:blip r:embed="rId2" cstate="print"/>
          <a:srcRect/>
          <a:stretch>
            <a:fillRect/>
          </a:stretch>
        </p:blipFill>
        <p:spPr bwMode="auto">
          <a:xfrm rot="-5400000">
            <a:off x="2829719" y="2829719"/>
            <a:ext cx="3560762" cy="4495800"/>
          </a:xfrm>
          <a:prstGeom prst="rect">
            <a:avLst/>
          </a:prstGeom>
          <a:noFill/>
        </p:spPr>
      </p:pic>
      <p:pic>
        <p:nvPicPr>
          <p:cNvPr id="1045508" name="Picture 4" descr="bd05339_"/>
          <p:cNvPicPr>
            <a:picLocks noChangeAspect="1" noChangeArrowheads="1"/>
          </p:cNvPicPr>
          <p:nvPr/>
        </p:nvPicPr>
        <p:blipFill>
          <a:blip r:embed="rId3" cstate="print"/>
          <a:srcRect/>
          <a:stretch>
            <a:fillRect/>
          </a:stretch>
        </p:blipFill>
        <p:spPr bwMode="auto">
          <a:xfrm>
            <a:off x="6477000" y="5105400"/>
            <a:ext cx="2362200" cy="1970088"/>
          </a:xfrm>
          <a:prstGeom prst="rect">
            <a:avLst/>
          </a:prstGeom>
          <a:noFill/>
        </p:spPr>
      </p:pic>
      <p:grpSp>
        <p:nvGrpSpPr>
          <p:cNvPr id="2" name="Group 5"/>
          <p:cNvGrpSpPr>
            <a:grpSpLocks/>
          </p:cNvGrpSpPr>
          <p:nvPr/>
        </p:nvGrpSpPr>
        <p:grpSpPr bwMode="auto">
          <a:xfrm>
            <a:off x="228600" y="3581400"/>
            <a:ext cx="2590800" cy="1970088"/>
            <a:chOff x="288" y="2448"/>
            <a:chExt cx="1632" cy="1241"/>
          </a:xfrm>
        </p:grpSpPr>
        <p:grpSp>
          <p:nvGrpSpPr>
            <p:cNvPr id="3" name="Group 6"/>
            <p:cNvGrpSpPr>
              <a:grpSpLocks/>
            </p:cNvGrpSpPr>
            <p:nvPr/>
          </p:nvGrpSpPr>
          <p:grpSpPr bwMode="auto">
            <a:xfrm flipH="1">
              <a:off x="432" y="2448"/>
              <a:ext cx="1488" cy="1241"/>
              <a:chOff x="192" y="2736"/>
              <a:chExt cx="1488" cy="1241"/>
            </a:xfrm>
          </p:grpSpPr>
          <p:sp>
            <p:nvSpPr>
              <p:cNvPr id="1045511" name="AutoShape 7"/>
              <p:cNvSpPr>
                <a:spLocks noChangeAspect="1" noChangeArrowheads="1" noTextEdit="1"/>
              </p:cNvSpPr>
              <p:nvPr/>
            </p:nvSpPr>
            <p:spPr bwMode="auto">
              <a:xfrm>
                <a:off x="192" y="2736"/>
                <a:ext cx="1488" cy="1241"/>
              </a:xfrm>
              <a:prstGeom prst="rect">
                <a:avLst/>
              </a:prstGeom>
              <a:noFill/>
              <a:ln w="9525">
                <a:noFill/>
                <a:miter lim="800000"/>
                <a:headEnd/>
                <a:tailEnd/>
              </a:ln>
            </p:spPr>
            <p:txBody>
              <a:bodyPr/>
              <a:lstStyle/>
              <a:p>
                <a:endParaRPr lang="en-US"/>
              </a:p>
            </p:txBody>
          </p:sp>
          <p:sp>
            <p:nvSpPr>
              <p:cNvPr id="1045512" name="Freeform 8"/>
              <p:cNvSpPr>
                <a:spLocks/>
              </p:cNvSpPr>
              <p:nvPr/>
            </p:nvSpPr>
            <p:spPr bwMode="auto">
              <a:xfrm>
                <a:off x="207" y="2747"/>
                <a:ext cx="1462" cy="1157"/>
              </a:xfrm>
              <a:custGeom>
                <a:avLst/>
                <a:gdLst/>
                <a:ahLst/>
                <a:cxnLst>
                  <a:cxn ang="0">
                    <a:pos x="993" y="38"/>
                  </a:cxn>
                  <a:cxn ang="0">
                    <a:pos x="898" y="6"/>
                  </a:cxn>
                  <a:cxn ang="0">
                    <a:pos x="831" y="1"/>
                  </a:cxn>
                  <a:cxn ang="0">
                    <a:pos x="706" y="21"/>
                  </a:cxn>
                  <a:cxn ang="0">
                    <a:pos x="576" y="31"/>
                  </a:cxn>
                  <a:cxn ang="0">
                    <a:pos x="449" y="60"/>
                  </a:cxn>
                  <a:cxn ang="0">
                    <a:pos x="324" y="142"/>
                  </a:cxn>
                  <a:cxn ang="0">
                    <a:pos x="230" y="228"/>
                  </a:cxn>
                  <a:cxn ang="0">
                    <a:pos x="180" y="312"/>
                  </a:cxn>
                  <a:cxn ang="0">
                    <a:pos x="176" y="407"/>
                  </a:cxn>
                  <a:cxn ang="0">
                    <a:pos x="133" y="488"/>
                  </a:cxn>
                  <a:cxn ang="0">
                    <a:pos x="56" y="569"/>
                  </a:cxn>
                  <a:cxn ang="0">
                    <a:pos x="4" y="703"/>
                  </a:cxn>
                  <a:cxn ang="0">
                    <a:pos x="8" y="861"/>
                  </a:cxn>
                  <a:cxn ang="0">
                    <a:pos x="42" y="996"/>
                  </a:cxn>
                  <a:cxn ang="0">
                    <a:pos x="71" y="1100"/>
                  </a:cxn>
                  <a:cxn ang="0">
                    <a:pos x="68" y="1203"/>
                  </a:cxn>
                  <a:cxn ang="0">
                    <a:pos x="44" y="1351"/>
                  </a:cxn>
                  <a:cxn ang="0">
                    <a:pos x="21" y="1529"/>
                  </a:cxn>
                  <a:cxn ang="0">
                    <a:pos x="24" y="1717"/>
                  </a:cxn>
                  <a:cxn ang="0">
                    <a:pos x="77" y="1887"/>
                  </a:cxn>
                  <a:cxn ang="0">
                    <a:pos x="138" y="2011"/>
                  </a:cxn>
                  <a:cxn ang="0">
                    <a:pos x="178" y="2076"/>
                  </a:cxn>
                  <a:cxn ang="0">
                    <a:pos x="284" y="2107"/>
                  </a:cxn>
                  <a:cxn ang="0">
                    <a:pos x="425" y="2119"/>
                  </a:cxn>
                  <a:cxn ang="0">
                    <a:pos x="535" y="2124"/>
                  </a:cxn>
                  <a:cxn ang="0">
                    <a:pos x="661" y="2179"/>
                  </a:cxn>
                  <a:cxn ang="0">
                    <a:pos x="839" y="2258"/>
                  </a:cxn>
                  <a:cxn ang="0">
                    <a:pos x="1078" y="2292"/>
                  </a:cxn>
                  <a:cxn ang="0">
                    <a:pos x="1293" y="2241"/>
                  </a:cxn>
                  <a:cxn ang="0">
                    <a:pos x="1470" y="2183"/>
                  </a:cxn>
                  <a:cxn ang="0">
                    <a:pos x="1685" y="2209"/>
                  </a:cxn>
                  <a:cxn ang="0">
                    <a:pos x="1928" y="2303"/>
                  </a:cxn>
                  <a:cxn ang="0">
                    <a:pos x="2096" y="2309"/>
                  </a:cxn>
                  <a:cxn ang="0">
                    <a:pos x="2273" y="2270"/>
                  </a:cxn>
                  <a:cxn ang="0">
                    <a:pos x="2496" y="2240"/>
                  </a:cxn>
                  <a:cxn ang="0">
                    <a:pos x="2642" y="2247"/>
                  </a:cxn>
                  <a:cxn ang="0">
                    <a:pos x="2708" y="2217"/>
                  </a:cxn>
                  <a:cxn ang="0">
                    <a:pos x="2720" y="2096"/>
                  </a:cxn>
                  <a:cxn ang="0">
                    <a:pos x="2735" y="1991"/>
                  </a:cxn>
                  <a:cxn ang="0">
                    <a:pos x="2764" y="1911"/>
                  </a:cxn>
                  <a:cxn ang="0">
                    <a:pos x="2798" y="1829"/>
                  </a:cxn>
                  <a:cxn ang="0">
                    <a:pos x="2851" y="1754"/>
                  </a:cxn>
                  <a:cxn ang="0">
                    <a:pos x="2903" y="1665"/>
                  </a:cxn>
                  <a:cxn ang="0">
                    <a:pos x="2915" y="1527"/>
                  </a:cxn>
                  <a:cxn ang="0">
                    <a:pos x="2916" y="1360"/>
                  </a:cxn>
                  <a:cxn ang="0">
                    <a:pos x="2922" y="1216"/>
                  </a:cxn>
                  <a:cxn ang="0">
                    <a:pos x="2871" y="1087"/>
                  </a:cxn>
                  <a:cxn ang="0">
                    <a:pos x="2768" y="972"/>
                  </a:cxn>
                  <a:cxn ang="0">
                    <a:pos x="2667" y="888"/>
                  </a:cxn>
                  <a:cxn ang="0">
                    <a:pos x="2478" y="834"/>
                  </a:cxn>
                  <a:cxn ang="0">
                    <a:pos x="2175" y="797"/>
                  </a:cxn>
                  <a:cxn ang="0">
                    <a:pos x="1989" y="736"/>
                  </a:cxn>
                  <a:cxn ang="0">
                    <a:pos x="1901" y="654"/>
                  </a:cxn>
                  <a:cxn ang="0">
                    <a:pos x="1860" y="568"/>
                  </a:cxn>
                  <a:cxn ang="0">
                    <a:pos x="1719" y="499"/>
                  </a:cxn>
                  <a:cxn ang="0">
                    <a:pos x="1552" y="428"/>
                  </a:cxn>
                  <a:cxn ang="0">
                    <a:pos x="1461" y="331"/>
                  </a:cxn>
                  <a:cxn ang="0">
                    <a:pos x="1356" y="216"/>
                  </a:cxn>
                  <a:cxn ang="0">
                    <a:pos x="1228" y="118"/>
                  </a:cxn>
                  <a:cxn ang="0">
                    <a:pos x="1167" y="80"/>
                  </a:cxn>
                </a:cxnLst>
                <a:rect l="0" t="0" r="r" b="b"/>
                <a:pathLst>
                  <a:path w="2924" h="2314">
                    <a:moveTo>
                      <a:pt x="1167" y="80"/>
                    </a:moveTo>
                    <a:lnTo>
                      <a:pt x="1111" y="69"/>
                    </a:lnTo>
                    <a:lnTo>
                      <a:pt x="1064" y="58"/>
                    </a:lnTo>
                    <a:lnTo>
                      <a:pt x="1024" y="47"/>
                    </a:lnTo>
                    <a:lnTo>
                      <a:pt x="993" y="38"/>
                    </a:lnTo>
                    <a:lnTo>
                      <a:pt x="964" y="29"/>
                    </a:lnTo>
                    <a:lnTo>
                      <a:pt x="943" y="22"/>
                    </a:lnTo>
                    <a:lnTo>
                      <a:pt x="925" y="14"/>
                    </a:lnTo>
                    <a:lnTo>
                      <a:pt x="911" y="11"/>
                    </a:lnTo>
                    <a:lnTo>
                      <a:pt x="898" y="6"/>
                    </a:lnTo>
                    <a:lnTo>
                      <a:pt x="885" y="2"/>
                    </a:lnTo>
                    <a:lnTo>
                      <a:pt x="873" y="0"/>
                    </a:lnTo>
                    <a:lnTo>
                      <a:pt x="862" y="0"/>
                    </a:lnTo>
                    <a:lnTo>
                      <a:pt x="848" y="0"/>
                    </a:lnTo>
                    <a:lnTo>
                      <a:pt x="831" y="1"/>
                    </a:lnTo>
                    <a:lnTo>
                      <a:pt x="811" y="5"/>
                    </a:lnTo>
                    <a:lnTo>
                      <a:pt x="788" y="11"/>
                    </a:lnTo>
                    <a:lnTo>
                      <a:pt x="759" y="14"/>
                    </a:lnTo>
                    <a:lnTo>
                      <a:pt x="733" y="19"/>
                    </a:lnTo>
                    <a:lnTo>
                      <a:pt x="706" y="21"/>
                    </a:lnTo>
                    <a:lnTo>
                      <a:pt x="680" y="23"/>
                    </a:lnTo>
                    <a:lnTo>
                      <a:pt x="653" y="24"/>
                    </a:lnTo>
                    <a:lnTo>
                      <a:pt x="628" y="26"/>
                    </a:lnTo>
                    <a:lnTo>
                      <a:pt x="601" y="28"/>
                    </a:lnTo>
                    <a:lnTo>
                      <a:pt x="576" y="31"/>
                    </a:lnTo>
                    <a:lnTo>
                      <a:pt x="550" y="33"/>
                    </a:lnTo>
                    <a:lnTo>
                      <a:pt x="525" y="38"/>
                    </a:lnTo>
                    <a:lnTo>
                      <a:pt x="500" y="43"/>
                    </a:lnTo>
                    <a:lnTo>
                      <a:pt x="474" y="51"/>
                    </a:lnTo>
                    <a:lnTo>
                      <a:pt x="449" y="60"/>
                    </a:lnTo>
                    <a:lnTo>
                      <a:pt x="423" y="72"/>
                    </a:lnTo>
                    <a:lnTo>
                      <a:pt x="398" y="87"/>
                    </a:lnTo>
                    <a:lnTo>
                      <a:pt x="372" y="105"/>
                    </a:lnTo>
                    <a:lnTo>
                      <a:pt x="346" y="124"/>
                    </a:lnTo>
                    <a:lnTo>
                      <a:pt x="324" y="142"/>
                    </a:lnTo>
                    <a:lnTo>
                      <a:pt x="301" y="159"/>
                    </a:lnTo>
                    <a:lnTo>
                      <a:pt x="281" y="177"/>
                    </a:lnTo>
                    <a:lnTo>
                      <a:pt x="262" y="194"/>
                    </a:lnTo>
                    <a:lnTo>
                      <a:pt x="244" y="210"/>
                    </a:lnTo>
                    <a:lnTo>
                      <a:pt x="230" y="228"/>
                    </a:lnTo>
                    <a:lnTo>
                      <a:pt x="217" y="244"/>
                    </a:lnTo>
                    <a:lnTo>
                      <a:pt x="203" y="261"/>
                    </a:lnTo>
                    <a:lnTo>
                      <a:pt x="194" y="278"/>
                    </a:lnTo>
                    <a:lnTo>
                      <a:pt x="186" y="294"/>
                    </a:lnTo>
                    <a:lnTo>
                      <a:pt x="180" y="312"/>
                    </a:lnTo>
                    <a:lnTo>
                      <a:pt x="175" y="331"/>
                    </a:lnTo>
                    <a:lnTo>
                      <a:pt x="173" y="348"/>
                    </a:lnTo>
                    <a:lnTo>
                      <a:pt x="173" y="368"/>
                    </a:lnTo>
                    <a:lnTo>
                      <a:pt x="176" y="389"/>
                    </a:lnTo>
                    <a:lnTo>
                      <a:pt x="176" y="407"/>
                    </a:lnTo>
                    <a:lnTo>
                      <a:pt x="173" y="426"/>
                    </a:lnTo>
                    <a:lnTo>
                      <a:pt x="167" y="441"/>
                    </a:lnTo>
                    <a:lnTo>
                      <a:pt x="158" y="458"/>
                    </a:lnTo>
                    <a:lnTo>
                      <a:pt x="146" y="473"/>
                    </a:lnTo>
                    <a:lnTo>
                      <a:pt x="133" y="488"/>
                    </a:lnTo>
                    <a:lnTo>
                      <a:pt x="118" y="502"/>
                    </a:lnTo>
                    <a:lnTo>
                      <a:pt x="104" y="519"/>
                    </a:lnTo>
                    <a:lnTo>
                      <a:pt x="86" y="533"/>
                    </a:lnTo>
                    <a:lnTo>
                      <a:pt x="72" y="552"/>
                    </a:lnTo>
                    <a:lnTo>
                      <a:pt x="56" y="569"/>
                    </a:lnTo>
                    <a:lnTo>
                      <a:pt x="42" y="592"/>
                    </a:lnTo>
                    <a:lnTo>
                      <a:pt x="29" y="614"/>
                    </a:lnTo>
                    <a:lnTo>
                      <a:pt x="18" y="640"/>
                    </a:lnTo>
                    <a:lnTo>
                      <a:pt x="10" y="670"/>
                    </a:lnTo>
                    <a:lnTo>
                      <a:pt x="4" y="703"/>
                    </a:lnTo>
                    <a:lnTo>
                      <a:pt x="1" y="735"/>
                    </a:lnTo>
                    <a:lnTo>
                      <a:pt x="0" y="768"/>
                    </a:lnTo>
                    <a:lnTo>
                      <a:pt x="1" y="799"/>
                    </a:lnTo>
                    <a:lnTo>
                      <a:pt x="4" y="833"/>
                    </a:lnTo>
                    <a:lnTo>
                      <a:pt x="8" y="861"/>
                    </a:lnTo>
                    <a:lnTo>
                      <a:pt x="14" y="891"/>
                    </a:lnTo>
                    <a:lnTo>
                      <a:pt x="20" y="918"/>
                    </a:lnTo>
                    <a:lnTo>
                      <a:pt x="27" y="946"/>
                    </a:lnTo>
                    <a:lnTo>
                      <a:pt x="34" y="971"/>
                    </a:lnTo>
                    <a:lnTo>
                      <a:pt x="42" y="996"/>
                    </a:lnTo>
                    <a:lnTo>
                      <a:pt x="48" y="1018"/>
                    </a:lnTo>
                    <a:lnTo>
                      <a:pt x="56" y="1042"/>
                    </a:lnTo>
                    <a:lnTo>
                      <a:pt x="61" y="1061"/>
                    </a:lnTo>
                    <a:lnTo>
                      <a:pt x="66" y="1081"/>
                    </a:lnTo>
                    <a:lnTo>
                      <a:pt x="71" y="1100"/>
                    </a:lnTo>
                    <a:lnTo>
                      <a:pt x="73" y="1118"/>
                    </a:lnTo>
                    <a:lnTo>
                      <a:pt x="73" y="1134"/>
                    </a:lnTo>
                    <a:lnTo>
                      <a:pt x="72" y="1155"/>
                    </a:lnTo>
                    <a:lnTo>
                      <a:pt x="71" y="1178"/>
                    </a:lnTo>
                    <a:lnTo>
                      <a:pt x="68" y="1203"/>
                    </a:lnTo>
                    <a:lnTo>
                      <a:pt x="63" y="1227"/>
                    </a:lnTo>
                    <a:lnTo>
                      <a:pt x="60" y="1256"/>
                    </a:lnTo>
                    <a:lnTo>
                      <a:pt x="54" y="1286"/>
                    </a:lnTo>
                    <a:lnTo>
                      <a:pt x="50" y="1319"/>
                    </a:lnTo>
                    <a:lnTo>
                      <a:pt x="44" y="1351"/>
                    </a:lnTo>
                    <a:lnTo>
                      <a:pt x="39" y="1384"/>
                    </a:lnTo>
                    <a:lnTo>
                      <a:pt x="33" y="1420"/>
                    </a:lnTo>
                    <a:lnTo>
                      <a:pt x="29" y="1456"/>
                    </a:lnTo>
                    <a:lnTo>
                      <a:pt x="24" y="1493"/>
                    </a:lnTo>
                    <a:lnTo>
                      <a:pt x="21" y="1529"/>
                    </a:lnTo>
                    <a:lnTo>
                      <a:pt x="18" y="1567"/>
                    </a:lnTo>
                    <a:lnTo>
                      <a:pt x="16" y="1607"/>
                    </a:lnTo>
                    <a:lnTo>
                      <a:pt x="15" y="1644"/>
                    </a:lnTo>
                    <a:lnTo>
                      <a:pt x="19" y="1681"/>
                    </a:lnTo>
                    <a:lnTo>
                      <a:pt x="24" y="1717"/>
                    </a:lnTo>
                    <a:lnTo>
                      <a:pt x="32" y="1755"/>
                    </a:lnTo>
                    <a:lnTo>
                      <a:pt x="40" y="1789"/>
                    </a:lnTo>
                    <a:lnTo>
                      <a:pt x="52" y="1823"/>
                    </a:lnTo>
                    <a:lnTo>
                      <a:pt x="64" y="1855"/>
                    </a:lnTo>
                    <a:lnTo>
                      <a:pt x="77" y="1887"/>
                    </a:lnTo>
                    <a:lnTo>
                      <a:pt x="89" y="1915"/>
                    </a:lnTo>
                    <a:lnTo>
                      <a:pt x="103" y="1943"/>
                    </a:lnTo>
                    <a:lnTo>
                      <a:pt x="115" y="1967"/>
                    </a:lnTo>
                    <a:lnTo>
                      <a:pt x="128" y="1991"/>
                    </a:lnTo>
                    <a:lnTo>
                      <a:pt x="138" y="2011"/>
                    </a:lnTo>
                    <a:lnTo>
                      <a:pt x="147" y="2029"/>
                    </a:lnTo>
                    <a:lnTo>
                      <a:pt x="155" y="2045"/>
                    </a:lnTo>
                    <a:lnTo>
                      <a:pt x="161" y="2059"/>
                    </a:lnTo>
                    <a:lnTo>
                      <a:pt x="166" y="2068"/>
                    </a:lnTo>
                    <a:lnTo>
                      <a:pt x="178" y="2076"/>
                    </a:lnTo>
                    <a:lnTo>
                      <a:pt x="193" y="2084"/>
                    </a:lnTo>
                    <a:lnTo>
                      <a:pt x="212" y="2093"/>
                    </a:lnTo>
                    <a:lnTo>
                      <a:pt x="233" y="2097"/>
                    </a:lnTo>
                    <a:lnTo>
                      <a:pt x="257" y="2104"/>
                    </a:lnTo>
                    <a:lnTo>
                      <a:pt x="284" y="2107"/>
                    </a:lnTo>
                    <a:lnTo>
                      <a:pt x="312" y="2112"/>
                    </a:lnTo>
                    <a:lnTo>
                      <a:pt x="339" y="2114"/>
                    </a:lnTo>
                    <a:lnTo>
                      <a:pt x="369" y="2117"/>
                    </a:lnTo>
                    <a:lnTo>
                      <a:pt x="397" y="2118"/>
                    </a:lnTo>
                    <a:lnTo>
                      <a:pt x="425" y="2119"/>
                    </a:lnTo>
                    <a:lnTo>
                      <a:pt x="451" y="2121"/>
                    </a:lnTo>
                    <a:lnTo>
                      <a:pt x="475" y="2122"/>
                    </a:lnTo>
                    <a:lnTo>
                      <a:pt x="497" y="2122"/>
                    </a:lnTo>
                    <a:lnTo>
                      <a:pt x="517" y="2123"/>
                    </a:lnTo>
                    <a:lnTo>
                      <a:pt x="535" y="2124"/>
                    </a:lnTo>
                    <a:lnTo>
                      <a:pt x="556" y="2131"/>
                    </a:lnTo>
                    <a:lnTo>
                      <a:pt x="579" y="2139"/>
                    </a:lnTo>
                    <a:lnTo>
                      <a:pt x="605" y="2152"/>
                    </a:lnTo>
                    <a:lnTo>
                      <a:pt x="631" y="2164"/>
                    </a:lnTo>
                    <a:lnTo>
                      <a:pt x="661" y="2179"/>
                    </a:lnTo>
                    <a:lnTo>
                      <a:pt x="692" y="2196"/>
                    </a:lnTo>
                    <a:lnTo>
                      <a:pt x="726" y="2212"/>
                    </a:lnTo>
                    <a:lnTo>
                      <a:pt x="762" y="2228"/>
                    </a:lnTo>
                    <a:lnTo>
                      <a:pt x="800" y="2243"/>
                    </a:lnTo>
                    <a:lnTo>
                      <a:pt x="839" y="2258"/>
                    </a:lnTo>
                    <a:lnTo>
                      <a:pt x="883" y="2270"/>
                    </a:lnTo>
                    <a:lnTo>
                      <a:pt x="927" y="2280"/>
                    </a:lnTo>
                    <a:lnTo>
                      <a:pt x="975" y="2288"/>
                    </a:lnTo>
                    <a:lnTo>
                      <a:pt x="1024" y="2291"/>
                    </a:lnTo>
                    <a:lnTo>
                      <a:pt x="1078" y="2292"/>
                    </a:lnTo>
                    <a:lnTo>
                      <a:pt x="1127" y="2285"/>
                    </a:lnTo>
                    <a:lnTo>
                      <a:pt x="1174" y="2278"/>
                    </a:lnTo>
                    <a:lnTo>
                      <a:pt x="1217" y="2267"/>
                    </a:lnTo>
                    <a:lnTo>
                      <a:pt x="1258" y="2255"/>
                    </a:lnTo>
                    <a:lnTo>
                      <a:pt x="1293" y="2241"/>
                    </a:lnTo>
                    <a:lnTo>
                      <a:pt x="1330" y="2227"/>
                    </a:lnTo>
                    <a:lnTo>
                      <a:pt x="1365" y="2212"/>
                    </a:lnTo>
                    <a:lnTo>
                      <a:pt x="1401" y="2201"/>
                    </a:lnTo>
                    <a:lnTo>
                      <a:pt x="1434" y="2190"/>
                    </a:lnTo>
                    <a:lnTo>
                      <a:pt x="1470" y="2183"/>
                    </a:lnTo>
                    <a:lnTo>
                      <a:pt x="1507" y="2178"/>
                    </a:lnTo>
                    <a:lnTo>
                      <a:pt x="1546" y="2178"/>
                    </a:lnTo>
                    <a:lnTo>
                      <a:pt x="1590" y="2183"/>
                    </a:lnTo>
                    <a:lnTo>
                      <a:pt x="1635" y="2192"/>
                    </a:lnTo>
                    <a:lnTo>
                      <a:pt x="1685" y="2209"/>
                    </a:lnTo>
                    <a:lnTo>
                      <a:pt x="1740" y="2233"/>
                    </a:lnTo>
                    <a:lnTo>
                      <a:pt x="1794" y="2258"/>
                    </a:lnTo>
                    <a:lnTo>
                      <a:pt x="1843" y="2276"/>
                    </a:lnTo>
                    <a:lnTo>
                      <a:pt x="1887" y="2291"/>
                    </a:lnTo>
                    <a:lnTo>
                      <a:pt x="1928" y="2303"/>
                    </a:lnTo>
                    <a:lnTo>
                      <a:pt x="1965" y="2310"/>
                    </a:lnTo>
                    <a:lnTo>
                      <a:pt x="2001" y="2314"/>
                    </a:lnTo>
                    <a:lnTo>
                      <a:pt x="2033" y="2314"/>
                    </a:lnTo>
                    <a:lnTo>
                      <a:pt x="2066" y="2314"/>
                    </a:lnTo>
                    <a:lnTo>
                      <a:pt x="2096" y="2309"/>
                    </a:lnTo>
                    <a:lnTo>
                      <a:pt x="2128" y="2304"/>
                    </a:lnTo>
                    <a:lnTo>
                      <a:pt x="2161" y="2295"/>
                    </a:lnTo>
                    <a:lnTo>
                      <a:pt x="2196" y="2288"/>
                    </a:lnTo>
                    <a:lnTo>
                      <a:pt x="2232" y="2279"/>
                    </a:lnTo>
                    <a:lnTo>
                      <a:pt x="2273" y="2270"/>
                    </a:lnTo>
                    <a:lnTo>
                      <a:pt x="2315" y="2260"/>
                    </a:lnTo>
                    <a:lnTo>
                      <a:pt x="2365" y="2253"/>
                    </a:lnTo>
                    <a:lnTo>
                      <a:pt x="2412" y="2247"/>
                    </a:lnTo>
                    <a:lnTo>
                      <a:pt x="2456" y="2242"/>
                    </a:lnTo>
                    <a:lnTo>
                      <a:pt x="2496" y="2240"/>
                    </a:lnTo>
                    <a:lnTo>
                      <a:pt x="2534" y="2241"/>
                    </a:lnTo>
                    <a:lnTo>
                      <a:pt x="2565" y="2241"/>
                    </a:lnTo>
                    <a:lnTo>
                      <a:pt x="2594" y="2244"/>
                    </a:lnTo>
                    <a:lnTo>
                      <a:pt x="2620" y="2246"/>
                    </a:lnTo>
                    <a:lnTo>
                      <a:pt x="2642" y="2247"/>
                    </a:lnTo>
                    <a:lnTo>
                      <a:pt x="2661" y="2247"/>
                    </a:lnTo>
                    <a:lnTo>
                      <a:pt x="2676" y="2243"/>
                    </a:lnTo>
                    <a:lnTo>
                      <a:pt x="2690" y="2237"/>
                    </a:lnTo>
                    <a:lnTo>
                      <a:pt x="2701" y="2230"/>
                    </a:lnTo>
                    <a:lnTo>
                      <a:pt x="2708" y="2217"/>
                    </a:lnTo>
                    <a:lnTo>
                      <a:pt x="2714" y="2200"/>
                    </a:lnTo>
                    <a:lnTo>
                      <a:pt x="2717" y="2179"/>
                    </a:lnTo>
                    <a:lnTo>
                      <a:pt x="2719" y="2154"/>
                    </a:lnTo>
                    <a:lnTo>
                      <a:pt x="2719" y="2123"/>
                    </a:lnTo>
                    <a:lnTo>
                      <a:pt x="2720" y="2096"/>
                    </a:lnTo>
                    <a:lnTo>
                      <a:pt x="2722" y="2073"/>
                    </a:lnTo>
                    <a:lnTo>
                      <a:pt x="2724" y="2050"/>
                    </a:lnTo>
                    <a:lnTo>
                      <a:pt x="2727" y="2028"/>
                    </a:lnTo>
                    <a:lnTo>
                      <a:pt x="2732" y="2009"/>
                    </a:lnTo>
                    <a:lnTo>
                      <a:pt x="2735" y="1991"/>
                    </a:lnTo>
                    <a:lnTo>
                      <a:pt x="2741" y="1975"/>
                    </a:lnTo>
                    <a:lnTo>
                      <a:pt x="2745" y="1957"/>
                    </a:lnTo>
                    <a:lnTo>
                      <a:pt x="2751" y="1943"/>
                    </a:lnTo>
                    <a:lnTo>
                      <a:pt x="2757" y="1926"/>
                    </a:lnTo>
                    <a:lnTo>
                      <a:pt x="2764" y="1911"/>
                    </a:lnTo>
                    <a:lnTo>
                      <a:pt x="2769" y="1895"/>
                    </a:lnTo>
                    <a:lnTo>
                      <a:pt x="2777" y="1880"/>
                    </a:lnTo>
                    <a:lnTo>
                      <a:pt x="2783" y="1863"/>
                    </a:lnTo>
                    <a:lnTo>
                      <a:pt x="2790" y="1846"/>
                    </a:lnTo>
                    <a:lnTo>
                      <a:pt x="2798" y="1829"/>
                    </a:lnTo>
                    <a:lnTo>
                      <a:pt x="2807" y="1813"/>
                    </a:lnTo>
                    <a:lnTo>
                      <a:pt x="2816" y="1798"/>
                    </a:lnTo>
                    <a:lnTo>
                      <a:pt x="2828" y="1783"/>
                    </a:lnTo>
                    <a:lnTo>
                      <a:pt x="2839" y="1768"/>
                    </a:lnTo>
                    <a:lnTo>
                      <a:pt x="2851" y="1754"/>
                    </a:lnTo>
                    <a:lnTo>
                      <a:pt x="2863" y="1737"/>
                    </a:lnTo>
                    <a:lnTo>
                      <a:pt x="2875" y="1723"/>
                    </a:lnTo>
                    <a:lnTo>
                      <a:pt x="2884" y="1704"/>
                    </a:lnTo>
                    <a:lnTo>
                      <a:pt x="2894" y="1686"/>
                    </a:lnTo>
                    <a:lnTo>
                      <a:pt x="2903" y="1665"/>
                    </a:lnTo>
                    <a:lnTo>
                      <a:pt x="2910" y="1643"/>
                    </a:lnTo>
                    <a:lnTo>
                      <a:pt x="2914" y="1618"/>
                    </a:lnTo>
                    <a:lnTo>
                      <a:pt x="2916" y="1590"/>
                    </a:lnTo>
                    <a:lnTo>
                      <a:pt x="2916" y="1560"/>
                    </a:lnTo>
                    <a:lnTo>
                      <a:pt x="2915" y="1527"/>
                    </a:lnTo>
                    <a:lnTo>
                      <a:pt x="2911" y="1490"/>
                    </a:lnTo>
                    <a:lnTo>
                      <a:pt x="2911" y="1457"/>
                    </a:lnTo>
                    <a:lnTo>
                      <a:pt x="2911" y="1424"/>
                    </a:lnTo>
                    <a:lnTo>
                      <a:pt x="2914" y="1392"/>
                    </a:lnTo>
                    <a:lnTo>
                      <a:pt x="2916" y="1360"/>
                    </a:lnTo>
                    <a:lnTo>
                      <a:pt x="2918" y="1331"/>
                    </a:lnTo>
                    <a:lnTo>
                      <a:pt x="2921" y="1300"/>
                    </a:lnTo>
                    <a:lnTo>
                      <a:pt x="2924" y="1274"/>
                    </a:lnTo>
                    <a:lnTo>
                      <a:pt x="2923" y="1244"/>
                    </a:lnTo>
                    <a:lnTo>
                      <a:pt x="2922" y="1216"/>
                    </a:lnTo>
                    <a:lnTo>
                      <a:pt x="2917" y="1190"/>
                    </a:lnTo>
                    <a:lnTo>
                      <a:pt x="2912" y="1163"/>
                    </a:lnTo>
                    <a:lnTo>
                      <a:pt x="2901" y="1136"/>
                    </a:lnTo>
                    <a:lnTo>
                      <a:pt x="2887" y="1111"/>
                    </a:lnTo>
                    <a:lnTo>
                      <a:pt x="2871" y="1087"/>
                    </a:lnTo>
                    <a:lnTo>
                      <a:pt x="2849" y="1063"/>
                    </a:lnTo>
                    <a:lnTo>
                      <a:pt x="2824" y="1037"/>
                    </a:lnTo>
                    <a:lnTo>
                      <a:pt x="2804" y="1015"/>
                    </a:lnTo>
                    <a:lnTo>
                      <a:pt x="2786" y="993"/>
                    </a:lnTo>
                    <a:lnTo>
                      <a:pt x="2768" y="972"/>
                    </a:lnTo>
                    <a:lnTo>
                      <a:pt x="2750" y="952"/>
                    </a:lnTo>
                    <a:lnTo>
                      <a:pt x="2734" y="935"/>
                    </a:lnTo>
                    <a:lnTo>
                      <a:pt x="2714" y="918"/>
                    </a:lnTo>
                    <a:lnTo>
                      <a:pt x="2693" y="903"/>
                    </a:lnTo>
                    <a:lnTo>
                      <a:pt x="2667" y="888"/>
                    </a:lnTo>
                    <a:lnTo>
                      <a:pt x="2641" y="875"/>
                    </a:lnTo>
                    <a:lnTo>
                      <a:pt x="2608" y="861"/>
                    </a:lnTo>
                    <a:lnTo>
                      <a:pt x="2571" y="851"/>
                    </a:lnTo>
                    <a:lnTo>
                      <a:pt x="2528" y="841"/>
                    </a:lnTo>
                    <a:lnTo>
                      <a:pt x="2478" y="834"/>
                    </a:lnTo>
                    <a:lnTo>
                      <a:pt x="2421" y="826"/>
                    </a:lnTo>
                    <a:lnTo>
                      <a:pt x="2357" y="822"/>
                    </a:lnTo>
                    <a:lnTo>
                      <a:pt x="2289" y="814"/>
                    </a:lnTo>
                    <a:lnTo>
                      <a:pt x="2231" y="807"/>
                    </a:lnTo>
                    <a:lnTo>
                      <a:pt x="2175" y="797"/>
                    </a:lnTo>
                    <a:lnTo>
                      <a:pt x="2128" y="787"/>
                    </a:lnTo>
                    <a:lnTo>
                      <a:pt x="2085" y="776"/>
                    </a:lnTo>
                    <a:lnTo>
                      <a:pt x="2047" y="764"/>
                    </a:lnTo>
                    <a:lnTo>
                      <a:pt x="2015" y="750"/>
                    </a:lnTo>
                    <a:lnTo>
                      <a:pt x="1989" y="736"/>
                    </a:lnTo>
                    <a:lnTo>
                      <a:pt x="1963" y="720"/>
                    </a:lnTo>
                    <a:lnTo>
                      <a:pt x="1943" y="705"/>
                    </a:lnTo>
                    <a:lnTo>
                      <a:pt x="1926" y="688"/>
                    </a:lnTo>
                    <a:lnTo>
                      <a:pt x="1912" y="671"/>
                    </a:lnTo>
                    <a:lnTo>
                      <a:pt x="1901" y="654"/>
                    </a:lnTo>
                    <a:lnTo>
                      <a:pt x="1894" y="636"/>
                    </a:lnTo>
                    <a:lnTo>
                      <a:pt x="1887" y="619"/>
                    </a:lnTo>
                    <a:lnTo>
                      <a:pt x="1884" y="603"/>
                    </a:lnTo>
                    <a:lnTo>
                      <a:pt x="1875" y="584"/>
                    </a:lnTo>
                    <a:lnTo>
                      <a:pt x="1860" y="568"/>
                    </a:lnTo>
                    <a:lnTo>
                      <a:pt x="1839" y="554"/>
                    </a:lnTo>
                    <a:lnTo>
                      <a:pt x="1815" y="540"/>
                    </a:lnTo>
                    <a:lnTo>
                      <a:pt x="1785" y="525"/>
                    </a:lnTo>
                    <a:lnTo>
                      <a:pt x="1753" y="512"/>
                    </a:lnTo>
                    <a:lnTo>
                      <a:pt x="1719" y="499"/>
                    </a:lnTo>
                    <a:lnTo>
                      <a:pt x="1685" y="487"/>
                    </a:lnTo>
                    <a:lnTo>
                      <a:pt x="1648" y="472"/>
                    </a:lnTo>
                    <a:lnTo>
                      <a:pt x="1614" y="458"/>
                    </a:lnTo>
                    <a:lnTo>
                      <a:pt x="1581" y="442"/>
                    </a:lnTo>
                    <a:lnTo>
                      <a:pt x="1552" y="428"/>
                    </a:lnTo>
                    <a:lnTo>
                      <a:pt x="1523" y="410"/>
                    </a:lnTo>
                    <a:lnTo>
                      <a:pt x="1501" y="394"/>
                    </a:lnTo>
                    <a:lnTo>
                      <a:pt x="1483" y="374"/>
                    </a:lnTo>
                    <a:lnTo>
                      <a:pt x="1473" y="354"/>
                    </a:lnTo>
                    <a:lnTo>
                      <a:pt x="1461" y="331"/>
                    </a:lnTo>
                    <a:lnTo>
                      <a:pt x="1447" y="309"/>
                    </a:lnTo>
                    <a:lnTo>
                      <a:pt x="1428" y="285"/>
                    </a:lnTo>
                    <a:lnTo>
                      <a:pt x="1407" y="262"/>
                    </a:lnTo>
                    <a:lnTo>
                      <a:pt x="1383" y="238"/>
                    </a:lnTo>
                    <a:lnTo>
                      <a:pt x="1356" y="216"/>
                    </a:lnTo>
                    <a:lnTo>
                      <a:pt x="1330" y="194"/>
                    </a:lnTo>
                    <a:lnTo>
                      <a:pt x="1304" y="174"/>
                    </a:lnTo>
                    <a:lnTo>
                      <a:pt x="1277" y="153"/>
                    </a:lnTo>
                    <a:lnTo>
                      <a:pt x="1251" y="135"/>
                    </a:lnTo>
                    <a:lnTo>
                      <a:pt x="1228" y="118"/>
                    </a:lnTo>
                    <a:lnTo>
                      <a:pt x="1208" y="106"/>
                    </a:lnTo>
                    <a:lnTo>
                      <a:pt x="1190" y="94"/>
                    </a:lnTo>
                    <a:lnTo>
                      <a:pt x="1178" y="86"/>
                    </a:lnTo>
                    <a:lnTo>
                      <a:pt x="1168" y="81"/>
                    </a:lnTo>
                    <a:lnTo>
                      <a:pt x="1167" y="80"/>
                    </a:lnTo>
                    <a:lnTo>
                      <a:pt x="1167" y="80"/>
                    </a:lnTo>
                    <a:close/>
                  </a:path>
                </a:pathLst>
              </a:custGeom>
              <a:solidFill>
                <a:srgbClr val="D1C496"/>
              </a:solidFill>
              <a:ln w="9525">
                <a:noFill/>
                <a:round/>
                <a:headEnd/>
                <a:tailEnd/>
              </a:ln>
            </p:spPr>
            <p:txBody>
              <a:bodyPr/>
              <a:lstStyle/>
              <a:p>
                <a:endParaRPr lang="en-US"/>
              </a:p>
            </p:txBody>
          </p:sp>
          <p:sp>
            <p:nvSpPr>
              <p:cNvPr id="1045513" name="Freeform 9"/>
              <p:cNvSpPr>
                <a:spLocks/>
              </p:cNvSpPr>
              <p:nvPr/>
            </p:nvSpPr>
            <p:spPr bwMode="auto">
              <a:xfrm>
                <a:off x="217" y="3283"/>
                <a:ext cx="1450" cy="506"/>
              </a:xfrm>
              <a:custGeom>
                <a:avLst/>
                <a:gdLst/>
                <a:ahLst/>
                <a:cxnLst>
                  <a:cxn ang="0">
                    <a:pos x="5" y="666"/>
                  </a:cxn>
                  <a:cxn ang="0">
                    <a:pos x="48" y="669"/>
                  </a:cxn>
                  <a:cxn ang="0">
                    <a:pos x="125" y="675"/>
                  </a:cxn>
                  <a:cxn ang="0">
                    <a:pos x="227" y="684"/>
                  </a:cxn>
                  <a:cxn ang="0">
                    <a:pos x="347" y="695"/>
                  </a:cxn>
                  <a:cxn ang="0">
                    <a:pos x="474" y="706"/>
                  </a:cxn>
                  <a:cxn ang="0">
                    <a:pos x="598" y="717"/>
                  </a:cxn>
                  <a:cxn ang="0">
                    <a:pos x="711" y="729"/>
                  </a:cxn>
                  <a:cxn ang="0">
                    <a:pos x="806" y="738"/>
                  </a:cxn>
                  <a:cxn ang="0">
                    <a:pos x="894" y="734"/>
                  </a:cxn>
                  <a:cxn ang="0">
                    <a:pos x="977" y="717"/>
                  </a:cxn>
                  <a:cxn ang="0">
                    <a:pos x="1053" y="689"/>
                  </a:cxn>
                  <a:cxn ang="0">
                    <a:pos x="1120" y="655"/>
                  </a:cxn>
                  <a:cxn ang="0">
                    <a:pos x="1175" y="618"/>
                  </a:cxn>
                  <a:cxn ang="0">
                    <a:pos x="1218" y="576"/>
                  </a:cxn>
                  <a:cxn ang="0">
                    <a:pos x="1247" y="536"/>
                  </a:cxn>
                  <a:cxn ang="0">
                    <a:pos x="1263" y="494"/>
                  </a:cxn>
                  <a:cxn ang="0">
                    <a:pos x="1296" y="434"/>
                  </a:cxn>
                  <a:cxn ang="0">
                    <a:pos x="1346" y="360"/>
                  </a:cxn>
                  <a:cxn ang="0">
                    <a:pos x="1411" y="279"/>
                  </a:cxn>
                  <a:cxn ang="0">
                    <a:pos x="1490" y="196"/>
                  </a:cxn>
                  <a:cxn ang="0">
                    <a:pos x="1575" y="121"/>
                  </a:cxn>
                  <a:cxn ang="0">
                    <a:pos x="1667" y="60"/>
                  </a:cxn>
                  <a:cxn ang="0">
                    <a:pos x="1764" y="18"/>
                  </a:cxn>
                  <a:cxn ang="0">
                    <a:pos x="1866" y="3"/>
                  </a:cxn>
                  <a:cxn ang="0">
                    <a:pos x="2005" y="0"/>
                  </a:cxn>
                  <a:cxn ang="0">
                    <a:pos x="2173" y="6"/>
                  </a:cxn>
                  <a:cxn ang="0">
                    <a:pos x="2352" y="22"/>
                  </a:cxn>
                  <a:cxn ang="0">
                    <a:pos x="2529" y="39"/>
                  </a:cxn>
                  <a:cxn ang="0">
                    <a:pos x="2686" y="56"/>
                  </a:cxn>
                  <a:cxn ang="0">
                    <a:pos x="2806" y="71"/>
                  </a:cxn>
                  <a:cxn ang="0">
                    <a:pos x="2874" y="81"/>
                  </a:cxn>
                  <a:cxn ang="0">
                    <a:pos x="2885" y="85"/>
                  </a:cxn>
                  <a:cxn ang="0">
                    <a:pos x="2886" y="98"/>
                  </a:cxn>
                  <a:cxn ang="0">
                    <a:pos x="2890" y="112"/>
                  </a:cxn>
                  <a:cxn ang="0">
                    <a:pos x="2893" y="129"/>
                  </a:cxn>
                  <a:cxn ang="0">
                    <a:pos x="2895" y="147"/>
                  </a:cxn>
                  <a:cxn ang="0">
                    <a:pos x="2897" y="164"/>
                  </a:cxn>
                  <a:cxn ang="0">
                    <a:pos x="2898" y="181"/>
                  </a:cxn>
                  <a:cxn ang="0">
                    <a:pos x="2888" y="186"/>
                  </a:cxn>
                  <a:cxn ang="0">
                    <a:pos x="2813" y="166"/>
                  </a:cxn>
                  <a:cxn ang="0">
                    <a:pos x="2679" y="139"/>
                  </a:cxn>
                  <a:cxn ang="0">
                    <a:pos x="2506" y="112"/>
                  </a:cxn>
                  <a:cxn ang="0">
                    <a:pos x="2307" y="99"/>
                  </a:cxn>
                  <a:cxn ang="0">
                    <a:pos x="2099" y="109"/>
                  </a:cxn>
                  <a:cxn ang="0">
                    <a:pos x="1902" y="154"/>
                  </a:cxn>
                  <a:cxn ang="0">
                    <a:pos x="1731" y="245"/>
                  </a:cxn>
                  <a:cxn ang="0">
                    <a:pos x="1605" y="381"/>
                  </a:cxn>
                  <a:cxn ang="0">
                    <a:pos x="1525" y="522"/>
                  </a:cxn>
                  <a:cxn ang="0">
                    <a:pos x="1472" y="654"/>
                  </a:cxn>
                  <a:cxn ang="0">
                    <a:pos x="1418" y="772"/>
                  </a:cxn>
                  <a:cxn ang="0">
                    <a:pos x="1335" y="873"/>
                  </a:cxn>
                  <a:cxn ang="0">
                    <a:pos x="1199" y="950"/>
                  </a:cxn>
                  <a:cxn ang="0">
                    <a:pos x="984" y="998"/>
                  </a:cxn>
                  <a:cxn ang="0">
                    <a:pos x="662" y="1011"/>
                  </a:cxn>
                  <a:cxn ang="0">
                    <a:pos x="0" y="666"/>
                  </a:cxn>
                </a:cxnLst>
                <a:rect l="0" t="0" r="r" b="b"/>
                <a:pathLst>
                  <a:path w="2899" h="1011">
                    <a:moveTo>
                      <a:pt x="0" y="666"/>
                    </a:moveTo>
                    <a:lnTo>
                      <a:pt x="5" y="666"/>
                    </a:lnTo>
                    <a:lnTo>
                      <a:pt x="22" y="667"/>
                    </a:lnTo>
                    <a:lnTo>
                      <a:pt x="48" y="669"/>
                    </a:lnTo>
                    <a:lnTo>
                      <a:pt x="84" y="673"/>
                    </a:lnTo>
                    <a:lnTo>
                      <a:pt x="125" y="675"/>
                    </a:lnTo>
                    <a:lnTo>
                      <a:pt x="174" y="679"/>
                    </a:lnTo>
                    <a:lnTo>
                      <a:pt x="227" y="684"/>
                    </a:lnTo>
                    <a:lnTo>
                      <a:pt x="287" y="689"/>
                    </a:lnTo>
                    <a:lnTo>
                      <a:pt x="347" y="695"/>
                    </a:lnTo>
                    <a:lnTo>
                      <a:pt x="410" y="699"/>
                    </a:lnTo>
                    <a:lnTo>
                      <a:pt x="474" y="706"/>
                    </a:lnTo>
                    <a:lnTo>
                      <a:pt x="537" y="711"/>
                    </a:lnTo>
                    <a:lnTo>
                      <a:pt x="598" y="717"/>
                    </a:lnTo>
                    <a:lnTo>
                      <a:pt x="656" y="723"/>
                    </a:lnTo>
                    <a:lnTo>
                      <a:pt x="711" y="729"/>
                    </a:lnTo>
                    <a:lnTo>
                      <a:pt x="760" y="735"/>
                    </a:lnTo>
                    <a:lnTo>
                      <a:pt x="806" y="738"/>
                    </a:lnTo>
                    <a:lnTo>
                      <a:pt x="851" y="738"/>
                    </a:lnTo>
                    <a:lnTo>
                      <a:pt x="894" y="734"/>
                    </a:lnTo>
                    <a:lnTo>
                      <a:pt x="937" y="727"/>
                    </a:lnTo>
                    <a:lnTo>
                      <a:pt x="977" y="717"/>
                    </a:lnTo>
                    <a:lnTo>
                      <a:pt x="1017" y="705"/>
                    </a:lnTo>
                    <a:lnTo>
                      <a:pt x="1053" y="689"/>
                    </a:lnTo>
                    <a:lnTo>
                      <a:pt x="1089" y="675"/>
                    </a:lnTo>
                    <a:lnTo>
                      <a:pt x="1120" y="655"/>
                    </a:lnTo>
                    <a:lnTo>
                      <a:pt x="1148" y="637"/>
                    </a:lnTo>
                    <a:lnTo>
                      <a:pt x="1175" y="618"/>
                    </a:lnTo>
                    <a:lnTo>
                      <a:pt x="1199" y="597"/>
                    </a:lnTo>
                    <a:lnTo>
                      <a:pt x="1218" y="576"/>
                    </a:lnTo>
                    <a:lnTo>
                      <a:pt x="1235" y="556"/>
                    </a:lnTo>
                    <a:lnTo>
                      <a:pt x="1247" y="536"/>
                    </a:lnTo>
                    <a:lnTo>
                      <a:pt x="1256" y="517"/>
                    </a:lnTo>
                    <a:lnTo>
                      <a:pt x="1263" y="494"/>
                    </a:lnTo>
                    <a:lnTo>
                      <a:pt x="1278" y="466"/>
                    </a:lnTo>
                    <a:lnTo>
                      <a:pt x="1296" y="434"/>
                    </a:lnTo>
                    <a:lnTo>
                      <a:pt x="1320" y="399"/>
                    </a:lnTo>
                    <a:lnTo>
                      <a:pt x="1346" y="360"/>
                    </a:lnTo>
                    <a:lnTo>
                      <a:pt x="1377" y="320"/>
                    </a:lnTo>
                    <a:lnTo>
                      <a:pt x="1411" y="279"/>
                    </a:lnTo>
                    <a:lnTo>
                      <a:pt x="1450" y="238"/>
                    </a:lnTo>
                    <a:lnTo>
                      <a:pt x="1490" y="196"/>
                    </a:lnTo>
                    <a:lnTo>
                      <a:pt x="1532" y="158"/>
                    </a:lnTo>
                    <a:lnTo>
                      <a:pt x="1575" y="121"/>
                    </a:lnTo>
                    <a:lnTo>
                      <a:pt x="1622" y="89"/>
                    </a:lnTo>
                    <a:lnTo>
                      <a:pt x="1667" y="60"/>
                    </a:lnTo>
                    <a:lnTo>
                      <a:pt x="1715" y="37"/>
                    </a:lnTo>
                    <a:lnTo>
                      <a:pt x="1764" y="18"/>
                    </a:lnTo>
                    <a:lnTo>
                      <a:pt x="1812" y="8"/>
                    </a:lnTo>
                    <a:lnTo>
                      <a:pt x="1866" y="3"/>
                    </a:lnTo>
                    <a:lnTo>
                      <a:pt x="1931" y="0"/>
                    </a:lnTo>
                    <a:lnTo>
                      <a:pt x="2005" y="0"/>
                    </a:lnTo>
                    <a:lnTo>
                      <a:pt x="2086" y="3"/>
                    </a:lnTo>
                    <a:lnTo>
                      <a:pt x="2173" y="6"/>
                    </a:lnTo>
                    <a:lnTo>
                      <a:pt x="2263" y="14"/>
                    </a:lnTo>
                    <a:lnTo>
                      <a:pt x="2352" y="22"/>
                    </a:lnTo>
                    <a:lnTo>
                      <a:pt x="2443" y="30"/>
                    </a:lnTo>
                    <a:lnTo>
                      <a:pt x="2529" y="39"/>
                    </a:lnTo>
                    <a:lnTo>
                      <a:pt x="2611" y="48"/>
                    </a:lnTo>
                    <a:lnTo>
                      <a:pt x="2686" y="56"/>
                    </a:lnTo>
                    <a:lnTo>
                      <a:pt x="2752" y="65"/>
                    </a:lnTo>
                    <a:lnTo>
                      <a:pt x="2806" y="71"/>
                    </a:lnTo>
                    <a:lnTo>
                      <a:pt x="2849" y="77"/>
                    </a:lnTo>
                    <a:lnTo>
                      <a:pt x="2874" y="81"/>
                    </a:lnTo>
                    <a:lnTo>
                      <a:pt x="2885" y="84"/>
                    </a:lnTo>
                    <a:lnTo>
                      <a:pt x="2885" y="85"/>
                    </a:lnTo>
                    <a:lnTo>
                      <a:pt x="2886" y="93"/>
                    </a:lnTo>
                    <a:lnTo>
                      <a:pt x="2886" y="98"/>
                    </a:lnTo>
                    <a:lnTo>
                      <a:pt x="2888" y="106"/>
                    </a:lnTo>
                    <a:lnTo>
                      <a:pt x="2890" y="112"/>
                    </a:lnTo>
                    <a:lnTo>
                      <a:pt x="2892" y="121"/>
                    </a:lnTo>
                    <a:lnTo>
                      <a:pt x="2893" y="129"/>
                    </a:lnTo>
                    <a:lnTo>
                      <a:pt x="2894" y="138"/>
                    </a:lnTo>
                    <a:lnTo>
                      <a:pt x="2895" y="147"/>
                    </a:lnTo>
                    <a:lnTo>
                      <a:pt x="2896" y="155"/>
                    </a:lnTo>
                    <a:lnTo>
                      <a:pt x="2897" y="164"/>
                    </a:lnTo>
                    <a:lnTo>
                      <a:pt x="2898" y="173"/>
                    </a:lnTo>
                    <a:lnTo>
                      <a:pt x="2898" y="181"/>
                    </a:lnTo>
                    <a:lnTo>
                      <a:pt x="2899" y="190"/>
                    </a:lnTo>
                    <a:lnTo>
                      <a:pt x="2888" y="186"/>
                    </a:lnTo>
                    <a:lnTo>
                      <a:pt x="2860" y="179"/>
                    </a:lnTo>
                    <a:lnTo>
                      <a:pt x="2813" y="166"/>
                    </a:lnTo>
                    <a:lnTo>
                      <a:pt x="2754" y="154"/>
                    </a:lnTo>
                    <a:lnTo>
                      <a:pt x="2679" y="139"/>
                    </a:lnTo>
                    <a:lnTo>
                      <a:pt x="2598" y="124"/>
                    </a:lnTo>
                    <a:lnTo>
                      <a:pt x="2506" y="112"/>
                    </a:lnTo>
                    <a:lnTo>
                      <a:pt x="2409" y="105"/>
                    </a:lnTo>
                    <a:lnTo>
                      <a:pt x="2307" y="99"/>
                    </a:lnTo>
                    <a:lnTo>
                      <a:pt x="2203" y="101"/>
                    </a:lnTo>
                    <a:lnTo>
                      <a:pt x="2099" y="109"/>
                    </a:lnTo>
                    <a:lnTo>
                      <a:pt x="2000" y="128"/>
                    </a:lnTo>
                    <a:lnTo>
                      <a:pt x="1902" y="154"/>
                    </a:lnTo>
                    <a:lnTo>
                      <a:pt x="1813" y="193"/>
                    </a:lnTo>
                    <a:lnTo>
                      <a:pt x="1731" y="245"/>
                    </a:lnTo>
                    <a:lnTo>
                      <a:pt x="1662" y="310"/>
                    </a:lnTo>
                    <a:lnTo>
                      <a:pt x="1605" y="381"/>
                    </a:lnTo>
                    <a:lnTo>
                      <a:pt x="1560" y="453"/>
                    </a:lnTo>
                    <a:lnTo>
                      <a:pt x="1525" y="522"/>
                    </a:lnTo>
                    <a:lnTo>
                      <a:pt x="1498" y="590"/>
                    </a:lnTo>
                    <a:lnTo>
                      <a:pt x="1472" y="654"/>
                    </a:lnTo>
                    <a:lnTo>
                      <a:pt x="1447" y="716"/>
                    </a:lnTo>
                    <a:lnTo>
                      <a:pt x="1418" y="772"/>
                    </a:lnTo>
                    <a:lnTo>
                      <a:pt x="1383" y="826"/>
                    </a:lnTo>
                    <a:lnTo>
                      <a:pt x="1335" y="873"/>
                    </a:lnTo>
                    <a:lnTo>
                      <a:pt x="1275" y="915"/>
                    </a:lnTo>
                    <a:lnTo>
                      <a:pt x="1199" y="950"/>
                    </a:lnTo>
                    <a:lnTo>
                      <a:pt x="1103" y="978"/>
                    </a:lnTo>
                    <a:lnTo>
                      <a:pt x="984" y="998"/>
                    </a:lnTo>
                    <a:lnTo>
                      <a:pt x="838" y="1010"/>
                    </a:lnTo>
                    <a:lnTo>
                      <a:pt x="662" y="1011"/>
                    </a:lnTo>
                    <a:lnTo>
                      <a:pt x="454" y="1006"/>
                    </a:lnTo>
                    <a:lnTo>
                      <a:pt x="0" y="666"/>
                    </a:lnTo>
                    <a:lnTo>
                      <a:pt x="0" y="666"/>
                    </a:lnTo>
                    <a:close/>
                  </a:path>
                </a:pathLst>
              </a:custGeom>
              <a:solidFill>
                <a:srgbClr val="BFAD6D"/>
              </a:solidFill>
              <a:ln w="9525">
                <a:noFill/>
                <a:round/>
                <a:headEnd/>
                <a:tailEnd/>
              </a:ln>
            </p:spPr>
            <p:txBody>
              <a:bodyPr/>
              <a:lstStyle/>
              <a:p>
                <a:endParaRPr lang="en-US"/>
              </a:p>
            </p:txBody>
          </p:sp>
          <p:sp>
            <p:nvSpPr>
              <p:cNvPr id="1045514" name="Freeform 10"/>
              <p:cNvSpPr>
                <a:spLocks/>
              </p:cNvSpPr>
              <p:nvPr/>
            </p:nvSpPr>
            <p:spPr bwMode="auto">
              <a:xfrm>
                <a:off x="235" y="2748"/>
                <a:ext cx="889" cy="566"/>
              </a:xfrm>
              <a:custGeom>
                <a:avLst/>
                <a:gdLst/>
                <a:ahLst/>
                <a:cxnLst>
                  <a:cxn ang="0">
                    <a:pos x="679" y="26"/>
                  </a:cxn>
                  <a:cxn ang="0">
                    <a:pos x="829" y="53"/>
                  </a:cxn>
                  <a:cxn ang="0">
                    <a:pos x="1005" y="105"/>
                  </a:cxn>
                  <a:cxn ang="0">
                    <a:pos x="1122" y="192"/>
                  </a:cxn>
                  <a:cxn ang="0">
                    <a:pos x="1104" y="293"/>
                  </a:cxn>
                  <a:cxn ang="0">
                    <a:pos x="979" y="375"/>
                  </a:cxn>
                  <a:cxn ang="0">
                    <a:pos x="828" y="430"/>
                  </a:cxn>
                  <a:cxn ang="0">
                    <a:pos x="735" y="457"/>
                  </a:cxn>
                  <a:cxn ang="0">
                    <a:pos x="696" y="474"/>
                  </a:cxn>
                  <a:cxn ang="0">
                    <a:pos x="605" y="533"/>
                  </a:cxn>
                  <a:cxn ang="0">
                    <a:pos x="581" y="613"/>
                  </a:cxn>
                  <a:cxn ang="0">
                    <a:pos x="752" y="688"/>
                  </a:cxn>
                  <a:cxn ang="0">
                    <a:pos x="1105" y="737"/>
                  </a:cxn>
                  <a:cxn ang="0">
                    <a:pos x="1364" y="773"/>
                  </a:cxn>
                  <a:cxn ang="0">
                    <a:pos x="1532" y="811"/>
                  </a:cxn>
                  <a:cxn ang="0">
                    <a:pos x="1619" y="874"/>
                  </a:cxn>
                  <a:cxn ang="0">
                    <a:pos x="1497" y="951"/>
                  </a:cxn>
                  <a:cxn ang="0">
                    <a:pos x="986" y="1001"/>
                  </a:cxn>
                  <a:cxn ang="0">
                    <a:pos x="386" y="1025"/>
                  </a:cxn>
                  <a:cxn ang="0">
                    <a:pos x="18" y="1033"/>
                  </a:cxn>
                  <a:cxn ang="0">
                    <a:pos x="90" y="1131"/>
                  </a:cxn>
                  <a:cxn ang="0">
                    <a:pos x="530" y="1116"/>
                  </a:cxn>
                  <a:cxn ang="0">
                    <a:pos x="1140" y="1078"/>
                  </a:cxn>
                  <a:cxn ang="0">
                    <a:pos x="1639" y="1012"/>
                  </a:cxn>
                  <a:cxn ang="0">
                    <a:pos x="1778" y="912"/>
                  </a:cxn>
                  <a:cxn ang="0">
                    <a:pos x="1642" y="805"/>
                  </a:cxn>
                  <a:cxn ang="0">
                    <a:pos x="1358" y="713"/>
                  </a:cxn>
                  <a:cxn ang="0">
                    <a:pos x="1029" y="654"/>
                  </a:cxn>
                  <a:cxn ang="0">
                    <a:pos x="771" y="629"/>
                  </a:cxn>
                  <a:cxn ang="0">
                    <a:pos x="687" y="587"/>
                  </a:cxn>
                  <a:cxn ang="0">
                    <a:pos x="721" y="539"/>
                  </a:cxn>
                  <a:cxn ang="0">
                    <a:pos x="801" y="501"/>
                  </a:cxn>
                  <a:cxn ang="0">
                    <a:pos x="874" y="486"/>
                  </a:cxn>
                  <a:cxn ang="0">
                    <a:pos x="1007" y="438"/>
                  </a:cxn>
                  <a:cxn ang="0">
                    <a:pos x="1150" y="362"/>
                  </a:cxn>
                  <a:cxn ang="0">
                    <a:pos x="1230" y="269"/>
                  </a:cxn>
                  <a:cxn ang="0">
                    <a:pos x="1192" y="177"/>
                  </a:cxn>
                  <a:cxn ang="0">
                    <a:pos x="1126" y="115"/>
                  </a:cxn>
                  <a:cxn ang="0">
                    <a:pos x="1067" y="80"/>
                  </a:cxn>
                  <a:cxn ang="0">
                    <a:pos x="1032" y="67"/>
                  </a:cxn>
                  <a:cxn ang="0">
                    <a:pos x="1022" y="62"/>
                  </a:cxn>
                  <a:cxn ang="0">
                    <a:pos x="989" y="45"/>
                  </a:cxn>
                  <a:cxn ang="0">
                    <a:pos x="930" y="20"/>
                  </a:cxn>
                  <a:cxn ang="0">
                    <a:pos x="846" y="3"/>
                  </a:cxn>
                  <a:cxn ang="0">
                    <a:pos x="788" y="0"/>
                  </a:cxn>
                  <a:cxn ang="0">
                    <a:pos x="743" y="7"/>
                  </a:cxn>
                  <a:cxn ang="0">
                    <a:pos x="686" y="14"/>
                  </a:cxn>
                  <a:cxn ang="0">
                    <a:pos x="644" y="20"/>
                  </a:cxn>
                </a:cxnLst>
                <a:rect l="0" t="0" r="r" b="b"/>
                <a:pathLst>
                  <a:path w="1778" h="1132">
                    <a:moveTo>
                      <a:pt x="637" y="21"/>
                    </a:moveTo>
                    <a:lnTo>
                      <a:pt x="643" y="21"/>
                    </a:lnTo>
                    <a:lnTo>
                      <a:pt x="657" y="24"/>
                    </a:lnTo>
                    <a:lnTo>
                      <a:pt x="679" y="26"/>
                    </a:lnTo>
                    <a:lnTo>
                      <a:pt x="711" y="31"/>
                    </a:lnTo>
                    <a:lnTo>
                      <a:pt x="746" y="36"/>
                    </a:lnTo>
                    <a:lnTo>
                      <a:pt x="786" y="45"/>
                    </a:lnTo>
                    <a:lnTo>
                      <a:pt x="829" y="53"/>
                    </a:lnTo>
                    <a:lnTo>
                      <a:pt x="875" y="66"/>
                    </a:lnTo>
                    <a:lnTo>
                      <a:pt x="919" y="77"/>
                    </a:lnTo>
                    <a:lnTo>
                      <a:pt x="964" y="90"/>
                    </a:lnTo>
                    <a:lnTo>
                      <a:pt x="1005" y="105"/>
                    </a:lnTo>
                    <a:lnTo>
                      <a:pt x="1044" y="124"/>
                    </a:lnTo>
                    <a:lnTo>
                      <a:pt x="1077" y="145"/>
                    </a:lnTo>
                    <a:lnTo>
                      <a:pt x="1104" y="167"/>
                    </a:lnTo>
                    <a:lnTo>
                      <a:pt x="1122" y="192"/>
                    </a:lnTo>
                    <a:lnTo>
                      <a:pt x="1133" y="218"/>
                    </a:lnTo>
                    <a:lnTo>
                      <a:pt x="1132" y="245"/>
                    </a:lnTo>
                    <a:lnTo>
                      <a:pt x="1122" y="270"/>
                    </a:lnTo>
                    <a:lnTo>
                      <a:pt x="1104" y="293"/>
                    </a:lnTo>
                    <a:lnTo>
                      <a:pt x="1080" y="317"/>
                    </a:lnTo>
                    <a:lnTo>
                      <a:pt x="1050" y="336"/>
                    </a:lnTo>
                    <a:lnTo>
                      <a:pt x="1016" y="357"/>
                    </a:lnTo>
                    <a:lnTo>
                      <a:pt x="979" y="375"/>
                    </a:lnTo>
                    <a:lnTo>
                      <a:pt x="941" y="393"/>
                    </a:lnTo>
                    <a:lnTo>
                      <a:pt x="902" y="407"/>
                    </a:lnTo>
                    <a:lnTo>
                      <a:pt x="864" y="419"/>
                    </a:lnTo>
                    <a:lnTo>
                      <a:pt x="828" y="430"/>
                    </a:lnTo>
                    <a:lnTo>
                      <a:pt x="797" y="440"/>
                    </a:lnTo>
                    <a:lnTo>
                      <a:pt x="770" y="448"/>
                    </a:lnTo>
                    <a:lnTo>
                      <a:pt x="749" y="454"/>
                    </a:lnTo>
                    <a:lnTo>
                      <a:pt x="735" y="457"/>
                    </a:lnTo>
                    <a:lnTo>
                      <a:pt x="732" y="459"/>
                    </a:lnTo>
                    <a:lnTo>
                      <a:pt x="727" y="460"/>
                    </a:lnTo>
                    <a:lnTo>
                      <a:pt x="714" y="466"/>
                    </a:lnTo>
                    <a:lnTo>
                      <a:pt x="696" y="474"/>
                    </a:lnTo>
                    <a:lnTo>
                      <a:pt x="675" y="486"/>
                    </a:lnTo>
                    <a:lnTo>
                      <a:pt x="650" y="499"/>
                    </a:lnTo>
                    <a:lnTo>
                      <a:pt x="627" y="517"/>
                    </a:lnTo>
                    <a:lnTo>
                      <a:pt x="605" y="533"/>
                    </a:lnTo>
                    <a:lnTo>
                      <a:pt x="588" y="554"/>
                    </a:lnTo>
                    <a:lnTo>
                      <a:pt x="576" y="572"/>
                    </a:lnTo>
                    <a:lnTo>
                      <a:pt x="574" y="593"/>
                    </a:lnTo>
                    <a:lnTo>
                      <a:pt x="581" y="613"/>
                    </a:lnTo>
                    <a:lnTo>
                      <a:pt x="601" y="634"/>
                    </a:lnTo>
                    <a:lnTo>
                      <a:pt x="634" y="653"/>
                    </a:lnTo>
                    <a:lnTo>
                      <a:pt x="685" y="671"/>
                    </a:lnTo>
                    <a:lnTo>
                      <a:pt x="752" y="688"/>
                    </a:lnTo>
                    <a:lnTo>
                      <a:pt x="842" y="703"/>
                    </a:lnTo>
                    <a:lnTo>
                      <a:pt x="937" y="716"/>
                    </a:lnTo>
                    <a:lnTo>
                      <a:pt x="1024" y="727"/>
                    </a:lnTo>
                    <a:lnTo>
                      <a:pt x="1105" y="737"/>
                    </a:lnTo>
                    <a:lnTo>
                      <a:pt x="1181" y="747"/>
                    </a:lnTo>
                    <a:lnTo>
                      <a:pt x="1248" y="754"/>
                    </a:lnTo>
                    <a:lnTo>
                      <a:pt x="1309" y="763"/>
                    </a:lnTo>
                    <a:lnTo>
                      <a:pt x="1364" y="773"/>
                    </a:lnTo>
                    <a:lnTo>
                      <a:pt x="1416" y="782"/>
                    </a:lnTo>
                    <a:lnTo>
                      <a:pt x="1459" y="790"/>
                    </a:lnTo>
                    <a:lnTo>
                      <a:pt x="1499" y="800"/>
                    </a:lnTo>
                    <a:lnTo>
                      <a:pt x="1532" y="811"/>
                    </a:lnTo>
                    <a:lnTo>
                      <a:pt x="1561" y="824"/>
                    </a:lnTo>
                    <a:lnTo>
                      <a:pt x="1584" y="838"/>
                    </a:lnTo>
                    <a:lnTo>
                      <a:pt x="1603" y="855"/>
                    </a:lnTo>
                    <a:lnTo>
                      <a:pt x="1619" y="874"/>
                    </a:lnTo>
                    <a:lnTo>
                      <a:pt x="1631" y="896"/>
                    </a:lnTo>
                    <a:lnTo>
                      <a:pt x="1619" y="916"/>
                    </a:lnTo>
                    <a:lnTo>
                      <a:pt x="1573" y="936"/>
                    </a:lnTo>
                    <a:lnTo>
                      <a:pt x="1497" y="951"/>
                    </a:lnTo>
                    <a:lnTo>
                      <a:pt x="1395" y="968"/>
                    </a:lnTo>
                    <a:lnTo>
                      <a:pt x="1273" y="980"/>
                    </a:lnTo>
                    <a:lnTo>
                      <a:pt x="1134" y="992"/>
                    </a:lnTo>
                    <a:lnTo>
                      <a:pt x="986" y="1001"/>
                    </a:lnTo>
                    <a:lnTo>
                      <a:pt x="833" y="1010"/>
                    </a:lnTo>
                    <a:lnTo>
                      <a:pt x="678" y="1015"/>
                    </a:lnTo>
                    <a:lnTo>
                      <a:pt x="528" y="1021"/>
                    </a:lnTo>
                    <a:lnTo>
                      <a:pt x="386" y="1025"/>
                    </a:lnTo>
                    <a:lnTo>
                      <a:pt x="261" y="1029"/>
                    </a:lnTo>
                    <a:lnTo>
                      <a:pt x="153" y="1030"/>
                    </a:lnTo>
                    <a:lnTo>
                      <a:pt x="72" y="1032"/>
                    </a:lnTo>
                    <a:lnTo>
                      <a:pt x="18" y="1033"/>
                    </a:lnTo>
                    <a:lnTo>
                      <a:pt x="0" y="1034"/>
                    </a:lnTo>
                    <a:lnTo>
                      <a:pt x="22" y="1132"/>
                    </a:lnTo>
                    <a:lnTo>
                      <a:pt x="39" y="1132"/>
                    </a:lnTo>
                    <a:lnTo>
                      <a:pt x="90" y="1131"/>
                    </a:lnTo>
                    <a:lnTo>
                      <a:pt x="168" y="1128"/>
                    </a:lnTo>
                    <a:lnTo>
                      <a:pt x="271" y="1126"/>
                    </a:lnTo>
                    <a:lnTo>
                      <a:pt x="393" y="1121"/>
                    </a:lnTo>
                    <a:lnTo>
                      <a:pt x="530" y="1116"/>
                    </a:lnTo>
                    <a:lnTo>
                      <a:pt x="678" y="1109"/>
                    </a:lnTo>
                    <a:lnTo>
                      <a:pt x="833" y="1100"/>
                    </a:lnTo>
                    <a:lnTo>
                      <a:pt x="986" y="1089"/>
                    </a:lnTo>
                    <a:lnTo>
                      <a:pt x="1140" y="1078"/>
                    </a:lnTo>
                    <a:lnTo>
                      <a:pt x="1286" y="1064"/>
                    </a:lnTo>
                    <a:lnTo>
                      <a:pt x="1421" y="1050"/>
                    </a:lnTo>
                    <a:lnTo>
                      <a:pt x="1539" y="1031"/>
                    </a:lnTo>
                    <a:lnTo>
                      <a:pt x="1639" y="1012"/>
                    </a:lnTo>
                    <a:lnTo>
                      <a:pt x="1713" y="990"/>
                    </a:lnTo>
                    <a:lnTo>
                      <a:pt x="1758" y="965"/>
                    </a:lnTo>
                    <a:lnTo>
                      <a:pt x="1777" y="938"/>
                    </a:lnTo>
                    <a:lnTo>
                      <a:pt x="1778" y="912"/>
                    </a:lnTo>
                    <a:lnTo>
                      <a:pt x="1763" y="885"/>
                    </a:lnTo>
                    <a:lnTo>
                      <a:pt x="1736" y="858"/>
                    </a:lnTo>
                    <a:lnTo>
                      <a:pt x="1695" y="832"/>
                    </a:lnTo>
                    <a:lnTo>
                      <a:pt x="1642" y="805"/>
                    </a:lnTo>
                    <a:lnTo>
                      <a:pt x="1581" y="781"/>
                    </a:lnTo>
                    <a:lnTo>
                      <a:pt x="1513" y="758"/>
                    </a:lnTo>
                    <a:lnTo>
                      <a:pt x="1437" y="734"/>
                    </a:lnTo>
                    <a:lnTo>
                      <a:pt x="1358" y="713"/>
                    </a:lnTo>
                    <a:lnTo>
                      <a:pt x="1275" y="694"/>
                    </a:lnTo>
                    <a:lnTo>
                      <a:pt x="1192" y="679"/>
                    </a:lnTo>
                    <a:lnTo>
                      <a:pt x="1109" y="665"/>
                    </a:lnTo>
                    <a:lnTo>
                      <a:pt x="1029" y="654"/>
                    </a:lnTo>
                    <a:lnTo>
                      <a:pt x="952" y="645"/>
                    </a:lnTo>
                    <a:lnTo>
                      <a:pt x="881" y="640"/>
                    </a:lnTo>
                    <a:lnTo>
                      <a:pt x="818" y="635"/>
                    </a:lnTo>
                    <a:lnTo>
                      <a:pt x="771" y="629"/>
                    </a:lnTo>
                    <a:lnTo>
                      <a:pt x="734" y="621"/>
                    </a:lnTo>
                    <a:lnTo>
                      <a:pt x="710" y="612"/>
                    </a:lnTo>
                    <a:lnTo>
                      <a:pt x="693" y="600"/>
                    </a:lnTo>
                    <a:lnTo>
                      <a:pt x="687" y="587"/>
                    </a:lnTo>
                    <a:lnTo>
                      <a:pt x="687" y="576"/>
                    </a:lnTo>
                    <a:lnTo>
                      <a:pt x="694" y="564"/>
                    </a:lnTo>
                    <a:lnTo>
                      <a:pt x="706" y="551"/>
                    </a:lnTo>
                    <a:lnTo>
                      <a:pt x="721" y="539"/>
                    </a:lnTo>
                    <a:lnTo>
                      <a:pt x="739" y="527"/>
                    </a:lnTo>
                    <a:lnTo>
                      <a:pt x="760" y="518"/>
                    </a:lnTo>
                    <a:lnTo>
                      <a:pt x="781" y="508"/>
                    </a:lnTo>
                    <a:lnTo>
                      <a:pt x="801" y="501"/>
                    </a:lnTo>
                    <a:lnTo>
                      <a:pt x="818" y="496"/>
                    </a:lnTo>
                    <a:lnTo>
                      <a:pt x="835" y="496"/>
                    </a:lnTo>
                    <a:lnTo>
                      <a:pt x="850" y="492"/>
                    </a:lnTo>
                    <a:lnTo>
                      <a:pt x="874" y="486"/>
                    </a:lnTo>
                    <a:lnTo>
                      <a:pt x="901" y="477"/>
                    </a:lnTo>
                    <a:lnTo>
                      <a:pt x="934" y="468"/>
                    </a:lnTo>
                    <a:lnTo>
                      <a:pt x="969" y="454"/>
                    </a:lnTo>
                    <a:lnTo>
                      <a:pt x="1007" y="438"/>
                    </a:lnTo>
                    <a:lnTo>
                      <a:pt x="1044" y="422"/>
                    </a:lnTo>
                    <a:lnTo>
                      <a:pt x="1083" y="404"/>
                    </a:lnTo>
                    <a:lnTo>
                      <a:pt x="1118" y="383"/>
                    </a:lnTo>
                    <a:lnTo>
                      <a:pt x="1150" y="362"/>
                    </a:lnTo>
                    <a:lnTo>
                      <a:pt x="1180" y="340"/>
                    </a:lnTo>
                    <a:lnTo>
                      <a:pt x="1204" y="318"/>
                    </a:lnTo>
                    <a:lnTo>
                      <a:pt x="1220" y="293"/>
                    </a:lnTo>
                    <a:lnTo>
                      <a:pt x="1230" y="269"/>
                    </a:lnTo>
                    <a:lnTo>
                      <a:pt x="1231" y="245"/>
                    </a:lnTo>
                    <a:lnTo>
                      <a:pt x="1223" y="221"/>
                    </a:lnTo>
                    <a:lnTo>
                      <a:pt x="1206" y="197"/>
                    </a:lnTo>
                    <a:lnTo>
                      <a:pt x="1192" y="177"/>
                    </a:lnTo>
                    <a:lnTo>
                      <a:pt x="1175" y="160"/>
                    </a:lnTo>
                    <a:lnTo>
                      <a:pt x="1159" y="143"/>
                    </a:lnTo>
                    <a:lnTo>
                      <a:pt x="1142" y="127"/>
                    </a:lnTo>
                    <a:lnTo>
                      <a:pt x="1126" y="115"/>
                    </a:lnTo>
                    <a:lnTo>
                      <a:pt x="1110" y="103"/>
                    </a:lnTo>
                    <a:lnTo>
                      <a:pt x="1096" y="95"/>
                    </a:lnTo>
                    <a:lnTo>
                      <a:pt x="1080" y="87"/>
                    </a:lnTo>
                    <a:lnTo>
                      <a:pt x="1067" y="80"/>
                    </a:lnTo>
                    <a:lnTo>
                      <a:pt x="1055" y="74"/>
                    </a:lnTo>
                    <a:lnTo>
                      <a:pt x="1045" y="71"/>
                    </a:lnTo>
                    <a:lnTo>
                      <a:pt x="1036" y="67"/>
                    </a:lnTo>
                    <a:lnTo>
                      <a:pt x="1032" y="67"/>
                    </a:lnTo>
                    <a:lnTo>
                      <a:pt x="1027" y="66"/>
                    </a:lnTo>
                    <a:lnTo>
                      <a:pt x="1026" y="66"/>
                    </a:lnTo>
                    <a:lnTo>
                      <a:pt x="1024" y="64"/>
                    </a:lnTo>
                    <a:lnTo>
                      <a:pt x="1022" y="62"/>
                    </a:lnTo>
                    <a:lnTo>
                      <a:pt x="1015" y="58"/>
                    </a:lnTo>
                    <a:lnTo>
                      <a:pt x="1010" y="56"/>
                    </a:lnTo>
                    <a:lnTo>
                      <a:pt x="998" y="49"/>
                    </a:lnTo>
                    <a:lnTo>
                      <a:pt x="989" y="45"/>
                    </a:lnTo>
                    <a:lnTo>
                      <a:pt x="975" y="38"/>
                    </a:lnTo>
                    <a:lnTo>
                      <a:pt x="963" y="32"/>
                    </a:lnTo>
                    <a:lnTo>
                      <a:pt x="947" y="27"/>
                    </a:lnTo>
                    <a:lnTo>
                      <a:pt x="930" y="20"/>
                    </a:lnTo>
                    <a:lnTo>
                      <a:pt x="910" y="15"/>
                    </a:lnTo>
                    <a:lnTo>
                      <a:pt x="890" y="10"/>
                    </a:lnTo>
                    <a:lnTo>
                      <a:pt x="868" y="6"/>
                    </a:lnTo>
                    <a:lnTo>
                      <a:pt x="846" y="3"/>
                    </a:lnTo>
                    <a:lnTo>
                      <a:pt x="822" y="0"/>
                    </a:lnTo>
                    <a:lnTo>
                      <a:pt x="798" y="0"/>
                    </a:lnTo>
                    <a:lnTo>
                      <a:pt x="794" y="0"/>
                    </a:lnTo>
                    <a:lnTo>
                      <a:pt x="788" y="0"/>
                    </a:lnTo>
                    <a:lnTo>
                      <a:pt x="780" y="1"/>
                    </a:lnTo>
                    <a:lnTo>
                      <a:pt x="770" y="4"/>
                    </a:lnTo>
                    <a:lnTo>
                      <a:pt x="756" y="5"/>
                    </a:lnTo>
                    <a:lnTo>
                      <a:pt x="743" y="7"/>
                    </a:lnTo>
                    <a:lnTo>
                      <a:pt x="729" y="8"/>
                    </a:lnTo>
                    <a:lnTo>
                      <a:pt x="714" y="10"/>
                    </a:lnTo>
                    <a:lnTo>
                      <a:pt x="700" y="11"/>
                    </a:lnTo>
                    <a:lnTo>
                      <a:pt x="686" y="14"/>
                    </a:lnTo>
                    <a:lnTo>
                      <a:pt x="671" y="16"/>
                    </a:lnTo>
                    <a:lnTo>
                      <a:pt x="660" y="18"/>
                    </a:lnTo>
                    <a:lnTo>
                      <a:pt x="650" y="19"/>
                    </a:lnTo>
                    <a:lnTo>
                      <a:pt x="644" y="20"/>
                    </a:lnTo>
                    <a:lnTo>
                      <a:pt x="638" y="20"/>
                    </a:lnTo>
                    <a:lnTo>
                      <a:pt x="637" y="21"/>
                    </a:lnTo>
                    <a:lnTo>
                      <a:pt x="637" y="21"/>
                    </a:lnTo>
                    <a:close/>
                  </a:path>
                </a:pathLst>
              </a:custGeom>
              <a:solidFill>
                <a:srgbClr val="B39F55"/>
              </a:solidFill>
              <a:ln w="9525">
                <a:noFill/>
                <a:round/>
                <a:headEnd/>
                <a:tailEnd/>
              </a:ln>
            </p:spPr>
            <p:txBody>
              <a:bodyPr/>
              <a:lstStyle/>
              <a:p>
                <a:endParaRPr lang="en-US"/>
              </a:p>
            </p:txBody>
          </p:sp>
          <p:sp>
            <p:nvSpPr>
              <p:cNvPr id="1045515" name="Freeform 11"/>
              <p:cNvSpPr>
                <a:spLocks/>
              </p:cNvSpPr>
              <p:nvPr/>
            </p:nvSpPr>
            <p:spPr bwMode="auto">
              <a:xfrm>
                <a:off x="192" y="3529"/>
                <a:ext cx="1325" cy="437"/>
              </a:xfrm>
              <a:custGeom>
                <a:avLst/>
                <a:gdLst/>
                <a:ahLst/>
                <a:cxnLst>
                  <a:cxn ang="0">
                    <a:pos x="48" y="10"/>
                  </a:cxn>
                  <a:cxn ang="0">
                    <a:pos x="63" y="57"/>
                  </a:cxn>
                  <a:cxn ang="0">
                    <a:pos x="103" y="124"/>
                  </a:cxn>
                  <a:cxn ang="0">
                    <a:pos x="181" y="201"/>
                  </a:cxn>
                  <a:cxn ang="0">
                    <a:pos x="297" y="271"/>
                  </a:cxn>
                  <a:cxn ang="0">
                    <a:pos x="428" y="326"/>
                  </a:cxn>
                  <a:cxn ang="0">
                    <a:pos x="543" y="363"/>
                  </a:cxn>
                  <a:cxn ang="0">
                    <a:pos x="616" y="387"/>
                  </a:cxn>
                  <a:cxn ang="0">
                    <a:pos x="650" y="414"/>
                  </a:cxn>
                  <a:cxn ang="0">
                    <a:pos x="719" y="465"/>
                  </a:cxn>
                  <a:cxn ang="0">
                    <a:pos x="815" y="520"/>
                  </a:cxn>
                  <a:cxn ang="0">
                    <a:pos x="937" y="557"/>
                  </a:cxn>
                  <a:cxn ang="0">
                    <a:pos x="1096" y="561"/>
                  </a:cxn>
                  <a:cxn ang="0">
                    <a:pos x="1306" y="553"/>
                  </a:cxn>
                  <a:cxn ang="0">
                    <a:pos x="1509" y="543"/>
                  </a:cxn>
                  <a:cxn ang="0">
                    <a:pos x="1652" y="539"/>
                  </a:cxn>
                  <a:cxn ang="0">
                    <a:pos x="1743" y="555"/>
                  </a:cxn>
                  <a:cxn ang="0">
                    <a:pos x="1901" y="595"/>
                  </a:cxn>
                  <a:cxn ang="0">
                    <a:pos x="2066" y="638"/>
                  </a:cxn>
                  <a:cxn ang="0">
                    <a:pos x="2172" y="668"/>
                  </a:cxn>
                  <a:cxn ang="0">
                    <a:pos x="2232" y="672"/>
                  </a:cxn>
                  <a:cxn ang="0">
                    <a:pos x="2380" y="674"/>
                  </a:cxn>
                  <a:cxn ang="0">
                    <a:pos x="2544" y="675"/>
                  </a:cxn>
                  <a:cxn ang="0">
                    <a:pos x="2643" y="675"/>
                  </a:cxn>
                  <a:cxn ang="0">
                    <a:pos x="2633" y="682"/>
                  </a:cxn>
                  <a:cxn ang="0">
                    <a:pos x="2571" y="708"/>
                  </a:cxn>
                  <a:cxn ang="0">
                    <a:pos x="2473" y="747"/>
                  </a:cxn>
                  <a:cxn ang="0">
                    <a:pos x="2351" y="788"/>
                  </a:cxn>
                  <a:cxn ang="0">
                    <a:pos x="2233" y="824"/>
                  </a:cxn>
                  <a:cxn ang="0">
                    <a:pos x="2152" y="851"/>
                  </a:cxn>
                  <a:cxn ang="0">
                    <a:pos x="2083" y="867"/>
                  </a:cxn>
                  <a:cxn ang="0">
                    <a:pos x="2001" y="874"/>
                  </a:cxn>
                  <a:cxn ang="0">
                    <a:pos x="1869" y="867"/>
                  </a:cxn>
                  <a:cxn ang="0">
                    <a:pos x="1678" y="841"/>
                  </a:cxn>
                  <a:cxn ang="0">
                    <a:pos x="1488" y="810"/>
                  </a:cxn>
                  <a:cxn ang="0">
                    <a:pos x="1363" y="791"/>
                  </a:cxn>
                  <a:cxn ang="0">
                    <a:pos x="1318" y="791"/>
                  </a:cxn>
                  <a:cxn ang="0">
                    <a:pos x="1264" y="791"/>
                  </a:cxn>
                  <a:cxn ang="0">
                    <a:pos x="1181" y="790"/>
                  </a:cxn>
                  <a:cxn ang="0">
                    <a:pos x="1055" y="788"/>
                  </a:cxn>
                  <a:cxn ang="0">
                    <a:pos x="895" y="783"/>
                  </a:cxn>
                  <a:cxn ang="0">
                    <a:pos x="763" y="780"/>
                  </a:cxn>
                  <a:cxn ang="0">
                    <a:pos x="652" y="767"/>
                  </a:cxn>
                  <a:cxn ang="0">
                    <a:pos x="568" y="729"/>
                  </a:cxn>
                  <a:cxn ang="0">
                    <a:pos x="497" y="672"/>
                  </a:cxn>
                  <a:cxn ang="0">
                    <a:pos x="422" y="641"/>
                  </a:cxn>
                  <a:cxn ang="0">
                    <a:pos x="339" y="622"/>
                  </a:cxn>
                  <a:cxn ang="0">
                    <a:pos x="243" y="597"/>
                  </a:cxn>
                  <a:cxn ang="0">
                    <a:pos x="144" y="550"/>
                  </a:cxn>
                  <a:cxn ang="0">
                    <a:pos x="69" y="479"/>
                  </a:cxn>
                  <a:cxn ang="0">
                    <a:pos x="21" y="398"/>
                  </a:cxn>
                  <a:cxn ang="0">
                    <a:pos x="0" y="323"/>
                  </a:cxn>
                  <a:cxn ang="0">
                    <a:pos x="0" y="246"/>
                  </a:cxn>
                  <a:cxn ang="0">
                    <a:pos x="14" y="145"/>
                  </a:cxn>
                  <a:cxn ang="0">
                    <a:pos x="33" y="54"/>
                  </a:cxn>
                  <a:cxn ang="0">
                    <a:pos x="45" y="3"/>
                  </a:cxn>
                </a:cxnLst>
                <a:rect l="0" t="0" r="r" b="b"/>
                <a:pathLst>
                  <a:path w="2650" h="874">
                    <a:moveTo>
                      <a:pt x="46" y="0"/>
                    </a:moveTo>
                    <a:lnTo>
                      <a:pt x="46" y="2"/>
                    </a:lnTo>
                    <a:lnTo>
                      <a:pt x="46" y="6"/>
                    </a:lnTo>
                    <a:lnTo>
                      <a:pt x="48" y="10"/>
                    </a:lnTo>
                    <a:lnTo>
                      <a:pt x="51" y="20"/>
                    </a:lnTo>
                    <a:lnTo>
                      <a:pt x="53" y="30"/>
                    </a:lnTo>
                    <a:lnTo>
                      <a:pt x="57" y="44"/>
                    </a:lnTo>
                    <a:lnTo>
                      <a:pt x="63" y="57"/>
                    </a:lnTo>
                    <a:lnTo>
                      <a:pt x="71" y="72"/>
                    </a:lnTo>
                    <a:lnTo>
                      <a:pt x="78" y="88"/>
                    </a:lnTo>
                    <a:lnTo>
                      <a:pt x="90" y="106"/>
                    </a:lnTo>
                    <a:lnTo>
                      <a:pt x="103" y="124"/>
                    </a:lnTo>
                    <a:lnTo>
                      <a:pt x="119" y="143"/>
                    </a:lnTo>
                    <a:lnTo>
                      <a:pt x="136" y="162"/>
                    </a:lnTo>
                    <a:lnTo>
                      <a:pt x="158" y="182"/>
                    </a:lnTo>
                    <a:lnTo>
                      <a:pt x="181" y="201"/>
                    </a:lnTo>
                    <a:lnTo>
                      <a:pt x="208" y="220"/>
                    </a:lnTo>
                    <a:lnTo>
                      <a:pt x="235" y="238"/>
                    </a:lnTo>
                    <a:lnTo>
                      <a:pt x="266" y="256"/>
                    </a:lnTo>
                    <a:lnTo>
                      <a:pt x="297" y="271"/>
                    </a:lnTo>
                    <a:lnTo>
                      <a:pt x="331" y="288"/>
                    </a:lnTo>
                    <a:lnTo>
                      <a:pt x="364" y="300"/>
                    </a:lnTo>
                    <a:lnTo>
                      <a:pt x="396" y="313"/>
                    </a:lnTo>
                    <a:lnTo>
                      <a:pt x="428" y="326"/>
                    </a:lnTo>
                    <a:lnTo>
                      <a:pt x="460" y="338"/>
                    </a:lnTo>
                    <a:lnTo>
                      <a:pt x="490" y="347"/>
                    </a:lnTo>
                    <a:lnTo>
                      <a:pt x="517" y="356"/>
                    </a:lnTo>
                    <a:lnTo>
                      <a:pt x="543" y="363"/>
                    </a:lnTo>
                    <a:lnTo>
                      <a:pt x="567" y="371"/>
                    </a:lnTo>
                    <a:lnTo>
                      <a:pt x="586" y="377"/>
                    </a:lnTo>
                    <a:lnTo>
                      <a:pt x="604" y="383"/>
                    </a:lnTo>
                    <a:lnTo>
                      <a:pt x="616" y="387"/>
                    </a:lnTo>
                    <a:lnTo>
                      <a:pt x="625" y="393"/>
                    </a:lnTo>
                    <a:lnTo>
                      <a:pt x="630" y="396"/>
                    </a:lnTo>
                    <a:lnTo>
                      <a:pt x="639" y="405"/>
                    </a:lnTo>
                    <a:lnTo>
                      <a:pt x="650" y="414"/>
                    </a:lnTo>
                    <a:lnTo>
                      <a:pt x="664" y="426"/>
                    </a:lnTo>
                    <a:lnTo>
                      <a:pt x="680" y="437"/>
                    </a:lnTo>
                    <a:lnTo>
                      <a:pt x="698" y="452"/>
                    </a:lnTo>
                    <a:lnTo>
                      <a:pt x="719" y="465"/>
                    </a:lnTo>
                    <a:lnTo>
                      <a:pt x="741" y="480"/>
                    </a:lnTo>
                    <a:lnTo>
                      <a:pt x="764" y="494"/>
                    </a:lnTo>
                    <a:lnTo>
                      <a:pt x="788" y="508"/>
                    </a:lnTo>
                    <a:lnTo>
                      <a:pt x="815" y="520"/>
                    </a:lnTo>
                    <a:lnTo>
                      <a:pt x="845" y="532"/>
                    </a:lnTo>
                    <a:lnTo>
                      <a:pt x="873" y="542"/>
                    </a:lnTo>
                    <a:lnTo>
                      <a:pt x="905" y="551"/>
                    </a:lnTo>
                    <a:lnTo>
                      <a:pt x="937" y="557"/>
                    </a:lnTo>
                    <a:lnTo>
                      <a:pt x="972" y="561"/>
                    </a:lnTo>
                    <a:lnTo>
                      <a:pt x="1008" y="561"/>
                    </a:lnTo>
                    <a:lnTo>
                      <a:pt x="1050" y="562"/>
                    </a:lnTo>
                    <a:lnTo>
                      <a:pt x="1096" y="561"/>
                    </a:lnTo>
                    <a:lnTo>
                      <a:pt x="1146" y="560"/>
                    </a:lnTo>
                    <a:lnTo>
                      <a:pt x="1197" y="558"/>
                    </a:lnTo>
                    <a:lnTo>
                      <a:pt x="1251" y="555"/>
                    </a:lnTo>
                    <a:lnTo>
                      <a:pt x="1306" y="553"/>
                    </a:lnTo>
                    <a:lnTo>
                      <a:pt x="1360" y="551"/>
                    </a:lnTo>
                    <a:lnTo>
                      <a:pt x="1412" y="548"/>
                    </a:lnTo>
                    <a:lnTo>
                      <a:pt x="1463" y="544"/>
                    </a:lnTo>
                    <a:lnTo>
                      <a:pt x="1509" y="543"/>
                    </a:lnTo>
                    <a:lnTo>
                      <a:pt x="1553" y="541"/>
                    </a:lnTo>
                    <a:lnTo>
                      <a:pt x="1592" y="539"/>
                    </a:lnTo>
                    <a:lnTo>
                      <a:pt x="1625" y="539"/>
                    </a:lnTo>
                    <a:lnTo>
                      <a:pt x="1652" y="539"/>
                    </a:lnTo>
                    <a:lnTo>
                      <a:pt x="1670" y="541"/>
                    </a:lnTo>
                    <a:lnTo>
                      <a:pt x="1688" y="543"/>
                    </a:lnTo>
                    <a:lnTo>
                      <a:pt x="1712" y="548"/>
                    </a:lnTo>
                    <a:lnTo>
                      <a:pt x="1743" y="555"/>
                    </a:lnTo>
                    <a:lnTo>
                      <a:pt x="1780" y="564"/>
                    </a:lnTo>
                    <a:lnTo>
                      <a:pt x="1817" y="573"/>
                    </a:lnTo>
                    <a:lnTo>
                      <a:pt x="1859" y="584"/>
                    </a:lnTo>
                    <a:lnTo>
                      <a:pt x="1901" y="595"/>
                    </a:lnTo>
                    <a:lnTo>
                      <a:pt x="1946" y="607"/>
                    </a:lnTo>
                    <a:lnTo>
                      <a:pt x="1987" y="619"/>
                    </a:lnTo>
                    <a:lnTo>
                      <a:pt x="2029" y="630"/>
                    </a:lnTo>
                    <a:lnTo>
                      <a:pt x="2066" y="638"/>
                    </a:lnTo>
                    <a:lnTo>
                      <a:pt x="2102" y="648"/>
                    </a:lnTo>
                    <a:lnTo>
                      <a:pt x="2131" y="657"/>
                    </a:lnTo>
                    <a:lnTo>
                      <a:pt x="2156" y="663"/>
                    </a:lnTo>
                    <a:lnTo>
                      <a:pt x="2172" y="668"/>
                    </a:lnTo>
                    <a:lnTo>
                      <a:pt x="2181" y="672"/>
                    </a:lnTo>
                    <a:lnTo>
                      <a:pt x="2190" y="672"/>
                    </a:lnTo>
                    <a:lnTo>
                      <a:pt x="2207" y="672"/>
                    </a:lnTo>
                    <a:lnTo>
                      <a:pt x="2232" y="672"/>
                    </a:lnTo>
                    <a:lnTo>
                      <a:pt x="2263" y="673"/>
                    </a:lnTo>
                    <a:lnTo>
                      <a:pt x="2298" y="673"/>
                    </a:lnTo>
                    <a:lnTo>
                      <a:pt x="2339" y="674"/>
                    </a:lnTo>
                    <a:lnTo>
                      <a:pt x="2380" y="674"/>
                    </a:lnTo>
                    <a:lnTo>
                      <a:pt x="2423" y="675"/>
                    </a:lnTo>
                    <a:lnTo>
                      <a:pt x="2465" y="675"/>
                    </a:lnTo>
                    <a:lnTo>
                      <a:pt x="2506" y="675"/>
                    </a:lnTo>
                    <a:lnTo>
                      <a:pt x="2544" y="675"/>
                    </a:lnTo>
                    <a:lnTo>
                      <a:pt x="2579" y="675"/>
                    </a:lnTo>
                    <a:lnTo>
                      <a:pt x="2607" y="675"/>
                    </a:lnTo>
                    <a:lnTo>
                      <a:pt x="2629" y="675"/>
                    </a:lnTo>
                    <a:lnTo>
                      <a:pt x="2643" y="675"/>
                    </a:lnTo>
                    <a:lnTo>
                      <a:pt x="2650" y="676"/>
                    </a:lnTo>
                    <a:lnTo>
                      <a:pt x="2647" y="676"/>
                    </a:lnTo>
                    <a:lnTo>
                      <a:pt x="2641" y="678"/>
                    </a:lnTo>
                    <a:lnTo>
                      <a:pt x="2633" y="682"/>
                    </a:lnTo>
                    <a:lnTo>
                      <a:pt x="2622" y="687"/>
                    </a:lnTo>
                    <a:lnTo>
                      <a:pt x="2607" y="693"/>
                    </a:lnTo>
                    <a:lnTo>
                      <a:pt x="2591" y="700"/>
                    </a:lnTo>
                    <a:lnTo>
                      <a:pt x="2571" y="708"/>
                    </a:lnTo>
                    <a:lnTo>
                      <a:pt x="2550" y="718"/>
                    </a:lnTo>
                    <a:lnTo>
                      <a:pt x="2526" y="727"/>
                    </a:lnTo>
                    <a:lnTo>
                      <a:pt x="2501" y="737"/>
                    </a:lnTo>
                    <a:lnTo>
                      <a:pt x="2473" y="747"/>
                    </a:lnTo>
                    <a:lnTo>
                      <a:pt x="2444" y="758"/>
                    </a:lnTo>
                    <a:lnTo>
                      <a:pt x="2413" y="768"/>
                    </a:lnTo>
                    <a:lnTo>
                      <a:pt x="2383" y="778"/>
                    </a:lnTo>
                    <a:lnTo>
                      <a:pt x="2351" y="788"/>
                    </a:lnTo>
                    <a:lnTo>
                      <a:pt x="2319" y="799"/>
                    </a:lnTo>
                    <a:lnTo>
                      <a:pt x="2287" y="809"/>
                    </a:lnTo>
                    <a:lnTo>
                      <a:pt x="2260" y="818"/>
                    </a:lnTo>
                    <a:lnTo>
                      <a:pt x="2233" y="824"/>
                    </a:lnTo>
                    <a:lnTo>
                      <a:pt x="2211" y="833"/>
                    </a:lnTo>
                    <a:lnTo>
                      <a:pt x="2189" y="839"/>
                    </a:lnTo>
                    <a:lnTo>
                      <a:pt x="2170" y="845"/>
                    </a:lnTo>
                    <a:lnTo>
                      <a:pt x="2152" y="851"/>
                    </a:lnTo>
                    <a:lnTo>
                      <a:pt x="2135" y="856"/>
                    </a:lnTo>
                    <a:lnTo>
                      <a:pt x="2117" y="861"/>
                    </a:lnTo>
                    <a:lnTo>
                      <a:pt x="2102" y="865"/>
                    </a:lnTo>
                    <a:lnTo>
                      <a:pt x="2083" y="867"/>
                    </a:lnTo>
                    <a:lnTo>
                      <a:pt x="2066" y="871"/>
                    </a:lnTo>
                    <a:lnTo>
                      <a:pt x="2045" y="872"/>
                    </a:lnTo>
                    <a:lnTo>
                      <a:pt x="2024" y="874"/>
                    </a:lnTo>
                    <a:lnTo>
                      <a:pt x="2001" y="874"/>
                    </a:lnTo>
                    <a:lnTo>
                      <a:pt x="1977" y="874"/>
                    </a:lnTo>
                    <a:lnTo>
                      <a:pt x="1946" y="874"/>
                    </a:lnTo>
                    <a:lnTo>
                      <a:pt x="1910" y="872"/>
                    </a:lnTo>
                    <a:lnTo>
                      <a:pt x="1869" y="867"/>
                    </a:lnTo>
                    <a:lnTo>
                      <a:pt x="1826" y="862"/>
                    </a:lnTo>
                    <a:lnTo>
                      <a:pt x="1778" y="855"/>
                    </a:lnTo>
                    <a:lnTo>
                      <a:pt x="1729" y="848"/>
                    </a:lnTo>
                    <a:lnTo>
                      <a:pt x="1678" y="841"/>
                    </a:lnTo>
                    <a:lnTo>
                      <a:pt x="1630" y="834"/>
                    </a:lnTo>
                    <a:lnTo>
                      <a:pt x="1579" y="824"/>
                    </a:lnTo>
                    <a:lnTo>
                      <a:pt x="1532" y="818"/>
                    </a:lnTo>
                    <a:lnTo>
                      <a:pt x="1488" y="810"/>
                    </a:lnTo>
                    <a:lnTo>
                      <a:pt x="1450" y="804"/>
                    </a:lnTo>
                    <a:lnTo>
                      <a:pt x="1415" y="799"/>
                    </a:lnTo>
                    <a:lnTo>
                      <a:pt x="1385" y="794"/>
                    </a:lnTo>
                    <a:lnTo>
                      <a:pt x="1363" y="791"/>
                    </a:lnTo>
                    <a:lnTo>
                      <a:pt x="1350" y="791"/>
                    </a:lnTo>
                    <a:lnTo>
                      <a:pt x="1339" y="791"/>
                    </a:lnTo>
                    <a:lnTo>
                      <a:pt x="1329" y="791"/>
                    </a:lnTo>
                    <a:lnTo>
                      <a:pt x="1318" y="791"/>
                    </a:lnTo>
                    <a:lnTo>
                      <a:pt x="1307" y="791"/>
                    </a:lnTo>
                    <a:lnTo>
                      <a:pt x="1293" y="791"/>
                    </a:lnTo>
                    <a:lnTo>
                      <a:pt x="1279" y="791"/>
                    </a:lnTo>
                    <a:lnTo>
                      <a:pt x="1264" y="791"/>
                    </a:lnTo>
                    <a:lnTo>
                      <a:pt x="1247" y="791"/>
                    </a:lnTo>
                    <a:lnTo>
                      <a:pt x="1226" y="790"/>
                    </a:lnTo>
                    <a:lnTo>
                      <a:pt x="1205" y="790"/>
                    </a:lnTo>
                    <a:lnTo>
                      <a:pt x="1181" y="790"/>
                    </a:lnTo>
                    <a:lnTo>
                      <a:pt x="1154" y="790"/>
                    </a:lnTo>
                    <a:lnTo>
                      <a:pt x="1124" y="789"/>
                    </a:lnTo>
                    <a:lnTo>
                      <a:pt x="1091" y="788"/>
                    </a:lnTo>
                    <a:lnTo>
                      <a:pt x="1055" y="788"/>
                    </a:lnTo>
                    <a:lnTo>
                      <a:pt x="1016" y="787"/>
                    </a:lnTo>
                    <a:lnTo>
                      <a:pt x="973" y="783"/>
                    </a:lnTo>
                    <a:lnTo>
                      <a:pt x="934" y="783"/>
                    </a:lnTo>
                    <a:lnTo>
                      <a:pt x="895" y="783"/>
                    </a:lnTo>
                    <a:lnTo>
                      <a:pt x="860" y="783"/>
                    </a:lnTo>
                    <a:lnTo>
                      <a:pt x="826" y="782"/>
                    </a:lnTo>
                    <a:lnTo>
                      <a:pt x="794" y="781"/>
                    </a:lnTo>
                    <a:lnTo>
                      <a:pt x="763" y="780"/>
                    </a:lnTo>
                    <a:lnTo>
                      <a:pt x="733" y="780"/>
                    </a:lnTo>
                    <a:lnTo>
                      <a:pt x="705" y="775"/>
                    </a:lnTo>
                    <a:lnTo>
                      <a:pt x="678" y="773"/>
                    </a:lnTo>
                    <a:lnTo>
                      <a:pt x="652" y="767"/>
                    </a:lnTo>
                    <a:lnTo>
                      <a:pt x="629" y="761"/>
                    </a:lnTo>
                    <a:lnTo>
                      <a:pt x="607" y="752"/>
                    </a:lnTo>
                    <a:lnTo>
                      <a:pt x="587" y="741"/>
                    </a:lnTo>
                    <a:lnTo>
                      <a:pt x="568" y="729"/>
                    </a:lnTo>
                    <a:lnTo>
                      <a:pt x="551" y="715"/>
                    </a:lnTo>
                    <a:lnTo>
                      <a:pt x="533" y="697"/>
                    </a:lnTo>
                    <a:lnTo>
                      <a:pt x="515" y="684"/>
                    </a:lnTo>
                    <a:lnTo>
                      <a:pt x="497" y="672"/>
                    </a:lnTo>
                    <a:lnTo>
                      <a:pt x="480" y="663"/>
                    </a:lnTo>
                    <a:lnTo>
                      <a:pt x="461" y="654"/>
                    </a:lnTo>
                    <a:lnTo>
                      <a:pt x="443" y="647"/>
                    </a:lnTo>
                    <a:lnTo>
                      <a:pt x="422" y="641"/>
                    </a:lnTo>
                    <a:lnTo>
                      <a:pt x="404" y="636"/>
                    </a:lnTo>
                    <a:lnTo>
                      <a:pt x="383" y="631"/>
                    </a:lnTo>
                    <a:lnTo>
                      <a:pt x="361" y="626"/>
                    </a:lnTo>
                    <a:lnTo>
                      <a:pt x="339" y="622"/>
                    </a:lnTo>
                    <a:lnTo>
                      <a:pt x="317" y="617"/>
                    </a:lnTo>
                    <a:lnTo>
                      <a:pt x="293" y="612"/>
                    </a:lnTo>
                    <a:lnTo>
                      <a:pt x="269" y="605"/>
                    </a:lnTo>
                    <a:lnTo>
                      <a:pt x="243" y="597"/>
                    </a:lnTo>
                    <a:lnTo>
                      <a:pt x="218" y="590"/>
                    </a:lnTo>
                    <a:lnTo>
                      <a:pt x="191" y="578"/>
                    </a:lnTo>
                    <a:lnTo>
                      <a:pt x="167" y="565"/>
                    </a:lnTo>
                    <a:lnTo>
                      <a:pt x="144" y="550"/>
                    </a:lnTo>
                    <a:lnTo>
                      <a:pt x="124" y="534"/>
                    </a:lnTo>
                    <a:lnTo>
                      <a:pt x="103" y="517"/>
                    </a:lnTo>
                    <a:lnTo>
                      <a:pt x="85" y="498"/>
                    </a:lnTo>
                    <a:lnTo>
                      <a:pt x="69" y="479"/>
                    </a:lnTo>
                    <a:lnTo>
                      <a:pt x="55" y="460"/>
                    </a:lnTo>
                    <a:lnTo>
                      <a:pt x="42" y="441"/>
                    </a:lnTo>
                    <a:lnTo>
                      <a:pt x="31" y="420"/>
                    </a:lnTo>
                    <a:lnTo>
                      <a:pt x="21" y="398"/>
                    </a:lnTo>
                    <a:lnTo>
                      <a:pt x="12" y="380"/>
                    </a:lnTo>
                    <a:lnTo>
                      <a:pt x="6" y="359"/>
                    </a:lnTo>
                    <a:lnTo>
                      <a:pt x="0" y="341"/>
                    </a:lnTo>
                    <a:lnTo>
                      <a:pt x="0" y="323"/>
                    </a:lnTo>
                    <a:lnTo>
                      <a:pt x="0" y="308"/>
                    </a:lnTo>
                    <a:lnTo>
                      <a:pt x="0" y="289"/>
                    </a:lnTo>
                    <a:lnTo>
                      <a:pt x="0" y="268"/>
                    </a:lnTo>
                    <a:lnTo>
                      <a:pt x="0" y="246"/>
                    </a:lnTo>
                    <a:lnTo>
                      <a:pt x="2" y="223"/>
                    </a:lnTo>
                    <a:lnTo>
                      <a:pt x="6" y="196"/>
                    </a:lnTo>
                    <a:lnTo>
                      <a:pt x="10" y="172"/>
                    </a:lnTo>
                    <a:lnTo>
                      <a:pt x="14" y="145"/>
                    </a:lnTo>
                    <a:lnTo>
                      <a:pt x="20" y="121"/>
                    </a:lnTo>
                    <a:lnTo>
                      <a:pt x="23" y="96"/>
                    </a:lnTo>
                    <a:lnTo>
                      <a:pt x="29" y="73"/>
                    </a:lnTo>
                    <a:lnTo>
                      <a:pt x="33" y="54"/>
                    </a:lnTo>
                    <a:lnTo>
                      <a:pt x="38" y="36"/>
                    </a:lnTo>
                    <a:lnTo>
                      <a:pt x="41" y="21"/>
                    </a:lnTo>
                    <a:lnTo>
                      <a:pt x="44" y="10"/>
                    </a:lnTo>
                    <a:lnTo>
                      <a:pt x="45" y="3"/>
                    </a:lnTo>
                    <a:lnTo>
                      <a:pt x="46" y="0"/>
                    </a:lnTo>
                    <a:lnTo>
                      <a:pt x="46" y="0"/>
                    </a:lnTo>
                    <a:close/>
                  </a:path>
                </a:pathLst>
              </a:custGeom>
              <a:solidFill>
                <a:srgbClr val="9E9E57"/>
              </a:solidFill>
              <a:ln w="9525">
                <a:noFill/>
                <a:round/>
                <a:headEnd/>
                <a:tailEnd/>
              </a:ln>
            </p:spPr>
            <p:txBody>
              <a:bodyPr/>
              <a:lstStyle/>
              <a:p>
                <a:endParaRPr lang="en-US"/>
              </a:p>
            </p:txBody>
          </p:sp>
          <p:sp>
            <p:nvSpPr>
              <p:cNvPr id="1045516" name="Freeform 12"/>
              <p:cNvSpPr>
                <a:spLocks/>
              </p:cNvSpPr>
              <p:nvPr/>
            </p:nvSpPr>
            <p:spPr bwMode="auto">
              <a:xfrm>
                <a:off x="253" y="2857"/>
                <a:ext cx="946" cy="819"/>
              </a:xfrm>
              <a:custGeom>
                <a:avLst/>
                <a:gdLst/>
                <a:ahLst/>
                <a:cxnLst>
                  <a:cxn ang="0">
                    <a:pos x="303" y="0"/>
                  </a:cxn>
                  <a:cxn ang="0">
                    <a:pos x="739" y="6"/>
                  </a:cxn>
                  <a:cxn ang="0">
                    <a:pos x="840" y="131"/>
                  </a:cxn>
                  <a:cxn ang="0">
                    <a:pos x="749" y="249"/>
                  </a:cxn>
                  <a:cxn ang="0">
                    <a:pos x="218" y="422"/>
                  </a:cxn>
                  <a:cxn ang="0">
                    <a:pos x="174" y="498"/>
                  </a:cxn>
                  <a:cxn ang="0">
                    <a:pos x="279" y="568"/>
                  </a:cxn>
                  <a:cxn ang="0">
                    <a:pos x="671" y="603"/>
                  </a:cxn>
                  <a:cxn ang="0">
                    <a:pos x="1147" y="656"/>
                  </a:cxn>
                  <a:cxn ang="0">
                    <a:pos x="1343" y="763"/>
                  </a:cxn>
                  <a:cxn ang="0">
                    <a:pos x="1282" y="918"/>
                  </a:cxn>
                  <a:cxn ang="0">
                    <a:pos x="257" y="1141"/>
                  </a:cxn>
                  <a:cxn ang="0">
                    <a:pos x="310" y="1186"/>
                  </a:cxn>
                  <a:cxn ang="0">
                    <a:pos x="1248" y="1134"/>
                  </a:cxn>
                  <a:cxn ang="0">
                    <a:pos x="1855" y="1066"/>
                  </a:cxn>
                  <a:cxn ang="0">
                    <a:pos x="1593" y="1203"/>
                  </a:cxn>
                  <a:cxn ang="0">
                    <a:pos x="1503" y="1639"/>
                  </a:cxn>
                  <a:cxn ang="0">
                    <a:pos x="45" y="1170"/>
                  </a:cxn>
                  <a:cxn ang="0">
                    <a:pos x="134" y="1031"/>
                  </a:cxn>
                  <a:cxn ang="0">
                    <a:pos x="419" y="953"/>
                  </a:cxn>
                  <a:cxn ang="0">
                    <a:pos x="1028" y="847"/>
                  </a:cxn>
                  <a:cxn ang="0">
                    <a:pos x="1071" y="785"/>
                  </a:cxn>
                  <a:cxn ang="0">
                    <a:pos x="780" y="708"/>
                  </a:cxn>
                  <a:cxn ang="0">
                    <a:pos x="211" y="658"/>
                  </a:cxn>
                  <a:cxn ang="0">
                    <a:pos x="0" y="531"/>
                  </a:cxn>
                  <a:cxn ang="0">
                    <a:pos x="55" y="394"/>
                  </a:cxn>
                  <a:cxn ang="0">
                    <a:pos x="309" y="300"/>
                  </a:cxn>
                  <a:cxn ang="0">
                    <a:pos x="730" y="185"/>
                  </a:cxn>
                  <a:cxn ang="0">
                    <a:pos x="764" y="107"/>
                  </a:cxn>
                  <a:cxn ang="0">
                    <a:pos x="674" y="47"/>
                  </a:cxn>
                  <a:cxn ang="0">
                    <a:pos x="352" y="37"/>
                  </a:cxn>
                  <a:cxn ang="0">
                    <a:pos x="125" y="33"/>
                  </a:cxn>
                  <a:cxn ang="0">
                    <a:pos x="151" y="0"/>
                  </a:cxn>
                </a:cxnLst>
                <a:rect l="0" t="0" r="r" b="b"/>
                <a:pathLst>
                  <a:path w="1891" h="1639">
                    <a:moveTo>
                      <a:pt x="151" y="0"/>
                    </a:moveTo>
                    <a:lnTo>
                      <a:pt x="303" y="0"/>
                    </a:lnTo>
                    <a:lnTo>
                      <a:pt x="551" y="0"/>
                    </a:lnTo>
                    <a:lnTo>
                      <a:pt x="739" y="6"/>
                    </a:lnTo>
                    <a:lnTo>
                      <a:pt x="831" y="52"/>
                    </a:lnTo>
                    <a:lnTo>
                      <a:pt x="840" y="131"/>
                    </a:lnTo>
                    <a:lnTo>
                      <a:pt x="812" y="187"/>
                    </a:lnTo>
                    <a:lnTo>
                      <a:pt x="749" y="249"/>
                    </a:lnTo>
                    <a:lnTo>
                      <a:pt x="469" y="353"/>
                    </a:lnTo>
                    <a:lnTo>
                      <a:pt x="218" y="422"/>
                    </a:lnTo>
                    <a:lnTo>
                      <a:pt x="174" y="453"/>
                    </a:lnTo>
                    <a:lnTo>
                      <a:pt x="174" y="498"/>
                    </a:lnTo>
                    <a:lnTo>
                      <a:pt x="203" y="541"/>
                    </a:lnTo>
                    <a:lnTo>
                      <a:pt x="279" y="568"/>
                    </a:lnTo>
                    <a:lnTo>
                      <a:pt x="410" y="578"/>
                    </a:lnTo>
                    <a:lnTo>
                      <a:pt x="671" y="603"/>
                    </a:lnTo>
                    <a:lnTo>
                      <a:pt x="967" y="623"/>
                    </a:lnTo>
                    <a:lnTo>
                      <a:pt x="1147" y="656"/>
                    </a:lnTo>
                    <a:lnTo>
                      <a:pt x="1292" y="696"/>
                    </a:lnTo>
                    <a:lnTo>
                      <a:pt x="1343" y="763"/>
                    </a:lnTo>
                    <a:lnTo>
                      <a:pt x="1345" y="853"/>
                    </a:lnTo>
                    <a:lnTo>
                      <a:pt x="1282" y="918"/>
                    </a:lnTo>
                    <a:lnTo>
                      <a:pt x="285" y="1126"/>
                    </a:lnTo>
                    <a:lnTo>
                      <a:pt x="257" y="1141"/>
                    </a:lnTo>
                    <a:lnTo>
                      <a:pt x="261" y="1163"/>
                    </a:lnTo>
                    <a:lnTo>
                      <a:pt x="310" y="1186"/>
                    </a:lnTo>
                    <a:lnTo>
                      <a:pt x="1020" y="1180"/>
                    </a:lnTo>
                    <a:lnTo>
                      <a:pt x="1248" y="1134"/>
                    </a:lnTo>
                    <a:lnTo>
                      <a:pt x="1891" y="1000"/>
                    </a:lnTo>
                    <a:lnTo>
                      <a:pt x="1855" y="1066"/>
                    </a:lnTo>
                    <a:lnTo>
                      <a:pt x="1697" y="1116"/>
                    </a:lnTo>
                    <a:lnTo>
                      <a:pt x="1593" y="1203"/>
                    </a:lnTo>
                    <a:lnTo>
                      <a:pt x="1525" y="1317"/>
                    </a:lnTo>
                    <a:lnTo>
                      <a:pt x="1503" y="1639"/>
                    </a:lnTo>
                    <a:lnTo>
                      <a:pt x="206" y="1330"/>
                    </a:lnTo>
                    <a:lnTo>
                      <a:pt x="45" y="1170"/>
                    </a:lnTo>
                    <a:lnTo>
                      <a:pt x="60" y="1097"/>
                    </a:lnTo>
                    <a:lnTo>
                      <a:pt x="134" y="1031"/>
                    </a:lnTo>
                    <a:lnTo>
                      <a:pt x="191" y="997"/>
                    </a:lnTo>
                    <a:lnTo>
                      <a:pt x="419" y="953"/>
                    </a:lnTo>
                    <a:lnTo>
                      <a:pt x="850" y="878"/>
                    </a:lnTo>
                    <a:lnTo>
                      <a:pt x="1028" y="847"/>
                    </a:lnTo>
                    <a:lnTo>
                      <a:pt x="1075" y="811"/>
                    </a:lnTo>
                    <a:lnTo>
                      <a:pt x="1071" y="785"/>
                    </a:lnTo>
                    <a:lnTo>
                      <a:pt x="989" y="738"/>
                    </a:lnTo>
                    <a:lnTo>
                      <a:pt x="780" y="708"/>
                    </a:lnTo>
                    <a:lnTo>
                      <a:pt x="400" y="670"/>
                    </a:lnTo>
                    <a:lnTo>
                      <a:pt x="211" y="658"/>
                    </a:lnTo>
                    <a:lnTo>
                      <a:pt x="43" y="603"/>
                    </a:lnTo>
                    <a:lnTo>
                      <a:pt x="0" y="531"/>
                    </a:lnTo>
                    <a:lnTo>
                      <a:pt x="6" y="469"/>
                    </a:lnTo>
                    <a:lnTo>
                      <a:pt x="55" y="394"/>
                    </a:lnTo>
                    <a:lnTo>
                      <a:pt x="155" y="333"/>
                    </a:lnTo>
                    <a:lnTo>
                      <a:pt x="309" y="300"/>
                    </a:lnTo>
                    <a:lnTo>
                      <a:pt x="582" y="242"/>
                    </a:lnTo>
                    <a:lnTo>
                      <a:pt x="730" y="185"/>
                    </a:lnTo>
                    <a:lnTo>
                      <a:pt x="768" y="141"/>
                    </a:lnTo>
                    <a:lnTo>
                      <a:pt x="764" y="107"/>
                    </a:lnTo>
                    <a:lnTo>
                      <a:pt x="735" y="68"/>
                    </a:lnTo>
                    <a:lnTo>
                      <a:pt x="674" y="47"/>
                    </a:lnTo>
                    <a:lnTo>
                      <a:pt x="528" y="41"/>
                    </a:lnTo>
                    <a:lnTo>
                      <a:pt x="352" y="37"/>
                    </a:lnTo>
                    <a:lnTo>
                      <a:pt x="196" y="33"/>
                    </a:lnTo>
                    <a:lnTo>
                      <a:pt x="125" y="33"/>
                    </a:lnTo>
                    <a:lnTo>
                      <a:pt x="151" y="0"/>
                    </a:lnTo>
                    <a:lnTo>
                      <a:pt x="151" y="0"/>
                    </a:lnTo>
                    <a:close/>
                  </a:path>
                </a:pathLst>
              </a:custGeom>
              <a:solidFill>
                <a:srgbClr val="9E9E57"/>
              </a:solidFill>
              <a:ln w="9525">
                <a:noFill/>
                <a:round/>
                <a:headEnd/>
                <a:tailEnd/>
              </a:ln>
            </p:spPr>
            <p:txBody>
              <a:bodyPr/>
              <a:lstStyle/>
              <a:p>
                <a:endParaRPr lang="en-US"/>
              </a:p>
            </p:txBody>
          </p:sp>
          <p:sp>
            <p:nvSpPr>
              <p:cNvPr id="1045517" name="Freeform 13"/>
              <p:cNvSpPr>
                <a:spLocks/>
              </p:cNvSpPr>
              <p:nvPr/>
            </p:nvSpPr>
            <p:spPr bwMode="auto">
              <a:xfrm>
                <a:off x="268" y="3383"/>
                <a:ext cx="1170" cy="387"/>
              </a:xfrm>
              <a:custGeom>
                <a:avLst/>
                <a:gdLst/>
                <a:ahLst/>
                <a:cxnLst>
                  <a:cxn ang="0">
                    <a:pos x="57" y="28"/>
                  </a:cxn>
                  <a:cxn ang="0">
                    <a:pos x="47" y="113"/>
                  </a:cxn>
                  <a:cxn ang="0">
                    <a:pos x="153" y="207"/>
                  </a:cxn>
                  <a:cxn ang="0">
                    <a:pos x="302" y="281"/>
                  </a:cxn>
                  <a:cxn ang="0">
                    <a:pos x="443" y="315"/>
                  </a:cxn>
                  <a:cxn ang="0">
                    <a:pos x="425" y="278"/>
                  </a:cxn>
                  <a:cxn ang="0">
                    <a:pos x="379" y="232"/>
                  </a:cxn>
                  <a:cxn ang="0">
                    <a:pos x="442" y="253"/>
                  </a:cxn>
                  <a:cxn ang="0">
                    <a:pos x="543" y="315"/>
                  </a:cxn>
                  <a:cxn ang="0">
                    <a:pos x="542" y="290"/>
                  </a:cxn>
                  <a:cxn ang="0">
                    <a:pos x="492" y="243"/>
                  </a:cxn>
                  <a:cxn ang="0">
                    <a:pos x="576" y="283"/>
                  </a:cxn>
                  <a:cxn ang="0">
                    <a:pos x="680" y="368"/>
                  </a:cxn>
                  <a:cxn ang="0">
                    <a:pos x="657" y="320"/>
                  </a:cxn>
                  <a:cxn ang="0">
                    <a:pos x="611" y="269"/>
                  </a:cxn>
                  <a:cxn ang="0">
                    <a:pos x="670" y="294"/>
                  </a:cxn>
                  <a:cxn ang="0">
                    <a:pos x="773" y="358"/>
                  </a:cxn>
                  <a:cxn ang="0">
                    <a:pos x="779" y="349"/>
                  </a:cxn>
                  <a:cxn ang="0">
                    <a:pos x="739" y="296"/>
                  </a:cxn>
                  <a:cxn ang="0">
                    <a:pos x="758" y="301"/>
                  </a:cxn>
                  <a:cxn ang="0">
                    <a:pos x="870" y="363"/>
                  </a:cxn>
                  <a:cxn ang="0">
                    <a:pos x="920" y="401"/>
                  </a:cxn>
                  <a:cxn ang="0">
                    <a:pos x="885" y="342"/>
                  </a:cxn>
                  <a:cxn ang="0">
                    <a:pos x="848" y="299"/>
                  </a:cxn>
                  <a:cxn ang="0">
                    <a:pos x="959" y="360"/>
                  </a:cxn>
                  <a:cxn ang="0">
                    <a:pos x="1085" y="446"/>
                  </a:cxn>
                  <a:cxn ang="0">
                    <a:pos x="1025" y="367"/>
                  </a:cxn>
                  <a:cxn ang="0">
                    <a:pos x="967" y="315"/>
                  </a:cxn>
                  <a:cxn ang="0">
                    <a:pos x="1082" y="372"/>
                  </a:cxn>
                  <a:cxn ang="0">
                    <a:pos x="1219" y="463"/>
                  </a:cxn>
                  <a:cxn ang="0">
                    <a:pos x="1360" y="475"/>
                  </a:cxn>
                  <a:cxn ang="0">
                    <a:pos x="1306" y="389"/>
                  </a:cxn>
                  <a:cxn ang="0">
                    <a:pos x="1268" y="350"/>
                  </a:cxn>
                  <a:cxn ang="0">
                    <a:pos x="1372" y="400"/>
                  </a:cxn>
                  <a:cxn ang="0">
                    <a:pos x="1477" y="488"/>
                  </a:cxn>
                  <a:cxn ang="0">
                    <a:pos x="1476" y="319"/>
                  </a:cxn>
                  <a:cxn ang="0">
                    <a:pos x="1685" y="47"/>
                  </a:cxn>
                  <a:cxn ang="0">
                    <a:pos x="1790" y="27"/>
                  </a:cxn>
                  <a:cxn ang="0">
                    <a:pos x="1618" y="118"/>
                  </a:cxn>
                  <a:cxn ang="0">
                    <a:pos x="1581" y="595"/>
                  </a:cxn>
                  <a:cxn ang="0">
                    <a:pos x="1641" y="660"/>
                  </a:cxn>
                  <a:cxn ang="0">
                    <a:pos x="1792" y="731"/>
                  </a:cxn>
                  <a:cxn ang="0">
                    <a:pos x="2040" y="702"/>
                  </a:cxn>
                  <a:cxn ang="0">
                    <a:pos x="2096" y="676"/>
                  </a:cxn>
                  <a:cxn ang="0">
                    <a:pos x="2256" y="530"/>
                  </a:cxn>
                  <a:cxn ang="0">
                    <a:pos x="2298" y="473"/>
                  </a:cxn>
                  <a:cxn ang="0">
                    <a:pos x="2316" y="338"/>
                  </a:cxn>
                  <a:cxn ang="0">
                    <a:pos x="2341" y="412"/>
                  </a:cxn>
                  <a:cxn ang="0">
                    <a:pos x="2314" y="509"/>
                  </a:cxn>
                  <a:cxn ang="0">
                    <a:pos x="2130" y="676"/>
                  </a:cxn>
                  <a:cxn ang="0">
                    <a:pos x="2074" y="710"/>
                  </a:cxn>
                  <a:cxn ang="0">
                    <a:pos x="185" y="302"/>
                  </a:cxn>
                  <a:cxn ang="0">
                    <a:pos x="110" y="266"/>
                  </a:cxn>
                  <a:cxn ang="0">
                    <a:pos x="15" y="170"/>
                  </a:cxn>
                  <a:cxn ang="0">
                    <a:pos x="16" y="58"/>
                  </a:cxn>
                  <a:cxn ang="0">
                    <a:pos x="69" y="3"/>
                  </a:cxn>
                </a:cxnLst>
                <a:rect l="0" t="0" r="r" b="b"/>
                <a:pathLst>
                  <a:path w="2342" h="775">
                    <a:moveTo>
                      <a:pt x="80" y="0"/>
                    </a:moveTo>
                    <a:lnTo>
                      <a:pt x="78" y="0"/>
                    </a:lnTo>
                    <a:lnTo>
                      <a:pt x="76" y="2"/>
                    </a:lnTo>
                    <a:lnTo>
                      <a:pt x="72" y="6"/>
                    </a:lnTo>
                    <a:lnTo>
                      <a:pt x="68" y="14"/>
                    </a:lnTo>
                    <a:lnTo>
                      <a:pt x="62" y="19"/>
                    </a:lnTo>
                    <a:lnTo>
                      <a:pt x="57" y="28"/>
                    </a:lnTo>
                    <a:lnTo>
                      <a:pt x="52" y="37"/>
                    </a:lnTo>
                    <a:lnTo>
                      <a:pt x="49" y="49"/>
                    </a:lnTo>
                    <a:lnTo>
                      <a:pt x="44" y="60"/>
                    </a:lnTo>
                    <a:lnTo>
                      <a:pt x="42" y="72"/>
                    </a:lnTo>
                    <a:lnTo>
                      <a:pt x="41" y="86"/>
                    </a:lnTo>
                    <a:lnTo>
                      <a:pt x="44" y="100"/>
                    </a:lnTo>
                    <a:lnTo>
                      <a:pt x="47" y="113"/>
                    </a:lnTo>
                    <a:lnTo>
                      <a:pt x="54" y="128"/>
                    </a:lnTo>
                    <a:lnTo>
                      <a:pt x="63" y="141"/>
                    </a:lnTo>
                    <a:lnTo>
                      <a:pt x="77" y="154"/>
                    </a:lnTo>
                    <a:lnTo>
                      <a:pt x="92" y="166"/>
                    </a:lnTo>
                    <a:lnTo>
                      <a:pt x="111" y="181"/>
                    </a:lnTo>
                    <a:lnTo>
                      <a:pt x="131" y="193"/>
                    </a:lnTo>
                    <a:lnTo>
                      <a:pt x="153" y="207"/>
                    </a:lnTo>
                    <a:lnTo>
                      <a:pt x="174" y="220"/>
                    </a:lnTo>
                    <a:lnTo>
                      <a:pt x="198" y="233"/>
                    </a:lnTo>
                    <a:lnTo>
                      <a:pt x="220" y="244"/>
                    </a:lnTo>
                    <a:lnTo>
                      <a:pt x="244" y="256"/>
                    </a:lnTo>
                    <a:lnTo>
                      <a:pt x="264" y="265"/>
                    </a:lnTo>
                    <a:lnTo>
                      <a:pt x="283" y="274"/>
                    </a:lnTo>
                    <a:lnTo>
                      <a:pt x="302" y="281"/>
                    </a:lnTo>
                    <a:lnTo>
                      <a:pt x="318" y="290"/>
                    </a:lnTo>
                    <a:lnTo>
                      <a:pt x="331" y="295"/>
                    </a:lnTo>
                    <a:lnTo>
                      <a:pt x="341" y="299"/>
                    </a:lnTo>
                    <a:lnTo>
                      <a:pt x="348" y="301"/>
                    </a:lnTo>
                    <a:lnTo>
                      <a:pt x="351" y="302"/>
                    </a:lnTo>
                    <a:lnTo>
                      <a:pt x="304" y="229"/>
                    </a:lnTo>
                    <a:lnTo>
                      <a:pt x="443" y="315"/>
                    </a:lnTo>
                    <a:lnTo>
                      <a:pt x="442" y="311"/>
                    </a:lnTo>
                    <a:lnTo>
                      <a:pt x="439" y="305"/>
                    </a:lnTo>
                    <a:lnTo>
                      <a:pt x="437" y="300"/>
                    </a:lnTo>
                    <a:lnTo>
                      <a:pt x="435" y="296"/>
                    </a:lnTo>
                    <a:lnTo>
                      <a:pt x="432" y="290"/>
                    </a:lnTo>
                    <a:lnTo>
                      <a:pt x="430" y="285"/>
                    </a:lnTo>
                    <a:lnTo>
                      <a:pt x="425" y="278"/>
                    </a:lnTo>
                    <a:lnTo>
                      <a:pt x="421" y="270"/>
                    </a:lnTo>
                    <a:lnTo>
                      <a:pt x="415" y="264"/>
                    </a:lnTo>
                    <a:lnTo>
                      <a:pt x="409" y="257"/>
                    </a:lnTo>
                    <a:lnTo>
                      <a:pt x="402" y="250"/>
                    </a:lnTo>
                    <a:lnTo>
                      <a:pt x="395" y="244"/>
                    </a:lnTo>
                    <a:lnTo>
                      <a:pt x="386" y="237"/>
                    </a:lnTo>
                    <a:lnTo>
                      <a:pt x="379" y="232"/>
                    </a:lnTo>
                    <a:lnTo>
                      <a:pt x="383" y="232"/>
                    </a:lnTo>
                    <a:lnTo>
                      <a:pt x="387" y="233"/>
                    </a:lnTo>
                    <a:lnTo>
                      <a:pt x="396" y="235"/>
                    </a:lnTo>
                    <a:lnTo>
                      <a:pt x="404" y="238"/>
                    </a:lnTo>
                    <a:lnTo>
                      <a:pt x="415" y="243"/>
                    </a:lnTo>
                    <a:lnTo>
                      <a:pt x="427" y="246"/>
                    </a:lnTo>
                    <a:lnTo>
                      <a:pt x="442" y="253"/>
                    </a:lnTo>
                    <a:lnTo>
                      <a:pt x="454" y="257"/>
                    </a:lnTo>
                    <a:lnTo>
                      <a:pt x="469" y="265"/>
                    </a:lnTo>
                    <a:lnTo>
                      <a:pt x="485" y="273"/>
                    </a:lnTo>
                    <a:lnTo>
                      <a:pt x="499" y="281"/>
                    </a:lnTo>
                    <a:lnTo>
                      <a:pt x="513" y="291"/>
                    </a:lnTo>
                    <a:lnTo>
                      <a:pt x="529" y="302"/>
                    </a:lnTo>
                    <a:lnTo>
                      <a:pt x="543" y="315"/>
                    </a:lnTo>
                    <a:lnTo>
                      <a:pt x="558" y="329"/>
                    </a:lnTo>
                    <a:lnTo>
                      <a:pt x="557" y="326"/>
                    </a:lnTo>
                    <a:lnTo>
                      <a:pt x="554" y="317"/>
                    </a:lnTo>
                    <a:lnTo>
                      <a:pt x="551" y="310"/>
                    </a:lnTo>
                    <a:lnTo>
                      <a:pt x="548" y="304"/>
                    </a:lnTo>
                    <a:lnTo>
                      <a:pt x="545" y="297"/>
                    </a:lnTo>
                    <a:lnTo>
                      <a:pt x="542" y="290"/>
                    </a:lnTo>
                    <a:lnTo>
                      <a:pt x="537" y="281"/>
                    </a:lnTo>
                    <a:lnTo>
                      <a:pt x="532" y="275"/>
                    </a:lnTo>
                    <a:lnTo>
                      <a:pt x="526" y="267"/>
                    </a:lnTo>
                    <a:lnTo>
                      <a:pt x="521" y="260"/>
                    </a:lnTo>
                    <a:lnTo>
                      <a:pt x="513" y="255"/>
                    </a:lnTo>
                    <a:lnTo>
                      <a:pt x="507" y="249"/>
                    </a:lnTo>
                    <a:lnTo>
                      <a:pt x="492" y="243"/>
                    </a:lnTo>
                    <a:lnTo>
                      <a:pt x="501" y="244"/>
                    </a:lnTo>
                    <a:lnTo>
                      <a:pt x="511" y="248"/>
                    </a:lnTo>
                    <a:lnTo>
                      <a:pt x="523" y="254"/>
                    </a:lnTo>
                    <a:lnTo>
                      <a:pt x="533" y="260"/>
                    </a:lnTo>
                    <a:lnTo>
                      <a:pt x="547" y="267"/>
                    </a:lnTo>
                    <a:lnTo>
                      <a:pt x="562" y="276"/>
                    </a:lnTo>
                    <a:lnTo>
                      <a:pt x="576" y="283"/>
                    </a:lnTo>
                    <a:lnTo>
                      <a:pt x="592" y="292"/>
                    </a:lnTo>
                    <a:lnTo>
                      <a:pt x="607" y="302"/>
                    </a:lnTo>
                    <a:lnTo>
                      <a:pt x="624" y="315"/>
                    </a:lnTo>
                    <a:lnTo>
                      <a:pt x="637" y="326"/>
                    </a:lnTo>
                    <a:lnTo>
                      <a:pt x="653" y="339"/>
                    </a:lnTo>
                    <a:lnTo>
                      <a:pt x="667" y="352"/>
                    </a:lnTo>
                    <a:lnTo>
                      <a:pt x="680" y="368"/>
                    </a:lnTo>
                    <a:lnTo>
                      <a:pt x="678" y="363"/>
                    </a:lnTo>
                    <a:lnTo>
                      <a:pt x="675" y="356"/>
                    </a:lnTo>
                    <a:lnTo>
                      <a:pt x="671" y="350"/>
                    </a:lnTo>
                    <a:lnTo>
                      <a:pt x="669" y="343"/>
                    </a:lnTo>
                    <a:lnTo>
                      <a:pt x="665" y="337"/>
                    </a:lnTo>
                    <a:lnTo>
                      <a:pt x="662" y="329"/>
                    </a:lnTo>
                    <a:lnTo>
                      <a:pt x="657" y="320"/>
                    </a:lnTo>
                    <a:lnTo>
                      <a:pt x="652" y="312"/>
                    </a:lnTo>
                    <a:lnTo>
                      <a:pt x="646" y="304"/>
                    </a:lnTo>
                    <a:lnTo>
                      <a:pt x="641" y="296"/>
                    </a:lnTo>
                    <a:lnTo>
                      <a:pt x="633" y="288"/>
                    </a:lnTo>
                    <a:lnTo>
                      <a:pt x="625" y="280"/>
                    </a:lnTo>
                    <a:lnTo>
                      <a:pt x="617" y="275"/>
                    </a:lnTo>
                    <a:lnTo>
                      <a:pt x="611" y="269"/>
                    </a:lnTo>
                    <a:lnTo>
                      <a:pt x="612" y="269"/>
                    </a:lnTo>
                    <a:lnTo>
                      <a:pt x="615" y="271"/>
                    </a:lnTo>
                    <a:lnTo>
                      <a:pt x="623" y="274"/>
                    </a:lnTo>
                    <a:lnTo>
                      <a:pt x="633" y="278"/>
                    </a:lnTo>
                    <a:lnTo>
                      <a:pt x="644" y="281"/>
                    </a:lnTo>
                    <a:lnTo>
                      <a:pt x="657" y="288"/>
                    </a:lnTo>
                    <a:lnTo>
                      <a:pt x="670" y="294"/>
                    </a:lnTo>
                    <a:lnTo>
                      <a:pt x="686" y="302"/>
                    </a:lnTo>
                    <a:lnTo>
                      <a:pt x="701" y="309"/>
                    </a:lnTo>
                    <a:lnTo>
                      <a:pt x="716" y="317"/>
                    </a:lnTo>
                    <a:lnTo>
                      <a:pt x="731" y="326"/>
                    </a:lnTo>
                    <a:lnTo>
                      <a:pt x="747" y="337"/>
                    </a:lnTo>
                    <a:lnTo>
                      <a:pt x="761" y="347"/>
                    </a:lnTo>
                    <a:lnTo>
                      <a:pt x="773" y="358"/>
                    </a:lnTo>
                    <a:lnTo>
                      <a:pt x="784" y="369"/>
                    </a:lnTo>
                    <a:lnTo>
                      <a:pt x="795" y="381"/>
                    </a:lnTo>
                    <a:lnTo>
                      <a:pt x="793" y="377"/>
                    </a:lnTo>
                    <a:lnTo>
                      <a:pt x="790" y="369"/>
                    </a:lnTo>
                    <a:lnTo>
                      <a:pt x="785" y="361"/>
                    </a:lnTo>
                    <a:lnTo>
                      <a:pt x="783" y="356"/>
                    </a:lnTo>
                    <a:lnTo>
                      <a:pt x="779" y="349"/>
                    </a:lnTo>
                    <a:lnTo>
                      <a:pt x="775" y="341"/>
                    </a:lnTo>
                    <a:lnTo>
                      <a:pt x="770" y="332"/>
                    </a:lnTo>
                    <a:lnTo>
                      <a:pt x="764" y="325"/>
                    </a:lnTo>
                    <a:lnTo>
                      <a:pt x="759" y="316"/>
                    </a:lnTo>
                    <a:lnTo>
                      <a:pt x="752" y="309"/>
                    </a:lnTo>
                    <a:lnTo>
                      <a:pt x="746" y="302"/>
                    </a:lnTo>
                    <a:lnTo>
                      <a:pt x="739" y="296"/>
                    </a:lnTo>
                    <a:lnTo>
                      <a:pt x="730" y="290"/>
                    </a:lnTo>
                    <a:lnTo>
                      <a:pt x="723" y="286"/>
                    </a:lnTo>
                    <a:lnTo>
                      <a:pt x="725" y="286"/>
                    </a:lnTo>
                    <a:lnTo>
                      <a:pt x="729" y="288"/>
                    </a:lnTo>
                    <a:lnTo>
                      <a:pt x="737" y="291"/>
                    </a:lnTo>
                    <a:lnTo>
                      <a:pt x="747" y="296"/>
                    </a:lnTo>
                    <a:lnTo>
                      <a:pt x="758" y="301"/>
                    </a:lnTo>
                    <a:lnTo>
                      <a:pt x="772" y="308"/>
                    </a:lnTo>
                    <a:lnTo>
                      <a:pt x="786" y="315"/>
                    </a:lnTo>
                    <a:lnTo>
                      <a:pt x="804" y="325"/>
                    </a:lnTo>
                    <a:lnTo>
                      <a:pt x="819" y="332"/>
                    </a:lnTo>
                    <a:lnTo>
                      <a:pt x="837" y="342"/>
                    </a:lnTo>
                    <a:lnTo>
                      <a:pt x="854" y="352"/>
                    </a:lnTo>
                    <a:lnTo>
                      <a:pt x="870" y="363"/>
                    </a:lnTo>
                    <a:lnTo>
                      <a:pt x="886" y="374"/>
                    </a:lnTo>
                    <a:lnTo>
                      <a:pt x="900" y="386"/>
                    </a:lnTo>
                    <a:lnTo>
                      <a:pt x="914" y="399"/>
                    </a:lnTo>
                    <a:lnTo>
                      <a:pt x="926" y="411"/>
                    </a:lnTo>
                    <a:lnTo>
                      <a:pt x="925" y="409"/>
                    </a:lnTo>
                    <a:lnTo>
                      <a:pt x="922" y="406"/>
                    </a:lnTo>
                    <a:lnTo>
                      <a:pt x="920" y="401"/>
                    </a:lnTo>
                    <a:lnTo>
                      <a:pt x="918" y="396"/>
                    </a:lnTo>
                    <a:lnTo>
                      <a:pt x="912" y="388"/>
                    </a:lnTo>
                    <a:lnTo>
                      <a:pt x="909" y="380"/>
                    </a:lnTo>
                    <a:lnTo>
                      <a:pt x="903" y="371"/>
                    </a:lnTo>
                    <a:lnTo>
                      <a:pt x="898" y="362"/>
                    </a:lnTo>
                    <a:lnTo>
                      <a:pt x="890" y="352"/>
                    </a:lnTo>
                    <a:lnTo>
                      <a:pt x="885" y="342"/>
                    </a:lnTo>
                    <a:lnTo>
                      <a:pt x="877" y="333"/>
                    </a:lnTo>
                    <a:lnTo>
                      <a:pt x="872" y="326"/>
                    </a:lnTo>
                    <a:lnTo>
                      <a:pt x="865" y="316"/>
                    </a:lnTo>
                    <a:lnTo>
                      <a:pt x="858" y="309"/>
                    </a:lnTo>
                    <a:lnTo>
                      <a:pt x="853" y="302"/>
                    </a:lnTo>
                    <a:lnTo>
                      <a:pt x="846" y="299"/>
                    </a:lnTo>
                    <a:lnTo>
                      <a:pt x="848" y="299"/>
                    </a:lnTo>
                    <a:lnTo>
                      <a:pt x="855" y="302"/>
                    </a:lnTo>
                    <a:lnTo>
                      <a:pt x="865" y="308"/>
                    </a:lnTo>
                    <a:lnTo>
                      <a:pt x="880" y="316"/>
                    </a:lnTo>
                    <a:lnTo>
                      <a:pt x="897" y="325"/>
                    </a:lnTo>
                    <a:lnTo>
                      <a:pt x="917" y="336"/>
                    </a:lnTo>
                    <a:lnTo>
                      <a:pt x="937" y="347"/>
                    </a:lnTo>
                    <a:lnTo>
                      <a:pt x="959" y="360"/>
                    </a:lnTo>
                    <a:lnTo>
                      <a:pt x="980" y="372"/>
                    </a:lnTo>
                    <a:lnTo>
                      <a:pt x="1002" y="384"/>
                    </a:lnTo>
                    <a:lnTo>
                      <a:pt x="1022" y="396"/>
                    </a:lnTo>
                    <a:lnTo>
                      <a:pt x="1042" y="411"/>
                    </a:lnTo>
                    <a:lnTo>
                      <a:pt x="1058" y="423"/>
                    </a:lnTo>
                    <a:lnTo>
                      <a:pt x="1074" y="435"/>
                    </a:lnTo>
                    <a:lnTo>
                      <a:pt x="1085" y="446"/>
                    </a:lnTo>
                    <a:lnTo>
                      <a:pt x="1079" y="436"/>
                    </a:lnTo>
                    <a:lnTo>
                      <a:pt x="1072" y="426"/>
                    </a:lnTo>
                    <a:lnTo>
                      <a:pt x="1064" y="416"/>
                    </a:lnTo>
                    <a:lnTo>
                      <a:pt x="1055" y="404"/>
                    </a:lnTo>
                    <a:lnTo>
                      <a:pt x="1047" y="393"/>
                    </a:lnTo>
                    <a:lnTo>
                      <a:pt x="1035" y="380"/>
                    </a:lnTo>
                    <a:lnTo>
                      <a:pt x="1025" y="367"/>
                    </a:lnTo>
                    <a:lnTo>
                      <a:pt x="1014" y="354"/>
                    </a:lnTo>
                    <a:lnTo>
                      <a:pt x="1004" y="344"/>
                    </a:lnTo>
                    <a:lnTo>
                      <a:pt x="993" y="333"/>
                    </a:lnTo>
                    <a:lnTo>
                      <a:pt x="983" y="326"/>
                    </a:lnTo>
                    <a:lnTo>
                      <a:pt x="973" y="318"/>
                    </a:lnTo>
                    <a:lnTo>
                      <a:pt x="964" y="315"/>
                    </a:lnTo>
                    <a:lnTo>
                      <a:pt x="967" y="315"/>
                    </a:lnTo>
                    <a:lnTo>
                      <a:pt x="973" y="318"/>
                    </a:lnTo>
                    <a:lnTo>
                      <a:pt x="984" y="323"/>
                    </a:lnTo>
                    <a:lnTo>
                      <a:pt x="1000" y="330"/>
                    </a:lnTo>
                    <a:lnTo>
                      <a:pt x="1015" y="338"/>
                    </a:lnTo>
                    <a:lnTo>
                      <a:pt x="1035" y="349"/>
                    </a:lnTo>
                    <a:lnTo>
                      <a:pt x="1057" y="360"/>
                    </a:lnTo>
                    <a:lnTo>
                      <a:pt x="1082" y="372"/>
                    </a:lnTo>
                    <a:lnTo>
                      <a:pt x="1104" y="384"/>
                    </a:lnTo>
                    <a:lnTo>
                      <a:pt x="1127" y="398"/>
                    </a:lnTo>
                    <a:lnTo>
                      <a:pt x="1148" y="411"/>
                    </a:lnTo>
                    <a:lnTo>
                      <a:pt x="1170" y="425"/>
                    </a:lnTo>
                    <a:lnTo>
                      <a:pt x="1188" y="438"/>
                    </a:lnTo>
                    <a:lnTo>
                      <a:pt x="1205" y="452"/>
                    </a:lnTo>
                    <a:lnTo>
                      <a:pt x="1219" y="463"/>
                    </a:lnTo>
                    <a:lnTo>
                      <a:pt x="1230" y="475"/>
                    </a:lnTo>
                    <a:lnTo>
                      <a:pt x="1141" y="350"/>
                    </a:lnTo>
                    <a:lnTo>
                      <a:pt x="1371" y="496"/>
                    </a:lnTo>
                    <a:lnTo>
                      <a:pt x="1370" y="494"/>
                    </a:lnTo>
                    <a:lnTo>
                      <a:pt x="1368" y="489"/>
                    </a:lnTo>
                    <a:lnTo>
                      <a:pt x="1365" y="483"/>
                    </a:lnTo>
                    <a:lnTo>
                      <a:pt x="1360" y="475"/>
                    </a:lnTo>
                    <a:lnTo>
                      <a:pt x="1355" y="464"/>
                    </a:lnTo>
                    <a:lnTo>
                      <a:pt x="1348" y="453"/>
                    </a:lnTo>
                    <a:lnTo>
                      <a:pt x="1340" y="441"/>
                    </a:lnTo>
                    <a:lnTo>
                      <a:pt x="1333" y="428"/>
                    </a:lnTo>
                    <a:lnTo>
                      <a:pt x="1324" y="414"/>
                    </a:lnTo>
                    <a:lnTo>
                      <a:pt x="1315" y="402"/>
                    </a:lnTo>
                    <a:lnTo>
                      <a:pt x="1306" y="389"/>
                    </a:lnTo>
                    <a:lnTo>
                      <a:pt x="1298" y="378"/>
                    </a:lnTo>
                    <a:lnTo>
                      <a:pt x="1287" y="367"/>
                    </a:lnTo>
                    <a:lnTo>
                      <a:pt x="1278" y="358"/>
                    </a:lnTo>
                    <a:lnTo>
                      <a:pt x="1270" y="350"/>
                    </a:lnTo>
                    <a:lnTo>
                      <a:pt x="1262" y="347"/>
                    </a:lnTo>
                    <a:lnTo>
                      <a:pt x="1263" y="347"/>
                    </a:lnTo>
                    <a:lnTo>
                      <a:pt x="1268" y="350"/>
                    </a:lnTo>
                    <a:lnTo>
                      <a:pt x="1277" y="352"/>
                    </a:lnTo>
                    <a:lnTo>
                      <a:pt x="1289" y="359"/>
                    </a:lnTo>
                    <a:lnTo>
                      <a:pt x="1303" y="364"/>
                    </a:lnTo>
                    <a:lnTo>
                      <a:pt x="1319" y="372"/>
                    </a:lnTo>
                    <a:lnTo>
                      <a:pt x="1336" y="381"/>
                    </a:lnTo>
                    <a:lnTo>
                      <a:pt x="1355" y="391"/>
                    </a:lnTo>
                    <a:lnTo>
                      <a:pt x="1372" y="400"/>
                    </a:lnTo>
                    <a:lnTo>
                      <a:pt x="1390" y="412"/>
                    </a:lnTo>
                    <a:lnTo>
                      <a:pt x="1409" y="424"/>
                    </a:lnTo>
                    <a:lnTo>
                      <a:pt x="1427" y="436"/>
                    </a:lnTo>
                    <a:lnTo>
                      <a:pt x="1442" y="448"/>
                    </a:lnTo>
                    <a:lnTo>
                      <a:pt x="1456" y="462"/>
                    </a:lnTo>
                    <a:lnTo>
                      <a:pt x="1469" y="474"/>
                    </a:lnTo>
                    <a:lnTo>
                      <a:pt x="1477" y="488"/>
                    </a:lnTo>
                    <a:lnTo>
                      <a:pt x="1475" y="483"/>
                    </a:lnTo>
                    <a:lnTo>
                      <a:pt x="1473" y="469"/>
                    </a:lnTo>
                    <a:lnTo>
                      <a:pt x="1471" y="449"/>
                    </a:lnTo>
                    <a:lnTo>
                      <a:pt x="1470" y="424"/>
                    </a:lnTo>
                    <a:lnTo>
                      <a:pt x="1469" y="393"/>
                    </a:lnTo>
                    <a:lnTo>
                      <a:pt x="1470" y="358"/>
                    </a:lnTo>
                    <a:lnTo>
                      <a:pt x="1476" y="319"/>
                    </a:lnTo>
                    <a:lnTo>
                      <a:pt x="1486" y="280"/>
                    </a:lnTo>
                    <a:lnTo>
                      <a:pt x="1501" y="237"/>
                    </a:lnTo>
                    <a:lnTo>
                      <a:pt x="1522" y="196"/>
                    </a:lnTo>
                    <a:lnTo>
                      <a:pt x="1549" y="154"/>
                    </a:lnTo>
                    <a:lnTo>
                      <a:pt x="1586" y="117"/>
                    </a:lnTo>
                    <a:lnTo>
                      <a:pt x="1630" y="80"/>
                    </a:lnTo>
                    <a:lnTo>
                      <a:pt x="1685" y="47"/>
                    </a:lnTo>
                    <a:lnTo>
                      <a:pt x="1750" y="21"/>
                    </a:lnTo>
                    <a:lnTo>
                      <a:pt x="1829" y="0"/>
                    </a:lnTo>
                    <a:lnTo>
                      <a:pt x="1831" y="17"/>
                    </a:lnTo>
                    <a:lnTo>
                      <a:pt x="1828" y="17"/>
                    </a:lnTo>
                    <a:lnTo>
                      <a:pt x="1819" y="19"/>
                    </a:lnTo>
                    <a:lnTo>
                      <a:pt x="1806" y="22"/>
                    </a:lnTo>
                    <a:lnTo>
                      <a:pt x="1790" y="27"/>
                    </a:lnTo>
                    <a:lnTo>
                      <a:pt x="1769" y="33"/>
                    </a:lnTo>
                    <a:lnTo>
                      <a:pt x="1747" y="42"/>
                    </a:lnTo>
                    <a:lnTo>
                      <a:pt x="1722" y="51"/>
                    </a:lnTo>
                    <a:lnTo>
                      <a:pt x="1697" y="66"/>
                    </a:lnTo>
                    <a:lnTo>
                      <a:pt x="1670" y="80"/>
                    </a:lnTo>
                    <a:lnTo>
                      <a:pt x="1643" y="98"/>
                    </a:lnTo>
                    <a:lnTo>
                      <a:pt x="1618" y="118"/>
                    </a:lnTo>
                    <a:lnTo>
                      <a:pt x="1593" y="142"/>
                    </a:lnTo>
                    <a:lnTo>
                      <a:pt x="1570" y="169"/>
                    </a:lnTo>
                    <a:lnTo>
                      <a:pt x="1550" y="199"/>
                    </a:lnTo>
                    <a:lnTo>
                      <a:pt x="1534" y="232"/>
                    </a:lnTo>
                    <a:lnTo>
                      <a:pt x="1523" y="269"/>
                    </a:lnTo>
                    <a:lnTo>
                      <a:pt x="1581" y="594"/>
                    </a:lnTo>
                    <a:lnTo>
                      <a:pt x="1581" y="595"/>
                    </a:lnTo>
                    <a:lnTo>
                      <a:pt x="1584" y="600"/>
                    </a:lnTo>
                    <a:lnTo>
                      <a:pt x="1588" y="604"/>
                    </a:lnTo>
                    <a:lnTo>
                      <a:pt x="1596" y="614"/>
                    </a:lnTo>
                    <a:lnTo>
                      <a:pt x="1603" y="623"/>
                    </a:lnTo>
                    <a:lnTo>
                      <a:pt x="1613" y="634"/>
                    </a:lnTo>
                    <a:lnTo>
                      <a:pt x="1626" y="646"/>
                    </a:lnTo>
                    <a:lnTo>
                      <a:pt x="1641" y="660"/>
                    </a:lnTo>
                    <a:lnTo>
                      <a:pt x="1655" y="672"/>
                    </a:lnTo>
                    <a:lnTo>
                      <a:pt x="1674" y="684"/>
                    </a:lnTo>
                    <a:lnTo>
                      <a:pt x="1694" y="695"/>
                    </a:lnTo>
                    <a:lnTo>
                      <a:pt x="1716" y="707"/>
                    </a:lnTo>
                    <a:lnTo>
                      <a:pt x="1739" y="716"/>
                    </a:lnTo>
                    <a:lnTo>
                      <a:pt x="1766" y="725"/>
                    </a:lnTo>
                    <a:lnTo>
                      <a:pt x="1792" y="731"/>
                    </a:lnTo>
                    <a:lnTo>
                      <a:pt x="1823" y="736"/>
                    </a:lnTo>
                    <a:lnTo>
                      <a:pt x="2022" y="709"/>
                    </a:lnTo>
                    <a:lnTo>
                      <a:pt x="2022" y="708"/>
                    </a:lnTo>
                    <a:lnTo>
                      <a:pt x="2026" y="708"/>
                    </a:lnTo>
                    <a:lnTo>
                      <a:pt x="2029" y="706"/>
                    </a:lnTo>
                    <a:lnTo>
                      <a:pt x="2035" y="705"/>
                    </a:lnTo>
                    <a:lnTo>
                      <a:pt x="2040" y="702"/>
                    </a:lnTo>
                    <a:lnTo>
                      <a:pt x="2048" y="698"/>
                    </a:lnTo>
                    <a:lnTo>
                      <a:pt x="2054" y="696"/>
                    </a:lnTo>
                    <a:lnTo>
                      <a:pt x="2064" y="694"/>
                    </a:lnTo>
                    <a:lnTo>
                      <a:pt x="2072" y="688"/>
                    </a:lnTo>
                    <a:lnTo>
                      <a:pt x="2080" y="685"/>
                    </a:lnTo>
                    <a:lnTo>
                      <a:pt x="2088" y="681"/>
                    </a:lnTo>
                    <a:lnTo>
                      <a:pt x="2096" y="676"/>
                    </a:lnTo>
                    <a:lnTo>
                      <a:pt x="2102" y="672"/>
                    </a:lnTo>
                    <a:lnTo>
                      <a:pt x="2110" y="667"/>
                    </a:lnTo>
                    <a:lnTo>
                      <a:pt x="2114" y="662"/>
                    </a:lnTo>
                    <a:lnTo>
                      <a:pt x="2120" y="658"/>
                    </a:lnTo>
                    <a:lnTo>
                      <a:pt x="2252" y="534"/>
                    </a:lnTo>
                    <a:lnTo>
                      <a:pt x="2252" y="532"/>
                    </a:lnTo>
                    <a:lnTo>
                      <a:pt x="2256" y="530"/>
                    </a:lnTo>
                    <a:lnTo>
                      <a:pt x="2258" y="526"/>
                    </a:lnTo>
                    <a:lnTo>
                      <a:pt x="2265" y="521"/>
                    </a:lnTo>
                    <a:lnTo>
                      <a:pt x="2270" y="514"/>
                    </a:lnTo>
                    <a:lnTo>
                      <a:pt x="2278" y="506"/>
                    </a:lnTo>
                    <a:lnTo>
                      <a:pt x="2283" y="496"/>
                    </a:lnTo>
                    <a:lnTo>
                      <a:pt x="2292" y="486"/>
                    </a:lnTo>
                    <a:lnTo>
                      <a:pt x="2298" y="473"/>
                    </a:lnTo>
                    <a:lnTo>
                      <a:pt x="2304" y="457"/>
                    </a:lnTo>
                    <a:lnTo>
                      <a:pt x="2310" y="442"/>
                    </a:lnTo>
                    <a:lnTo>
                      <a:pt x="2315" y="424"/>
                    </a:lnTo>
                    <a:lnTo>
                      <a:pt x="2316" y="404"/>
                    </a:lnTo>
                    <a:lnTo>
                      <a:pt x="2319" y="383"/>
                    </a:lnTo>
                    <a:lnTo>
                      <a:pt x="2319" y="361"/>
                    </a:lnTo>
                    <a:lnTo>
                      <a:pt x="2316" y="338"/>
                    </a:lnTo>
                    <a:lnTo>
                      <a:pt x="2342" y="368"/>
                    </a:lnTo>
                    <a:lnTo>
                      <a:pt x="2342" y="369"/>
                    </a:lnTo>
                    <a:lnTo>
                      <a:pt x="2342" y="372"/>
                    </a:lnTo>
                    <a:lnTo>
                      <a:pt x="2342" y="379"/>
                    </a:lnTo>
                    <a:lnTo>
                      <a:pt x="2342" y="389"/>
                    </a:lnTo>
                    <a:lnTo>
                      <a:pt x="2341" y="400"/>
                    </a:lnTo>
                    <a:lnTo>
                      <a:pt x="2341" y="412"/>
                    </a:lnTo>
                    <a:lnTo>
                      <a:pt x="2339" y="425"/>
                    </a:lnTo>
                    <a:lnTo>
                      <a:pt x="2339" y="441"/>
                    </a:lnTo>
                    <a:lnTo>
                      <a:pt x="2334" y="454"/>
                    </a:lnTo>
                    <a:lnTo>
                      <a:pt x="2331" y="468"/>
                    </a:lnTo>
                    <a:lnTo>
                      <a:pt x="2326" y="483"/>
                    </a:lnTo>
                    <a:lnTo>
                      <a:pt x="2321" y="497"/>
                    </a:lnTo>
                    <a:lnTo>
                      <a:pt x="2314" y="509"/>
                    </a:lnTo>
                    <a:lnTo>
                      <a:pt x="2305" y="521"/>
                    </a:lnTo>
                    <a:lnTo>
                      <a:pt x="2295" y="530"/>
                    </a:lnTo>
                    <a:lnTo>
                      <a:pt x="2286" y="539"/>
                    </a:lnTo>
                    <a:lnTo>
                      <a:pt x="2137" y="663"/>
                    </a:lnTo>
                    <a:lnTo>
                      <a:pt x="2136" y="664"/>
                    </a:lnTo>
                    <a:lnTo>
                      <a:pt x="2134" y="669"/>
                    </a:lnTo>
                    <a:lnTo>
                      <a:pt x="2130" y="676"/>
                    </a:lnTo>
                    <a:lnTo>
                      <a:pt x="2122" y="685"/>
                    </a:lnTo>
                    <a:lnTo>
                      <a:pt x="2116" y="689"/>
                    </a:lnTo>
                    <a:lnTo>
                      <a:pt x="2110" y="694"/>
                    </a:lnTo>
                    <a:lnTo>
                      <a:pt x="2103" y="697"/>
                    </a:lnTo>
                    <a:lnTo>
                      <a:pt x="2095" y="703"/>
                    </a:lnTo>
                    <a:lnTo>
                      <a:pt x="2085" y="707"/>
                    </a:lnTo>
                    <a:lnTo>
                      <a:pt x="2074" y="710"/>
                    </a:lnTo>
                    <a:lnTo>
                      <a:pt x="2061" y="714"/>
                    </a:lnTo>
                    <a:lnTo>
                      <a:pt x="2048" y="718"/>
                    </a:lnTo>
                    <a:lnTo>
                      <a:pt x="1944" y="731"/>
                    </a:lnTo>
                    <a:lnTo>
                      <a:pt x="1894" y="754"/>
                    </a:lnTo>
                    <a:lnTo>
                      <a:pt x="1875" y="775"/>
                    </a:lnTo>
                    <a:lnTo>
                      <a:pt x="187" y="302"/>
                    </a:lnTo>
                    <a:lnTo>
                      <a:pt x="185" y="302"/>
                    </a:lnTo>
                    <a:lnTo>
                      <a:pt x="180" y="300"/>
                    </a:lnTo>
                    <a:lnTo>
                      <a:pt x="172" y="297"/>
                    </a:lnTo>
                    <a:lnTo>
                      <a:pt x="163" y="292"/>
                    </a:lnTo>
                    <a:lnTo>
                      <a:pt x="151" y="287"/>
                    </a:lnTo>
                    <a:lnTo>
                      <a:pt x="138" y="280"/>
                    </a:lnTo>
                    <a:lnTo>
                      <a:pt x="123" y="274"/>
                    </a:lnTo>
                    <a:lnTo>
                      <a:pt x="110" y="266"/>
                    </a:lnTo>
                    <a:lnTo>
                      <a:pt x="93" y="256"/>
                    </a:lnTo>
                    <a:lnTo>
                      <a:pt x="78" y="245"/>
                    </a:lnTo>
                    <a:lnTo>
                      <a:pt x="63" y="232"/>
                    </a:lnTo>
                    <a:lnTo>
                      <a:pt x="50" y="220"/>
                    </a:lnTo>
                    <a:lnTo>
                      <a:pt x="36" y="203"/>
                    </a:lnTo>
                    <a:lnTo>
                      <a:pt x="25" y="187"/>
                    </a:lnTo>
                    <a:lnTo>
                      <a:pt x="15" y="170"/>
                    </a:lnTo>
                    <a:lnTo>
                      <a:pt x="8" y="152"/>
                    </a:lnTo>
                    <a:lnTo>
                      <a:pt x="3" y="133"/>
                    </a:lnTo>
                    <a:lnTo>
                      <a:pt x="0" y="116"/>
                    </a:lnTo>
                    <a:lnTo>
                      <a:pt x="0" y="99"/>
                    </a:lnTo>
                    <a:lnTo>
                      <a:pt x="5" y="85"/>
                    </a:lnTo>
                    <a:lnTo>
                      <a:pt x="9" y="70"/>
                    </a:lnTo>
                    <a:lnTo>
                      <a:pt x="16" y="58"/>
                    </a:lnTo>
                    <a:lnTo>
                      <a:pt x="23" y="46"/>
                    </a:lnTo>
                    <a:lnTo>
                      <a:pt x="31" y="36"/>
                    </a:lnTo>
                    <a:lnTo>
                      <a:pt x="40" y="26"/>
                    </a:lnTo>
                    <a:lnTo>
                      <a:pt x="48" y="19"/>
                    </a:lnTo>
                    <a:lnTo>
                      <a:pt x="56" y="13"/>
                    </a:lnTo>
                    <a:lnTo>
                      <a:pt x="65" y="8"/>
                    </a:lnTo>
                    <a:lnTo>
                      <a:pt x="69" y="3"/>
                    </a:lnTo>
                    <a:lnTo>
                      <a:pt x="76" y="2"/>
                    </a:lnTo>
                    <a:lnTo>
                      <a:pt x="78" y="0"/>
                    </a:lnTo>
                    <a:lnTo>
                      <a:pt x="80" y="0"/>
                    </a:lnTo>
                    <a:lnTo>
                      <a:pt x="80" y="0"/>
                    </a:lnTo>
                    <a:close/>
                  </a:path>
                </a:pathLst>
              </a:custGeom>
              <a:solidFill>
                <a:srgbClr val="5C5C00"/>
              </a:solidFill>
              <a:ln w="9525">
                <a:noFill/>
                <a:round/>
                <a:headEnd/>
                <a:tailEnd/>
              </a:ln>
            </p:spPr>
            <p:txBody>
              <a:bodyPr/>
              <a:lstStyle/>
              <a:p>
                <a:endParaRPr lang="en-US"/>
              </a:p>
            </p:txBody>
          </p:sp>
          <p:sp>
            <p:nvSpPr>
              <p:cNvPr id="1045518" name="Freeform 14"/>
              <p:cNvSpPr>
                <a:spLocks/>
              </p:cNvSpPr>
              <p:nvPr/>
            </p:nvSpPr>
            <p:spPr bwMode="auto">
              <a:xfrm>
                <a:off x="1374" y="3326"/>
                <a:ext cx="75" cy="39"/>
              </a:xfrm>
              <a:custGeom>
                <a:avLst/>
                <a:gdLst/>
                <a:ahLst/>
                <a:cxnLst>
                  <a:cxn ang="0">
                    <a:pos x="0" y="16"/>
                  </a:cxn>
                  <a:cxn ang="0">
                    <a:pos x="3" y="16"/>
                  </a:cxn>
                  <a:cxn ang="0">
                    <a:pos x="8" y="16"/>
                  </a:cxn>
                  <a:cxn ang="0">
                    <a:pos x="15" y="16"/>
                  </a:cxn>
                  <a:cxn ang="0">
                    <a:pos x="23" y="16"/>
                  </a:cxn>
                  <a:cxn ang="0">
                    <a:pos x="33" y="17"/>
                  </a:cxn>
                  <a:cxn ang="0">
                    <a:pos x="42" y="19"/>
                  </a:cxn>
                  <a:cxn ang="0">
                    <a:pos x="54" y="22"/>
                  </a:cxn>
                  <a:cxn ang="0">
                    <a:pos x="65" y="23"/>
                  </a:cxn>
                  <a:cxn ang="0">
                    <a:pos x="76" y="27"/>
                  </a:cxn>
                  <a:cxn ang="0">
                    <a:pos x="87" y="33"/>
                  </a:cxn>
                  <a:cxn ang="0">
                    <a:pos x="99" y="38"/>
                  </a:cxn>
                  <a:cxn ang="0">
                    <a:pos x="109" y="45"/>
                  </a:cxn>
                  <a:cxn ang="0">
                    <a:pos x="119" y="55"/>
                  </a:cxn>
                  <a:cxn ang="0">
                    <a:pos x="128" y="64"/>
                  </a:cxn>
                  <a:cxn ang="0">
                    <a:pos x="137" y="77"/>
                  </a:cxn>
                  <a:cxn ang="0">
                    <a:pos x="150" y="57"/>
                  </a:cxn>
                  <a:cxn ang="0">
                    <a:pos x="148" y="53"/>
                  </a:cxn>
                  <a:cxn ang="0">
                    <a:pos x="140" y="45"/>
                  </a:cxn>
                  <a:cxn ang="0">
                    <a:pos x="134" y="40"/>
                  </a:cxn>
                  <a:cxn ang="0">
                    <a:pos x="128" y="34"/>
                  </a:cxn>
                  <a:cxn ang="0">
                    <a:pos x="121" y="30"/>
                  </a:cxn>
                  <a:cxn ang="0">
                    <a:pos x="113" y="24"/>
                  </a:cxn>
                  <a:cxn ang="0">
                    <a:pos x="102" y="19"/>
                  </a:cxn>
                  <a:cxn ang="0">
                    <a:pos x="91" y="13"/>
                  </a:cxn>
                  <a:cxn ang="0">
                    <a:pos x="79" y="9"/>
                  </a:cxn>
                  <a:cxn ang="0">
                    <a:pos x="66" y="4"/>
                  </a:cxn>
                  <a:cxn ang="0">
                    <a:pos x="50" y="1"/>
                  </a:cxn>
                  <a:cxn ang="0">
                    <a:pos x="35" y="0"/>
                  </a:cxn>
                  <a:cxn ang="0">
                    <a:pos x="18" y="0"/>
                  </a:cxn>
                  <a:cxn ang="0">
                    <a:pos x="1" y="2"/>
                  </a:cxn>
                  <a:cxn ang="0">
                    <a:pos x="0" y="16"/>
                  </a:cxn>
                  <a:cxn ang="0">
                    <a:pos x="0" y="16"/>
                  </a:cxn>
                </a:cxnLst>
                <a:rect l="0" t="0" r="r" b="b"/>
                <a:pathLst>
                  <a:path w="150" h="77">
                    <a:moveTo>
                      <a:pt x="0" y="16"/>
                    </a:moveTo>
                    <a:lnTo>
                      <a:pt x="3" y="16"/>
                    </a:lnTo>
                    <a:lnTo>
                      <a:pt x="8" y="16"/>
                    </a:lnTo>
                    <a:lnTo>
                      <a:pt x="15" y="16"/>
                    </a:lnTo>
                    <a:lnTo>
                      <a:pt x="23" y="16"/>
                    </a:lnTo>
                    <a:lnTo>
                      <a:pt x="33" y="17"/>
                    </a:lnTo>
                    <a:lnTo>
                      <a:pt x="42" y="19"/>
                    </a:lnTo>
                    <a:lnTo>
                      <a:pt x="54" y="22"/>
                    </a:lnTo>
                    <a:lnTo>
                      <a:pt x="65" y="23"/>
                    </a:lnTo>
                    <a:lnTo>
                      <a:pt x="76" y="27"/>
                    </a:lnTo>
                    <a:lnTo>
                      <a:pt x="87" y="33"/>
                    </a:lnTo>
                    <a:lnTo>
                      <a:pt x="99" y="38"/>
                    </a:lnTo>
                    <a:lnTo>
                      <a:pt x="109" y="45"/>
                    </a:lnTo>
                    <a:lnTo>
                      <a:pt x="119" y="55"/>
                    </a:lnTo>
                    <a:lnTo>
                      <a:pt x="128" y="64"/>
                    </a:lnTo>
                    <a:lnTo>
                      <a:pt x="137" y="77"/>
                    </a:lnTo>
                    <a:lnTo>
                      <a:pt x="150" y="57"/>
                    </a:lnTo>
                    <a:lnTo>
                      <a:pt x="148" y="53"/>
                    </a:lnTo>
                    <a:lnTo>
                      <a:pt x="140" y="45"/>
                    </a:lnTo>
                    <a:lnTo>
                      <a:pt x="134" y="40"/>
                    </a:lnTo>
                    <a:lnTo>
                      <a:pt x="128" y="34"/>
                    </a:lnTo>
                    <a:lnTo>
                      <a:pt x="121" y="30"/>
                    </a:lnTo>
                    <a:lnTo>
                      <a:pt x="113" y="24"/>
                    </a:lnTo>
                    <a:lnTo>
                      <a:pt x="102" y="19"/>
                    </a:lnTo>
                    <a:lnTo>
                      <a:pt x="91" y="13"/>
                    </a:lnTo>
                    <a:lnTo>
                      <a:pt x="79" y="9"/>
                    </a:lnTo>
                    <a:lnTo>
                      <a:pt x="66" y="4"/>
                    </a:lnTo>
                    <a:lnTo>
                      <a:pt x="50" y="1"/>
                    </a:lnTo>
                    <a:lnTo>
                      <a:pt x="35" y="0"/>
                    </a:lnTo>
                    <a:lnTo>
                      <a:pt x="18" y="0"/>
                    </a:lnTo>
                    <a:lnTo>
                      <a:pt x="1" y="2"/>
                    </a:lnTo>
                    <a:lnTo>
                      <a:pt x="0" y="16"/>
                    </a:lnTo>
                    <a:lnTo>
                      <a:pt x="0" y="16"/>
                    </a:lnTo>
                    <a:close/>
                  </a:path>
                </a:pathLst>
              </a:custGeom>
              <a:solidFill>
                <a:srgbClr val="4D3617"/>
              </a:solidFill>
              <a:ln w="9525">
                <a:noFill/>
                <a:round/>
                <a:headEnd/>
                <a:tailEnd/>
              </a:ln>
            </p:spPr>
            <p:txBody>
              <a:bodyPr/>
              <a:lstStyle/>
              <a:p>
                <a:endParaRPr lang="en-US"/>
              </a:p>
            </p:txBody>
          </p:sp>
          <p:sp>
            <p:nvSpPr>
              <p:cNvPr id="1045519" name="Freeform 15"/>
              <p:cNvSpPr>
                <a:spLocks/>
              </p:cNvSpPr>
              <p:nvPr/>
            </p:nvSpPr>
            <p:spPr bwMode="auto">
              <a:xfrm>
                <a:off x="380" y="3284"/>
                <a:ext cx="525" cy="142"/>
              </a:xfrm>
              <a:custGeom>
                <a:avLst/>
                <a:gdLst/>
                <a:ahLst/>
                <a:cxnLst>
                  <a:cxn ang="0">
                    <a:pos x="0" y="283"/>
                  </a:cxn>
                  <a:cxn ang="0">
                    <a:pos x="0" y="281"/>
                  </a:cxn>
                  <a:cxn ang="0">
                    <a:pos x="4" y="277"/>
                  </a:cxn>
                  <a:cxn ang="0">
                    <a:pos x="10" y="271"/>
                  </a:cxn>
                  <a:cxn ang="0">
                    <a:pos x="16" y="264"/>
                  </a:cxn>
                  <a:cxn ang="0">
                    <a:pos x="24" y="254"/>
                  </a:cxn>
                  <a:cxn ang="0">
                    <a:pos x="34" y="244"/>
                  </a:cxn>
                  <a:cxn ang="0">
                    <a:pos x="45" y="233"/>
                  </a:cxn>
                  <a:cxn ang="0">
                    <a:pos x="56" y="223"/>
                  </a:cxn>
                  <a:cxn ang="0">
                    <a:pos x="68" y="211"/>
                  </a:cxn>
                  <a:cxn ang="0">
                    <a:pos x="82" y="201"/>
                  </a:cxn>
                  <a:cxn ang="0">
                    <a:pos x="95" y="190"/>
                  </a:cxn>
                  <a:cxn ang="0">
                    <a:pos x="109" y="182"/>
                  </a:cxn>
                  <a:cxn ang="0">
                    <a:pos x="121" y="173"/>
                  </a:cxn>
                  <a:cxn ang="0">
                    <a:pos x="135" y="168"/>
                  </a:cxn>
                  <a:cxn ang="0">
                    <a:pos x="147" y="164"/>
                  </a:cxn>
                  <a:cxn ang="0">
                    <a:pos x="159" y="163"/>
                  </a:cxn>
                  <a:cxn ang="0">
                    <a:pos x="103" y="226"/>
                  </a:cxn>
                  <a:cxn ang="0">
                    <a:pos x="351" y="115"/>
                  </a:cxn>
                  <a:cxn ang="0">
                    <a:pos x="294" y="171"/>
                  </a:cxn>
                  <a:cxn ang="0">
                    <a:pos x="506" y="98"/>
                  </a:cxn>
                  <a:cxn ang="0">
                    <a:pos x="437" y="158"/>
                  </a:cxn>
                  <a:cxn ang="0">
                    <a:pos x="647" y="63"/>
                  </a:cxn>
                  <a:cxn ang="0">
                    <a:pos x="586" y="131"/>
                  </a:cxn>
                  <a:cxn ang="0">
                    <a:pos x="801" y="33"/>
                  </a:cxn>
                  <a:cxn ang="0">
                    <a:pos x="742" y="103"/>
                  </a:cxn>
                  <a:cxn ang="0">
                    <a:pos x="945" y="16"/>
                  </a:cxn>
                  <a:cxn ang="0">
                    <a:pos x="898" y="84"/>
                  </a:cxn>
                  <a:cxn ang="0">
                    <a:pos x="1050" y="0"/>
                  </a:cxn>
                  <a:cxn ang="0">
                    <a:pos x="1031" y="56"/>
                  </a:cxn>
                  <a:cxn ang="0">
                    <a:pos x="0" y="283"/>
                  </a:cxn>
                  <a:cxn ang="0">
                    <a:pos x="0" y="283"/>
                  </a:cxn>
                </a:cxnLst>
                <a:rect l="0" t="0" r="r" b="b"/>
                <a:pathLst>
                  <a:path w="1050" h="283">
                    <a:moveTo>
                      <a:pt x="0" y="283"/>
                    </a:moveTo>
                    <a:lnTo>
                      <a:pt x="0" y="281"/>
                    </a:lnTo>
                    <a:lnTo>
                      <a:pt x="4" y="277"/>
                    </a:lnTo>
                    <a:lnTo>
                      <a:pt x="10" y="271"/>
                    </a:lnTo>
                    <a:lnTo>
                      <a:pt x="16" y="264"/>
                    </a:lnTo>
                    <a:lnTo>
                      <a:pt x="24" y="254"/>
                    </a:lnTo>
                    <a:lnTo>
                      <a:pt x="34" y="244"/>
                    </a:lnTo>
                    <a:lnTo>
                      <a:pt x="45" y="233"/>
                    </a:lnTo>
                    <a:lnTo>
                      <a:pt x="56" y="223"/>
                    </a:lnTo>
                    <a:lnTo>
                      <a:pt x="68" y="211"/>
                    </a:lnTo>
                    <a:lnTo>
                      <a:pt x="82" y="201"/>
                    </a:lnTo>
                    <a:lnTo>
                      <a:pt x="95" y="190"/>
                    </a:lnTo>
                    <a:lnTo>
                      <a:pt x="109" y="182"/>
                    </a:lnTo>
                    <a:lnTo>
                      <a:pt x="121" y="173"/>
                    </a:lnTo>
                    <a:lnTo>
                      <a:pt x="135" y="168"/>
                    </a:lnTo>
                    <a:lnTo>
                      <a:pt x="147" y="164"/>
                    </a:lnTo>
                    <a:lnTo>
                      <a:pt x="159" y="163"/>
                    </a:lnTo>
                    <a:lnTo>
                      <a:pt x="103" y="226"/>
                    </a:lnTo>
                    <a:lnTo>
                      <a:pt x="351" y="115"/>
                    </a:lnTo>
                    <a:lnTo>
                      <a:pt x="294" y="171"/>
                    </a:lnTo>
                    <a:lnTo>
                      <a:pt x="506" y="98"/>
                    </a:lnTo>
                    <a:lnTo>
                      <a:pt x="437" y="158"/>
                    </a:lnTo>
                    <a:lnTo>
                      <a:pt x="647" y="63"/>
                    </a:lnTo>
                    <a:lnTo>
                      <a:pt x="586" y="131"/>
                    </a:lnTo>
                    <a:lnTo>
                      <a:pt x="801" y="33"/>
                    </a:lnTo>
                    <a:lnTo>
                      <a:pt x="742" y="103"/>
                    </a:lnTo>
                    <a:lnTo>
                      <a:pt x="945" y="16"/>
                    </a:lnTo>
                    <a:lnTo>
                      <a:pt x="898" y="84"/>
                    </a:lnTo>
                    <a:lnTo>
                      <a:pt x="1050" y="0"/>
                    </a:lnTo>
                    <a:lnTo>
                      <a:pt x="1031" y="56"/>
                    </a:lnTo>
                    <a:lnTo>
                      <a:pt x="0" y="283"/>
                    </a:lnTo>
                    <a:lnTo>
                      <a:pt x="0" y="283"/>
                    </a:lnTo>
                    <a:close/>
                  </a:path>
                </a:pathLst>
              </a:custGeom>
              <a:solidFill>
                <a:srgbClr val="5C5C00"/>
              </a:solidFill>
              <a:ln w="9525">
                <a:noFill/>
                <a:round/>
                <a:headEnd/>
                <a:tailEnd/>
              </a:ln>
            </p:spPr>
            <p:txBody>
              <a:bodyPr/>
              <a:lstStyle/>
              <a:p>
                <a:endParaRPr lang="en-US"/>
              </a:p>
            </p:txBody>
          </p:sp>
          <p:sp>
            <p:nvSpPr>
              <p:cNvPr id="1045520" name="Freeform 16"/>
              <p:cNvSpPr>
                <a:spLocks/>
              </p:cNvSpPr>
              <p:nvPr/>
            </p:nvSpPr>
            <p:spPr bwMode="auto">
              <a:xfrm>
                <a:off x="250" y="2855"/>
                <a:ext cx="941" cy="603"/>
              </a:xfrm>
              <a:custGeom>
                <a:avLst/>
                <a:gdLst/>
                <a:ahLst/>
                <a:cxnLst>
                  <a:cxn ang="0">
                    <a:pos x="716" y="68"/>
                  </a:cxn>
                  <a:cxn ang="0">
                    <a:pos x="758" y="153"/>
                  </a:cxn>
                  <a:cxn ang="0">
                    <a:pos x="613" y="233"/>
                  </a:cxn>
                  <a:cxn ang="0">
                    <a:pos x="145" y="337"/>
                  </a:cxn>
                  <a:cxn ang="0">
                    <a:pos x="0" y="503"/>
                  </a:cxn>
                  <a:cxn ang="0">
                    <a:pos x="255" y="675"/>
                  </a:cxn>
                  <a:cxn ang="0">
                    <a:pos x="938" y="737"/>
                  </a:cxn>
                  <a:cxn ang="0">
                    <a:pos x="1070" y="791"/>
                  </a:cxn>
                  <a:cxn ang="0">
                    <a:pos x="869" y="875"/>
                  </a:cxn>
                  <a:cxn ang="0">
                    <a:pos x="577" y="925"/>
                  </a:cxn>
                  <a:cxn ang="0">
                    <a:pos x="338" y="966"/>
                  </a:cxn>
                  <a:cxn ang="0">
                    <a:pos x="170" y="1011"/>
                  </a:cxn>
                  <a:cxn ang="0">
                    <a:pos x="89" y="1071"/>
                  </a:cxn>
                  <a:cxn ang="0">
                    <a:pos x="122" y="1060"/>
                  </a:cxn>
                  <a:cxn ang="0">
                    <a:pos x="316" y="988"/>
                  </a:cxn>
                  <a:cxn ang="0">
                    <a:pos x="952" y="872"/>
                  </a:cxn>
                  <a:cxn ang="0">
                    <a:pos x="1082" y="824"/>
                  </a:cxn>
                  <a:cxn ang="0">
                    <a:pos x="985" y="735"/>
                  </a:cxn>
                  <a:cxn ang="0">
                    <a:pos x="642" y="686"/>
                  </a:cxn>
                  <a:cxn ang="0">
                    <a:pos x="320" y="664"/>
                  </a:cxn>
                  <a:cxn ang="0">
                    <a:pos x="30" y="560"/>
                  </a:cxn>
                  <a:cxn ang="0">
                    <a:pos x="100" y="381"/>
                  </a:cxn>
                  <a:cxn ang="0">
                    <a:pos x="243" y="326"/>
                  </a:cxn>
                  <a:cxn ang="0">
                    <a:pos x="552" y="266"/>
                  </a:cxn>
                  <a:cxn ang="0">
                    <a:pos x="664" y="237"/>
                  </a:cxn>
                  <a:cxn ang="0">
                    <a:pos x="781" y="115"/>
                  </a:cxn>
                  <a:cxn ang="0">
                    <a:pos x="669" y="41"/>
                  </a:cxn>
                  <a:cxn ang="0">
                    <a:pos x="208" y="10"/>
                  </a:cxn>
                  <a:cxn ang="0">
                    <a:pos x="704" y="16"/>
                  </a:cxn>
                  <a:cxn ang="0">
                    <a:pos x="838" y="112"/>
                  </a:cxn>
                  <a:cxn ang="0">
                    <a:pos x="746" y="244"/>
                  </a:cxn>
                  <a:cxn ang="0">
                    <a:pos x="477" y="344"/>
                  </a:cxn>
                  <a:cxn ang="0">
                    <a:pos x="359" y="370"/>
                  </a:cxn>
                  <a:cxn ang="0">
                    <a:pos x="176" y="460"/>
                  </a:cxn>
                  <a:cxn ang="0">
                    <a:pos x="254" y="570"/>
                  </a:cxn>
                  <a:cxn ang="0">
                    <a:pos x="946" y="634"/>
                  </a:cxn>
                  <a:cxn ang="0">
                    <a:pos x="1234" y="684"/>
                  </a:cxn>
                  <a:cxn ang="0">
                    <a:pos x="1344" y="796"/>
                  </a:cxn>
                  <a:cxn ang="0">
                    <a:pos x="1287" y="907"/>
                  </a:cxn>
                  <a:cxn ang="0">
                    <a:pos x="1051" y="963"/>
                  </a:cxn>
                  <a:cxn ang="0">
                    <a:pos x="255" y="1145"/>
                  </a:cxn>
                  <a:cxn ang="0">
                    <a:pos x="312" y="1195"/>
                  </a:cxn>
                  <a:cxn ang="0">
                    <a:pos x="1024" y="1191"/>
                  </a:cxn>
                  <a:cxn ang="0">
                    <a:pos x="1490" y="1084"/>
                  </a:cxn>
                  <a:cxn ang="0">
                    <a:pos x="967" y="1173"/>
                  </a:cxn>
                  <a:cxn ang="0">
                    <a:pos x="453" y="1185"/>
                  </a:cxn>
                  <a:cxn ang="0">
                    <a:pos x="274" y="1155"/>
                  </a:cxn>
                  <a:cxn ang="0">
                    <a:pos x="1228" y="962"/>
                  </a:cxn>
                  <a:cxn ang="0">
                    <a:pos x="1363" y="841"/>
                  </a:cxn>
                  <a:cxn ang="0">
                    <a:pos x="1270" y="680"/>
                  </a:cxn>
                  <a:cxn ang="0">
                    <a:pos x="1184" y="658"/>
                  </a:cxn>
                  <a:cxn ang="0">
                    <a:pos x="871" y="612"/>
                  </a:cxn>
                  <a:cxn ang="0">
                    <a:pos x="398" y="577"/>
                  </a:cxn>
                  <a:cxn ang="0">
                    <a:pos x="213" y="533"/>
                  </a:cxn>
                  <a:cxn ang="0">
                    <a:pos x="191" y="466"/>
                  </a:cxn>
                  <a:cxn ang="0">
                    <a:pos x="334" y="400"/>
                  </a:cxn>
                  <a:cxn ang="0">
                    <a:pos x="439" y="373"/>
                  </a:cxn>
                  <a:cxn ang="0">
                    <a:pos x="713" y="282"/>
                  </a:cxn>
                  <a:cxn ang="0">
                    <a:pos x="838" y="172"/>
                  </a:cxn>
                  <a:cxn ang="0">
                    <a:pos x="845" y="72"/>
                  </a:cxn>
                  <a:cxn ang="0">
                    <a:pos x="758" y="11"/>
                  </a:cxn>
                  <a:cxn ang="0">
                    <a:pos x="551" y="0"/>
                  </a:cxn>
                  <a:cxn ang="0">
                    <a:pos x="160" y="0"/>
                  </a:cxn>
                </a:cxnLst>
                <a:rect l="0" t="0" r="r" b="b"/>
                <a:pathLst>
                  <a:path w="1883" h="1207">
                    <a:moveTo>
                      <a:pt x="156" y="0"/>
                    </a:moveTo>
                    <a:lnTo>
                      <a:pt x="122" y="41"/>
                    </a:lnTo>
                    <a:lnTo>
                      <a:pt x="659" y="55"/>
                    </a:lnTo>
                    <a:lnTo>
                      <a:pt x="663" y="55"/>
                    </a:lnTo>
                    <a:lnTo>
                      <a:pt x="669" y="55"/>
                    </a:lnTo>
                    <a:lnTo>
                      <a:pt x="677" y="57"/>
                    </a:lnTo>
                    <a:lnTo>
                      <a:pt x="684" y="58"/>
                    </a:lnTo>
                    <a:lnTo>
                      <a:pt x="694" y="62"/>
                    </a:lnTo>
                    <a:lnTo>
                      <a:pt x="705" y="63"/>
                    </a:lnTo>
                    <a:lnTo>
                      <a:pt x="716" y="68"/>
                    </a:lnTo>
                    <a:lnTo>
                      <a:pt x="726" y="72"/>
                    </a:lnTo>
                    <a:lnTo>
                      <a:pt x="736" y="77"/>
                    </a:lnTo>
                    <a:lnTo>
                      <a:pt x="744" y="84"/>
                    </a:lnTo>
                    <a:lnTo>
                      <a:pt x="753" y="91"/>
                    </a:lnTo>
                    <a:lnTo>
                      <a:pt x="760" y="98"/>
                    </a:lnTo>
                    <a:lnTo>
                      <a:pt x="764" y="108"/>
                    </a:lnTo>
                    <a:lnTo>
                      <a:pt x="767" y="119"/>
                    </a:lnTo>
                    <a:lnTo>
                      <a:pt x="768" y="131"/>
                    </a:lnTo>
                    <a:lnTo>
                      <a:pt x="764" y="142"/>
                    </a:lnTo>
                    <a:lnTo>
                      <a:pt x="758" y="153"/>
                    </a:lnTo>
                    <a:lnTo>
                      <a:pt x="748" y="164"/>
                    </a:lnTo>
                    <a:lnTo>
                      <a:pt x="737" y="175"/>
                    </a:lnTo>
                    <a:lnTo>
                      <a:pt x="722" y="184"/>
                    </a:lnTo>
                    <a:lnTo>
                      <a:pt x="706" y="194"/>
                    </a:lnTo>
                    <a:lnTo>
                      <a:pt x="691" y="202"/>
                    </a:lnTo>
                    <a:lnTo>
                      <a:pt x="674" y="211"/>
                    </a:lnTo>
                    <a:lnTo>
                      <a:pt x="657" y="216"/>
                    </a:lnTo>
                    <a:lnTo>
                      <a:pt x="640" y="223"/>
                    </a:lnTo>
                    <a:lnTo>
                      <a:pt x="626" y="227"/>
                    </a:lnTo>
                    <a:lnTo>
                      <a:pt x="613" y="233"/>
                    </a:lnTo>
                    <a:lnTo>
                      <a:pt x="600" y="235"/>
                    </a:lnTo>
                    <a:lnTo>
                      <a:pt x="592" y="238"/>
                    </a:lnTo>
                    <a:lnTo>
                      <a:pt x="586" y="241"/>
                    </a:lnTo>
                    <a:lnTo>
                      <a:pt x="585" y="242"/>
                    </a:lnTo>
                    <a:lnTo>
                      <a:pt x="191" y="321"/>
                    </a:lnTo>
                    <a:lnTo>
                      <a:pt x="189" y="321"/>
                    </a:lnTo>
                    <a:lnTo>
                      <a:pt x="182" y="324"/>
                    </a:lnTo>
                    <a:lnTo>
                      <a:pt x="173" y="327"/>
                    </a:lnTo>
                    <a:lnTo>
                      <a:pt x="160" y="331"/>
                    </a:lnTo>
                    <a:lnTo>
                      <a:pt x="145" y="337"/>
                    </a:lnTo>
                    <a:lnTo>
                      <a:pt x="128" y="345"/>
                    </a:lnTo>
                    <a:lnTo>
                      <a:pt x="111" y="353"/>
                    </a:lnTo>
                    <a:lnTo>
                      <a:pt x="93" y="367"/>
                    </a:lnTo>
                    <a:lnTo>
                      <a:pt x="75" y="379"/>
                    </a:lnTo>
                    <a:lnTo>
                      <a:pt x="56" y="394"/>
                    </a:lnTo>
                    <a:lnTo>
                      <a:pt x="41" y="411"/>
                    </a:lnTo>
                    <a:lnTo>
                      <a:pt x="27" y="432"/>
                    </a:lnTo>
                    <a:lnTo>
                      <a:pt x="14" y="453"/>
                    </a:lnTo>
                    <a:lnTo>
                      <a:pt x="6" y="477"/>
                    </a:lnTo>
                    <a:lnTo>
                      <a:pt x="0" y="503"/>
                    </a:lnTo>
                    <a:lnTo>
                      <a:pt x="0" y="534"/>
                    </a:lnTo>
                    <a:lnTo>
                      <a:pt x="6" y="560"/>
                    </a:lnTo>
                    <a:lnTo>
                      <a:pt x="20" y="586"/>
                    </a:lnTo>
                    <a:lnTo>
                      <a:pt x="42" y="606"/>
                    </a:lnTo>
                    <a:lnTo>
                      <a:pt x="70" y="624"/>
                    </a:lnTo>
                    <a:lnTo>
                      <a:pt x="102" y="640"/>
                    </a:lnTo>
                    <a:lnTo>
                      <a:pt x="138" y="652"/>
                    </a:lnTo>
                    <a:lnTo>
                      <a:pt x="177" y="661"/>
                    </a:lnTo>
                    <a:lnTo>
                      <a:pt x="217" y="670"/>
                    </a:lnTo>
                    <a:lnTo>
                      <a:pt x="255" y="675"/>
                    </a:lnTo>
                    <a:lnTo>
                      <a:pt x="294" y="679"/>
                    </a:lnTo>
                    <a:lnTo>
                      <a:pt x="330" y="681"/>
                    </a:lnTo>
                    <a:lnTo>
                      <a:pt x="363" y="683"/>
                    </a:lnTo>
                    <a:lnTo>
                      <a:pt x="389" y="683"/>
                    </a:lnTo>
                    <a:lnTo>
                      <a:pt x="410" y="684"/>
                    </a:lnTo>
                    <a:lnTo>
                      <a:pt x="425" y="684"/>
                    </a:lnTo>
                    <a:lnTo>
                      <a:pt x="430" y="685"/>
                    </a:lnTo>
                    <a:lnTo>
                      <a:pt x="930" y="736"/>
                    </a:lnTo>
                    <a:lnTo>
                      <a:pt x="932" y="736"/>
                    </a:lnTo>
                    <a:lnTo>
                      <a:pt x="938" y="737"/>
                    </a:lnTo>
                    <a:lnTo>
                      <a:pt x="946" y="739"/>
                    </a:lnTo>
                    <a:lnTo>
                      <a:pt x="960" y="744"/>
                    </a:lnTo>
                    <a:lnTo>
                      <a:pt x="974" y="746"/>
                    </a:lnTo>
                    <a:lnTo>
                      <a:pt x="989" y="751"/>
                    </a:lnTo>
                    <a:lnTo>
                      <a:pt x="1005" y="756"/>
                    </a:lnTo>
                    <a:lnTo>
                      <a:pt x="1023" y="764"/>
                    </a:lnTo>
                    <a:lnTo>
                      <a:pt x="1037" y="769"/>
                    </a:lnTo>
                    <a:lnTo>
                      <a:pt x="1050" y="776"/>
                    </a:lnTo>
                    <a:lnTo>
                      <a:pt x="1061" y="782"/>
                    </a:lnTo>
                    <a:lnTo>
                      <a:pt x="1070" y="791"/>
                    </a:lnTo>
                    <a:lnTo>
                      <a:pt x="1072" y="799"/>
                    </a:lnTo>
                    <a:lnTo>
                      <a:pt x="1072" y="807"/>
                    </a:lnTo>
                    <a:lnTo>
                      <a:pt x="1067" y="816"/>
                    </a:lnTo>
                    <a:lnTo>
                      <a:pt x="1057" y="826"/>
                    </a:lnTo>
                    <a:lnTo>
                      <a:pt x="1037" y="833"/>
                    </a:lnTo>
                    <a:lnTo>
                      <a:pt x="1013" y="841"/>
                    </a:lnTo>
                    <a:lnTo>
                      <a:pt x="982" y="850"/>
                    </a:lnTo>
                    <a:lnTo>
                      <a:pt x="947" y="860"/>
                    </a:lnTo>
                    <a:lnTo>
                      <a:pt x="910" y="868"/>
                    </a:lnTo>
                    <a:lnTo>
                      <a:pt x="869" y="875"/>
                    </a:lnTo>
                    <a:lnTo>
                      <a:pt x="828" y="884"/>
                    </a:lnTo>
                    <a:lnTo>
                      <a:pt x="786" y="892"/>
                    </a:lnTo>
                    <a:lnTo>
                      <a:pt x="745" y="897"/>
                    </a:lnTo>
                    <a:lnTo>
                      <a:pt x="706" y="904"/>
                    </a:lnTo>
                    <a:lnTo>
                      <a:pt x="670" y="908"/>
                    </a:lnTo>
                    <a:lnTo>
                      <a:pt x="640" y="915"/>
                    </a:lnTo>
                    <a:lnTo>
                      <a:pt x="614" y="918"/>
                    </a:lnTo>
                    <a:lnTo>
                      <a:pt x="593" y="922"/>
                    </a:lnTo>
                    <a:lnTo>
                      <a:pt x="580" y="924"/>
                    </a:lnTo>
                    <a:lnTo>
                      <a:pt x="577" y="925"/>
                    </a:lnTo>
                    <a:lnTo>
                      <a:pt x="572" y="925"/>
                    </a:lnTo>
                    <a:lnTo>
                      <a:pt x="562" y="927"/>
                    </a:lnTo>
                    <a:lnTo>
                      <a:pt x="545" y="929"/>
                    </a:lnTo>
                    <a:lnTo>
                      <a:pt x="523" y="934"/>
                    </a:lnTo>
                    <a:lnTo>
                      <a:pt x="498" y="937"/>
                    </a:lnTo>
                    <a:lnTo>
                      <a:pt x="468" y="943"/>
                    </a:lnTo>
                    <a:lnTo>
                      <a:pt x="437" y="949"/>
                    </a:lnTo>
                    <a:lnTo>
                      <a:pt x="405" y="955"/>
                    </a:lnTo>
                    <a:lnTo>
                      <a:pt x="370" y="960"/>
                    </a:lnTo>
                    <a:lnTo>
                      <a:pt x="338" y="966"/>
                    </a:lnTo>
                    <a:lnTo>
                      <a:pt x="306" y="973"/>
                    </a:lnTo>
                    <a:lnTo>
                      <a:pt x="279" y="978"/>
                    </a:lnTo>
                    <a:lnTo>
                      <a:pt x="251" y="984"/>
                    </a:lnTo>
                    <a:lnTo>
                      <a:pt x="230" y="988"/>
                    </a:lnTo>
                    <a:lnTo>
                      <a:pt x="213" y="992"/>
                    </a:lnTo>
                    <a:lnTo>
                      <a:pt x="203" y="997"/>
                    </a:lnTo>
                    <a:lnTo>
                      <a:pt x="195" y="999"/>
                    </a:lnTo>
                    <a:lnTo>
                      <a:pt x="187" y="1001"/>
                    </a:lnTo>
                    <a:lnTo>
                      <a:pt x="179" y="1006"/>
                    </a:lnTo>
                    <a:lnTo>
                      <a:pt x="170" y="1011"/>
                    </a:lnTo>
                    <a:lnTo>
                      <a:pt x="161" y="1016"/>
                    </a:lnTo>
                    <a:lnTo>
                      <a:pt x="153" y="1022"/>
                    </a:lnTo>
                    <a:lnTo>
                      <a:pt x="144" y="1028"/>
                    </a:lnTo>
                    <a:lnTo>
                      <a:pt x="135" y="1035"/>
                    </a:lnTo>
                    <a:lnTo>
                      <a:pt x="126" y="1041"/>
                    </a:lnTo>
                    <a:lnTo>
                      <a:pt x="117" y="1047"/>
                    </a:lnTo>
                    <a:lnTo>
                      <a:pt x="110" y="1053"/>
                    </a:lnTo>
                    <a:lnTo>
                      <a:pt x="102" y="1060"/>
                    </a:lnTo>
                    <a:lnTo>
                      <a:pt x="94" y="1065"/>
                    </a:lnTo>
                    <a:lnTo>
                      <a:pt x="89" y="1071"/>
                    </a:lnTo>
                    <a:lnTo>
                      <a:pt x="82" y="1078"/>
                    </a:lnTo>
                    <a:lnTo>
                      <a:pt x="77" y="1083"/>
                    </a:lnTo>
                    <a:lnTo>
                      <a:pt x="80" y="1109"/>
                    </a:lnTo>
                    <a:lnTo>
                      <a:pt x="81" y="1104"/>
                    </a:lnTo>
                    <a:lnTo>
                      <a:pt x="89" y="1096"/>
                    </a:lnTo>
                    <a:lnTo>
                      <a:pt x="92" y="1090"/>
                    </a:lnTo>
                    <a:lnTo>
                      <a:pt x="98" y="1083"/>
                    </a:lnTo>
                    <a:lnTo>
                      <a:pt x="105" y="1077"/>
                    </a:lnTo>
                    <a:lnTo>
                      <a:pt x="114" y="1070"/>
                    </a:lnTo>
                    <a:lnTo>
                      <a:pt x="122" y="1060"/>
                    </a:lnTo>
                    <a:lnTo>
                      <a:pt x="133" y="1052"/>
                    </a:lnTo>
                    <a:lnTo>
                      <a:pt x="143" y="1044"/>
                    </a:lnTo>
                    <a:lnTo>
                      <a:pt x="156" y="1037"/>
                    </a:lnTo>
                    <a:lnTo>
                      <a:pt x="168" y="1029"/>
                    </a:lnTo>
                    <a:lnTo>
                      <a:pt x="181" y="1023"/>
                    </a:lnTo>
                    <a:lnTo>
                      <a:pt x="196" y="1016"/>
                    </a:lnTo>
                    <a:lnTo>
                      <a:pt x="212" y="1011"/>
                    </a:lnTo>
                    <a:lnTo>
                      <a:pt x="234" y="1005"/>
                    </a:lnTo>
                    <a:lnTo>
                      <a:pt x="270" y="998"/>
                    </a:lnTo>
                    <a:lnTo>
                      <a:pt x="316" y="988"/>
                    </a:lnTo>
                    <a:lnTo>
                      <a:pt x="373" y="977"/>
                    </a:lnTo>
                    <a:lnTo>
                      <a:pt x="433" y="965"/>
                    </a:lnTo>
                    <a:lnTo>
                      <a:pt x="501" y="954"/>
                    </a:lnTo>
                    <a:lnTo>
                      <a:pt x="572" y="941"/>
                    </a:lnTo>
                    <a:lnTo>
                      <a:pt x="645" y="928"/>
                    </a:lnTo>
                    <a:lnTo>
                      <a:pt x="714" y="915"/>
                    </a:lnTo>
                    <a:lnTo>
                      <a:pt x="783" y="903"/>
                    </a:lnTo>
                    <a:lnTo>
                      <a:pt x="846" y="891"/>
                    </a:lnTo>
                    <a:lnTo>
                      <a:pt x="903" y="882"/>
                    </a:lnTo>
                    <a:lnTo>
                      <a:pt x="952" y="872"/>
                    </a:lnTo>
                    <a:lnTo>
                      <a:pt x="991" y="865"/>
                    </a:lnTo>
                    <a:lnTo>
                      <a:pt x="1016" y="861"/>
                    </a:lnTo>
                    <a:lnTo>
                      <a:pt x="1029" y="859"/>
                    </a:lnTo>
                    <a:lnTo>
                      <a:pt x="1035" y="855"/>
                    </a:lnTo>
                    <a:lnTo>
                      <a:pt x="1041" y="852"/>
                    </a:lnTo>
                    <a:lnTo>
                      <a:pt x="1049" y="848"/>
                    </a:lnTo>
                    <a:lnTo>
                      <a:pt x="1059" y="843"/>
                    </a:lnTo>
                    <a:lnTo>
                      <a:pt x="1067" y="838"/>
                    </a:lnTo>
                    <a:lnTo>
                      <a:pt x="1076" y="831"/>
                    </a:lnTo>
                    <a:lnTo>
                      <a:pt x="1082" y="824"/>
                    </a:lnTo>
                    <a:lnTo>
                      <a:pt x="1088" y="817"/>
                    </a:lnTo>
                    <a:lnTo>
                      <a:pt x="1090" y="808"/>
                    </a:lnTo>
                    <a:lnTo>
                      <a:pt x="1089" y="799"/>
                    </a:lnTo>
                    <a:lnTo>
                      <a:pt x="1085" y="789"/>
                    </a:lnTo>
                    <a:lnTo>
                      <a:pt x="1077" y="780"/>
                    </a:lnTo>
                    <a:lnTo>
                      <a:pt x="1062" y="768"/>
                    </a:lnTo>
                    <a:lnTo>
                      <a:pt x="1045" y="758"/>
                    </a:lnTo>
                    <a:lnTo>
                      <a:pt x="1020" y="747"/>
                    </a:lnTo>
                    <a:lnTo>
                      <a:pt x="991" y="736"/>
                    </a:lnTo>
                    <a:lnTo>
                      <a:pt x="985" y="735"/>
                    </a:lnTo>
                    <a:lnTo>
                      <a:pt x="974" y="734"/>
                    </a:lnTo>
                    <a:lnTo>
                      <a:pt x="955" y="729"/>
                    </a:lnTo>
                    <a:lnTo>
                      <a:pt x="931" y="726"/>
                    </a:lnTo>
                    <a:lnTo>
                      <a:pt x="900" y="721"/>
                    </a:lnTo>
                    <a:lnTo>
                      <a:pt x="865" y="715"/>
                    </a:lnTo>
                    <a:lnTo>
                      <a:pt x="826" y="709"/>
                    </a:lnTo>
                    <a:lnTo>
                      <a:pt x="785" y="704"/>
                    </a:lnTo>
                    <a:lnTo>
                      <a:pt x="740" y="698"/>
                    </a:lnTo>
                    <a:lnTo>
                      <a:pt x="692" y="692"/>
                    </a:lnTo>
                    <a:lnTo>
                      <a:pt x="642" y="686"/>
                    </a:lnTo>
                    <a:lnTo>
                      <a:pt x="594" y="681"/>
                    </a:lnTo>
                    <a:lnTo>
                      <a:pt x="545" y="675"/>
                    </a:lnTo>
                    <a:lnTo>
                      <a:pt x="496" y="673"/>
                    </a:lnTo>
                    <a:lnTo>
                      <a:pt x="449" y="670"/>
                    </a:lnTo>
                    <a:lnTo>
                      <a:pt x="406" y="670"/>
                    </a:lnTo>
                    <a:lnTo>
                      <a:pt x="400" y="669"/>
                    </a:lnTo>
                    <a:lnTo>
                      <a:pt x="389" y="669"/>
                    </a:lnTo>
                    <a:lnTo>
                      <a:pt x="372" y="667"/>
                    </a:lnTo>
                    <a:lnTo>
                      <a:pt x="348" y="666"/>
                    </a:lnTo>
                    <a:lnTo>
                      <a:pt x="320" y="664"/>
                    </a:lnTo>
                    <a:lnTo>
                      <a:pt x="290" y="661"/>
                    </a:lnTo>
                    <a:lnTo>
                      <a:pt x="255" y="656"/>
                    </a:lnTo>
                    <a:lnTo>
                      <a:pt x="222" y="652"/>
                    </a:lnTo>
                    <a:lnTo>
                      <a:pt x="187" y="644"/>
                    </a:lnTo>
                    <a:lnTo>
                      <a:pt x="153" y="635"/>
                    </a:lnTo>
                    <a:lnTo>
                      <a:pt x="121" y="625"/>
                    </a:lnTo>
                    <a:lnTo>
                      <a:pt x="91" y="613"/>
                    </a:lnTo>
                    <a:lnTo>
                      <a:pt x="65" y="598"/>
                    </a:lnTo>
                    <a:lnTo>
                      <a:pt x="44" y="581"/>
                    </a:lnTo>
                    <a:lnTo>
                      <a:pt x="30" y="560"/>
                    </a:lnTo>
                    <a:lnTo>
                      <a:pt x="22" y="539"/>
                    </a:lnTo>
                    <a:lnTo>
                      <a:pt x="20" y="515"/>
                    </a:lnTo>
                    <a:lnTo>
                      <a:pt x="20" y="494"/>
                    </a:lnTo>
                    <a:lnTo>
                      <a:pt x="26" y="474"/>
                    </a:lnTo>
                    <a:lnTo>
                      <a:pt x="33" y="455"/>
                    </a:lnTo>
                    <a:lnTo>
                      <a:pt x="43" y="438"/>
                    </a:lnTo>
                    <a:lnTo>
                      <a:pt x="54" y="421"/>
                    </a:lnTo>
                    <a:lnTo>
                      <a:pt x="69" y="407"/>
                    </a:lnTo>
                    <a:lnTo>
                      <a:pt x="84" y="394"/>
                    </a:lnTo>
                    <a:lnTo>
                      <a:pt x="100" y="381"/>
                    </a:lnTo>
                    <a:lnTo>
                      <a:pt x="115" y="371"/>
                    </a:lnTo>
                    <a:lnTo>
                      <a:pt x="131" y="361"/>
                    </a:lnTo>
                    <a:lnTo>
                      <a:pt x="146" y="353"/>
                    </a:lnTo>
                    <a:lnTo>
                      <a:pt x="160" y="347"/>
                    </a:lnTo>
                    <a:lnTo>
                      <a:pt x="174" y="341"/>
                    </a:lnTo>
                    <a:lnTo>
                      <a:pt x="185" y="338"/>
                    </a:lnTo>
                    <a:lnTo>
                      <a:pt x="194" y="337"/>
                    </a:lnTo>
                    <a:lnTo>
                      <a:pt x="203" y="334"/>
                    </a:lnTo>
                    <a:lnTo>
                      <a:pt x="221" y="330"/>
                    </a:lnTo>
                    <a:lnTo>
                      <a:pt x="243" y="326"/>
                    </a:lnTo>
                    <a:lnTo>
                      <a:pt x="271" y="320"/>
                    </a:lnTo>
                    <a:lnTo>
                      <a:pt x="301" y="315"/>
                    </a:lnTo>
                    <a:lnTo>
                      <a:pt x="334" y="308"/>
                    </a:lnTo>
                    <a:lnTo>
                      <a:pt x="368" y="302"/>
                    </a:lnTo>
                    <a:lnTo>
                      <a:pt x="404" y="295"/>
                    </a:lnTo>
                    <a:lnTo>
                      <a:pt x="437" y="288"/>
                    </a:lnTo>
                    <a:lnTo>
                      <a:pt x="470" y="282"/>
                    </a:lnTo>
                    <a:lnTo>
                      <a:pt x="500" y="275"/>
                    </a:lnTo>
                    <a:lnTo>
                      <a:pt x="529" y="271"/>
                    </a:lnTo>
                    <a:lnTo>
                      <a:pt x="552" y="266"/>
                    </a:lnTo>
                    <a:lnTo>
                      <a:pt x="568" y="263"/>
                    </a:lnTo>
                    <a:lnTo>
                      <a:pt x="580" y="261"/>
                    </a:lnTo>
                    <a:lnTo>
                      <a:pt x="585" y="261"/>
                    </a:lnTo>
                    <a:lnTo>
                      <a:pt x="587" y="260"/>
                    </a:lnTo>
                    <a:lnTo>
                      <a:pt x="593" y="258"/>
                    </a:lnTo>
                    <a:lnTo>
                      <a:pt x="603" y="256"/>
                    </a:lnTo>
                    <a:lnTo>
                      <a:pt x="615" y="254"/>
                    </a:lnTo>
                    <a:lnTo>
                      <a:pt x="629" y="248"/>
                    </a:lnTo>
                    <a:lnTo>
                      <a:pt x="647" y="244"/>
                    </a:lnTo>
                    <a:lnTo>
                      <a:pt x="664" y="237"/>
                    </a:lnTo>
                    <a:lnTo>
                      <a:pt x="683" y="232"/>
                    </a:lnTo>
                    <a:lnTo>
                      <a:pt x="702" y="223"/>
                    </a:lnTo>
                    <a:lnTo>
                      <a:pt x="720" y="213"/>
                    </a:lnTo>
                    <a:lnTo>
                      <a:pt x="736" y="202"/>
                    </a:lnTo>
                    <a:lnTo>
                      <a:pt x="752" y="191"/>
                    </a:lnTo>
                    <a:lnTo>
                      <a:pt x="764" y="178"/>
                    </a:lnTo>
                    <a:lnTo>
                      <a:pt x="774" y="164"/>
                    </a:lnTo>
                    <a:lnTo>
                      <a:pt x="781" y="149"/>
                    </a:lnTo>
                    <a:lnTo>
                      <a:pt x="784" y="132"/>
                    </a:lnTo>
                    <a:lnTo>
                      <a:pt x="781" y="115"/>
                    </a:lnTo>
                    <a:lnTo>
                      <a:pt x="775" y="100"/>
                    </a:lnTo>
                    <a:lnTo>
                      <a:pt x="767" y="87"/>
                    </a:lnTo>
                    <a:lnTo>
                      <a:pt x="758" y="77"/>
                    </a:lnTo>
                    <a:lnTo>
                      <a:pt x="746" y="67"/>
                    </a:lnTo>
                    <a:lnTo>
                      <a:pt x="734" y="61"/>
                    </a:lnTo>
                    <a:lnTo>
                      <a:pt x="721" y="54"/>
                    </a:lnTo>
                    <a:lnTo>
                      <a:pt x="708" y="51"/>
                    </a:lnTo>
                    <a:lnTo>
                      <a:pt x="694" y="46"/>
                    </a:lnTo>
                    <a:lnTo>
                      <a:pt x="681" y="43"/>
                    </a:lnTo>
                    <a:lnTo>
                      <a:pt x="669" y="41"/>
                    </a:lnTo>
                    <a:lnTo>
                      <a:pt x="659" y="39"/>
                    </a:lnTo>
                    <a:lnTo>
                      <a:pt x="648" y="38"/>
                    </a:lnTo>
                    <a:lnTo>
                      <a:pt x="641" y="38"/>
                    </a:lnTo>
                    <a:lnTo>
                      <a:pt x="637" y="38"/>
                    </a:lnTo>
                    <a:lnTo>
                      <a:pt x="637" y="39"/>
                    </a:lnTo>
                    <a:lnTo>
                      <a:pt x="140" y="31"/>
                    </a:lnTo>
                    <a:lnTo>
                      <a:pt x="157" y="13"/>
                    </a:lnTo>
                    <a:lnTo>
                      <a:pt x="161" y="12"/>
                    </a:lnTo>
                    <a:lnTo>
                      <a:pt x="180" y="11"/>
                    </a:lnTo>
                    <a:lnTo>
                      <a:pt x="208" y="10"/>
                    </a:lnTo>
                    <a:lnTo>
                      <a:pt x="245" y="10"/>
                    </a:lnTo>
                    <a:lnTo>
                      <a:pt x="288" y="9"/>
                    </a:lnTo>
                    <a:lnTo>
                      <a:pt x="337" y="7"/>
                    </a:lnTo>
                    <a:lnTo>
                      <a:pt x="390" y="7"/>
                    </a:lnTo>
                    <a:lnTo>
                      <a:pt x="447" y="9"/>
                    </a:lnTo>
                    <a:lnTo>
                      <a:pt x="502" y="9"/>
                    </a:lnTo>
                    <a:lnTo>
                      <a:pt x="557" y="10"/>
                    </a:lnTo>
                    <a:lnTo>
                      <a:pt x="610" y="11"/>
                    </a:lnTo>
                    <a:lnTo>
                      <a:pt x="660" y="14"/>
                    </a:lnTo>
                    <a:lnTo>
                      <a:pt x="704" y="16"/>
                    </a:lnTo>
                    <a:lnTo>
                      <a:pt x="741" y="22"/>
                    </a:lnTo>
                    <a:lnTo>
                      <a:pt x="770" y="27"/>
                    </a:lnTo>
                    <a:lnTo>
                      <a:pt x="789" y="36"/>
                    </a:lnTo>
                    <a:lnTo>
                      <a:pt x="800" y="44"/>
                    </a:lnTo>
                    <a:lnTo>
                      <a:pt x="812" y="53"/>
                    </a:lnTo>
                    <a:lnTo>
                      <a:pt x="819" y="63"/>
                    </a:lnTo>
                    <a:lnTo>
                      <a:pt x="828" y="75"/>
                    </a:lnTo>
                    <a:lnTo>
                      <a:pt x="833" y="86"/>
                    </a:lnTo>
                    <a:lnTo>
                      <a:pt x="836" y="99"/>
                    </a:lnTo>
                    <a:lnTo>
                      <a:pt x="838" y="112"/>
                    </a:lnTo>
                    <a:lnTo>
                      <a:pt x="839" y="127"/>
                    </a:lnTo>
                    <a:lnTo>
                      <a:pt x="836" y="140"/>
                    </a:lnTo>
                    <a:lnTo>
                      <a:pt x="831" y="153"/>
                    </a:lnTo>
                    <a:lnTo>
                      <a:pt x="826" y="167"/>
                    </a:lnTo>
                    <a:lnTo>
                      <a:pt x="819" y="181"/>
                    </a:lnTo>
                    <a:lnTo>
                      <a:pt x="808" y="194"/>
                    </a:lnTo>
                    <a:lnTo>
                      <a:pt x="797" y="208"/>
                    </a:lnTo>
                    <a:lnTo>
                      <a:pt x="782" y="220"/>
                    </a:lnTo>
                    <a:lnTo>
                      <a:pt x="766" y="233"/>
                    </a:lnTo>
                    <a:lnTo>
                      <a:pt x="746" y="244"/>
                    </a:lnTo>
                    <a:lnTo>
                      <a:pt x="724" y="256"/>
                    </a:lnTo>
                    <a:lnTo>
                      <a:pt x="698" y="268"/>
                    </a:lnTo>
                    <a:lnTo>
                      <a:pt x="671" y="281"/>
                    </a:lnTo>
                    <a:lnTo>
                      <a:pt x="642" y="290"/>
                    </a:lnTo>
                    <a:lnTo>
                      <a:pt x="614" y="302"/>
                    </a:lnTo>
                    <a:lnTo>
                      <a:pt x="583" y="311"/>
                    </a:lnTo>
                    <a:lnTo>
                      <a:pt x="555" y="321"/>
                    </a:lnTo>
                    <a:lnTo>
                      <a:pt x="525" y="329"/>
                    </a:lnTo>
                    <a:lnTo>
                      <a:pt x="500" y="338"/>
                    </a:lnTo>
                    <a:lnTo>
                      <a:pt x="477" y="344"/>
                    </a:lnTo>
                    <a:lnTo>
                      <a:pt x="454" y="351"/>
                    </a:lnTo>
                    <a:lnTo>
                      <a:pt x="437" y="356"/>
                    </a:lnTo>
                    <a:lnTo>
                      <a:pt x="425" y="360"/>
                    </a:lnTo>
                    <a:lnTo>
                      <a:pt x="416" y="362"/>
                    </a:lnTo>
                    <a:lnTo>
                      <a:pt x="414" y="362"/>
                    </a:lnTo>
                    <a:lnTo>
                      <a:pt x="410" y="362"/>
                    </a:lnTo>
                    <a:lnTo>
                      <a:pt x="404" y="362"/>
                    </a:lnTo>
                    <a:lnTo>
                      <a:pt x="391" y="363"/>
                    </a:lnTo>
                    <a:lnTo>
                      <a:pt x="377" y="367"/>
                    </a:lnTo>
                    <a:lnTo>
                      <a:pt x="359" y="370"/>
                    </a:lnTo>
                    <a:lnTo>
                      <a:pt x="341" y="373"/>
                    </a:lnTo>
                    <a:lnTo>
                      <a:pt x="320" y="378"/>
                    </a:lnTo>
                    <a:lnTo>
                      <a:pt x="299" y="386"/>
                    </a:lnTo>
                    <a:lnTo>
                      <a:pt x="275" y="391"/>
                    </a:lnTo>
                    <a:lnTo>
                      <a:pt x="254" y="399"/>
                    </a:lnTo>
                    <a:lnTo>
                      <a:pt x="233" y="409"/>
                    </a:lnTo>
                    <a:lnTo>
                      <a:pt x="216" y="420"/>
                    </a:lnTo>
                    <a:lnTo>
                      <a:pt x="199" y="431"/>
                    </a:lnTo>
                    <a:lnTo>
                      <a:pt x="186" y="444"/>
                    </a:lnTo>
                    <a:lnTo>
                      <a:pt x="176" y="460"/>
                    </a:lnTo>
                    <a:lnTo>
                      <a:pt x="170" y="477"/>
                    </a:lnTo>
                    <a:lnTo>
                      <a:pt x="168" y="492"/>
                    </a:lnTo>
                    <a:lnTo>
                      <a:pt x="170" y="507"/>
                    </a:lnTo>
                    <a:lnTo>
                      <a:pt x="177" y="519"/>
                    </a:lnTo>
                    <a:lnTo>
                      <a:pt x="186" y="531"/>
                    </a:lnTo>
                    <a:lnTo>
                      <a:pt x="196" y="540"/>
                    </a:lnTo>
                    <a:lnTo>
                      <a:pt x="209" y="550"/>
                    </a:lnTo>
                    <a:lnTo>
                      <a:pt x="224" y="558"/>
                    </a:lnTo>
                    <a:lnTo>
                      <a:pt x="239" y="565"/>
                    </a:lnTo>
                    <a:lnTo>
                      <a:pt x="254" y="570"/>
                    </a:lnTo>
                    <a:lnTo>
                      <a:pt x="270" y="573"/>
                    </a:lnTo>
                    <a:lnTo>
                      <a:pt x="283" y="577"/>
                    </a:lnTo>
                    <a:lnTo>
                      <a:pt x="296" y="581"/>
                    </a:lnTo>
                    <a:lnTo>
                      <a:pt x="306" y="582"/>
                    </a:lnTo>
                    <a:lnTo>
                      <a:pt x="316" y="583"/>
                    </a:lnTo>
                    <a:lnTo>
                      <a:pt x="321" y="583"/>
                    </a:lnTo>
                    <a:lnTo>
                      <a:pt x="324" y="585"/>
                    </a:lnTo>
                    <a:lnTo>
                      <a:pt x="933" y="633"/>
                    </a:lnTo>
                    <a:lnTo>
                      <a:pt x="935" y="633"/>
                    </a:lnTo>
                    <a:lnTo>
                      <a:pt x="946" y="634"/>
                    </a:lnTo>
                    <a:lnTo>
                      <a:pt x="963" y="635"/>
                    </a:lnTo>
                    <a:lnTo>
                      <a:pt x="985" y="639"/>
                    </a:lnTo>
                    <a:lnTo>
                      <a:pt x="1011" y="641"/>
                    </a:lnTo>
                    <a:lnTo>
                      <a:pt x="1040" y="645"/>
                    </a:lnTo>
                    <a:lnTo>
                      <a:pt x="1071" y="651"/>
                    </a:lnTo>
                    <a:lnTo>
                      <a:pt x="1106" y="656"/>
                    </a:lnTo>
                    <a:lnTo>
                      <a:pt x="1139" y="662"/>
                    </a:lnTo>
                    <a:lnTo>
                      <a:pt x="1172" y="669"/>
                    </a:lnTo>
                    <a:lnTo>
                      <a:pt x="1204" y="675"/>
                    </a:lnTo>
                    <a:lnTo>
                      <a:pt x="1234" y="684"/>
                    </a:lnTo>
                    <a:lnTo>
                      <a:pt x="1259" y="692"/>
                    </a:lnTo>
                    <a:lnTo>
                      <a:pt x="1282" y="701"/>
                    </a:lnTo>
                    <a:lnTo>
                      <a:pt x="1300" y="711"/>
                    </a:lnTo>
                    <a:lnTo>
                      <a:pt x="1312" y="723"/>
                    </a:lnTo>
                    <a:lnTo>
                      <a:pt x="1320" y="733"/>
                    </a:lnTo>
                    <a:lnTo>
                      <a:pt x="1327" y="745"/>
                    </a:lnTo>
                    <a:lnTo>
                      <a:pt x="1332" y="756"/>
                    </a:lnTo>
                    <a:lnTo>
                      <a:pt x="1338" y="769"/>
                    </a:lnTo>
                    <a:lnTo>
                      <a:pt x="1341" y="781"/>
                    </a:lnTo>
                    <a:lnTo>
                      <a:pt x="1344" y="796"/>
                    </a:lnTo>
                    <a:lnTo>
                      <a:pt x="1344" y="809"/>
                    </a:lnTo>
                    <a:lnTo>
                      <a:pt x="1345" y="823"/>
                    </a:lnTo>
                    <a:lnTo>
                      <a:pt x="1343" y="836"/>
                    </a:lnTo>
                    <a:lnTo>
                      <a:pt x="1340" y="848"/>
                    </a:lnTo>
                    <a:lnTo>
                      <a:pt x="1334" y="859"/>
                    </a:lnTo>
                    <a:lnTo>
                      <a:pt x="1329" y="871"/>
                    </a:lnTo>
                    <a:lnTo>
                      <a:pt x="1320" y="881"/>
                    </a:lnTo>
                    <a:lnTo>
                      <a:pt x="1310" y="891"/>
                    </a:lnTo>
                    <a:lnTo>
                      <a:pt x="1299" y="899"/>
                    </a:lnTo>
                    <a:lnTo>
                      <a:pt x="1287" y="907"/>
                    </a:lnTo>
                    <a:lnTo>
                      <a:pt x="1269" y="913"/>
                    </a:lnTo>
                    <a:lnTo>
                      <a:pt x="1249" y="918"/>
                    </a:lnTo>
                    <a:lnTo>
                      <a:pt x="1227" y="925"/>
                    </a:lnTo>
                    <a:lnTo>
                      <a:pt x="1204" y="932"/>
                    </a:lnTo>
                    <a:lnTo>
                      <a:pt x="1177" y="937"/>
                    </a:lnTo>
                    <a:lnTo>
                      <a:pt x="1152" y="943"/>
                    </a:lnTo>
                    <a:lnTo>
                      <a:pt x="1125" y="948"/>
                    </a:lnTo>
                    <a:lnTo>
                      <a:pt x="1101" y="954"/>
                    </a:lnTo>
                    <a:lnTo>
                      <a:pt x="1075" y="958"/>
                    </a:lnTo>
                    <a:lnTo>
                      <a:pt x="1051" y="963"/>
                    </a:lnTo>
                    <a:lnTo>
                      <a:pt x="1030" y="965"/>
                    </a:lnTo>
                    <a:lnTo>
                      <a:pt x="1013" y="969"/>
                    </a:lnTo>
                    <a:lnTo>
                      <a:pt x="997" y="971"/>
                    </a:lnTo>
                    <a:lnTo>
                      <a:pt x="985" y="974"/>
                    </a:lnTo>
                    <a:lnTo>
                      <a:pt x="978" y="975"/>
                    </a:lnTo>
                    <a:lnTo>
                      <a:pt x="976" y="976"/>
                    </a:lnTo>
                    <a:lnTo>
                      <a:pt x="269" y="1137"/>
                    </a:lnTo>
                    <a:lnTo>
                      <a:pt x="264" y="1137"/>
                    </a:lnTo>
                    <a:lnTo>
                      <a:pt x="259" y="1142"/>
                    </a:lnTo>
                    <a:lnTo>
                      <a:pt x="255" y="1145"/>
                    </a:lnTo>
                    <a:lnTo>
                      <a:pt x="254" y="1151"/>
                    </a:lnTo>
                    <a:lnTo>
                      <a:pt x="254" y="1158"/>
                    </a:lnTo>
                    <a:lnTo>
                      <a:pt x="258" y="1168"/>
                    </a:lnTo>
                    <a:lnTo>
                      <a:pt x="260" y="1173"/>
                    </a:lnTo>
                    <a:lnTo>
                      <a:pt x="264" y="1177"/>
                    </a:lnTo>
                    <a:lnTo>
                      <a:pt x="271" y="1182"/>
                    </a:lnTo>
                    <a:lnTo>
                      <a:pt x="281" y="1185"/>
                    </a:lnTo>
                    <a:lnTo>
                      <a:pt x="290" y="1188"/>
                    </a:lnTo>
                    <a:lnTo>
                      <a:pt x="301" y="1191"/>
                    </a:lnTo>
                    <a:lnTo>
                      <a:pt x="312" y="1195"/>
                    </a:lnTo>
                    <a:lnTo>
                      <a:pt x="324" y="1197"/>
                    </a:lnTo>
                    <a:lnTo>
                      <a:pt x="334" y="1198"/>
                    </a:lnTo>
                    <a:lnTo>
                      <a:pt x="345" y="1200"/>
                    </a:lnTo>
                    <a:lnTo>
                      <a:pt x="354" y="1201"/>
                    </a:lnTo>
                    <a:lnTo>
                      <a:pt x="364" y="1204"/>
                    </a:lnTo>
                    <a:lnTo>
                      <a:pt x="372" y="1205"/>
                    </a:lnTo>
                    <a:lnTo>
                      <a:pt x="377" y="1206"/>
                    </a:lnTo>
                    <a:lnTo>
                      <a:pt x="381" y="1206"/>
                    </a:lnTo>
                    <a:lnTo>
                      <a:pt x="384" y="1207"/>
                    </a:lnTo>
                    <a:lnTo>
                      <a:pt x="1024" y="1191"/>
                    </a:lnTo>
                    <a:lnTo>
                      <a:pt x="1869" y="1030"/>
                    </a:lnTo>
                    <a:lnTo>
                      <a:pt x="1883" y="999"/>
                    </a:lnTo>
                    <a:lnTo>
                      <a:pt x="1873" y="1000"/>
                    </a:lnTo>
                    <a:lnTo>
                      <a:pt x="1848" y="1006"/>
                    </a:lnTo>
                    <a:lnTo>
                      <a:pt x="1811" y="1014"/>
                    </a:lnTo>
                    <a:lnTo>
                      <a:pt x="1761" y="1025"/>
                    </a:lnTo>
                    <a:lnTo>
                      <a:pt x="1701" y="1037"/>
                    </a:lnTo>
                    <a:lnTo>
                      <a:pt x="1636" y="1052"/>
                    </a:lnTo>
                    <a:lnTo>
                      <a:pt x="1564" y="1068"/>
                    </a:lnTo>
                    <a:lnTo>
                      <a:pt x="1490" y="1084"/>
                    </a:lnTo>
                    <a:lnTo>
                      <a:pt x="1413" y="1100"/>
                    </a:lnTo>
                    <a:lnTo>
                      <a:pt x="1338" y="1116"/>
                    </a:lnTo>
                    <a:lnTo>
                      <a:pt x="1265" y="1130"/>
                    </a:lnTo>
                    <a:lnTo>
                      <a:pt x="1198" y="1144"/>
                    </a:lnTo>
                    <a:lnTo>
                      <a:pt x="1139" y="1154"/>
                    </a:lnTo>
                    <a:lnTo>
                      <a:pt x="1088" y="1163"/>
                    </a:lnTo>
                    <a:lnTo>
                      <a:pt x="1048" y="1169"/>
                    </a:lnTo>
                    <a:lnTo>
                      <a:pt x="1024" y="1173"/>
                    </a:lnTo>
                    <a:lnTo>
                      <a:pt x="999" y="1173"/>
                    </a:lnTo>
                    <a:lnTo>
                      <a:pt x="967" y="1173"/>
                    </a:lnTo>
                    <a:lnTo>
                      <a:pt x="928" y="1174"/>
                    </a:lnTo>
                    <a:lnTo>
                      <a:pt x="883" y="1175"/>
                    </a:lnTo>
                    <a:lnTo>
                      <a:pt x="831" y="1176"/>
                    </a:lnTo>
                    <a:lnTo>
                      <a:pt x="778" y="1178"/>
                    </a:lnTo>
                    <a:lnTo>
                      <a:pt x="722" y="1180"/>
                    </a:lnTo>
                    <a:lnTo>
                      <a:pt x="667" y="1183"/>
                    </a:lnTo>
                    <a:lnTo>
                      <a:pt x="609" y="1184"/>
                    </a:lnTo>
                    <a:lnTo>
                      <a:pt x="554" y="1185"/>
                    </a:lnTo>
                    <a:lnTo>
                      <a:pt x="500" y="1185"/>
                    </a:lnTo>
                    <a:lnTo>
                      <a:pt x="453" y="1185"/>
                    </a:lnTo>
                    <a:lnTo>
                      <a:pt x="408" y="1185"/>
                    </a:lnTo>
                    <a:lnTo>
                      <a:pt x="373" y="1185"/>
                    </a:lnTo>
                    <a:lnTo>
                      <a:pt x="343" y="1183"/>
                    </a:lnTo>
                    <a:lnTo>
                      <a:pt x="324" y="1180"/>
                    </a:lnTo>
                    <a:lnTo>
                      <a:pt x="309" y="1176"/>
                    </a:lnTo>
                    <a:lnTo>
                      <a:pt x="297" y="1174"/>
                    </a:lnTo>
                    <a:lnTo>
                      <a:pt x="289" y="1169"/>
                    </a:lnTo>
                    <a:lnTo>
                      <a:pt x="283" y="1166"/>
                    </a:lnTo>
                    <a:lnTo>
                      <a:pt x="275" y="1161"/>
                    </a:lnTo>
                    <a:lnTo>
                      <a:pt x="274" y="1155"/>
                    </a:lnTo>
                    <a:lnTo>
                      <a:pt x="275" y="1149"/>
                    </a:lnTo>
                    <a:lnTo>
                      <a:pt x="281" y="1146"/>
                    </a:lnTo>
                    <a:lnTo>
                      <a:pt x="284" y="1144"/>
                    </a:lnTo>
                    <a:lnTo>
                      <a:pt x="286" y="1144"/>
                    </a:lnTo>
                    <a:lnTo>
                      <a:pt x="1187" y="970"/>
                    </a:lnTo>
                    <a:lnTo>
                      <a:pt x="1188" y="969"/>
                    </a:lnTo>
                    <a:lnTo>
                      <a:pt x="1195" y="969"/>
                    </a:lnTo>
                    <a:lnTo>
                      <a:pt x="1203" y="967"/>
                    </a:lnTo>
                    <a:lnTo>
                      <a:pt x="1215" y="965"/>
                    </a:lnTo>
                    <a:lnTo>
                      <a:pt x="1228" y="962"/>
                    </a:lnTo>
                    <a:lnTo>
                      <a:pt x="1243" y="958"/>
                    </a:lnTo>
                    <a:lnTo>
                      <a:pt x="1259" y="953"/>
                    </a:lnTo>
                    <a:lnTo>
                      <a:pt x="1277" y="946"/>
                    </a:lnTo>
                    <a:lnTo>
                      <a:pt x="1292" y="936"/>
                    </a:lnTo>
                    <a:lnTo>
                      <a:pt x="1309" y="926"/>
                    </a:lnTo>
                    <a:lnTo>
                      <a:pt x="1322" y="913"/>
                    </a:lnTo>
                    <a:lnTo>
                      <a:pt x="1338" y="900"/>
                    </a:lnTo>
                    <a:lnTo>
                      <a:pt x="1349" y="882"/>
                    </a:lnTo>
                    <a:lnTo>
                      <a:pt x="1358" y="862"/>
                    </a:lnTo>
                    <a:lnTo>
                      <a:pt x="1363" y="841"/>
                    </a:lnTo>
                    <a:lnTo>
                      <a:pt x="1366" y="817"/>
                    </a:lnTo>
                    <a:lnTo>
                      <a:pt x="1364" y="791"/>
                    </a:lnTo>
                    <a:lnTo>
                      <a:pt x="1359" y="769"/>
                    </a:lnTo>
                    <a:lnTo>
                      <a:pt x="1350" y="750"/>
                    </a:lnTo>
                    <a:lnTo>
                      <a:pt x="1341" y="734"/>
                    </a:lnTo>
                    <a:lnTo>
                      <a:pt x="1328" y="718"/>
                    </a:lnTo>
                    <a:lnTo>
                      <a:pt x="1315" y="706"/>
                    </a:lnTo>
                    <a:lnTo>
                      <a:pt x="1299" y="696"/>
                    </a:lnTo>
                    <a:lnTo>
                      <a:pt x="1286" y="687"/>
                    </a:lnTo>
                    <a:lnTo>
                      <a:pt x="1270" y="680"/>
                    </a:lnTo>
                    <a:lnTo>
                      <a:pt x="1255" y="675"/>
                    </a:lnTo>
                    <a:lnTo>
                      <a:pt x="1242" y="670"/>
                    </a:lnTo>
                    <a:lnTo>
                      <a:pt x="1230" y="667"/>
                    </a:lnTo>
                    <a:lnTo>
                      <a:pt x="1218" y="664"/>
                    </a:lnTo>
                    <a:lnTo>
                      <a:pt x="1211" y="664"/>
                    </a:lnTo>
                    <a:lnTo>
                      <a:pt x="1206" y="664"/>
                    </a:lnTo>
                    <a:lnTo>
                      <a:pt x="1205" y="664"/>
                    </a:lnTo>
                    <a:lnTo>
                      <a:pt x="1202" y="663"/>
                    </a:lnTo>
                    <a:lnTo>
                      <a:pt x="1196" y="661"/>
                    </a:lnTo>
                    <a:lnTo>
                      <a:pt x="1184" y="658"/>
                    </a:lnTo>
                    <a:lnTo>
                      <a:pt x="1170" y="655"/>
                    </a:lnTo>
                    <a:lnTo>
                      <a:pt x="1151" y="651"/>
                    </a:lnTo>
                    <a:lnTo>
                      <a:pt x="1129" y="646"/>
                    </a:lnTo>
                    <a:lnTo>
                      <a:pt x="1101" y="641"/>
                    </a:lnTo>
                    <a:lnTo>
                      <a:pt x="1071" y="638"/>
                    </a:lnTo>
                    <a:lnTo>
                      <a:pt x="1037" y="631"/>
                    </a:lnTo>
                    <a:lnTo>
                      <a:pt x="1001" y="627"/>
                    </a:lnTo>
                    <a:lnTo>
                      <a:pt x="960" y="621"/>
                    </a:lnTo>
                    <a:lnTo>
                      <a:pt x="918" y="618"/>
                    </a:lnTo>
                    <a:lnTo>
                      <a:pt x="871" y="612"/>
                    </a:lnTo>
                    <a:lnTo>
                      <a:pt x="821" y="608"/>
                    </a:lnTo>
                    <a:lnTo>
                      <a:pt x="771" y="606"/>
                    </a:lnTo>
                    <a:lnTo>
                      <a:pt x="716" y="603"/>
                    </a:lnTo>
                    <a:lnTo>
                      <a:pt x="661" y="599"/>
                    </a:lnTo>
                    <a:lnTo>
                      <a:pt x="610" y="596"/>
                    </a:lnTo>
                    <a:lnTo>
                      <a:pt x="562" y="592"/>
                    </a:lnTo>
                    <a:lnTo>
                      <a:pt x="516" y="589"/>
                    </a:lnTo>
                    <a:lnTo>
                      <a:pt x="474" y="585"/>
                    </a:lnTo>
                    <a:lnTo>
                      <a:pt x="435" y="581"/>
                    </a:lnTo>
                    <a:lnTo>
                      <a:pt x="398" y="577"/>
                    </a:lnTo>
                    <a:lnTo>
                      <a:pt x="365" y="572"/>
                    </a:lnTo>
                    <a:lnTo>
                      <a:pt x="335" y="568"/>
                    </a:lnTo>
                    <a:lnTo>
                      <a:pt x="307" y="562"/>
                    </a:lnTo>
                    <a:lnTo>
                      <a:pt x="284" y="558"/>
                    </a:lnTo>
                    <a:lnTo>
                      <a:pt x="265" y="555"/>
                    </a:lnTo>
                    <a:lnTo>
                      <a:pt x="249" y="549"/>
                    </a:lnTo>
                    <a:lnTo>
                      <a:pt x="237" y="546"/>
                    </a:lnTo>
                    <a:lnTo>
                      <a:pt x="227" y="543"/>
                    </a:lnTo>
                    <a:lnTo>
                      <a:pt x="222" y="539"/>
                    </a:lnTo>
                    <a:lnTo>
                      <a:pt x="213" y="533"/>
                    </a:lnTo>
                    <a:lnTo>
                      <a:pt x="203" y="525"/>
                    </a:lnTo>
                    <a:lnTo>
                      <a:pt x="195" y="516"/>
                    </a:lnTo>
                    <a:lnTo>
                      <a:pt x="190" y="507"/>
                    </a:lnTo>
                    <a:lnTo>
                      <a:pt x="187" y="502"/>
                    </a:lnTo>
                    <a:lnTo>
                      <a:pt x="185" y="495"/>
                    </a:lnTo>
                    <a:lnTo>
                      <a:pt x="184" y="489"/>
                    </a:lnTo>
                    <a:lnTo>
                      <a:pt x="185" y="484"/>
                    </a:lnTo>
                    <a:lnTo>
                      <a:pt x="185" y="478"/>
                    </a:lnTo>
                    <a:lnTo>
                      <a:pt x="188" y="472"/>
                    </a:lnTo>
                    <a:lnTo>
                      <a:pt x="191" y="466"/>
                    </a:lnTo>
                    <a:lnTo>
                      <a:pt x="197" y="460"/>
                    </a:lnTo>
                    <a:lnTo>
                      <a:pt x="202" y="452"/>
                    </a:lnTo>
                    <a:lnTo>
                      <a:pt x="213" y="445"/>
                    </a:lnTo>
                    <a:lnTo>
                      <a:pt x="226" y="438"/>
                    </a:lnTo>
                    <a:lnTo>
                      <a:pt x="242" y="432"/>
                    </a:lnTo>
                    <a:lnTo>
                      <a:pt x="259" y="424"/>
                    </a:lnTo>
                    <a:lnTo>
                      <a:pt x="276" y="419"/>
                    </a:lnTo>
                    <a:lnTo>
                      <a:pt x="295" y="412"/>
                    </a:lnTo>
                    <a:lnTo>
                      <a:pt x="316" y="407"/>
                    </a:lnTo>
                    <a:lnTo>
                      <a:pt x="334" y="400"/>
                    </a:lnTo>
                    <a:lnTo>
                      <a:pt x="352" y="395"/>
                    </a:lnTo>
                    <a:lnTo>
                      <a:pt x="368" y="390"/>
                    </a:lnTo>
                    <a:lnTo>
                      <a:pt x="384" y="387"/>
                    </a:lnTo>
                    <a:lnTo>
                      <a:pt x="396" y="384"/>
                    </a:lnTo>
                    <a:lnTo>
                      <a:pt x="405" y="382"/>
                    </a:lnTo>
                    <a:lnTo>
                      <a:pt x="410" y="381"/>
                    </a:lnTo>
                    <a:lnTo>
                      <a:pt x="414" y="381"/>
                    </a:lnTo>
                    <a:lnTo>
                      <a:pt x="417" y="379"/>
                    </a:lnTo>
                    <a:lnTo>
                      <a:pt x="426" y="377"/>
                    </a:lnTo>
                    <a:lnTo>
                      <a:pt x="439" y="373"/>
                    </a:lnTo>
                    <a:lnTo>
                      <a:pt x="459" y="368"/>
                    </a:lnTo>
                    <a:lnTo>
                      <a:pt x="481" y="361"/>
                    </a:lnTo>
                    <a:lnTo>
                      <a:pt x="508" y="353"/>
                    </a:lnTo>
                    <a:lnTo>
                      <a:pt x="535" y="345"/>
                    </a:lnTo>
                    <a:lnTo>
                      <a:pt x="567" y="337"/>
                    </a:lnTo>
                    <a:lnTo>
                      <a:pt x="597" y="326"/>
                    </a:lnTo>
                    <a:lnTo>
                      <a:pt x="627" y="316"/>
                    </a:lnTo>
                    <a:lnTo>
                      <a:pt x="657" y="305"/>
                    </a:lnTo>
                    <a:lnTo>
                      <a:pt x="687" y="293"/>
                    </a:lnTo>
                    <a:lnTo>
                      <a:pt x="713" y="282"/>
                    </a:lnTo>
                    <a:lnTo>
                      <a:pt x="737" y="271"/>
                    </a:lnTo>
                    <a:lnTo>
                      <a:pt x="756" y="258"/>
                    </a:lnTo>
                    <a:lnTo>
                      <a:pt x="774" y="246"/>
                    </a:lnTo>
                    <a:lnTo>
                      <a:pt x="785" y="235"/>
                    </a:lnTo>
                    <a:lnTo>
                      <a:pt x="797" y="224"/>
                    </a:lnTo>
                    <a:lnTo>
                      <a:pt x="807" y="212"/>
                    </a:lnTo>
                    <a:lnTo>
                      <a:pt x="817" y="202"/>
                    </a:lnTo>
                    <a:lnTo>
                      <a:pt x="825" y="192"/>
                    </a:lnTo>
                    <a:lnTo>
                      <a:pt x="831" y="182"/>
                    </a:lnTo>
                    <a:lnTo>
                      <a:pt x="838" y="172"/>
                    </a:lnTo>
                    <a:lnTo>
                      <a:pt x="845" y="163"/>
                    </a:lnTo>
                    <a:lnTo>
                      <a:pt x="848" y="153"/>
                    </a:lnTo>
                    <a:lnTo>
                      <a:pt x="852" y="143"/>
                    </a:lnTo>
                    <a:lnTo>
                      <a:pt x="854" y="133"/>
                    </a:lnTo>
                    <a:lnTo>
                      <a:pt x="856" y="125"/>
                    </a:lnTo>
                    <a:lnTo>
                      <a:pt x="855" y="114"/>
                    </a:lnTo>
                    <a:lnTo>
                      <a:pt x="855" y="104"/>
                    </a:lnTo>
                    <a:lnTo>
                      <a:pt x="852" y="94"/>
                    </a:lnTo>
                    <a:lnTo>
                      <a:pt x="850" y="84"/>
                    </a:lnTo>
                    <a:lnTo>
                      <a:pt x="845" y="72"/>
                    </a:lnTo>
                    <a:lnTo>
                      <a:pt x="840" y="62"/>
                    </a:lnTo>
                    <a:lnTo>
                      <a:pt x="833" y="53"/>
                    </a:lnTo>
                    <a:lnTo>
                      <a:pt x="827" y="46"/>
                    </a:lnTo>
                    <a:lnTo>
                      <a:pt x="818" y="37"/>
                    </a:lnTo>
                    <a:lnTo>
                      <a:pt x="809" y="33"/>
                    </a:lnTo>
                    <a:lnTo>
                      <a:pt x="800" y="26"/>
                    </a:lnTo>
                    <a:lnTo>
                      <a:pt x="792" y="23"/>
                    </a:lnTo>
                    <a:lnTo>
                      <a:pt x="781" y="17"/>
                    </a:lnTo>
                    <a:lnTo>
                      <a:pt x="770" y="14"/>
                    </a:lnTo>
                    <a:lnTo>
                      <a:pt x="758" y="11"/>
                    </a:lnTo>
                    <a:lnTo>
                      <a:pt x="748" y="9"/>
                    </a:lnTo>
                    <a:lnTo>
                      <a:pt x="736" y="5"/>
                    </a:lnTo>
                    <a:lnTo>
                      <a:pt x="726" y="4"/>
                    </a:lnTo>
                    <a:lnTo>
                      <a:pt x="715" y="3"/>
                    </a:lnTo>
                    <a:lnTo>
                      <a:pt x="705" y="3"/>
                    </a:lnTo>
                    <a:lnTo>
                      <a:pt x="688" y="2"/>
                    </a:lnTo>
                    <a:lnTo>
                      <a:pt x="663" y="1"/>
                    </a:lnTo>
                    <a:lnTo>
                      <a:pt x="631" y="0"/>
                    </a:lnTo>
                    <a:lnTo>
                      <a:pt x="594" y="0"/>
                    </a:lnTo>
                    <a:lnTo>
                      <a:pt x="551" y="0"/>
                    </a:lnTo>
                    <a:lnTo>
                      <a:pt x="504" y="0"/>
                    </a:lnTo>
                    <a:lnTo>
                      <a:pt x="456" y="0"/>
                    </a:lnTo>
                    <a:lnTo>
                      <a:pt x="408" y="0"/>
                    </a:lnTo>
                    <a:lnTo>
                      <a:pt x="358" y="0"/>
                    </a:lnTo>
                    <a:lnTo>
                      <a:pt x="313" y="0"/>
                    </a:lnTo>
                    <a:lnTo>
                      <a:pt x="270" y="0"/>
                    </a:lnTo>
                    <a:lnTo>
                      <a:pt x="232" y="0"/>
                    </a:lnTo>
                    <a:lnTo>
                      <a:pt x="200" y="0"/>
                    </a:lnTo>
                    <a:lnTo>
                      <a:pt x="176" y="0"/>
                    </a:lnTo>
                    <a:lnTo>
                      <a:pt x="160" y="0"/>
                    </a:lnTo>
                    <a:lnTo>
                      <a:pt x="156" y="0"/>
                    </a:lnTo>
                    <a:lnTo>
                      <a:pt x="156" y="0"/>
                    </a:lnTo>
                    <a:close/>
                  </a:path>
                </a:pathLst>
              </a:custGeom>
              <a:solidFill>
                <a:srgbClr val="5C5C00"/>
              </a:solidFill>
              <a:ln w="9525">
                <a:noFill/>
                <a:round/>
                <a:headEnd/>
                <a:tailEnd/>
              </a:ln>
            </p:spPr>
            <p:txBody>
              <a:bodyPr/>
              <a:lstStyle/>
              <a:p>
                <a:endParaRPr lang="en-US"/>
              </a:p>
            </p:txBody>
          </p:sp>
          <p:sp>
            <p:nvSpPr>
              <p:cNvPr id="1045521" name="Freeform 17"/>
              <p:cNvSpPr>
                <a:spLocks/>
              </p:cNvSpPr>
              <p:nvPr/>
            </p:nvSpPr>
            <p:spPr bwMode="auto">
              <a:xfrm>
                <a:off x="431" y="3129"/>
                <a:ext cx="24" cy="208"/>
              </a:xfrm>
              <a:custGeom>
                <a:avLst/>
                <a:gdLst/>
                <a:ahLst/>
                <a:cxnLst>
                  <a:cxn ang="0">
                    <a:pos x="6" y="416"/>
                  </a:cxn>
                  <a:cxn ang="0">
                    <a:pos x="11" y="139"/>
                  </a:cxn>
                  <a:cxn ang="0">
                    <a:pos x="10" y="138"/>
                  </a:cxn>
                  <a:cxn ang="0">
                    <a:pos x="8" y="134"/>
                  </a:cxn>
                  <a:cxn ang="0">
                    <a:pos x="6" y="127"/>
                  </a:cxn>
                  <a:cxn ang="0">
                    <a:pos x="5" y="118"/>
                  </a:cxn>
                  <a:cxn ang="0">
                    <a:pos x="3" y="107"/>
                  </a:cxn>
                  <a:cxn ang="0">
                    <a:pos x="2" y="97"/>
                  </a:cxn>
                  <a:cxn ang="0">
                    <a:pos x="1" y="85"/>
                  </a:cxn>
                  <a:cxn ang="0">
                    <a:pos x="1" y="73"/>
                  </a:cxn>
                  <a:cxn ang="0">
                    <a:pos x="0" y="60"/>
                  </a:cxn>
                  <a:cxn ang="0">
                    <a:pos x="0" y="46"/>
                  </a:cxn>
                  <a:cxn ang="0">
                    <a:pos x="0" y="34"/>
                  </a:cxn>
                  <a:cxn ang="0">
                    <a:pos x="2" y="24"/>
                  </a:cxn>
                  <a:cxn ang="0">
                    <a:pos x="4" y="14"/>
                  </a:cxn>
                  <a:cxn ang="0">
                    <a:pos x="10" y="8"/>
                  </a:cxn>
                  <a:cxn ang="0">
                    <a:pos x="15" y="2"/>
                  </a:cxn>
                  <a:cxn ang="0">
                    <a:pos x="24" y="0"/>
                  </a:cxn>
                  <a:cxn ang="0">
                    <a:pos x="29" y="0"/>
                  </a:cxn>
                  <a:cxn ang="0">
                    <a:pos x="35" y="3"/>
                  </a:cxn>
                  <a:cxn ang="0">
                    <a:pos x="39" y="10"/>
                  </a:cxn>
                  <a:cxn ang="0">
                    <a:pos x="44" y="19"/>
                  </a:cxn>
                  <a:cxn ang="0">
                    <a:pos x="45" y="29"/>
                  </a:cxn>
                  <a:cxn ang="0">
                    <a:pos x="46" y="41"/>
                  </a:cxn>
                  <a:cxn ang="0">
                    <a:pos x="46" y="54"/>
                  </a:cxn>
                  <a:cxn ang="0">
                    <a:pos x="47" y="69"/>
                  </a:cxn>
                  <a:cxn ang="0">
                    <a:pos x="46" y="81"/>
                  </a:cxn>
                  <a:cxn ang="0">
                    <a:pos x="45" y="95"/>
                  </a:cxn>
                  <a:cxn ang="0">
                    <a:pos x="44" y="107"/>
                  </a:cxn>
                  <a:cxn ang="0">
                    <a:pos x="43" y="119"/>
                  </a:cxn>
                  <a:cxn ang="0">
                    <a:pos x="40" y="128"/>
                  </a:cxn>
                  <a:cxn ang="0">
                    <a:pos x="39" y="137"/>
                  </a:cxn>
                  <a:cxn ang="0">
                    <a:pos x="39" y="142"/>
                  </a:cxn>
                  <a:cxn ang="0">
                    <a:pos x="39" y="144"/>
                  </a:cxn>
                  <a:cxn ang="0">
                    <a:pos x="36" y="410"/>
                  </a:cxn>
                  <a:cxn ang="0">
                    <a:pos x="6" y="416"/>
                  </a:cxn>
                  <a:cxn ang="0">
                    <a:pos x="6" y="416"/>
                  </a:cxn>
                </a:cxnLst>
                <a:rect l="0" t="0" r="r" b="b"/>
                <a:pathLst>
                  <a:path w="47" h="416">
                    <a:moveTo>
                      <a:pt x="6" y="416"/>
                    </a:moveTo>
                    <a:lnTo>
                      <a:pt x="11" y="139"/>
                    </a:lnTo>
                    <a:lnTo>
                      <a:pt x="10" y="138"/>
                    </a:lnTo>
                    <a:lnTo>
                      <a:pt x="8" y="134"/>
                    </a:lnTo>
                    <a:lnTo>
                      <a:pt x="6" y="127"/>
                    </a:lnTo>
                    <a:lnTo>
                      <a:pt x="5" y="118"/>
                    </a:lnTo>
                    <a:lnTo>
                      <a:pt x="3" y="107"/>
                    </a:lnTo>
                    <a:lnTo>
                      <a:pt x="2" y="97"/>
                    </a:lnTo>
                    <a:lnTo>
                      <a:pt x="1" y="85"/>
                    </a:lnTo>
                    <a:lnTo>
                      <a:pt x="1" y="73"/>
                    </a:lnTo>
                    <a:lnTo>
                      <a:pt x="0" y="60"/>
                    </a:lnTo>
                    <a:lnTo>
                      <a:pt x="0" y="46"/>
                    </a:lnTo>
                    <a:lnTo>
                      <a:pt x="0" y="34"/>
                    </a:lnTo>
                    <a:lnTo>
                      <a:pt x="2" y="24"/>
                    </a:lnTo>
                    <a:lnTo>
                      <a:pt x="4" y="14"/>
                    </a:lnTo>
                    <a:lnTo>
                      <a:pt x="10" y="8"/>
                    </a:lnTo>
                    <a:lnTo>
                      <a:pt x="15" y="2"/>
                    </a:lnTo>
                    <a:lnTo>
                      <a:pt x="24" y="0"/>
                    </a:lnTo>
                    <a:lnTo>
                      <a:pt x="29" y="0"/>
                    </a:lnTo>
                    <a:lnTo>
                      <a:pt x="35" y="3"/>
                    </a:lnTo>
                    <a:lnTo>
                      <a:pt x="39" y="10"/>
                    </a:lnTo>
                    <a:lnTo>
                      <a:pt x="44" y="19"/>
                    </a:lnTo>
                    <a:lnTo>
                      <a:pt x="45" y="29"/>
                    </a:lnTo>
                    <a:lnTo>
                      <a:pt x="46" y="41"/>
                    </a:lnTo>
                    <a:lnTo>
                      <a:pt x="46" y="54"/>
                    </a:lnTo>
                    <a:lnTo>
                      <a:pt x="47" y="69"/>
                    </a:lnTo>
                    <a:lnTo>
                      <a:pt x="46" y="81"/>
                    </a:lnTo>
                    <a:lnTo>
                      <a:pt x="45" y="95"/>
                    </a:lnTo>
                    <a:lnTo>
                      <a:pt x="44" y="107"/>
                    </a:lnTo>
                    <a:lnTo>
                      <a:pt x="43" y="119"/>
                    </a:lnTo>
                    <a:lnTo>
                      <a:pt x="40" y="128"/>
                    </a:lnTo>
                    <a:lnTo>
                      <a:pt x="39" y="137"/>
                    </a:lnTo>
                    <a:lnTo>
                      <a:pt x="39" y="142"/>
                    </a:lnTo>
                    <a:lnTo>
                      <a:pt x="39" y="144"/>
                    </a:lnTo>
                    <a:lnTo>
                      <a:pt x="36" y="410"/>
                    </a:lnTo>
                    <a:lnTo>
                      <a:pt x="6" y="416"/>
                    </a:lnTo>
                    <a:lnTo>
                      <a:pt x="6" y="416"/>
                    </a:lnTo>
                    <a:close/>
                  </a:path>
                </a:pathLst>
              </a:custGeom>
              <a:solidFill>
                <a:srgbClr val="B34329"/>
              </a:solidFill>
              <a:ln w="9525">
                <a:noFill/>
                <a:round/>
                <a:headEnd/>
                <a:tailEnd/>
              </a:ln>
            </p:spPr>
            <p:txBody>
              <a:bodyPr/>
              <a:lstStyle/>
              <a:p>
                <a:endParaRPr lang="en-US"/>
              </a:p>
            </p:txBody>
          </p:sp>
          <p:sp>
            <p:nvSpPr>
              <p:cNvPr id="1045522" name="Freeform 18"/>
              <p:cNvSpPr>
                <a:spLocks/>
              </p:cNvSpPr>
              <p:nvPr/>
            </p:nvSpPr>
            <p:spPr bwMode="auto">
              <a:xfrm>
                <a:off x="711" y="3159"/>
                <a:ext cx="45" cy="126"/>
              </a:xfrm>
              <a:custGeom>
                <a:avLst/>
                <a:gdLst/>
                <a:ahLst/>
                <a:cxnLst>
                  <a:cxn ang="0">
                    <a:pos x="16" y="252"/>
                  </a:cxn>
                  <a:cxn ang="0">
                    <a:pos x="18" y="145"/>
                  </a:cxn>
                  <a:cxn ang="0">
                    <a:pos x="17" y="142"/>
                  </a:cxn>
                  <a:cxn ang="0">
                    <a:pos x="14" y="137"/>
                  </a:cxn>
                  <a:cxn ang="0">
                    <a:pos x="12" y="130"/>
                  </a:cxn>
                  <a:cxn ang="0">
                    <a:pos x="10" y="121"/>
                  </a:cxn>
                  <a:cxn ang="0">
                    <a:pos x="7" y="109"/>
                  </a:cxn>
                  <a:cxn ang="0">
                    <a:pos x="4" y="98"/>
                  </a:cxn>
                  <a:cxn ang="0">
                    <a:pos x="1" y="85"/>
                  </a:cxn>
                  <a:cxn ang="0">
                    <a:pos x="1" y="73"/>
                  </a:cxn>
                  <a:cxn ang="0">
                    <a:pos x="0" y="58"/>
                  </a:cxn>
                  <a:cxn ang="0">
                    <a:pos x="1" y="45"/>
                  </a:cxn>
                  <a:cxn ang="0">
                    <a:pos x="3" y="33"/>
                  </a:cxn>
                  <a:cxn ang="0">
                    <a:pos x="10" y="23"/>
                  </a:cxn>
                  <a:cxn ang="0">
                    <a:pos x="16" y="13"/>
                  </a:cxn>
                  <a:cxn ang="0">
                    <a:pos x="24" y="8"/>
                  </a:cxn>
                  <a:cxn ang="0">
                    <a:pos x="37" y="2"/>
                  </a:cxn>
                  <a:cxn ang="0">
                    <a:pos x="53" y="1"/>
                  </a:cxn>
                  <a:cxn ang="0">
                    <a:pos x="58" y="0"/>
                  </a:cxn>
                  <a:cxn ang="0">
                    <a:pos x="63" y="0"/>
                  </a:cxn>
                  <a:cxn ang="0">
                    <a:pos x="67" y="1"/>
                  </a:cxn>
                  <a:cxn ang="0">
                    <a:pos x="72" y="3"/>
                  </a:cxn>
                  <a:cxn ang="0">
                    <a:pos x="79" y="6"/>
                  </a:cxn>
                  <a:cxn ang="0">
                    <a:pos x="83" y="10"/>
                  </a:cxn>
                  <a:cxn ang="0">
                    <a:pos x="87" y="18"/>
                  </a:cxn>
                  <a:cxn ang="0">
                    <a:pos x="90" y="21"/>
                  </a:cxn>
                  <a:cxn ang="0">
                    <a:pos x="87" y="21"/>
                  </a:cxn>
                  <a:cxn ang="0">
                    <a:pos x="85" y="25"/>
                  </a:cxn>
                  <a:cxn ang="0">
                    <a:pos x="82" y="30"/>
                  </a:cxn>
                  <a:cxn ang="0">
                    <a:pos x="80" y="36"/>
                  </a:cxn>
                  <a:cxn ang="0">
                    <a:pos x="74" y="43"/>
                  </a:cxn>
                  <a:cxn ang="0">
                    <a:pos x="70" y="53"/>
                  </a:cxn>
                  <a:cxn ang="0">
                    <a:pos x="65" y="62"/>
                  </a:cxn>
                  <a:cxn ang="0">
                    <a:pos x="62" y="73"/>
                  </a:cxn>
                  <a:cxn ang="0">
                    <a:pos x="58" y="83"/>
                  </a:cxn>
                  <a:cxn ang="0">
                    <a:pos x="55" y="93"/>
                  </a:cxn>
                  <a:cxn ang="0">
                    <a:pos x="53" y="103"/>
                  </a:cxn>
                  <a:cxn ang="0">
                    <a:pos x="54" y="114"/>
                  </a:cxn>
                  <a:cxn ang="0">
                    <a:pos x="55" y="123"/>
                  </a:cxn>
                  <a:cxn ang="0">
                    <a:pos x="59" y="130"/>
                  </a:cxn>
                  <a:cxn ang="0">
                    <a:pos x="65" y="137"/>
                  </a:cxn>
                  <a:cxn ang="0">
                    <a:pos x="74" y="145"/>
                  </a:cxn>
                  <a:cxn ang="0">
                    <a:pos x="72" y="147"/>
                  </a:cxn>
                  <a:cxn ang="0">
                    <a:pos x="65" y="154"/>
                  </a:cxn>
                  <a:cxn ang="0">
                    <a:pos x="56" y="158"/>
                  </a:cxn>
                  <a:cxn ang="0">
                    <a:pos x="53" y="160"/>
                  </a:cxn>
                  <a:cxn ang="0">
                    <a:pos x="53" y="244"/>
                  </a:cxn>
                  <a:cxn ang="0">
                    <a:pos x="16" y="252"/>
                  </a:cxn>
                  <a:cxn ang="0">
                    <a:pos x="16" y="252"/>
                  </a:cxn>
                </a:cxnLst>
                <a:rect l="0" t="0" r="r" b="b"/>
                <a:pathLst>
                  <a:path w="90" h="252">
                    <a:moveTo>
                      <a:pt x="16" y="252"/>
                    </a:moveTo>
                    <a:lnTo>
                      <a:pt x="18" y="145"/>
                    </a:lnTo>
                    <a:lnTo>
                      <a:pt x="17" y="142"/>
                    </a:lnTo>
                    <a:lnTo>
                      <a:pt x="14" y="137"/>
                    </a:lnTo>
                    <a:lnTo>
                      <a:pt x="12" y="130"/>
                    </a:lnTo>
                    <a:lnTo>
                      <a:pt x="10" y="121"/>
                    </a:lnTo>
                    <a:lnTo>
                      <a:pt x="7" y="109"/>
                    </a:lnTo>
                    <a:lnTo>
                      <a:pt x="4" y="98"/>
                    </a:lnTo>
                    <a:lnTo>
                      <a:pt x="1" y="85"/>
                    </a:lnTo>
                    <a:lnTo>
                      <a:pt x="1" y="73"/>
                    </a:lnTo>
                    <a:lnTo>
                      <a:pt x="0" y="58"/>
                    </a:lnTo>
                    <a:lnTo>
                      <a:pt x="1" y="45"/>
                    </a:lnTo>
                    <a:lnTo>
                      <a:pt x="3" y="33"/>
                    </a:lnTo>
                    <a:lnTo>
                      <a:pt x="10" y="23"/>
                    </a:lnTo>
                    <a:lnTo>
                      <a:pt x="16" y="13"/>
                    </a:lnTo>
                    <a:lnTo>
                      <a:pt x="24" y="8"/>
                    </a:lnTo>
                    <a:lnTo>
                      <a:pt x="37" y="2"/>
                    </a:lnTo>
                    <a:lnTo>
                      <a:pt x="53" y="1"/>
                    </a:lnTo>
                    <a:lnTo>
                      <a:pt x="58" y="0"/>
                    </a:lnTo>
                    <a:lnTo>
                      <a:pt x="63" y="0"/>
                    </a:lnTo>
                    <a:lnTo>
                      <a:pt x="67" y="1"/>
                    </a:lnTo>
                    <a:lnTo>
                      <a:pt x="72" y="3"/>
                    </a:lnTo>
                    <a:lnTo>
                      <a:pt x="79" y="6"/>
                    </a:lnTo>
                    <a:lnTo>
                      <a:pt x="83" y="10"/>
                    </a:lnTo>
                    <a:lnTo>
                      <a:pt x="87" y="18"/>
                    </a:lnTo>
                    <a:lnTo>
                      <a:pt x="90" y="21"/>
                    </a:lnTo>
                    <a:lnTo>
                      <a:pt x="87" y="21"/>
                    </a:lnTo>
                    <a:lnTo>
                      <a:pt x="85" y="25"/>
                    </a:lnTo>
                    <a:lnTo>
                      <a:pt x="82" y="30"/>
                    </a:lnTo>
                    <a:lnTo>
                      <a:pt x="80" y="36"/>
                    </a:lnTo>
                    <a:lnTo>
                      <a:pt x="74" y="43"/>
                    </a:lnTo>
                    <a:lnTo>
                      <a:pt x="70" y="53"/>
                    </a:lnTo>
                    <a:lnTo>
                      <a:pt x="65" y="62"/>
                    </a:lnTo>
                    <a:lnTo>
                      <a:pt x="62" y="73"/>
                    </a:lnTo>
                    <a:lnTo>
                      <a:pt x="58" y="83"/>
                    </a:lnTo>
                    <a:lnTo>
                      <a:pt x="55" y="93"/>
                    </a:lnTo>
                    <a:lnTo>
                      <a:pt x="53" y="103"/>
                    </a:lnTo>
                    <a:lnTo>
                      <a:pt x="54" y="114"/>
                    </a:lnTo>
                    <a:lnTo>
                      <a:pt x="55" y="123"/>
                    </a:lnTo>
                    <a:lnTo>
                      <a:pt x="59" y="130"/>
                    </a:lnTo>
                    <a:lnTo>
                      <a:pt x="65" y="137"/>
                    </a:lnTo>
                    <a:lnTo>
                      <a:pt x="74" y="145"/>
                    </a:lnTo>
                    <a:lnTo>
                      <a:pt x="72" y="147"/>
                    </a:lnTo>
                    <a:lnTo>
                      <a:pt x="65" y="154"/>
                    </a:lnTo>
                    <a:lnTo>
                      <a:pt x="56" y="158"/>
                    </a:lnTo>
                    <a:lnTo>
                      <a:pt x="53" y="160"/>
                    </a:lnTo>
                    <a:lnTo>
                      <a:pt x="53" y="244"/>
                    </a:lnTo>
                    <a:lnTo>
                      <a:pt x="16" y="252"/>
                    </a:lnTo>
                    <a:lnTo>
                      <a:pt x="16" y="252"/>
                    </a:lnTo>
                    <a:close/>
                  </a:path>
                </a:pathLst>
              </a:custGeom>
              <a:solidFill>
                <a:srgbClr val="B34329"/>
              </a:solidFill>
              <a:ln w="9525">
                <a:noFill/>
                <a:round/>
                <a:headEnd/>
                <a:tailEnd/>
              </a:ln>
            </p:spPr>
            <p:txBody>
              <a:bodyPr/>
              <a:lstStyle/>
              <a:p>
                <a:endParaRPr lang="en-US"/>
              </a:p>
            </p:txBody>
          </p:sp>
          <p:sp>
            <p:nvSpPr>
              <p:cNvPr id="1045523" name="Freeform 19"/>
              <p:cNvSpPr>
                <a:spLocks/>
              </p:cNvSpPr>
              <p:nvPr/>
            </p:nvSpPr>
            <p:spPr bwMode="auto">
              <a:xfrm>
                <a:off x="628" y="3291"/>
                <a:ext cx="46" cy="153"/>
              </a:xfrm>
              <a:custGeom>
                <a:avLst/>
                <a:gdLst/>
                <a:ahLst/>
                <a:cxnLst>
                  <a:cxn ang="0">
                    <a:pos x="0" y="24"/>
                  </a:cxn>
                  <a:cxn ang="0">
                    <a:pos x="0" y="23"/>
                  </a:cxn>
                  <a:cxn ang="0">
                    <a:pos x="4" y="19"/>
                  </a:cxn>
                  <a:cxn ang="0">
                    <a:pos x="7" y="13"/>
                  </a:cxn>
                  <a:cxn ang="0">
                    <a:pos x="15" y="10"/>
                  </a:cxn>
                  <a:cxn ang="0">
                    <a:pos x="22" y="3"/>
                  </a:cxn>
                  <a:cxn ang="0">
                    <a:pos x="32" y="1"/>
                  </a:cxn>
                  <a:cxn ang="0">
                    <a:pos x="39" y="0"/>
                  </a:cxn>
                  <a:cxn ang="0">
                    <a:pos x="44" y="0"/>
                  </a:cxn>
                  <a:cxn ang="0">
                    <a:pos x="51" y="0"/>
                  </a:cxn>
                  <a:cxn ang="0">
                    <a:pos x="59" y="3"/>
                  </a:cxn>
                  <a:cxn ang="0">
                    <a:pos x="64" y="6"/>
                  </a:cxn>
                  <a:cxn ang="0">
                    <a:pos x="71" y="12"/>
                  </a:cxn>
                  <a:cxn ang="0">
                    <a:pos x="75" y="20"/>
                  </a:cxn>
                  <a:cxn ang="0">
                    <a:pos x="81" y="31"/>
                  </a:cxn>
                  <a:cxn ang="0">
                    <a:pos x="84" y="43"/>
                  </a:cxn>
                  <a:cxn ang="0">
                    <a:pos x="88" y="57"/>
                  </a:cxn>
                  <a:cxn ang="0">
                    <a:pos x="90" y="71"/>
                  </a:cxn>
                  <a:cxn ang="0">
                    <a:pos x="92" y="86"/>
                  </a:cxn>
                  <a:cxn ang="0">
                    <a:pos x="92" y="101"/>
                  </a:cxn>
                  <a:cxn ang="0">
                    <a:pos x="92" y="116"/>
                  </a:cxn>
                  <a:cxn ang="0">
                    <a:pos x="91" y="129"/>
                  </a:cxn>
                  <a:cxn ang="0">
                    <a:pos x="90" y="143"/>
                  </a:cxn>
                  <a:cxn ang="0">
                    <a:pos x="86" y="154"/>
                  </a:cxn>
                  <a:cxn ang="0">
                    <a:pos x="85" y="164"/>
                  </a:cxn>
                  <a:cxn ang="0">
                    <a:pos x="81" y="171"/>
                  </a:cxn>
                  <a:cxn ang="0">
                    <a:pos x="77" y="176"/>
                  </a:cxn>
                  <a:cxn ang="0">
                    <a:pos x="71" y="306"/>
                  </a:cxn>
                  <a:cxn ang="0">
                    <a:pos x="32" y="306"/>
                  </a:cxn>
                  <a:cxn ang="0">
                    <a:pos x="30" y="186"/>
                  </a:cxn>
                  <a:cxn ang="0">
                    <a:pos x="6" y="181"/>
                  </a:cxn>
                  <a:cxn ang="0">
                    <a:pos x="6" y="179"/>
                  </a:cxn>
                  <a:cxn ang="0">
                    <a:pos x="10" y="174"/>
                  </a:cxn>
                  <a:cxn ang="0">
                    <a:pos x="12" y="169"/>
                  </a:cxn>
                  <a:cxn ang="0">
                    <a:pos x="16" y="165"/>
                  </a:cxn>
                  <a:cxn ang="0">
                    <a:pos x="18" y="160"/>
                  </a:cxn>
                  <a:cxn ang="0">
                    <a:pos x="22" y="155"/>
                  </a:cxn>
                  <a:cxn ang="0">
                    <a:pos x="25" y="148"/>
                  </a:cxn>
                  <a:cxn ang="0">
                    <a:pos x="28" y="140"/>
                  </a:cxn>
                  <a:cxn ang="0">
                    <a:pos x="30" y="133"/>
                  </a:cxn>
                  <a:cxn ang="0">
                    <a:pos x="32" y="126"/>
                  </a:cxn>
                  <a:cxn ang="0">
                    <a:pos x="33" y="116"/>
                  </a:cxn>
                  <a:cxn ang="0">
                    <a:pos x="35" y="108"/>
                  </a:cxn>
                  <a:cxn ang="0">
                    <a:pos x="33" y="99"/>
                  </a:cxn>
                  <a:cxn ang="0">
                    <a:pos x="33" y="92"/>
                  </a:cxn>
                  <a:cxn ang="0">
                    <a:pos x="30" y="82"/>
                  </a:cxn>
                  <a:cxn ang="0">
                    <a:pos x="29" y="74"/>
                  </a:cxn>
                  <a:cxn ang="0">
                    <a:pos x="27" y="66"/>
                  </a:cxn>
                  <a:cxn ang="0">
                    <a:pos x="25" y="60"/>
                  </a:cxn>
                  <a:cxn ang="0">
                    <a:pos x="21" y="53"/>
                  </a:cxn>
                  <a:cxn ang="0">
                    <a:pos x="18" y="48"/>
                  </a:cxn>
                  <a:cxn ang="0">
                    <a:pos x="16" y="43"/>
                  </a:cxn>
                  <a:cxn ang="0">
                    <a:pos x="14" y="40"/>
                  </a:cxn>
                  <a:cxn ang="0">
                    <a:pos x="7" y="32"/>
                  </a:cxn>
                  <a:cxn ang="0">
                    <a:pos x="4" y="28"/>
                  </a:cxn>
                  <a:cxn ang="0">
                    <a:pos x="0" y="24"/>
                  </a:cxn>
                  <a:cxn ang="0">
                    <a:pos x="0" y="24"/>
                  </a:cxn>
                </a:cxnLst>
                <a:rect l="0" t="0" r="r" b="b"/>
                <a:pathLst>
                  <a:path w="92" h="306">
                    <a:moveTo>
                      <a:pt x="0" y="24"/>
                    </a:moveTo>
                    <a:lnTo>
                      <a:pt x="0" y="23"/>
                    </a:lnTo>
                    <a:lnTo>
                      <a:pt x="4" y="19"/>
                    </a:lnTo>
                    <a:lnTo>
                      <a:pt x="7" y="13"/>
                    </a:lnTo>
                    <a:lnTo>
                      <a:pt x="15" y="10"/>
                    </a:lnTo>
                    <a:lnTo>
                      <a:pt x="22" y="3"/>
                    </a:lnTo>
                    <a:lnTo>
                      <a:pt x="32" y="1"/>
                    </a:lnTo>
                    <a:lnTo>
                      <a:pt x="39" y="0"/>
                    </a:lnTo>
                    <a:lnTo>
                      <a:pt x="44" y="0"/>
                    </a:lnTo>
                    <a:lnTo>
                      <a:pt x="51" y="0"/>
                    </a:lnTo>
                    <a:lnTo>
                      <a:pt x="59" y="3"/>
                    </a:lnTo>
                    <a:lnTo>
                      <a:pt x="64" y="6"/>
                    </a:lnTo>
                    <a:lnTo>
                      <a:pt x="71" y="12"/>
                    </a:lnTo>
                    <a:lnTo>
                      <a:pt x="75" y="20"/>
                    </a:lnTo>
                    <a:lnTo>
                      <a:pt x="81" y="31"/>
                    </a:lnTo>
                    <a:lnTo>
                      <a:pt x="84" y="43"/>
                    </a:lnTo>
                    <a:lnTo>
                      <a:pt x="88" y="57"/>
                    </a:lnTo>
                    <a:lnTo>
                      <a:pt x="90" y="71"/>
                    </a:lnTo>
                    <a:lnTo>
                      <a:pt x="92" y="86"/>
                    </a:lnTo>
                    <a:lnTo>
                      <a:pt x="92" y="101"/>
                    </a:lnTo>
                    <a:lnTo>
                      <a:pt x="92" y="116"/>
                    </a:lnTo>
                    <a:lnTo>
                      <a:pt x="91" y="129"/>
                    </a:lnTo>
                    <a:lnTo>
                      <a:pt x="90" y="143"/>
                    </a:lnTo>
                    <a:lnTo>
                      <a:pt x="86" y="154"/>
                    </a:lnTo>
                    <a:lnTo>
                      <a:pt x="85" y="164"/>
                    </a:lnTo>
                    <a:lnTo>
                      <a:pt x="81" y="171"/>
                    </a:lnTo>
                    <a:lnTo>
                      <a:pt x="77" y="176"/>
                    </a:lnTo>
                    <a:lnTo>
                      <a:pt x="71" y="306"/>
                    </a:lnTo>
                    <a:lnTo>
                      <a:pt x="32" y="306"/>
                    </a:lnTo>
                    <a:lnTo>
                      <a:pt x="30" y="186"/>
                    </a:lnTo>
                    <a:lnTo>
                      <a:pt x="6" y="181"/>
                    </a:lnTo>
                    <a:lnTo>
                      <a:pt x="6" y="179"/>
                    </a:lnTo>
                    <a:lnTo>
                      <a:pt x="10" y="174"/>
                    </a:lnTo>
                    <a:lnTo>
                      <a:pt x="12" y="169"/>
                    </a:lnTo>
                    <a:lnTo>
                      <a:pt x="16" y="165"/>
                    </a:lnTo>
                    <a:lnTo>
                      <a:pt x="18" y="160"/>
                    </a:lnTo>
                    <a:lnTo>
                      <a:pt x="22" y="155"/>
                    </a:lnTo>
                    <a:lnTo>
                      <a:pt x="25" y="148"/>
                    </a:lnTo>
                    <a:lnTo>
                      <a:pt x="28" y="140"/>
                    </a:lnTo>
                    <a:lnTo>
                      <a:pt x="30" y="133"/>
                    </a:lnTo>
                    <a:lnTo>
                      <a:pt x="32" y="126"/>
                    </a:lnTo>
                    <a:lnTo>
                      <a:pt x="33" y="116"/>
                    </a:lnTo>
                    <a:lnTo>
                      <a:pt x="35" y="108"/>
                    </a:lnTo>
                    <a:lnTo>
                      <a:pt x="33" y="99"/>
                    </a:lnTo>
                    <a:lnTo>
                      <a:pt x="33" y="92"/>
                    </a:lnTo>
                    <a:lnTo>
                      <a:pt x="30" y="82"/>
                    </a:lnTo>
                    <a:lnTo>
                      <a:pt x="29" y="74"/>
                    </a:lnTo>
                    <a:lnTo>
                      <a:pt x="27" y="66"/>
                    </a:lnTo>
                    <a:lnTo>
                      <a:pt x="25" y="60"/>
                    </a:lnTo>
                    <a:lnTo>
                      <a:pt x="21" y="53"/>
                    </a:lnTo>
                    <a:lnTo>
                      <a:pt x="18" y="48"/>
                    </a:lnTo>
                    <a:lnTo>
                      <a:pt x="16" y="43"/>
                    </a:lnTo>
                    <a:lnTo>
                      <a:pt x="14" y="40"/>
                    </a:lnTo>
                    <a:lnTo>
                      <a:pt x="7" y="32"/>
                    </a:lnTo>
                    <a:lnTo>
                      <a:pt x="4" y="28"/>
                    </a:lnTo>
                    <a:lnTo>
                      <a:pt x="0" y="24"/>
                    </a:lnTo>
                    <a:lnTo>
                      <a:pt x="0" y="24"/>
                    </a:lnTo>
                    <a:close/>
                  </a:path>
                </a:pathLst>
              </a:custGeom>
              <a:solidFill>
                <a:srgbClr val="B34329"/>
              </a:solidFill>
              <a:ln w="9525">
                <a:noFill/>
                <a:round/>
                <a:headEnd/>
                <a:tailEnd/>
              </a:ln>
            </p:spPr>
            <p:txBody>
              <a:bodyPr/>
              <a:lstStyle/>
              <a:p>
                <a:endParaRPr lang="en-US"/>
              </a:p>
            </p:txBody>
          </p:sp>
          <p:sp>
            <p:nvSpPr>
              <p:cNvPr id="1045524" name="Freeform 20"/>
              <p:cNvSpPr>
                <a:spLocks/>
              </p:cNvSpPr>
              <p:nvPr/>
            </p:nvSpPr>
            <p:spPr bwMode="auto">
              <a:xfrm>
                <a:off x="822" y="3403"/>
                <a:ext cx="121" cy="525"/>
              </a:xfrm>
              <a:custGeom>
                <a:avLst/>
                <a:gdLst/>
                <a:ahLst/>
                <a:cxnLst>
                  <a:cxn ang="0">
                    <a:pos x="240" y="8"/>
                  </a:cxn>
                  <a:cxn ang="0">
                    <a:pos x="222" y="5"/>
                  </a:cxn>
                  <a:cxn ang="0">
                    <a:pos x="190" y="0"/>
                  </a:cxn>
                  <a:cxn ang="0">
                    <a:pos x="151" y="4"/>
                  </a:cxn>
                  <a:cxn ang="0">
                    <a:pos x="109" y="18"/>
                  </a:cxn>
                  <a:cxn ang="0">
                    <a:pos x="65" y="48"/>
                  </a:cxn>
                  <a:cxn ang="0">
                    <a:pos x="31" y="101"/>
                  </a:cxn>
                  <a:cxn ang="0">
                    <a:pos x="8" y="181"/>
                  </a:cxn>
                  <a:cxn ang="0">
                    <a:pos x="0" y="286"/>
                  </a:cxn>
                  <a:cxn ang="0">
                    <a:pos x="2" y="373"/>
                  </a:cxn>
                  <a:cxn ang="0">
                    <a:pos x="10" y="442"/>
                  </a:cxn>
                  <a:cxn ang="0">
                    <a:pos x="23" y="492"/>
                  </a:cxn>
                  <a:cxn ang="0">
                    <a:pos x="39" y="528"/>
                  </a:cxn>
                  <a:cxn ang="0">
                    <a:pos x="53" y="549"/>
                  </a:cxn>
                  <a:cxn ang="0">
                    <a:pos x="65" y="561"/>
                  </a:cxn>
                  <a:cxn ang="0">
                    <a:pos x="73" y="566"/>
                  </a:cxn>
                  <a:cxn ang="0">
                    <a:pos x="83" y="1048"/>
                  </a:cxn>
                  <a:cxn ang="0">
                    <a:pos x="156" y="564"/>
                  </a:cxn>
                  <a:cxn ang="0">
                    <a:pos x="153" y="557"/>
                  </a:cxn>
                  <a:cxn ang="0">
                    <a:pos x="143" y="537"/>
                  </a:cxn>
                  <a:cxn ang="0">
                    <a:pos x="128" y="503"/>
                  </a:cxn>
                  <a:cxn ang="0">
                    <a:pos x="115" y="461"/>
                  </a:cxn>
                  <a:cxn ang="0">
                    <a:pos x="102" y="411"/>
                  </a:cxn>
                  <a:cxn ang="0">
                    <a:pos x="93" y="353"/>
                  </a:cxn>
                  <a:cxn ang="0">
                    <a:pos x="91" y="290"/>
                  </a:cxn>
                  <a:cxn ang="0">
                    <a:pos x="99" y="225"/>
                  </a:cxn>
                  <a:cxn ang="0">
                    <a:pos x="113" y="163"/>
                  </a:cxn>
                  <a:cxn ang="0">
                    <a:pos x="134" y="113"/>
                  </a:cxn>
                  <a:cxn ang="0">
                    <a:pos x="157" y="77"/>
                  </a:cxn>
                  <a:cxn ang="0">
                    <a:pos x="183" y="49"/>
                  </a:cxn>
                  <a:cxn ang="0">
                    <a:pos x="205" y="30"/>
                  </a:cxn>
                  <a:cxn ang="0">
                    <a:pos x="225" y="18"/>
                  </a:cxn>
                  <a:cxn ang="0">
                    <a:pos x="238" y="11"/>
                  </a:cxn>
                  <a:cxn ang="0">
                    <a:pos x="243" y="10"/>
                  </a:cxn>
                </a:cxnLst>
                <a:rect l="0" t="0" r="r" b="b"/>
                <a:pathLst>
                  <a:path w="243" h="1051">
                    <a:moveTo>
                      <a:pt x="243" y="10"/>
                    </a:moveTo>
                    <a:lnTo>
                      <a:pt x="240" y="8"/>
                    </a:lnTo>
                    <a:lnTo>
                      <a:pt x="233" y="7"/>
                    </a:lnTo>
                    <a:lnTo>
                      <a:pt x="222" y="5"/>
                    </a:lnTo>
                    <a:lnTo>
                      <a:pt x="208" y="3"/>
                    </a:lnTo>
                    <a:lnTo>
                      <a:pt x="190" y="0"/>
                    </a:lnTo>
                    <a:lnTo>
                      <a:pt x="172" y="2"/>
                    </a:lnTo>
                    <a:lnTo>
                      <a:pt x="151" y="4"/>
                    </a:lnTo>
                    <a:lnTo>
                      <a:pt x="131" y="9"/>
                    </a:lnTo>
                    <a:lnTo>
                      <a:pt x="109" y="18"/>
                    </a:lnTo>
                    <a:lnTo>
                      <a:pt x="87" y="31"/>
                    </a:lnTo>
                    <a:lnTo>
                      <a:pt x="65" y="48"/>
                    </a:lnTo>
                    <a:lnTo>
                      <a:pt x="49" y="72"/>
                    </a:lnTo>
                    <a:lnTo>
                      <a:pt x="31" y="101"/>
                    </a:lnTo>
                    <a:lnTo>
                      <a:pt x="19" y="136"/>
                    </a:lnTo>
                    <a:lnTo>
                      <a:pt x="8" y="181"/>
                    </a:lnTo>
                    <a:lnTo>
                      <a:pt x="3" y="233"/>
                    </a:lnTo>
                    <a:lnTo>
                      <a:pt x="0" y="286"/>
                    </a:lnTo>
                    <a:lnTo>
                      <a:pt x="0" y="332"/>
                    </a:lnTo>
                    <a:lnTo>
                      <a:pt x="2" y="373"/>
                    </a:lnTo>
                    <a:lnTo>
                      <a:pt x="7" y="411"/>
                    </a:lnTo>
                    <a:lnTo>
                      <a:pt x="10" y="442"/>
                    </a:lnTo>
                    <a:lnTo>
                      <a:pt x="17" y="469"/>
                    </a:lnTo>
                    <a:lnTo>
                      <a:pt x="23" y="492"/>
                    </a:lnTo>
                    <a:lnTo>
                      <a:pt x="31" y="512"/>
                    </a:lnTo>
                    <a:lnTo>
                      <a:pt x="39" y="528"/>
                    </a:lnTo>
                    <a:lnTo>
                      <a:pt x="45" y="540"/>
                    </a:lnTo>
                    <a:lnTo>
                      <a:pt x="53" y="549"/>
                    </a:lnTo>
                    <a:lnTo>
                      <a:pt x="61" y="557"/>
                    </a:lnTo>
                    <a:lnTo>
                      <a:pt x="65" y="561"/>
                    </a:lnTo>
                    <a:lnTo>
                      <a:pt x="71" y="564"/>
                    </a:lnTo>
                    <a:lnTo>
                      <a:pt x="73" y="566"/>
                    </a:lnTo>
                    <a:lnTo>
                      <a:pt x="75" y="568"/>
                    </a:lnTo>
                    <a:lnTo>
                      <a:pt x="83" y="1048"/>
                    </a:lnTo>
                    <a:lnTo>
                      <a:pt x="152" y="1051"/>
                    </a:lnTo>
                    <a:lnTo>
                      <a:pt x="156" y="564"/>
                    </a:lnTo>
                    <a:lnTo>
                      <a:pt x="155" y="562"/>
                    </a:lnTo>
                    <a:lnTo>
                      <a:pt x="153" y="557"/>
                    </a:lnTo>
                    <a:lnTo>
                      <a:pt x="147" y="548"/>
                    </a:lnTo>
                    <a:lnTo>
                      <a:pt x="143" y="537"/>
                    </a:lnTo>
                    <a:lnTo>
                      <a:pt x="135" y="521"/>
                    </a:lnTo>
                    <a:lnTo>
                      <a:pt x="128" y="503"/>
                    </a:lnTo>
                    <a:lnTo>
                      <a:pt x="122" y="484"/>
                    </a:lnTo>
                    <a:lnTo>
                      <a:pt x="115" y="461"/>
                    </a:lnTo>
                    <a:lnTo>
                      <a:pt x="109" y="436"/>
                    </a:lnTo>
                    <a:lnTo>
                      <a:pt x="102" y="411"/>
                    </a:lnTo>
                    <a:lnTo>
                      <a:pt x="96" y="382"/>
                    </a:lnTo>
                    <a:lnTo>
                      <a:pt x="93" y="353"/>
                    </a:lnTo>
                    <a:lnTo>
                      <a:pt x="90" y="321"/>
                    </a:lnTo>
                    <a:lnTo>
                      <a:pt x="91" y="290"/>
                    </a:lnTo>
                    <a:lnTo>
                      <a:pt x="93" y="257"/>
                    </a:lnTo>
                    <a:lnTo>
                      <a:pt x="99" y="225"/>
                    </a:lnTo>
                    <a:lnTo>
                      <a:pt x="104" y="192"/>
                    </a:lnTo>
                    <a:lnTo>
                      <a:pt x="113" y="163"/>
                    </a:lnTo>
                    <a:lnTo>
                      <a:pt x="122" y="135"/>
                    </a:lnTo>
                    <a:lnTo>
                      <a:pt x="134" y="113"/>
                    </a:lnTo>
                    <a:lnTo>
                      <a:pt x="145" y="93"/>
                    </a:lnTo>
                    <a:lnTo>
                      <a:pt x="157" y="77"/>
                    </a:lnTo>
                    <a:lnTo>
                      <a:pt x="169" y="61"/>
                    </a:lnTo>
                    <a:lnTo>
                      <a:pt x="183" y="49"/>
                    </a:lnTo>
                    <a:lnTo>
                      <a:pt x="194" y="38"/>
                    </a:lnTo>
                    <a:lnTo>
                      <a:pt x="205" y="30"/>
                    </a:lnTo>
                    <a:lnTo>
                      <a:pt x="215" y="23"/>
                    </a:lnTo>
                    <a:lnTo>
                      <a:pt x="225" y="18"/>
                    </a:lnTo>
                    <a:lnTo>
                      <a:pt x="232" y="14"/>
                    </a:lnTo>
                    <a:lnTo>
                      <a:pt x="238" y="11"/>
                    </a:lnTo>
                    <a:lnTo>
                      <a:pt x="241" y="10"/>
                    </a:lnTo>
                    <a:lnTo>
                      <a:pt x="243" y="10"/>
                    </a:lnTo>
                    <a:lnTo>
                      <a:pt x="243" y="10"/>
                    </a:lnTo>
                    <a:close/>
                  </a:path>
                </a:pathLst>
              </a:custGeom>
              <a:solidFill>
                <a:srgbClr val="B34329"/>
              </a:solidFill>
              <a:ln w="9525">
                <a:noFill/>
                <a:round/>
                <a:headEnd/>
                <a:tailEnd/>
              </a:ln>
            </p:spPr>
            <p:txBody>
              <a:bodyPr/>
              <a:lstStyle/>
              <a:p>
                <a:endParaRPr lang="en-US"/>
              </a:p>
            </p:txBody>
          </p:sp>
          <p:sp>
            <p:nvSpPr>
              <p:cNvPr id="1045525" name="Freeform 21"/>
              <p:cNvSpPr>
                <a:spLocks/>
              </p:cNvSpPr>
              <p:nvPr/>
            </p:nvSpPr>
            <p:spPr bwMode="auto">
              <a:xfrm>
                <a:off x="392" y="3434"/>
                <a:ext cx="54" cy="332"/>
              </a:xfrm>
              <a:custGeom>
                <a:avLst/>
                <a:gdLst/>
                <a:ahLst/>
                <a:cxnLst>
                  <a:cxn ang="0">
                    <a:pos x="108" y="24"/>
                  </a:cxn>
                  <a:cxn ang="0">
                    <a:pos x="100" y="14"/>
                  </a:cxn>
                  <a:cxn ang="0">
                    <a:pos x="91" y="7"/>
                  </a:cxn>
                  <a:cxn ang="0">
                    <a:pos x="77" y="3"/>
                  </a:cxn>
                  <a:cxn ang="0">
                    <a:pos x="63" y="0"/>
                  </a:cxn>
                  <a:cxn ang="0">
                    <a:pos x="49" y="3"/>
                  </a:cxn>
                  <a:cxn ang="0">
                    <a:pos x="34" y="11"/>
                  </a:cxn>
                  <a:cxn ang="0">
                    <a:pos x="22" y="28"/>
                  </a:cxn>
                  <a:cxn ang="0">
                    <a:pos x="11" y="53"/>
                  </a:cxn>
                  <a:cxn ang="0">
                    <a:pos x="3" y="85"/>
                  </a:cxn>
                  <a:cxn ang="0">
                    <a:pos x="0" y="123"/>
                  </a:cxn>
                  <a:cxn ang="0">
                    <a:pos x="0" y="161"/>
                  </a:cxn>
                  <a:cxn ang="0">
                    <a:pos x="2" y="196"/>
                  </a:cxn>
                  <a:cxn ang="0">
                    <a:pos x="9" y="227"/>
                  </a:cxn>
                  <a:cxn ang="0">
                    <a:pos x="19" y="251"/>
                  </a:cxn>
                  <a:cxn ang="0">
                    <a:pos x="21" y="664"/>
                  </a:cxn>
                  <a:cxn ang="0">
                    <a:pos x="59" y="268"/>
                  </a:cxn>
                  <a:cxn ang="0">
                    <a:pos x="87" y="241"/>
                  </a:cxn>
                  <a:cxn ang="0">
                    <a:pos x="79" y="236"/>
                  </a:cxn>
                  <a:cxn ang="0">
                    <a:pos x="70" y="223"/>
                  </a:cxn>
                  <a:cxn ang="0">
                    <a:pos x="66" y="204"/>
                  </a:cxn>
                  <a:cxn ang="0">
                    <a:pos x="65" y="177"/>
                  </a:cxn>
                  <a:cxn ang="0">
                    <a:pos x="69" y="140"/>
                  </a:cxn>
                  <a:cxn ang="0">
                    <a:pos x="72" y="115"/>
                  </a:cxn>
                  <a:cxn ang="0">
                    <a:pos x="72" y="108"/>
                  </a:cxn>
                  <a:cxn ang="0">
                    <a:pos x="75" y="97"/>
                  </a:cxn>
                  <a:cxn ang="0">
                    <a:pos x="80" y="82"/>
                  </a:cxn>
                  <a:cxn ang="0">
                    <a:pos x="84" y="66"/>
                  </a:cxn>
                  <a:cxn ang="0">
                    <a:pos x="90" y="50"/>
                  </a:cxn>
                  <a:cxn ang="0">
                    <a:pos x="96" y="38"/>
                  </a:cxn>
                  <a:cxn ang="0">
                    <a:pos x="103" y="29"/>
                  </a:cxn>
                  <a:cxn ang="0">
                    <a:pos x="108" y="27"/>
                  </a:cxn>
                </a:cxnLst>
                <a:rect l="0" t="0" r="r" b="b"/>
                <a:pathLst>
                  <a:path w="108" h="664">
                    <a:moveTo>
                      <a:pt x="108" y="27"/>
                    </a:moveTo>
                    <a:lnTo>
                      <a:pt x="108" y="24"/>
                    </a:lnTo>
                    <a:lnTo>
                      <a:pt x="104" y="17"/>
                    </a:lnTo>
                    <a:lnTo>
                      <a:pt x="100" y="14"/>
                    </a:lnTo>
                    <a:lnTo>
                      <a:pt x="95" y="10"/>
                    </a:lnTo>
                    <a:lnTo>
                      <a:pt x="91" y="7"/>
                    </a:lnTo>
                    <a:lnTo>
                      <a:pt x="85" y="5"/>
                    </a:lnTo>
                    <a:lnTo>
                      <a:pt x="77" y="3"/>
                    </a:lnTo>
                    <a:lnTo>
                      <a:pt x="71" y="0"/>
                    </a:lnTo>
                    <a:lnTo>
                      <a:pt x="63" y="0"/>
                    </a:lnTo>
                    <a:lnTo>
                      <a:pt x="58" y="1"/>
                    </a:lnTo>
                    <a:lnTo>
                      <a:pt x="49" y="3"/>
                    </a:lnTo>
                    <a:lnTo>
                      <a:pt x="42" y="6"/>
                    </a:lnTo>
                    <a:lnTo>
                      <a:pt x="34" y="11"/>
                    </a:lnTo>
                    <a:lnTo>
                      <a:pt x="29" y="19"/>
                    </a:lnTo>
                    <a:lnTo>
                      <a:pt x="22" y="28"/>
                    </a:lnTo>
                    <a:lnTo>
                      <a:pt x="17" y="40"/>
                    </a:lnTo>
                    <a:lnTo>
                      <a:pt x="11" y="53"/>
                    </a:lnTo>
                    <a:lnTo>
                      <a:pt x="8" y="70"/>
                    </a:lnTo>
                    <a:lnTo>
                      <a:pt x="3" y="85"/>
                    </a:lnTo>
                    <a:lnTo>
                      <a:pt x="1" y="104"/>
                    </a:lnTo>
                    <a:lnTo>
                      <a:pt x="0" y="123"/>
                    </a:lnTo>
                    <a:lnTo>
                      <a:pt x="0" y="143"/>
                    </a:lnTo>
                    <a:lnTo>
                      <a:pt x="0" y="161"/>
                    </a:lnTo>
                    <a:lnTo>
                      <a:pt x="0" y="178"/>
                    </a:lnTo>
                    <a:lnTo>
                      <a:pt x="2" y="196"/>
                    </a:lnTo>
                    <a:lnTo>
                      <a:pt x="6" y="213"/>
                    </a:lnTo>
                    <a:lnTo>
                      <a:pt x="9" y="227"/>
                    </a:lnTo>
                    <a:lnTo>
                      <a:pt x="13" y="241"/>
                    </a:lnTo>
                    <a:lnTo>
                      <a:pt x="19" y="251"/>
                    </a:lnTo>
                    <a:lnTo>
                      <a:pt x="26" y="260"/>
                    </a:lnTo>
                    <a:lnTo>
                      <a:pt x="21" y="664"/>
                    </a:lnTo>
                    <a:lnTo>
                      <a:pt x="64" y="664"/>
                    </a:lnTo>
                    <a:lnTo>
                      <a:pt x="59" y="268"/>
                    </a:lnTo>
                    <a:lnTo>
                      <a:pt x="90" y="242"/>
                    </a:lnTo>
                    <a:lnTo>
                      <a:pt x="87" y="241"/>
                    </a:lnTo>
                    <a:lnTo>
                      <a:pt x="83" y="240"/>
                    </a:lnTo>
                    <a:lnTo>
                      <a:pt x="79" y="236"/>
                    </a:lnTo>
                    <a:lnTo>
                      <a:pt x="73" y="229"/>
                    </a:lnTo>
                    <a:lnTo>
                      <a:pt x="70" y="223"/>
                    </a:lnTo>
                    <a:lnTo>
                      <a:pt x="69" y="214"/>
                    </a:lnTo>
                    <a:lnTo>
                      <a:pt x="66" y="204"/>
                    </a:lnTo>
                    <a:lnTo>
                      <a:pt x="66" y="192"/>
                    </a:lnTo>
                    <a:lnTo>
                      <a:pt x="65" y="177"/>
                    </a:lnTo>
                    <a:lnTo>
                      <a:pt x="66" y="160"/>
                    </a:lnTo>
                    <a:lnTo>
                      <a:pt x="69" y="140"/>
                    </a:lnTo>
                    <a:lnTo>
                      <a:pt x="72" y="118"/>
                    </a:lnTo>
                    <a:lnTo>
                      <a:pt x="72" y="115"/>
                    </a:lnTo>
                    <a:lnTo>
                      <a:pt x="72" y="113"/>
                    </a:lnTo>
                    <a:lnTo>
                      <a:pt x="72" y="108"/>
                    </a:lnTo>
                    <a:lnTo>
                      <a:pt x="74" y="103"/>
                    </a:lnTo>
                    <a:lnTo>
                      <a:pt x="75" y="97"/>
                    </a:lnTo>
                    <a:lnTo>
                      <a:pt x="77" y="90"/>
                    </a:lnTo>
                    <a:lnTo>
                      <a:pt x="80" y="82"/>
                    </a:lnTo>
                    <a:lnTo>
                      <a:pt x="82" y="74"/>
                    </a:lnTo>
                    <a:lnTo>
                      <a:pt x="84" y="66"/>
                    </a:lnTo>
                    <a:lnTo>
                      <a:pt x="86" y="58"/>
                    </a:lnTo>
                    <a:lnTo>
                      <a:pt x="90" y="50"/>
                    </a:lnTo>
                    <a:lnTo>
                      <a:pt x="93" y="45"/>
                    </a:lnTo>
                    <a:lnTo>
                      <a:pt x="96" y="38"/>
                    </a:lnTo>
                    <a:lnTo>
                      <a:pt x="100" y="32"/>
                    </a:lnTo>
                    <a:lnTo>
                      <a:pt x="103" y="29"/>
                    </a:lnTo>
                    <a:lnTo>
                      <a:pt x="108" y="27"/>
                    </a:lnTo>
                    <a:lnTo>
                      <a:pt x="108" y="27"/>
                    </a:lnTo>
                    <a:close/>
                  </a:path>
                </a:pathLst>
              </a:custGeom>
              <a:solidFill>
                <a:srgbClr val="B34329"/>
              </a:solidFill>
              <a:ln w="9525">
                <a:noFill/>
                <a:round/>
                <a:headEnd/>
                <a:tailEnd/>
              </a:ln>
            </p:spPr>
            <p:txBody>
              <a:bodyPr/>
              <a:lstStyle/>
              <a:p>
                <a:endParaRPr lang="en-US"/>
              </a:p>
            </p:txBody>
          </p:sp>
          <p:sp>
            <p:nvSpPr>
              <p:cNvPr id="1045526" name="Freeform 22"/>
              <p:cNvSpPr>
                <a:spLocks/>
              </p:cNvSpPr>
              <p:nvPr/>
            </p:nvSpPr>
            <p:spPr bwMode="auto">
              <a:xfrm>
                <a:off x="507" y="2972"/>
                <a:ext cx="29" cy="168"/>
              </a:xfrm>
              <a:custGeom>
                <a:avLst/>
                <a:gdLst/>
                <a:ahLst/>
                <a:cxnLst>
                  <a:cxn ang="0">
                    <a:pos x="20" y="335"/>
                  </a:cxn>
                  <a:cxn ang="0">
                    <a:pos x="20" y="116"/>
                  </a:cxn>
                  <a:cxn ang="0">
                    <a:pos x="18" y="112"/>
                  </a:cxn>
                  <a:cxn ang="0">
                    <a:pos x="13" y="104"/>
                  </a:cxn>
                  <a:cxn ang="0">
                    <a:pos x="10" y="97"/>
                  </a:cxn>
                  <a:cxn ang="0">
                    <a:pos x="8" y="92"/>
                  </a:cxn>
                  <a:cxn ang="0">
                    <a:pos x="6" y="84"/>
                  </a:cxn>
                  <a:cxn ang="0">
                    <a:pos x="5" y="77"/>
                  </a:cxn>
                  <a:cxn ang="0">
                    <a:pos x="1" y="69"/>
                  </a:cxn>
                  <a:cxn ang="0">
                    <a:pos x="1" y="60"/>
                  </a:cxn>
                  <a:cxn ang="0">
                    <a:pos x="0" y="51"/>
                  </a:cxn>
                  <a:cxn ang="0">
                    <a:pos x="2" y="43"/>
                  </a:cxn>
                  <a:cxn ang="0">
                    <a:pos x="5" y="34"/>
                  </a:cxn>
                  <a:cxn ang="0">
                    <a:pos x="9" y="24"/>
                  </a:cxn>
                  <a:cxn ang="0">
                    <a:pos x="15" y="17"/>
                  </a:cxn>
                  <a:cxn ang="0">
                    <a:pos x="22" y="11"/>
                  </a:cxn>
                  <a:cxn ang="0">
                    <a:pos x="30" y="4"/>
                  </a:cxn>
                  <a:cxn ang="0">
                    <a:pos x="37" y="1"/>
                  </a:cxn>
                  <a:cxn ang="0">
                    <a:pos x="43" y="0"/>
                  </a:cxn>
                  <a:cxn ang="0">
                    <a:pos x="49" y="1"/>
                  </a:cxn>
                  <a:cxn ang="0">
                    <a:pos x="55" y="6"/>
                  </a:cxn>
                  <a:cxn ang="0">
                    <a:pos x="59" y="9"/>
                  </a:cxn>
                  <a:cxn ang="0">
                    <a:pos x="57" y="11"/>
                  </a:cxn>
                  <a:cxn ang="0">
                    <a:pos x="52" y="20"/>
                  </a:cxn>
                  <a:cxn ang="0">
                    <a:pos x="48" y="24"/>
                  </a:cxn>
                  <a:cxn ang="0">
                    <a:pos x="44" y="32"/>
                  </a:cxn>
                  <a:cxn ang="0">
                    <a:pos x="42" y="39"/>
                  </a:cxn>
                  <a:cxn ang="0">
                    <a:pos x="40" y="48"/>
                  </a:cxn>
                  <a:cxn ang="0">
                    <a:pos x="37" y="56"/>
                  </a:cxn>
                  <a:cxn ang="0">
                    <a:pos x="34" y="64"/>
                  </a:cxn>
                  <a:cxn ang="0">
                    <a:pos x="33" y="72"/>
                  </a:cxn>
                  <a:cxn ang="0">
                    <a:pos x="34" y="81"/>
                  </a:cxn>
                  <a:cxn ang="0">
                    <a:pos x="34" y="86"/>
                  </a:cxn>
                  <a:cxn ang="0">
                    <a:pos x="39" y="94"/>
                  </a:cxn>
                  <a:cxn ang="0">
                    <a:pos x="43" y="98"/>
                  </a:cxn>
                  <a:cxn ang="0">
                    <a:pos x="50" y="104"/>
                  </a:cxn>
                  <a:cxn ang="0">
                    <a:pos x="50" y="106"/>
                  </a:cxn>
                  <a:cxn ang="0">
                    <a:pos x="45" y="113"/>
                  </a:cxn>
                  <a:cxn ang="0">
                    <a:pos x="41" y="117"/>
                  </a:cxn>
                  <a:cxn ang="0">
                    <a:pos x="40" y="118"/>
                  </a:cxn>
                  <a:cxn ang="0">
                    <a:pos x="41" y="333"/>
                  </a:cxn>
                  <a:cxn ang="0">
                    <a:pos x="20" y="335"/>
                  </a:cxn>
                  <a:cxn ang="0">
                    <a:pos x="20" y="335"/>
                  </a:cxn>
                </a:cxnLst>
                <a:rect l="0" t="0" r="r" b="b"/>
                <a:pathLst>
                  <a:path w="59" h="335">
                    <a:moveTo>
                      <a:pt x="20" y="335"/>
                    </a:moveTo>
                    <a:lnTo>
                      <a:pt x="20" y="116"/>
                    </a:lnTo>
                    <a:lnTo>
                      <a:pt x="18" y="112"/>
                    </a:lnTo>
                    <a:lnTo>
                      <a:pt x="13" y="104"/>
                    </a:lnTo>
                    <a:lnTo>
                      <a:pt x="10" y="97"/>
                    </a:lnTo>
                    <a:lnTo>
                      <a:pt x="8" y="92"/>
                    </a:lnTo>
                    <a:lnTo>
                      <a:pt x="6" y="84"/>
                    </a:lnTo>
                    <a:lnTo>
                      <a:pt x="5" y="77"/>
                    </a:lnTo>
                    <a:lnTo>
                      <a:pt x="1" y="69"/>
                    </a:lnTo>
                    <a:lnTo>
                      <a:pt x="1" y="60"/>
                    </a:lnTo>
                    <a:lnTo>
                      <a:pt x="0" y="51"/>
                    </a:lnTo>
                    <a:lnTo>
                      <a:pt x="2" y="43"/>
                    </a:lnTo>
                    <a:lnTo>
                      <a:pt x="5" y="34"/>
                    </a:lnTo>
                    <a:lnTo>
                      <a:pt x="9" y="24"/>
                    </a:lnTo>
                    <a:lnTo>
                      <a:pt x="15" y="17"/>
                    </a:lnTo>
                    <a:lnTo>
                      <a:pt x="22" y="11"/>
                    </a:lnTo>
                    <a:lnTo>
                      <a:pt x="30" y="4"/>
                    </a:lnTo>
                    <a:lnTo>
                      <a:pt x="37" y="1"/>
                    </a:lnTo>
                    <a:lnTo>
                      <a:pt x="43" y="0"/>
                    </a:lnTo>
                    <a:lnTo>
                      <a:pt x="49" y="1"/>
                    </a:lnTo>
                    <a:lnTo>
                      <a:pt x="55" y="6"/>
                    </a:lnTo>
                    <a:lnTo>
                      <a:pt x="59" y="9"/>
                    </a:lnTo>
                    <a:lnTo>
                      <a:pt x="57" y="11"/>
                    </a:lnTo>
                    <a:lnTo>
                      <a:pt x="52" y="20"/>
                    </a:lnTo>
                    <a:lnTo>
                      <a:pt x="48" y="24"/>
                    </a:lnTo>
                    <a:lnTo>
                      <a:pt x="44" y="32"/>
                    </a:lnTo>
                    <a:lnTo>
                      <a:pt x="42" y="39"/>
                    </a:lnTo>
                    <a:lnTo>
                      <a:pt x="40" y="48"/>
                    </a:lnTo>
                    <a:lnTo>
                      <a:pt x="37" y="56"/>
                    </a:lnTo>
                    <a:lnTo>
                      <a:pt x="34" y="64"/>
                    </a:lnTo>
                    <a:lnTo>
                      <a:pt x="33" y="72"/>
                    </a:lnTo>
                    <a:lnTo>
                      <a:pt x="34" y="81"/>
                    </a:lnTo>
                    <a:lnTo>
                      <a:pt x="34" y="86"/>
                    </a:lnTo>
                    <a:lnTo>
                      <a:pt x="39" y="94"/>
                    </a:lnTo>
                    <a:lnTo>
                      <a:pt x="43" y="98"/>
                    </a:lnTo>
                    <a:lnTo>
                      <a:pt x="50" y="104"/>
                    </a:lnTo>
                    <a:lnTo>
                      <a:pt x="50" y="106"/>
                    </a:lnTo>
                    <a:lnTo>
                      <a:pt x="45" y="113"/>
                    </a:lnTo>
                    <a:lnTo>
                      <a:pt x="41" y="117"/>
                    </a:lnTo>
                    <a:lnTo>
                      <a:pt x="40" y="118"/>
                    </a:lnTo>
                    <a:lnTo>
                      <a:pt x="41" y="333"/>
                    </a:lnTo>
                    <a:lnTo>
                      <a:pt x="20" y="335"/>
                    </a:lnTo>
                    <a:lnTo>
                      <a:pt x="20" y="335"/>
                    </a:lnTo>
                    <a:close/>
                  </a:path>
                </a:pathLst>
              </a:custGeom>
              <a:solidFill>
                <a:srgbClr val="B34329"/>
              </a:solidFill>
              <a:ln w="9525">
                <a:noFill/>
                <a:round/>
                <a:headEnd/>
                <a:tailEnd/>
              </a:ln>
            </p:spPr>
            <p:txBody>
              <a:bodyPr/>
              <a:lstStyle/>
              <a:p>
                <a:endParaRPr lang="en-US"/>
              </a:p>
            </p:txBody>
          </p:sp>
          <p:sp>
            <p:nvSpPr>
              <p:cNvPr id="1045527" name="Freeform 23"/>
              <p:cNvSpPr>
                <a:spLocks/>
              </p:cNvSpPr>
              <p:nvPr/>
            </p:nvSpPr>
            <p:spPr bwMode="auto">
              <a:xfrm>
                <a:off x="603" y="2855"/>
                <a:ext cx="28" cy="93"/>
              </a:xfrm>
              <a:custGeom>
                <a:avLst/>
                <a:gdLst/>
                <a:ahLst/>
                <a:cxnLst>
                  <a:cxn ang="0">
                    <a:pos x="33" y="79"/>
                  </a:cxn>
                  <a:cxn ang="0">
                    <a:pos x="31" y="76"/>
                  </a:cxn>
                  <a:cxn ang="0">
                    <a:pos x="31" y="68"/>
                  </a:cxn>
                  <a:cxn ang="0">
                    <a:pos x="30" y="62"/>
                  </a:cxn>
                  <a:cxn ang="0">
                    <a:pos x="30" y="57"/>
                  </a:cxn>
                  <a:cxn ang="0">
                    <a:pos x="30" y="51"/>
                  </a:cxn>
                  <a:cxn ang="0">
                    <a:pos x="30" y="46"/>
                  </a:cxn>
                  <a:cxn ang="0">
                    <a:pos x="30" y="38"/>
                  </a:cxn>
                  <a:cxn ang="0">
                    <a:pos x="30" y="33"/>
                  </a:cxn>
                  <a:cxn ang="0">
                    <a:pos x="31" y="26"/>
                  </a:cxn>
                  <a:cxn ang="0">
                    <a:pos x="34" y="23"/>
                  </a:cxn>
                  <a:cxn ang="0">
                    <a:pos x="39" y="15"/>
                  </a:cxn>
                  <a:cxn ang="0">
                    <a:pos x="47" y="12"/>
                  </a:cxn>
                  <a:cxn ang="0">
                    <a:pos x="57" y="13"/>
                  </a:cxn>
                  <a:cxn ang="0">
                    <a:pos x="55" y="10"/>
                  </a:cxn>
                  <a:cxn ang="0">
                    <a:pos x="46" y="4"/>
                  </a:cxn>
                  <a:cxn ang="0">
                    <a:pos x="40" y="1"/>
                  </a:cxn>
                  <a:cxn ang="0">
                    <a:pos x="35" y="0"/>
                  </a:cxn>
                  <a:cxn ang="0">
                    <a:pos x="28" y="0"/>
                  </a:cxn>
                  <a:cxn ang="0">
                    <a:pos x="21" y="3"/>
                  </a:cxn>
                  <a:cxn ang="0">
                    <a:pos x="12" y="9"/>
                  </a:cxn>
                  <a:cxn ang="0">
                    <a:pos x="7" y="17"/>
                  </a:cxn>
                  <a:cxn ang="0">
                    <a:pos x="4" y="23"/>
                  </a:cxn>
                  <a:cxn ang="0">
                    <a:pos x="3" y="28"/>
                  </a:cxn>
                  <a:cxn ang="0">
                    <a:pos x="2" y="35"/>
                  </a:cxn>
                  <a:cxn ang="0">
                    <a:pos x="2" y="42"/>
                  </a:cxn>
                  <a:cxn ang="0">
                    <a:pos x="0" y="47"/>
                  </a:cxn>
                  <a:cxn ang="0">
                    <a:pos x="0" y="53"/>
                  </a:cxn>
                  <a:cxn ang="0">
                    <a:pos x="2" y="58"/>
                  </a:cxn>
                  <a:cxn ang="0">
                    <a:pos x="4" y="63"/>
                  </a:cxn>
                  <a:cxn ang="0">
                    <a:pos x="6" y="72"/>
                  </a:cxn>
                  <a:cxn ang="0">
                    <a:pos x="12" y="76"/>
                  </a:cxn>
                  <a:cxn ang="0">
                    <a:pos x="16" y="187"/>
                  </a:cxn>
                  <a:cxn ang="0">
                    <a:pos x="37" y="173"/>
                  </a:cxn>
                  <a:cxn ang="0">
                    <a:pos x="33" y="79"/>
                  </a:cxn>
                  <a:cxn ang="0">
                    <a:pos x="33" y="79"/>
                  </a:cxn>
                </a:cxnLst>
                <a:rect l="0" t="0" r="r" b="b"/>
                <a:pathLst>
                  <a:path w="57" h="187">
                    <a:moveTo>
                      <a:pt x="33" y="79"/>
                    </a:moveTo>
                    <a:lnTo>
                      <a:pt x="31" y="76"/>
                    </a:lnTo>
                    <a:lnTo>
                      <a:pt x="31" y="68"/>
                    </a:lnTo>
                    <a:lnTo>
                      <a:pt x="30" y="62"/>
                    </a:lnTo>
                    <a:lnTo>
                      <a:pt x="30" y="57"/>
                    </a:lnTo>
                    <a:lnTo>
                      <a:pt x="30" y="51"/>
                    </a:lnTo>
                    <a:lnTo>
                      <a:pt x="30" y="46"/>
                    </a:lnTo>
                    <a:lnTo>
                      <a:pt x="30" y="38"/>
                    </a:lnTo>
                    <a:lnTo>
                      <a:pt x="30" y="33"/>
                    </a:lnTo>
                    <a:lnTo>
                      <a:pt x="31" y="26"/>
                    </a:lnTo>
                    <a:lnTo>
                      <a:pt x="34" y="23"/>
                    </a:lnTo>
                    <a:lnTo>
                      <a:pt x="39" y="15"/>
                    </a:lnTo>
                    <a:lnTo>
                      <a:pt x="47" y="12"/>
                    </a:lnTo>
                    <a:lnTo>
                      <a:pt x="57" y="13"/>
                    </a:lnTo>
                    <a:lnTo>
                      <a:pt x="55" y="10"/>
                    </a:lnTo>
                    <a:lnTo>
                      <a:pt x="46" y="4"/>
                    </a:lnTo>
                    <a:lnTo>
                      <a:pt x="40" y="1"/>
                    </a:lnTo>
                    <a:lnTo>
                      <a:pt x="35" y="0"/>
                    </a:lnTo>
                    <a:lnTo>
                      <a:pt x="28" y="0"/>
                    </a:lnTo>
                    <a:lnTo>
                      <a:pt x="21" y="3"/>
                    </a:lnTo>
                    <a:lnTo>
                      <a:pt x="12" y="9"/>
                    </a:lnTo>
                    <a:lnTo>
                      <a:pt x="7" y="17"/>
                    </a:lnTo>
                    <a:lnTo>
                      <a:pt x="4" y="23"/>
                    </a:lnTo>
                    <a:lnTo>
                      <a:pt x="3" y="28"/>
                    </a:lnTo>
                    <a:lnTo>
                      <a:pt x="2" y="35"/>
                    </a:lnTo>
                    <a:lnTo>
                      <a:pt x="2" y="42"/>
                    </a:lnTo>
                    <a:lnTo>
                      <a:pt x="0" y="47"/>
                    </a:lnTo>
                    <a:lnTo>
                      <a:pt x="0" y="53"/>
                    </a:lnTo>
                    <a:lnTo>
                      <a:pt x="2" y="58"/>
                    </a:lnTo>
                    <a:lnTo>
                      <a:pt x="4" y="63"/>
                    </a:lnTo>
                    <a:lnTo>
                      <a:pt x="6" y="72"/>
                    </a:lnTo>
                    <a:lnTo>
                      <a:pt x="12" y="76"/>
                    </a:lnTo>
                    <a:lnTo>
                      <a:pt x="16" y="187"/>
                    </a:lnTo>
                    <a:lnTo>
                      <a:pt x="37" y="173"/>
                    </a:lnTo>
                    <a:lnTo>
                      <a:pt x="33" y="79"/>
                    </a:lnTo>
                    <a:lnTo>
                      <a:pt x="33" y="79"/>
                    </a:lnTo>
                    <a:close/>
                  </a:path>
                </a:pathLst>
              </a:custGeom>
              <a:solidFill>
                <a:srgbClr val="B34329"/>
              </a:solidFill>
              <a:ln w="9525">
                <a:noFill/>
                <a:round/>
                <a:headEnd/>
                <a:tailEnd/>
              </a:ln>
            </p:spPr>
            <p:txBody>
              <a:bodyPr/>
              <a:lstStyle/>
              <a:p>
                <a:endParaRPr lang="en-US"/>
              </a:p>
            </p:txBody>
          </p:sp>
          <p:sp>
            <p:nvSpPr>
              <p:cNvPr id="1045528" name="Freeform 24"/>
              <p:cNvSpPr>
                <a:spLocks/>
              </p:cNvSpPr>
              <p:nvPr/>
            </p:nvSpPr>
            <p:spPr bwMode="auto">
              <a:xfrm>
                <a:off x="460" y="2849"/>
                <a:ext cx="24" cy="106"/>
              </a:xfrm>
              <a:custGeom>
                <a:avLst/>
                <a:gdLst/>
                <a:ahLst/>
                <a:cxnLst>
                  <a:cxn ang="0">
                    <a:pos x="12" y="212"/>
                  </a:cxn>
                  <a:cxn ang="0">
                    <a:pos x="11" y="63"/>
                  </a:cxn>
                  <a:cxn ang="0">
                    <a:pos x="9" y="59"/>
                  </a:cxn>
                  <a:cxn ang="0">
                    <a:pos x="6" y="51"/>
                  </a:cxn>
                  <a:cxn ang="0">
                    <a:pos x="2" y="43"/>
                  </a:cxn>
                  <a:cxn ang="0">
                    <a:pos x="0" y="33"/>
                  </a:cxn>
                  <a:cxn ang="0">
                    <a:pos x="0" y="27"/>
                  </a:cxn>
                  <a:cxn ang="0">
                    <a:pos x="0" y="21"/>
                  </a:cxn>
                  <a:cxn ang="0">
                    <a:pos x="0" y="16"/>
                  </a:cxn>
                  <a:cxn ang="0">
                    <a:pos x="2" y="12"/>
                  </a:cxn>
                  <a:cxn ang="0">
                    <a:pos x="6" y="6"/>
                  </a:cxn>
                  <a:cxn ang="0">
                    <a:pos x="11" y="4"/>
                  </a:cxn>
                  <a:cxn ang="0">
                    <a:pos x="16" y="1"/>
                  </a:cxn>
                  <a:cxn ang="0">
                    <a:pos x="24" y="1"/>
                  </a:cxn>
                  <a:cxn ang="0">
                    <a:pos x="31" y="0"/>
                  </a:cxn>
                  <a:cxn ang="0">
                    <a:pos x="37" y="1"/>
                  </a:cxn>
                  <a:cxn ang="0">
                    <a:pos x="41" y="3"/>
                  </a:cxn>
                  <a:cxn ang="0">
                    <a:pos x="45" y="6"/>
                  </a:cxn>
                  <a:cxn ang="0">
                    <a:pos x="46" y="9"/>
                  </a:cxn>
                  <a:cxn ang="0">
                    <a:pos x="49" y="16"/>
                  </a:cxn>
                  <a:cxn ang="0">
                    <a:pos x="49" y="22"/>
                  </a:cxn>
                  <a:cxn ang="0">
                    <a:pos x="50" y="27"/>
                  </a:cxn>
                  <a:cxn ang="0">
                    <a:pos x="49" y="34"/>
                  </a:cxn>
                  <a:cxn ang="0">
                    <a:pos x="48" y="39"/>
                  </a:cxn>
                  <a:cxn ang="0">
                    <a:pos x="46" y="45"/>
                  </a:cxn>
                  <a:cxn ang="0">
                    <a:pos x="46" y="50"/>
                  </a:cxn>
                  <a:cxn ang="0">
                    <a:pos x="44" y="58"/>
                  </a:cxn>
                  <a:cxn ang="0">
                    <a:pos x="44" y="63"/>
                  </a:cxn>
                  <a:cxn ang="0">
                    <a:pos x="39" y="67"/>
                  </a:cxn>
                  <a:cxn ang="0">
                    <a:pos x="41" y="211"/>
                  </a:cxn>
                  <a:cxn ang="0">
                    <a:pos x="12" y="212"/>
                  </a:cxn>
                  <a:cxn ang="0">
                    <a:pos x="12" y="212"/>
                  </a:cxn>
                </a:cxnLst>
                <a:rect l="0" t="0" r="r" b="b"/>
                <a:pathLst>
                  <a:path w="50" h="212">
                    <a:moveTo>
                      <a:pt x="12" y="212"/>
                    </a:moveTo>
                    <a:lnTo>
                      <a:pt x="11" y="63"/>
                    </a:lnTo>
                    <a:lnTo>
                      <a:pt x="9" y="59"/>
                    </a:lnTo>
                    <a:lnTo>
                      <a:pt x="6" y="51"/>
                    </a:lnTo>
                    <a:lnTo>
                      <a:pt x="2" y="43"/>
                    </a:lnTo>
                    <a:lnTo>
                      <a:pt x="0" y="33"/>
                    </a:lnTo>
                    <a:lnTo>
                      <a:pt x="0" y="27"/>
                    </a:lnTo>
                    <a:lnTo>
                      <a:pt x="0" y="21"/>
                    </a:lnTo>
                    <a:lnTo>
                      <a:pt x="0" y="16"/>
                    </a:lnTo>
                    <a:lnTo>
                      <a:pt x="2" y="12"/>
                    </a:lnTo>
                    <a:lnTo>
                      <a:pt x="6" y="6"/>
                    </a:lnTo>
                    <a:lnTo>
                      <a:pt x="11" y="4"/>
                    </a:lnTo>
                    <a:lnTo>
                      <a:pt x="16" y="1"/>
                    </a:lnTo>
                    <a:lnTo>
                      <a:pt x="24" y="1"/>
                    </a:lnTo>
                    <a:lnTo>
                      <a:pt x="31" y="0"/>
                    </a:lnTo>
                    <a:lnTo>
                      <a:pt x="37" y="1"/>
                    </a:lnTo>
                    <a:lnTo>
                      <a:pt x="41" y="3"/>
                    </a:lnTo>
                    <a:lnTo>
                      <a:pt x="45" y="6"/>
                    </a:lnTo>
                    <a:lnTo>
                      <a:pt x="46" y="9"/>
                    </a:lnTo>
                    <a:lnTo>
                      <a:pt x="49" y="16"/>
                    </a:lnTo>
                    <a:lnTo>
                      <a:pt x="49" y="22"/>
                    </a:lnTo>
                    <a:lnTo>
                      <a:pt x="50" y="27"/>
                    </a:lnTo>
                    <a:lnTo>
                      <a:pt x="49" y="34"/>
                    </a:lnTo>
                    <a:lnTo>
                      <a:pt x="48" y="39"/>
                    </a:lnTo>
                    <a:lnTo>
                      <a:pt x="46" y="45"/>
                    </a:lnTo>
                    <a:lnTo>
                      <a:pt x="46" y="50"/>
                    </a:lnTo>
                    <a:lnTo>
                      <a:pt x="44" y="58"/>
                    </a:lnTo>
                    <a:lnTo>
                      <a:pt x="44" y="63"/>
                    </a:lnTo>
                    <a:lnTo>
                      <a:pt x="39" y="67"/>
                    </a:lnTo>
                    <a:lnTo>
                      <a:pt x="41" y="211"/>
                    </a:lnTo>
                    <a:lnTo>
                      <a:pt x="12" y="212"/>
                    </a:lnTo>
                    <a:lnTo>
                      <a:pt x="12" y="212"/>
                    </a:lnTo>
                    <a:close/>
                  </a:path>
                </a:pathLst>
              </a:custGeom>
              <a:solidFill>
                <a:srgbClr val="B34329"/>
              </a:solidFill>
              <a:ln w="9525">
                <a:noFill/>
                <a:round/>
                <a:headEnd/>
                <a:tailEnd/>
              </a:ln>
            </p:spPr>
            <p:txBody>
              <a:bodyPr/>
              <a:lstStyle/>
              <a:p>
                <a:endParaRPr lang="en-US"/>
              </a:p>
            </p:txBody>
          </p:sp>
          <p:sp>
            <p:nvSpPr>
              <p:cNvPr id="1045529" name="Freeform 25"/>
              <p:cNvSpPr>
                <a:spLocks/>
              </p:cNvSpPr>
              <p:nvPr/>
            </p:nvSpPr>
            <p:spPr bwMode="auto">
              <a:xfrm>
                <a:off x="358" y="2851"/>
                <a:ext cx="21" cy="87"/>
              </a:xfrm>
              <a:custGeom>
                <a:avLst/>
                <a:gdLst/>
                <a:ahLst/>
                <a:cxnLst>
                  <a:cxn ang="0">
                    <a:pos x="32" y="169"/>
                  </a:cxn>
                  <a:cxn ang="0">
                    <a:pos x="32" y="53"/>
                  </a:cxn>
                  <a:cxn ang="0">
                    <a:pos x="32" y="49"/>
                  </a:cxn>
                  <a:cxn ang="0">
                    <a:pos x="36" y="42"/>
                  </a:cxn>
                  <a:cxn ang="0">
                    <a:pos x="38" y="35"/>
                  </a:cxn>
                  <a:cxn ang="0">
                    <a:pos x="41" y="30"/>
                  </a:cxn>
                  <a:cxn ang="0">
                    <a:pos x="41" y="23"/>
                  </a:cxn>
                  <a:cxn ang="0">
                    <a:pos x="42" y="18"/>
                  </a:cxn>
                  <a:cxn ang="0">
                    <a:pos x="40" y="11"/>
                  </a:cxn>
                  <a:cxn ang="0">
                    <a:pos x="37" y="7"/>
                  </a:cxn>
                  <a:cxn ang="0">
                    <a:pos x="33" y="2"/>
                  </a:cxn>
                  <a:cxn ang="0">
                    <a:pos x="31" y="1"/>
                  </a:cxn>
                  <a:cxn ang="0">
                    <a:pos x="21" y="0"/>
                  </a:cxn>
                  <a:cxn ang="0">
                    <a:pos x="11" y="2"/>
                  </a:cxn>
                  <a:cxn ang="0">
                    <a:pos x="7" y="4"/>
                  </a:cxn>
                  <a:cxn ang="0">
                    <a:pos x="4" y="9"/>
                  </a:cxn>
                  <a:cxn ang="0">
                    <a:pos x="2" y="14"/>
                  </a:cxn>
                  <a:cxn ang="0">
                    <a:pos x="1" y="21"/>
                  </a:cxn>
                  <a:cxn ang="0">
                    <a:pos x="0" y="26"/>
                  </a:cxn>
                  <a:cxn ang="0">
                    <a:pos x="1" y="34"/>
                  </a:cxn>
                  <a:cxn ang="0">
                    <a:pos x="3" y="42"/>
                  </a:cxn>
                  <a:cxn ang="0">
                    <a:pos x="7" y="49"/>
                  </a:cxn>
                  <a:cxn ang="0">
                    <a:pos x="7" y="174"/>
                  </a:cxn>
                  <a:cxn ang="0">
                    <a:pos x="32" y="169"/>
                  </a:cxn>
                  <a:cxn ang="0">
                    <a:pos x="32" y="169"/>
                  </a:cxn>
                </a:cxnLst>
                <a:rect l="0" t="0" r="r" b="b"/>
                <a:pathLst>
                  <a:path w="42" h="174">
                    <a:moveTo>
                      <a:pt x="32" y="169"/>
                    </a:moveTo>
                    <a:lnTo>
                      <a:pt x="32" y="53"/>
                    </a:lnTo>
                    <a:lnTo>
                      <a:pt x="32" y="49"/>
                    </a:lnTo>
                    <a:lnTo>
                      <a:pt x="36" y="42"/>
                    </a:lnTo>
                    <a:lnTo>
                      <a:pt x="38" y="35"/>
                    </a:lnTo>
                    <a:lnTo>
                      <a:pt x="41" y="30"/>
                    </a:lnTo>
                    <a:lnTo>
                      <a:pt x="41" y="23"/>
                    </a:lnTo>
                    <a:lnTo>
                      <a:pt x="42" y="18"/>
                    </a:lnTo>
                    <a:lnTo>
                      <a:pt x="40" y="11"/>
                    </a:lnTo>
                    <a:lnTo>
                      <a:pt x="37" y="7"/>
                    </a:lnTo>
                    <a:lnTo>
                      <a:pt x="33" y="2"/>
                    </a:lnTo>
                    <a:lnTo>
                      <a:pt x="31" y="1"/>
                    </a:lnTo>
                    <a:lnTo>
                      <a:pt x="21" y="0"/>
                    </a:lnTo>
                    <a:lnTo>
                      <a:pt x="11" y="2"/>
                    </a:lnTo>
                    <a:lnTo>
                      <a:pt x="7" y="4"/>
                    </a:lnTo>
                    <a:lnTo>
                      <a:pt x="4" y="9"/>
                    </a:lnTo>
                    <a:lnTo>
                      <a:pt x="2" y="14"/>
                    </a:lnTo>
                    <a:lnTo>
                      <a:pt x="1" y="21"/>
                    </a:lnTo>
                    <a:lnTo>
                      <a:pt x="0" y="26"/>
                    </a:lnTo>
                    <a:lnTo>
                      <a:pt x="1" y="34"/>
                    </a:lnTo>
                    <a:lnTo>
                      <a:pt x="3" y="42"/>
                    </a:lnTo>
                    <a:lnTo>
                      <a:pt x="7" y="49"/>
                    </a:lnTo>
                    <a:lnTo>
                      <a:pt x="7" y="174"/>
                    </a:lnTo>
                    <a:lnTo>
                      <a:pt x="32" y="169"/>
                    </a:lnTo>
                    <a:lnTo>
                      <a:pt x="32" y="169"/>
                    </a:lnTo>
                    <a:close/>
                  </a:path>
                </a:pathLst>
              </a:custGeom>
              <a:solidFill>
                <a:srgbClr val="B34329"/>
              </a:solidFill>
              <a:ln w="9525">
                <a:noFill/>
                <a:round/>
                <a:headEnd/>
                <a:tailEnd/>
              </a:ln>
            </p:spPr>
            <p:txBody>
              <a:bodyPr/>
              <a:lstStyle/>
              <a:p>
                <a:endParaRPr lang="en-US"/>
              </a:p>
            </p:txBody>
          </p:sp>
          <p:sp>
            <p:nvSpPr>
              <p:cNvPr id="1045530" name="Freeform 26"/>
              <p:cNvSpPr>
                <a:spLocks/>
              </p:cNvSpPr>
              <p:nvPr/>
            </p:nvSpPr>
            <p:spPr bwMode="auto">
              <a:xfrm>
                <a:off x="289" y="3099"/>
                <a:ext cx="59" cy="185"/>
              </a:xfrm>
              <a:custGeom>
                <a:avLst/>
                <a:gdLst/>
                <a:ahLst/>
                <a:cxnLst>
                  <a:cxn ang="0">
                    <a:pos x="120" y="31"/>
                  </a:cxn>
                  <a:cxn ang="0">
                    <a:pos x="118" y="30"/>
                  </a:cxn>
                  <a:cxn ang="0">
                    <a:pos x="114" y="30"/>
                  </a:cxn>
                  <a:cxn ang="0">
                    <a:pos x="108" y="30"/>
                  </a:cxn>
                  <a:cxn ang="0">
                    <a:pos x="100" y="32"/>
                  </a:cxn>
                  <a:cxn ang="0">
                    <a:pos x="90" y="33"/>
                  </a:cxn>
                  <a:cxn ang="0">
                    <a:pos x="80" y="37"/>
                  </a:cxn>
                  <a:cxn ang="0">
                    <a:pos x="70" y="39"/>
                  </a:cxn>
                  <a:cxn ang="0">
                    <a:pos x="61" y="46"/>
                  </a:cxn>
                  <a:cxn ang="0">
                    <a:pos x="51" y="50"/>
                  </a:cxn>
                  <a:cxn ang="0">
                    <a:pos x="44" y="59"/>
                  </a:cxn>
                  <a:cxn ang="0">
                    <a:pos x="35" y="69"/>
                  </a:cxn>
                  <a:cxn ang="0">
                    <a:pos x="31" y="82"/>
                  </a:cxn>
                  <a:cxn ang="0">
                    <a:pos x="27" y="95"/>
                  </a:cxn>
                  <a:cxn ang="0">
                    <a:pos x="27" y="112"/>
                  </a:cxn>
                  <a:cxn ang="0">
                    <a:pos x="30" y="131"/>
                  </a:cxn>
                  <a:cxn ang="0">
                    <a:pos x="38" y="154"/>
                  </a:cxn>
                  <a:cxn ang="0">
                    <a:pos x="39" y="156"/>
                  </a:cxn>
                  <a:cxn ang="0">
                    <a:pos x="44" y="158"/>
                  </a:cxn>
                  <a:cxn ang="0">
                    <a:pos x="48" y="161"/>
                  </a:cxn>
                  <a:cxn ang="0">
                    <a:pos x="55" y="164"/>
                  </a:cxn>
                  <a:cxn ang="0">
                    <a:pos x="59" y="165"/>
                  </a:cxn>
                  <a:cxn ang="0">
                    <a:pos x="65" y="165"/>
                  </a:cxn>
                  <a:cxn ang="0">
                    <a:pos x="68" y="166"/>
                  </a:cxn>
                  <a:cxn ang="0">
                    <a:pos x="69" y="167"/>
                  </a:cxn>
                  <a:cxn ang="0">
                    <a:pos x="69" y="372"/>
                  </a:cxn>
                  <a:cxn ang="0">
                    <a:pos x="40" y="372"/>
                  </a:cxn>
                  <a:cxn ang="0">
                    <a:pos x="38" y="166"/>
                  </a:cxn>
                  <a:cxn ang="0">
                    <a:pos x="34" y="164"/>
                  </a:cxn>
                  <a:cxn ang="0">
                    <a:pos x="27" y="155"/>
                  </a:cxn>
                  <a:cxn ang="0">
                    <a:pos x="23" y="148"/>
                  </a:cxn>
                  <a:cxn ang="0">
                    <a:pos x="17" y="142"/>
                  </a:cxn>
                  <a:cxn ang="0">
                    <a:pos x="12" y="135"/>
                  </a:cxn>
                  <a:cxn ang="0">
                    <a:pos x="9" y="127"/>
                  </a:cxn>
                  <a:cxn ang="0">
                    <a:pos x="4" y="117"/>
                  </a:cxn>
                  <a:cxn ang="0">
                    <a:pos x="2" y="106"/>
                  </a:cxn>
                  <a:cxn ang="0">
                    <a:pos x="0" y="95"/>
                  </a:cxn>
                  <a:cxn ang="0">
                    <a:pos x="0" y="84"/>
                  </a:cxn>
                  <a:cxn ang="0">
                    <a:pos x="3" y="72"/>
                  </a:cxn>
                  <a:cxn ang="0">
                    <a:pos x="8" y="60"/>
                  </a:cxn>
                  <a:cxn ang="0">
                    <a:pos x="15" y="47"/>
                  </a:cxn>
                  <a:cxn ang="0">
                    <a:pos x="25" y="33"/>
                  </a:cxn>
                  <a:cxn ang="0">
                    <a:pos x="35" y="21"/>
                  </a:cxn>
                  <a:cxn ang="0">
                    <a:pos x="46" y="12"/>
                  </a:cxn>
                  <a:cxn ang="0">
                    <a:pos x="56" y="5"/>
                  </a:cxn>
                  <a:cxn ang="0">
                    <a:pos x="66" y="2"/>
                  </a:cxn>
                  <a:cxn ang="0">
                    <a:pos x="72" y="0"/>
                  </a:cxn>
                  <a:cxn ang="0">
                    <a:pos x="80" y="0"/>
                  </a:cxn>
                  <a:cxn ang="0">
                    <a:pos x="88" y="2"/>
                  </a:cxn>
                  <a:cxn ang="0">
                    <a:pos x="94" y="5"/>
                  </a:cxn>
                  <a:cxn ang="0">
                    <a:pos x="100" y="8"/>
                  </a:cxn>
                  <a:cxn ang="0">
                    <a:pos x="104" y="12"/>
                  </a:cxn>
                  <a:cxn ang="0">
                    <a:pos x="109" y="16"/>
                  </a:cxn>
                  <a:cxn ang="0">
                    <a:pos x="113" y="21"/>
                  </a:cxn>
                  <a:cxn ang="0">
                    <a:pos x="118" y="27"/>
                  </a:cxn>
                  <a:cxn ang="0">
                    <a:pos x="120" y="31"/>
                  </a:cxn>
                  <a:cxn ang="0">
                    <a:pos x="120" y="31"/>
                  </a:cxn>
                </a:cxnLst>
                <a:rect l="0" t="0" r="r" b="b"/>
                <a:pathLst>
                  <a:path w="120" h="372">
                    <a:moveTo>
                      <a:pt x="120" y="31"/>
                    </a:moveTo>
                    <a:lnTo>
                      <a:pt x="118" y="30"/>
                    </a:lnTo>
                    <a:lnTo>
                      <a:pt x="114" y="30"/>
                    </a:lnTo>
                    <a:lnTo>
                      <a:pt x="108" y="30"/>
                    </a:lnTo>
                    <a:lnTo>
                      <a:pt x="100" y="32"/>
                    </a:lnTo>
                    <a:lnTo>
                      <a:pt x="90" y="33"/>
                    </a:lnTo>
                    <a:lnTo>
                      <a:pt x="80" y="37"/>
                    </a:lnTo>
                    <a:lnTo>
                      <a:pt x="70" y="39"/>
                    </a:lnTo>
                    <a:lnTo>
                      <a:pt x="61" y="46"/>
                    </a:lnTo>
                    <a:lnTo>
                      <a:pt x="51" y="50"/>
                    </a:lnTo>
                    <a:lnTo>
                      <a:pt x="44" y="59"/>
                    </a:lnTo>
                    <a:lnTo>
                      <a:pt x="35" y="69"/>
                    </a:lnTo>
                    <a:lnTo>
                      <a:pt x="31" y="82"/>
                    </a:lnTo>
                    <a:lnTo>
                      <a:pt x="27" y="95"/>
                    </a:lnTo>
                    <a:lnTo>
                      <a:pt x="27" y="112"/>
                    </a:lnTo>
                    <a:lnTo>
                      <a:pt x="30" y="131"/>
                    </a:lnTo>
                    <a:lnTo>
                      <a:pt x="38" y="154"/>
                    </a:lnTo>
                    <a:lnTo>
                      <a:pt x="39" y="156"/>
                    </a:lnTo>
                    <a:lnTo>
                      <a:pt x="44" y="158"/>
                    </a:lnTo>
                    <a:lnTo>
                      <a:pt x="48" y="161"/>
                    </a:lnTo>
                    <a:lnTo>
                      <a:pt x="55" y="164"/>
                    </a:lnTo>
                    <a:lnTo>
                      <a:pt x="59" y="165"/>
                    </a:lnTo>
                    <a:lnTo>
                      <a:pt x="65" y="165"/>
                    </a:lnTo>
                    <a:lnTo>
                      <a:pt x="68" y="166"/>
                    </a:lnTo>
                    <a:lnTo>
                      <a:pt x="69" y="167"/>
                    </a:lnTo>
                    <a:lnTo>
                      <a:pt x="69" y="372"/>
                    </a:lnTo>
                    <a:lnTo>
                      <a:pt x="40" y="372"/>
                    </a:lnTo>
                    <a:lnTo>
                      <a:pt x="38" y="166"/>
                    </a:lnTo>
                    <a:lnTo>
                      <a:pt x="34" y="164"/>
                    </a:lnTo>
                    <a:lnTo>
                      <a:pt x="27" y="155"/>
                    </a:lnTo>
                    <a:lnTo>
                      <a:pt x="23" y="148"/>
                    </a:lnTo>
                    <a:lnTo>
                      <a:pt x="17" y="142"/>
                    </a:lnTo>
                    <a:lnTo>
                      <a:pt x="12" y="135"/>
                    </a:lnTo>
                    <a:lnTo>
                      <a:pt x="9" y="127"/>
                    </a:lnTo>
                    <a:lnTo>
                      <a:pt x="4" y="117"/>
                    </a:lnTo>
                    <a:lnTo>
                      <a:pt x="2" y="106"/>
                    </a:lnTo>
                    <a:lnTo>
                      <a:pt x="0" y="95"/>
                    </a:lnTo>
                    <a:lnTo>
                      <a:pt x="0" y="84"/>
                    </a:lnTo>
                    <a:lnTo>
                      <a:pt x="3" y="72"/>
                    </a:lnTo>
                    <a:lnTo>
                      <a:pt x="8" y="60"/>
                    </a:lnTo>
                    <a:lnTo>
                      <a:pt x="15" y="47"/>
                    </a:lnTo>
                    <a:lnTo>
                      <a:pt x="25" y="33"/>
                    </a:lnTo>
                    <a:lnTo>
                      <a:pt x="35" y="21"/>
                    </a:lnTo>
                    <a:lnTo>
                      <a:pt x="46" y="12"/>
                    </a:lnTo>
                    <a:lnTo>
                      <a:pt x="56" y="5"/>
                    </a:lnTo>
                    <a:lnTo>
                      <a:pt x="66" y="2"/>
                    </a:lnTo>
                    <a:lnTo>
                      <a:pt x="72" y="0"/>
                    </a:lnTo>
                    <a:lnTo>
                      <a:pt x="80" y="0"/>
                    </a:lnTo>
                    <a:lnTo>
                      <a:pt x="88" y="2"/>
                    </a:lnTo>
                    <a:lnTo>
                      <a:pt x="94" y="5"/>
                    </a:lnTo>
                    <a:lnTo>
                      <a:pt x="100" y="8"/>
                    </a:lnTo>
                    <a:lnTo>
                      <a:pt x="104" y="12"/>
                    </a:lnTo>
                    <a:lnTo>
                      <a:pt x="109" y="16"/>
                    </a:lnTo>
                    <a:lnTo>
                      <a:pt x="113" y="21"/>
                    </a:lnTo>
                    <a:lnTo>
                      <a:pt x="118" y="27"/>
                    </a:lnTo>
                    <a:lnTo>
                      <a:pt x="120" y="31"/>
                    </a:lnTo>
                    <a:lnTo>
                      <a:pt x="120" y="31"/>
                    </a:lnTo>
                    <a:close/>
                  </a:path>
                </a:pathLst>
              </a:custGeom>
              <a:solidFill>
                <a:srgbClr val="B34329"/>
              </a:solidFill>
              <a:ln w="9525">
                <a:noFill/>
                <a:round/>
                <a:headEnd/>
                <a:tailEnd/>
              </a:ln>
            </p:spPr>
            <p:txBody>
              <a:bodyPr/>
              <a:lstStyle/>
              <a:p>
                <a:endParaRPr lang="en-US"/>
              </a:p>
            </p:txBody>
          </p:sp>
          <p:sp>
            <p:nvSpPr>
              <p:cNvPr id="1045531" name="Freeform 27"/>
              <p:cNvSpPr>
                <a:spLocks/>
              </p:cNvSpPr>
              <p:nvPr/>
            </p:nvSpPr>
            <p:spPr bwMode="auto">
              <a:xfrm>
                <a:off x="1331" y="3338"/>
                <a:ext cx="99" cy="36"/>
              </a:xfrm>
              <a:custGeom>
                <a:avLst/>
                <a:gdLst/>
                <a:ahLst/>
                <a:cxnLst>
                  <a:cxn ang="0">
                    <a:pos x="5" y="43"/>
                  </a:cxn>
                  <a:cxn ang="0">
                    <a:pos x="0" y="18"/>
                  </a:cxn>
                  <a:cxn ang="0">
                    <a:pos x="10" y="18"/>
                  </a:cxn>
                  <a:cxn ang="0">
                    <a:pos x="11" y="38"/>
                  </a:cxn>
                  <a:cxn ang="0">
                    <a:pos x="36" y="35"/>
                  </a:cxn>
                  <a:cxn ang="0">
                    <a:pos x="34" y="8"/>
                  </a:cxn>
                  <a:cxn ang="0">
                    <a:pos x="44" y="5"/>
                  </a:cxn>
                  <a:cxn ang="0">
                    <a:pos x="45" y="31"/>
                  </a:cxn>
                  <a:cxn ang="0">
                    <a:pos x="62" y="30"/>
                  </a:cxn>
                  <a:cxn ang="0">
                    <a:pos x="62" y="0"/>
                  </a:cxn>
                  <a:cxn ang="0">
                    <a:pos x="74" y="4"/>
                  </a:cxn>
                  <a:cxn ang="0">
                    <a:pos x="72" y="33"/>
                  </a:cxn>
                  <a:cxn ang="0">
                    <a:pos x="93" y="38"/>
                  </a:cxn>
                  <a:cxn ang="0">
                    <a:pos x="96" y="10"/>
                  </a:cxn>
                  <a:cxn ang="0">
                    <a:pos x="110" y="14"/>
                  </a:cxn>
                  <a:cxn ang="0">
                    <a:pos x="103" y="39"/>
                  </a:cxn>
                  <a:cxn ang="0">
                    <a:pos x="125" y="48"/>
                  </a:cxn>
                  <a:cxn ang="0">
                    <a:pos x="131" y="21"/>
                  </a:cxn>
                  <a:cxn ang="0">
                    <a:pos x="145" y="25"/>
                  </a:cxn>
                  <a:cxn ang="0">
                    <a:pos x="133" y="49"/>
                  </a:cxn>
                  <a:cxn ang="0">
                    <a:pos x="149" y="54"/>
                  </a:cxn>
                  <a:cxn ang="0">
                    <a:pos x="156" y="31"/>
                  </a:cxn>
                  <a:cxn ang="0">
                    <a:pos x="168" y="35"/>
                  </a:cxn>
                  <a:cxn ang="0">
                    <a:pos x="154" y="57"/>
                  </a:cxn>
                  <a:cxn ang="0">
                    <a:pos x="175" y="64"/>
                  </a:cxn>
                  <a:cxn ang="0">
                    <a:pos x="182" y="41"/>
                  </a:cxn>
                  <a:cxn ang="0">
                    <a:pos x="197" y="51"/>
                  </a:cxn>
                  <a:cxn ang="0">
                    <a:pos x="180" y="72"/>
                  </a:cxn>
                  <a:cxn ang="0">
                    <a:pos x="120" y="54"/>
                  </a:cxn>
                  <a:cxn ang="0">
                    <a:pos x="59" y="43"/>
                  </a:cxn>
                  <a:cxn ang="0">
                    <a:pos x="5" y="43"/>
                  </a:cxn>
                  <a:cxn ang="0">
                    <a:pos x="5" y="43"/>
                  </a:cxn>
                </a:cxnLst>
                <a:rect l="0" t="0" r="r" b="b"/>
                <a:pathLst>
                  <a:path w="197" h="72">
                    <a:moveTo>
                      <a:pt x="5" y="43"/>
                    </a:moveTo>
                    <a:lnTo>
                      <a:pt x="0" y="18"/>
                    </a:lnTo>
                    <a:lnTo>
                      <a:pt x="10" y="18"/>
                    </a:lnTo>
                    <a:lnTo>
                      <a:pt x="11" y="38"/>
                    </a:lnTo>
                    <a:lnTo>
                      <a:pt x="36" y="35"/>
                    </a:lnTo>
                    <a:lnTo>
                      <a:pt x="34" y="8"/>
                    </a:lnTo>
                    <a:lnTo>
                      <a:pt x="44" y="5"/>
                    </a:lnTo>
                    <a:lnTo>
                      <a:pt x="45" y="31"/>
                    </a:lnTo>
                    <a:lnTo>
                      <a:pt x="62" y="30"/>
                    </a:lnTo>
                    <a:lnTo>
                      <a:pt x="62" y="0"/>
                    </a:lnTo>
                    <a:lnTo>
                      <a:pt x="74" y="4"/>
                    </a:lnTo>
                    <a:lnTo>
                      <a:pt x="72" y="33"/>
                    </a:lnTo>
                    <a:lnTo>
                      <a:pt x="93" y="38"/>
                    </a:lnTo>
                    <a:lnTo>
                      <a:pt x="96" y="10"/>
                    </a:lnTo>
                    <a:lnTo>
                      <a:pt x="110" y="14"/>
                    </a:lnTo>
                    <a:lnTo>
                      <a:pt x="103" y="39"/>
                    </a:lnTo>
                    <a:lnTo>
                      <a:pt x="125" y="48"/>
                    </a:lnTo>
                    <a:lnTo>
                      <a:pt x="131" y="21"/>
                    </a:lnTo>
                    <a:lnTo>
                      <a:pt x="145" y="25"/>
                    </a:lnTo>
                    <a:lnTo>
                      <a:pt x="133" y="49"/>
                    </a:lnTo>
                    <a:lnTo>
                      <a:pt x="149" y="54"/>
                    </a:lnTo>
                    <a:lnTo>
                      <a:pt x="156" y="31"/>
                    </a:lnTo>
                    <a:lnTo>
                      <a:pt x="168" y="35"/>
                    </a:lnTo>
                    <a:lnTo>
                      <a:pt x="154" y="57"/>
                    </a:lnTo>
                    <a:lnTo>
                      <a:pt x="175" y="64"/>
                    </a:lnTo>
                    <a:lnTo>
                      <a:pt x="182" y="41"/>
                    </a:lnTo>
                    <a:lnTo>
                      <a:pt x="197" y="51"/>
                    </a:lnTo>
                    <a:lnTo>
                      <a:pt x="180" y="72"/>
                    </a:lnTo>
                    <a:lnTo>
                      <a:pt x="120" y="54"/>
                    </a:lnTo>
                    <a:lnTo>
                      <a:pt x="59" y="43"/>
                    </a:lnTo>
                    <a:lnTo>
                      <a:pt x="5" y="43"/>
                    </a:lnTo>
                    <a:lnTo>
                      <a:pt x="5" y="43"/>
                    </a:lnTo>
                    <a:close/>
                  </a:path>
                </a:pathLst>
              </a:custGeom>
              <a:solidFill>
                <a:srgbClr val="4D3617"/>
              </a:solidFill>
              <a:ln w="9525">
                <a:noFill/>
                <a:round/>
                <a:headEnd/>
                <a:tailEnd/>
              </a:ln>
            </p:spPr>
            <p:txBody>
              <a:bodyPr/>
              <a:lstStyle/>
              <a:p>
                <a:endParaRPr lang="en-US"/>
              </a:p>
            </p:txBody>
          </p:sp>
          <p:sp>
            <p:nvSpPr>
              <p:cNvPr id="1045532" name="Freeform 28"/>
              <p:cNvSpPr>
                <a:spLocks/>
              </p:cNvSpPr>
              <p:nvPr/>
            </p:nvSpPr>
            <p:spPr bwMode="auto">
              <a:xfrm>
                <a:off x="1311" y="3381"/>
                <a:ext cx="88" cy="58"/>
              </a:xfrm>
              <a:custGeom>
                <a:avLst/>
                <a:gdLst/>
                <a:ahLst/>
                <a:cxnLst>
                  <a:cxn ang="0">
                    <a:pos x="175" y="92"/>
                  </a:cxn>
                  <a:cxn ang="0">
                    <a:pos x="171" y="115"/>
                  </a:cxn>
                  <a:cxn ang="0">
                    <a:pos x="161" y="111"/>
                  </a:cxn>
                  <a:cxn ang="0">
                    <a:pos x="166" y="93"/>
                  </a:cxn>
                  <a:cxn ang="0">
                    <a:pos x="145" y="85"/>
                  </a:cxn>
                  <a:cxn ang="0">
                    <a:pos x="137" y="113"/>
                  </a:cxn>
                  <a:cxn ang="0">
                    <a:pos x="127" y="110"/>
                  </a:cxn>
                  <a:cxn ang="0">
                    <a:pos x="136" y="86"/>
                  </a:cxn>
                  <a:cxn ang="0">
                    <a:pos x="118" y="83"/>
                  </a:cxn>
                  <a:cxn ang="0">
                    <a:pos x="109" y="109"/>
                  </a:cxn>
                  <a:cxn ang="0">
                    <a:pos x="97" y="100"/>
                  </a:cxn>
                  <a:cxn ang="0">
                    <a:pos x="110" y="75"/>
                  </a:cxn>
                  <a:cxn ang="0">
                    <a:pos x="91" y="63"/>
                  </a:cxn>
                  <a:cxn ang="0">
                    <a:pos x="80" y="86"/>
                  </a:cxn>
                  <a:cxn ang="0">
                    <a:pos x="67" y="78"/>
                  </a:cxn>
                  <a:cxn ang="0">
                    <a:pos x="84" y="59"/>
                  </a:cxn>
                  <a:cxn ang="0">
                    <a:pos x="66" y="43"/>
                  </a:cxn>
                  <a:cxn ang="0">
                    <a:pos x="50" y="64"/>
                  </a:cxn>
                  <a:cxn ang="0">
                    <a:pos x="38" y="57"/>
                  </a:cxn>
                  <a:cxn ang="0">
                    <a:pos x="58" y="39"/>
                  </a:cxn>
                  <a:cxn ang="0">
                    <a:pos x="46" y="27"/>
                  </a:cxn>
                  <a:cxn ang="0">
                    <a:pos x="30" y="47"/>
                  </a:cxn>
                  <a:cxn ang="0">
                    <a:pos x="21" y="37"/>
                  </a:cxn>
                  <a:cxn ang="0">
                    <a:pos x="40" y="21"/>
                  </a:cxn>
                  <a:cxn ang="0">
                    <a:pos x="25" y="8"/>
                  </a:cxn>
                  <a:cxn ang="0">
                    <a:pos x="11" y="29"/>
                  </a:cxn>
                  <a:cxn ang="0">
                    <a:pos x="0" y="13"/>
                  </a:cxn>
                  <a:cxn ang="0">
                    <a:pos x="23" y="0"/>
                  </a:cxn>
                  <a:cxn ang="0">
                    <a:pos x="74" y="37"/>
                  </a:cxn>
                  <a:cxn ang="0">
                    <a:pos x="127" y="72"/>
                  </a:cxn>
                  <a:cxn ang="0">
                    <a:pos x="175" y="92"/>
                  </a:cxn>
                  <a:cxn ang="0">
                    <a:pos x="175" y="92"/>
                  </a:cxn>
                </a:cxnLst>
                <a:rect l="0" t="0" r="r" b="b"/>
                <a:pathLst>
                  <a:path w="175" h="115">
                    <a:moveTo>
                      <a:pt x="175" y="92"/>
                    </a:moveTo>
                    <a:lnTo>
                      <a:pt x="171" y="115"/>
                    </a:lnTo>
                    <a:lnTo>
                      <a:pt x="161" y="111"/>
                    </a:lnTo>
                    <a:lnTo>
                      <a:pt x="166" y="93"/>
                    </a:lnTo>
                    <a:lnTo>
                      <a:pt x="145" y="85"/>
                    </a:lnTo>
                    <a:lnTo>
                      <a:pt x="137" y="113"/>
                    </a:lnTo>
                    <a:lnTo>
                      <a:pt x="127" y="110"/>
                    </a:lnTo>
                    <a:lnTo>
                      <a:pt x="136" y="86"/>
                    </a:lnTo>
                    <a:lnTo>
                      <a:pt x="118" y="83"/>
                    </a:lnTo>
                    <a:lnTo>
                      <a:pt x="109" y="109"/>
                    </a:lnTo>
                    <a:lnTo>
                      <a:pt x="97" y="100"/>
                    </a:lnTo>
                    <a:lnTo>
                      <a:pt x="110" y="75"/>
                    </a:lnTo>
                    <a:lnTo>
                      <a:pt x="91" y="63"/>
                    </a:lnTo>
                    <a:lnTo>
                      <a:pt x="80" y="86"/>
                    </a:lnTo>
                    <a:lnTo>
                      <a:pt x="67" y="78"/>
                    </a:lnTo>
                    <a:lnTo>
                      <a:pt x="84" y="59"/>
                    </a:lnTo>
                    <a:lnTo>
                      <a:pt x="66" y="43"/>
                    </a:lnTo>
                    <a:lnTo>
                      <a:pt x="50" y="64"/>
                    </a:lnTo>
                    <a:lnTo>
                      <a:pt x="38" y="57"/>
                    </a:lnTo>
                    <a:lnTo>
                      <a:pt x="58" y="39"/>
                    </a:lnTo>
                    <a:lnTo>
                      <a:pt x="46" y="27"/>
                    </a:lnTo>
                    <a:lnTo>
                      <a:pt x="30" y="47"/>
                    </a:lnTo>
                    <a:lnTo>
                      <a:pt x="21" y="37"/>
                    </a:lnTo>
                    <a:lnTo>
                      <a:pt x="40" y="21"/>
                    </a:lnTo>
                    <a:lnTo>
                      <a:pt x="25" y="8"/>
                    </a:lnTo>
                    <a:lnTo>
                      <a:pt x="11" y="29"/>
                    </a:lnTo>
                    <a:lnTo>
                      <a:pt x="0" y="13"/>
                    </a:lnTo>
                    <a:lnTo>
                      <a:pt x="23" y="0"/>
                    </a:lnTo>
                    <a:lnTo>
                      <a:pt x="74" y="37"/>
                    </a:lnTo>
                    <a:lnTo>
                      <a:pt x="127" y="72"/>
                    </a:lnTo>
                    <a:lnTo>
                      <a:pt x="175" y="92"/>
                    </a:lnTo>
                    <a:lnTo>
                      <a:pt x="175" y="92"/>
                    </a:lnTo>
                    <a:close/>
                  </a:path>
                </a:pathLst>
              </a:custGeom>
              <a:solidFill>
                <a:srgbClr val="4D3617"/>
              </a:solidFill>
              <a:ln w="9525">
                <a:noFill/>
                <a:round/>
                <a:headEnd/>
                <a:tailEnd/>
              </a:ln>
            </p:spPr>
            <p:txBody>
              <a:bodyPr/>
              <a:lstStyle/>
              <a:p>
                <a:endParaRPr lang="en-US"/>
              </a:p>
            </p:txBody>
          </p:sp>
          <p:sp>
            <p:nvSpPr>
              <p:cNvPr id="1045533" name="Freeform 29"/>
              <p:cNvSpPr>
                <a:spLocks/>
              </p:cNvSpPr>
              <p:nvPr/>
            </p:nvSpPr>
            <p:spPr bwMode="auto">
              <a:xfrm>
                <a:off x="953" y="3802"/>
                <a:ext cx="604" cy="164"/>
              </a:xfrm>
              <a:custGeom>
                <a:avLst/>
                <a:gdLst/>
                <a:ahLst/>
                <a:cxnLst>
                  <a:cxn ang="0">
                    <a:pos x="384" y="120"/>
                  </a:cxn>
                  <a:cxn ang="0">
                    <a:pos x="353" y="163"/>
                  </a:cxn>
                  <a:cxn ang="0">
                    <a:pos x="315" y="202"/>
                  </a:cxn>
                  <a:cxn ang="0">
                    <a:pos x="269" y="241"/>
                  </a:cxn>
                  <a:cxn ang="0">
                    <a:pos x="210" y="297"/>
                  </a:cxn>
                  <a:cxn ang="0">
                    <a:pos x="221" y="299"/>
                  </a:cxn>
                  <a:cxn ang="0">
                    <a:pos x="256" y="305"/>
                  </a:cxn>
                  <a:cxn ang="0">
                    <a:pos x="308" y="312"/>
                  </a:cxn>
                  <a:cxn ang="0">
                    <a:pos x="375" y="322"/>
                  </a:cxn>
                  <a:cxn ang="0">
                    <a:pos x="452" y="328"/>
                  </a:cxn>
                  <a:cxn ang="0">
                    <a:pos x="536" y="328"/>
                  </a:cxn>
                  <a:cxn ang="0">
                    <a:pos x="625" y="328"/>
                  </a:cxn>
                  <a:cxn ang="0">
                    <a:pos x="713" y="328"/>
                  </a:cxn>
                  <a:cxn ang="0">
                    <a:pos x="798" y="320"/>
                  </a:cxn>
                  <a:cxn ang="0">
                    <a:pos x="887" y="293"/>
                  </a:cxn>
                  <a:cxn ang="0">
                    <a:pos x="969" y="257"/>
                  </a:cxn>
                  <a:cxn ang="0">
                    <a:pos x="1046" y="220"/>
                  </a:cxn>
                  <a:cxn ang="0">
                    <a:pos x="1111" y="182"/>
                  </a:cxn>
                  <a:cxn ang="0">
                    <a:pos x="1162" y="150"/>
                  </a:cxn>
                  <a:cxn ang="0">
                    <a:pos x="1195" y="128"/>
                  </a:cxn>
                  <a:cxn ang="0">
                    <a:pos x="1209" y="120"/>
                  </a:cxn>
                  <a:cxn ang="0">
                    <a:pos x="1186" y="119"/>
                  </a:cxn>
                  <a:cxn ang="0">
                    <a:pos x="1130" y="119"/>
                  </a:cxn>
                  <a:cxn ang="0">
                    <a:pos x="1048" y="119"/>
                  </a:cxn>
                  <a:cxn ang="0">
                    <a:pos x="955" y="119"/>
                  </a:cxn>
                  <a:cxn ang="0">
                    <a:pos x="857" y="117"/>
                  </a:cxn>
                  <a:cxn ang="0">
                    <a:pos x="770" y="116"/>
                  </a:cxn>
                  <a:cxn ang="0">
                    <a:pos x="701" y="113"/>
                  </a:cxn>
                  <a:cxn ang="0">
                    <a:pos x="665" y="112"/>
                  </a:cxn>
                  <a:cxn ang="0">
                    <a:pos x="627" y="103"/>
                  </a:cxn>
                  <a:cxn ang="0">
                    <a:pos x="561" y="90"/>
                  </a:cxn>
                  <a:cxn ang="0">
                    <a:pos x="475" y="70"/>
                  </a:cxn>
                  <a:cxn ang="0">
                    <a:pos x="381" y="51"/>
                  </a:cxn>
                  <a:cxn ang="0">
                    <a:pos x="288" y="32"/>
                  </a:cxn>
                  <a:cxn ang="0">
                    <a:pos x="209" y="15"/>
                  </a:cxn>
                  <a:cxn ang="0">
                    <a:pos x="154" y="4"/>
                  </a:cxn>
                  <a:cxn ang="0">
                    <a:pos x="134" y="0"/>
                  </a:cxn>
                </a:cxnLst>
                <a:rect l="0" t="0" r="r" b="b"/>
                <a:pathLst>
                  <a:path w="1209" h="328">
                    <a:moveTo>
                      <a:pt x="134" y="0"/>
                    </a:moveTo>
                    <a:lnTo>
                      <a:pt x="384" y="120"/>
                    </a:lnTo>
                    <a:lnTo>
                      <a:pt x="82" y="81"/>
                    </a:lnTo>
                    <a:lnTo>
                      <a:pt x="353" y="163"/>
                    </a:lnTo>
                    <a:lnTo>
                      <a:pt x="6" y="120"/>
                    </a:lnTo>
                    <a:lnTo>
                      <a:pt x="315" y="202"/>
                    </a:lnTo>
                    <a:lnTo>
                      <a:pt x="33" y="172"/>
                    </a:lnTo>
                    <a:lnTo>
                      <a:pt x="269" y="241"/>
                    </a:lnTo>
                    <a:lnTo>
                      <a:pt x="0" y="210"/>
                    </a:lnTo>
                    <a:lnTo>
                      <a:pt x="210" y="297"/>
                    </a:lnTo>
                    <a:lnTo>
                      <a:pt x="213" y="297"/>
                    </a:lnTo>
                    <a:lnTo>
                      <a:pt x="221" y="299"/>
                    </a:lnTo>
                    <a:lnTo>
                      <a:pt x="236" y="300"/>
                    </a:lnTo>
                    <a:lnTo>
                      <a:pt x="256" y="305"/>
                    </a:lnTo>
                    <a:lnTo>
                      <a:pt x="279" y="308"/>
                    </a:lnTo>
                    <a:lnTo>
                      <a:pt x="308" y="312"/>
                    </a:lnTo>
                    <a:lnTo>
                      <a:pt x="339" y="318"/>
                    </a:lnTo>
                    <a:lnTo>
                      <a:pt x="375" y="322"/>
                    </a:lnTo>
                    <a:lnTo>
                      <a:pt x="412" y="327"/>
                    </a:lnTo>
                    <a:lnTo>
                      <a:pt x="452" y="328"/>
                    </a:lnTo>
                    <a:lnTo>
                      <a:pt x="493" y="328"/>
                    </a:lnTo>
                    <a:lnTo>
                      <a:pt x="536" y="328"/>
                    </a:lnTo>
                    <a:lnTo>
                      <a:pt x="580" y="328"/>
                    </a:lnTo>
                    <a:lnTo>
                      <a:pt x="625" y="328"/>
                    </a:lnTo>
                    <a:lnTo>
                      <a:pt x="669" y="328"/>
                    </a:lnTo>
                    <a:lnTo>
                      <a:pt x="713" y="328"/>
                    </a:lnTo>
                    <a:lnTo>
                      <a:pt x="755" y="328"/>
                    </a:lnTo>
                    <a:lnTo>
                      <a:pt x="798" y="320"/>
                    </a:lnTo>
                    <a:lnTo>
                      <a:pt x="842" y="307"/>
                    </a:lnTo>
                    <a:lnTo>
                      <a:pt x="887" y="293"/>
                    </a:lnTo>
                    <a:lnTo>
                      <a:pt x="928" y="275"/>
                    </a:lnTo>
                    <a:lnTo>
                      <a:pt x="969" y="257"/>
                    </a:lnTo>
                    <a:lnTo>
                      <a:pt x="1008" y="238"/>
                    </a:lnTo>
                    <a:lnTo>
                      <a:pt x="1046" y="220"/>
                    </a:lnTo>
                    <a:lnTo>
                      <a:pt x="1079" y="200"/>
                    </a:lnTo>
                    <a:lnTo>
                      <a:pt x="1111" y="182"/>
                    </a:lnTo>
                    <a:lnTo>
                      <a:pt x="1139" y="164"/>
                    </a:lnTo>
                    <a:lnTo>
                      <a:pt x="1162" y="150"/>
                    </a:lnTo>
                    <a:lnTo>
                      <a:pt x="1182" y="137"/>
                    </a:lnTo>
                    <a:lnTo>
                      <a:pt x="1195" y="128"/>
                    </a:lnTo>
                    <a:lnTo>
                      <a:pt x="1205" y="122"/>
                    </a:lnTo>
                    <a:lnTo>
                      <a:pt x="1209" y="120"/>
                    </a:lnTo>
                    <a:lnTo>
                      <a:pt x="1203" y="119"/>
                    </a:lnTo>
                    <a:lnTo>
                      <a:pt x="1186" y="119"/>
                    </a:lnTo>
                    <a:lnTo>
                      <a:pt x="1161" y="119"/>
                    </a:lnTo>
                    <a:lnTo>
                      <a:pt x="1130" y="119"/>
                    </a:lnTo>
                    <a:lnTo>
                      <a:pt x="1091" y="119"/>
                    </a:lnTo>
                    <a:lnTo>
                      <a:pt x="1048" y="119"/>
                    </a:lnTo>
                    <a:lnTo>
                      <a:pt x="1002" y="119"/>
                    </a:lnTo>
                    <a:lnTo>
                      <a:pt x="955" y="119"/>
                    </a:lnTo>
                    <a:lnTo>
                      <a:pt x="905" y="118"/>
                    </a:lnTo>
                    <a:lnTo>
                      <a:pt x="857" y="117"/>
                    </a:lnTo>
                    <a:lnTo>
                      <a:pt x="811" y="116"/>
                    </a:lnTo>
                    <a:lnTo>
                      <a:pt x="770" y="116"/>
                    </a:lnTo>
                    <a:lnTo>
                      <a:pt x="731" y="115"/>
                    </a:lnTo>
                    <a:lnTo>
                      <a:pt x="701" y="113"/>
                    </a:lnTo>
                    <a:lnTo>
                      <a:pt x="678" y="113"/>
                    </a:lnTo>
                    <a:lnTo>
                      <a:pt x="665" y="112"/>
                    </a:lnTo>
                    <a:lnTo>
                      <a:pt x="650" y="108"/>
                    </a:lnTo>
                    <a:lnTo>
                      <a:pt x="627" y="103"/>
                    </a:lnTo>
                    <a:lnTo>
                      <a:pt x="597" y="97"/>
                    </a:lnTo>
                    <a:lnTo>
                      <a:pt x="561" y="90"/>
                    </a:lnTo>
                    <a:lnTo>
                      <a:pt x="519" y="79"/>
                    </a:lnTo>
                    <a:lnTo>
                      <a:pt x="475" y="70"/>
                    </a:lnTo>
                    <a:lnTo>
                      <a:pt x="427" y="60"/>
                    </a:lnTo>
                    <a:lnTo>
                      <a:pt x="381" y="51"/>
                    </a:lnTo>
                    <a:lnTo>
                      <a:pt x="332" y="42"/>
                    </a:lnTo>
                    <a:lnTo>
                      <a:pt x="288" y="32"/>
                    </a:lnTo>
                    <a:lnTo>
                      <a:pt x="246" y="22"/>
                    </a:lnTo>
                    <a:lnTo>
                      <a:pt x="209" y="15"/>
                    </a:lnTo>
                    <a:lnTo>
                      <a:pt x="177" y="8"/>
                    </a:lnTo>
                    <a:lnTo>
                      <a:pt x="154" y="4"/>
                    </a:lnTo>
                    <a:lnTo>
                      <a:pt x="138" y="0"/>
                    </a:lnTo>
                    <a:lnTo>
                      <a:pt x="134" y="0"/>
                    </a:lnTo>
                    <a:lnTo>
                      <a:pt x="134" y="0"/>
                    </a:lnTo>
                    <a:close/>
                  </a:path>
                </a:pathLst>
              </a:custGeom>
              <a:solidFill>
                <a:srgbClr val="7D7D21"/>
              </a:solidFill>
              <a:ln w="9525">
                <a:noFill/>
                <a:round/>
                <a:headEnd/>
                <a:tailEnd/>
              </a:ln>
            </p:spPr>
            <p:txBody>
              <a:bodyPr/>
              <a:lstStyle/>
              <a:p>
                <a:endParaRPr lang="en-US"/>
              </a:p>
            </p:txBody>
          </p:sp>
        </p:grpSp>
        <p:pic>
          <p:nvPicPr>
            <p:cNvPr id="1045534" name="Picture 30" descr="hm00385_"/>
            <p:cNvPicPr>
              <a:picLocks noChangeAspect="1" noChangeArrowheads="1"/>
            </p:cNvPicPr>
            <p:nvPr/>
          </p:nvPicPr>
          <p:blipFill>
            <a:blip r:embed="rId4" cstate="print"/>
            <a:srcRect/>
            <a:stretch>
              <a:fillRect/>
            </a:stretch>
          </p:blipFill>
          <p:spPr bwMode="auto">
            <a:xfrm rot="-5400000" flipH="1" flipV="1">
              <a:off x="449" y="3007"/>
              <a:ext cx="397" cy="720"/>
            </a:xfrm>
            <a:prstGeom prst="rect">
              <a:avLst/>
            </a:prstGeom>
            <a:noFill/>
          </p:spPr>
        </p:pic>
        <p:pic>
          <p:nvPicPr>
            <p:cNvPr id="1045535" name="Picture 31" descr="hm00385_"/>
            <p:cNvPicPr>
              <a:picLocks noChangeAspect="1" noChangeArrowheads="1"/>
            </p:cNvPicPr>
            <p:nvPr/>
          </p:nvPicPr>
          <p:blipFill>
            <a:blip r:embed="rId4" cstate="print"/>
            <a:srcRect/>
            <a:stretch>
              <a:fillRect/>
            </a:stretch>
          </p:blipFill>
          <p:spPr bwMode="auto">
            <a:xfrm rot="-5400000" flipH="1" flipV="1">
              <a:off x="545" y="2863"/>
              <a:ext cx="397" cy="720"/>
            </a:xfrm>
            <a:prstGeom prst="rect">
              <a:avLst/>
            </a:prstGeom>
            <a:noFill/>
          </p:spPr>
        </p:pic>
      </p:grpSp>
      <p:pic>
        <p:nvPicPr>
          <p:cNvPr id="1045536" name="Picture 32" descr="j0198735"/>
          <p:cNvPicPr>
            <a:picLocks noChangeAspect="1" noChangeArrowheads="1"/>
          </p:cNvPicPr>
          <p:nvPr/>
        </p:nvPicPr>
        <p:blipFill>
          <a:blip r:embed="rId5" cstate="print"/>
          <a:srcRect/>
          <a:stretch>
            <a:fillRect/>
          </a:stretch>
        </p:blipFill>
        <p:spPr bwMode="auto">
          <a:xfrm>
            <a:off x="4356100" y="4800600"/>
            <a:ext cx="1138238" cy="1295400"/>
          </a:xfrm>
          <a:prstGeom prst="rect">
            <a:avLst/>
          </a:prstGeom>
          <a:noFill/>
        </p:spPr>
      </p:pic>
      <p:pic>
        <p:nvPicPr>
          <p:cNvPr id="1045537" name="Picture 33" descr="j0295190"/>
          <p:cNvPicPr>
            <a:picLocks noChangeAspect="1" noChangeArrowheads="1" noCrop="1"/>
          </p:cNvPicPr>
          <p:nvPr/>
        </p:nvPicPr>
        <p:blipFill>
          <a:blip r:embed="rId6" cstate="print"/>
          <a:srcRect/>
          <a:stretch>
            <a:fillRect/>
          </a:stretch>
        </p:blipFill>
        <p:spPr bwMode="auto">
          <a:xfrm flipH="1">
            <a:off x="4362450" y="3722688"/>
            <a:ext cx="1200150" cy="912812"/>
          </a:xfrm>
          <a:prstGeom prst="rect">
            <a:avLst/>
          </a:prstGeom>
          <a:noFill/>
        </p:spPr>
      </p:pic>
      <p:sp>
        <p:nvSpPr>
          <p:cNvPr id="1045538" name="Text Box 34"/>
          <p:cNvSpPr txBox="1">
            <a:spLocks noChangeArrowheads="1"/>
          </p:cNvSpPr>
          <p:nvPr/>
        </p:nvSpPr>
        <p:spPr bwMode="auto">
          <a:xfrm>
            <a:off x="6858000" y="4098925"/>
            <a:ext cx="2046288" cy="1006475"/>
          </a:xfrm>
          <a:prstGeom prst="rect">
            <a:avLst/>
          </a:prstGeom>
          <a:noFill/>
          <a:ln w="38100" algn="ctr">
            <a:noFill/>
            <a:miter lim="800000"/>
            <a:headEnd/>
            <a:tailEnd/>
          </a:ln>
          <a:effectLst/>
        </p:spPr>
        <p:txBody>
          <a:bodyPr wrap="none">
            <a:spAutoFit/>
          </a:bodyPr>
          <a:lstStyle/>
          <a:p>
            <a:pPr>
              <a:spcBef>
                <a:spcPct val="50000"/>
              </a:spcBef>
            </a:pPr>
            <a:r>
              <a:rPr lang="en-US" sz="3000" b="0">
                <a:solidFill>
                  <a:schemeClr val="hlink"/>
                </a:solidFill>
                <a:latin typeface="Times New Roman" pitchFamily="18" charset="0"/>
              </a:rPr>
              <a:t>Goal: </a:t>
            </a:r>
            <a:br>
              <a:rPr lang="en-US" sz="3000" b="0">
                <a:solidFill>
                  <a:schemeClr val="hlink"/>
                </a:solidFill>
                <a:latin typeface="Times New Roman" pitchFamily="18" charset="0"/>
              </a:rPr>
            </a:br>
            <a:r>
              <a:rPr lang="en-US" sz="3000" b="0">
                <a:solidFill>
                  <a:schemeClr val="hlink"/>
                </a:solidFill>
                <a:latin typeface="Times New Roman" pitchFamily="18" charset="0"/>
              </a:rPr>
              <a:t>   Max Flow</a:t>
            </a:r>
          </a:p>
        </p:txBody>
      </p:sp>
      <p:sp>
        <p:nvSpPr>
          <p:cNvPr id="1045539" name="Rectangle 35"/>
          <p:cNvSpPr>
            <a:spLocks noGrp="1" noChangeArrowheads="1"/>
          </p:cNvSpPr>
          <p:nvPr>
            <p:ph type="title"/>
          </p:nvPr>
        </p:nvSpPr>
        <p:spPr>
          <a:xfrm>
            <a:off x="549275" y="-114300"/>
            <a:ext cx="8229600" cy="1143000"/>
          </a:xfrm>
          <a:noFill/>
          <a:ln/>
        </p:spPr>
        <p:txBody>
          <a:bodyPr/>
          <a:lstStyle/>
          <a:p>
            <a:r>
              <a:rPr lang="en-US"/>
              <a:t>Network Flow</a:t>
            </a:r>
          </a:p>
        </p:txBody>
      </p:sp>
      <p:sp>
        <p:nvSpPr>
          <p:cNvPr id="1045540" name="Text Box 36"/>
          <p:cNvSpPr txBox="1">
            <a:spLocks noChangeArrowheads="1"/>
          </p:cNvSpPr>
          <p:nvPr/>
        </p:nvSpPr>
        <p:spPr bwMode="auto">
          <a:xfrm>
            <a:off x="258763" y="5948363"/>
            <a:ext cx="1679575" cy="214312"/>
          </a:xfrm>
          <a:prstGeom prst="rect">
            <a:avLst/>
          </a:prstGeom>
          <a:noFill/>
          <a:ln w="9525">
            <a:noFill/>
            <a:miter lim="800000"/>
            <a:headEnd/>
            <a:tailEnd/>
          </a:ln>
          <a:effectLst/>
        </p:spPr>
        <p:txBody>
          <a:bodyPr wrap="none">
            <a:spAutoFit/>
          </a:bodyPr>
          <a:lstStyle/>
          <a:p>
            <a:r>
              <a:rPr lang="en-US" dirty="0"/>
              <a:t>Figure courtesy of J. Edmonds</a:t>
            </a:r>
          </a:p>
        </p:txBody>
      </p:sp>
      <p:sp>
        <p:nvSpPr>
          <p:cNvPr id="39" name="Date Placeholder 38"/>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45506">
                                            <p:txEl>
                                              <p:pRg st="0" end="0"/>
                                            </p:txEl>
                                          </p:spTgt>
                                        </p:tgtEl>
                                        <p:attrNameLst>
                                          <p:attrName>style.visibility</p:attrName>
                                        </p:attrNameLst>
                                      </p:cBhvr>
                                      <p:to>
                                        <p:strVal val="visible"/>
                                      </p:to>
                                    </p:set>
                                    <p:anim calcmode="lin" valueType="num">
                                      <p:cBhvr additive="base">
                                        <p:cTn id="7" dur="500" fill="hold"/>
                                        <p:tgtEl>
                                          <p:spTgt spid="1045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55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5506">
                                            <p:txEl>
                                              <p:pRg st="1" end="1"/>
                                            </p:txEl>
                                          </p:spTgt>
                                        </p:tgtEl>
                                        <p:attrNameLst>
                                          <p:attrName>style.visibility</p:attrName>
                                        </p:attrNameLst>
                                      </p:cBhvr>
                                      <p:to>
                                        <p:strVal val="visible"/>
                                      </p:to>
                                    </p:set>
                                    <p:anim calcmode="lin" valueType="num">
                                      <p:cBhvr additive="base">
                                        <p:cTn id="13" dur="500" fill="hold"/>
                                        <p:tgtEl>
                                          <p:spTgt spid="10455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550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45507"/>
                                        </p:tgtEl>
                                        <p:attrNameLst>
                                          <p:attrName>style.visibility</p:attrName>
                                        </p:attrNameLst>
                                      </p:cBhvr>
                                      <p:to>
                                        <p:strVal val="visible"/>
                                      </p:to>
                                    </p:set>
                                    <p:anim calcmode="lin" valueType="num">
                                      <p:cBhvr additive="base">
                                        <p:cTn id="17" dur="500" fill="hold"/>
                                        <p:tgtEl>
                                          <p:spTgt spid="1045507"/>
                                        </p:tgtEl>
                                        <p:attrNameLst>
                                          <p:attrName>ppt_x</p:attrName>
                                        </p:attrNameLst>
                                      </p:cBhvr>
                                      <p:tavLst>
                                        <p:tav tm="0">
                                          <p:val>
                                            <p:strVal val="#ppt_x"/>
                                          </p:val>
                                        </p:tav>
                                        <p:tav tm="100000">
                                          <p:val>
                                            <p:strVal val="#ppt_x"/>
                                          </p:val>
                                        </p:tav>
                                      </p:tavLst>
                                    </p:anim>
                                    <p:anim calcmode="lin" valueType="num">
                                      <p:cBhvr additive="base">
                                        <p:cTn id="18" dur="500" fill="hold"/>
                                        <p:tgtEl>
                                          <p:spTgt spid="104550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45506">
                                            <p:txEl>
                                              <p:pRg st="2" end="2"/>
                                            </p:txEl>
                                          </p:spTgt>
                                        </p:tgtEl>
                                        <p:attrNameLst>
                                          <p:attrName>style.visibility</p:attrName>
                                        </p:attrNameLst>
                                      </p:cBhvr>
                                      <p:to>
                                        <p:strVal val="visible"/>
                                      </p:to>
                                    </p:set>
                                    <p:anim calcmode="lin" valueType="num">
                                      <p:cBhvr additive="base">
                                        <p:cTn id="23" dur="500" fill="hold"/>
                                        <p:tgtEl>
                                          <p:spTgt spid="104550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5506">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5537"/>
                                        </p:tgtEl>
                                        <p:attrNameLst>
                                          <p:attrName>style.visibility</p:attrName>
                                        </p:attrNameLst>
                                      </p:cBhvr>
                                      <p:to>
                                        <p:strVal val="visible"/>
                                      </p:to>
                                    </p:set>
                                    <p:anim calcmode="lin" valueType="num">
                                      <p:cBhvr additive="base">
                                        <p:cTn id="27" dur="500" fill="hold"/>
                                        <p:tgtEl>
                                          <p:spTgt spid="1045537"/>
                                        </p:tgtEl>
                                        <p:attrNameLst>
                                          <p:attrName>ppt_x</p:attrName>
                                        </p:attrNameLst>
                                      </p:cBhvr>
                                      <p:tavLst>
                                        <p:tav tm="0">
                                          <p:val>
                                            <p:strVal val="#ppt_x"/>
                                          </p:val>
                                        </p:tav>
                                        <p:tav tm="100000">
                                          <p:val>
                                            <p:strVal val="#ppt_x"/>
                                          </p:val>
                                        </p:tav>
                                      </p:tavLst>
                                    </p:anim>
                                    <p:anim calcmode="lin" valueType="num">
                                      <p:cBhvr additive="base">
                                        <p:cTn id="28" dur="500" fill="hold"/>
                                        <p:tgtEl>
                                          <p:spTgt spid="10455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45506">
                                            <p:txEl>
                                              <p:pRg st="3" end="3"/>
                                            </p:txEl>
                                          </p:spTgt>
                                        </p:tgtEl>
                                        <p:attrNameLst>
                                          <p:attrName>style.visibility</p:attrName>
                                        </p:attrNameLst>
                                      </p:cBhvr>
                                      <p:to>
                                        <p:strVal val="visible"/>
                                      </p:to>
                                    </p:set>
                                    <p:anim calcmode="lin" valueType="num">
                                      <p:cBhvr additive="base">
                                        <p:cTn id="33" dur="500" fill="hold"/>
                                        <p:tgtEl>
                                          <p:spTgt spid="104550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45506">
                                            <p:txEl>
                                              <p:pRg st="3" end="3"/>
                                            </p:txEl>
                                          </p:spTgt>
                                        </p:tgtEl>
                                        <p:attrNameLst>
                                          <p:attrName>ppt_y</p:attrName>
                                        </p:attrNameLst>
                                      </p:cBhvr>
                                      <p:tavLst>
                                        <p:tav tm="0">
                                          <p:val>
                                            <p:strVal val="1+#ppt_h/2"/>
                                          </p:val>
                                        </p:tav>
                                        <p:tav tm="100000">
                                          <p:val>
                                            <p:strVal val="#ppt_y"/>
                                          </p:val>
                                        </p:tav>
                                      </p:tavLst>
                                    </p:anim>
                                  </p:childTnLst>
                                </p:cTn>
                              </p:par>
                              <p:par>
                                <p:cTn id="35" presetID="1" presetClass="exit" presetSubtype="0" fill="hold" nodeType="withEffect">
                                  <p:stCondLst>
                                    <p:cond delay="0"/>
                                  </p:stCondLst>
                                  <p:childTnLst>
                                    <p:set>
                                      <p:cBhvr>
                                        <p:cTn id="36" dur="1" fill="hold">
                                          <p:stCondLst>
                                            <p:cond delay="0"/>
                                          </p:stCondLst>
                                        </p:cTn>
                                        <p:tgtEl>
                                          <p:spTgt spid="1045537"/>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1045536"/>
                                        </p:tgtEl>
                                        <p:attrNameLst>
                                          <p:attrName>style.visibility</p:attrName>
                                        </p:attrNameLst>
                                      </p:cBhvr>
                                      <p:to>
                                        <p:strVal val="visible"/>
                                      </p:to>
                                    </p:set>
                                    <p:anim calcmode="lin" valueType="num">
                                      <p:cBhvr additive="base">
                                        <p:cTn id="39" dur="500" fill="hold"/>
                                        <p:tgtEl>
                                          <p:spTgt spid="1045536"/>
                                        </p:tgtEl>
                                        <p:attrNameLst>
                                          <p:attrName>ppt_x</p:attrName>
                                        </p:attrNameLst>
                                      </p:cBhvr>
                                      <p:tavLst>
                                        <p:tav tm="0">
                                          <p:val>
                                            <p:strVal val="#ppt_x"/>
                                          </p:val>
                                        </p:tav>
                                        <p:tav tm="100000">
                                          <p:val>
                                            <p:strVal val="#ppt_x"/>
                                          </p:val>
                                        </p:tav>
                                      </p:tavLst>
                                    </p:anim>
                                    <p:anim calcmode="lin" valueType="num">
                                      <p:cBhvr additive="base">
                                        <p:cTn id="40" dur="500" fill="hold"/>
                                        <p:tgtEl>
                                          <p:spTgt spid="104553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45506">
                                            <p:txEl>
                                              <p:pRg st="4" end="4"/>
                                            </p:txEl>
                                          </p:spTgt>
                                        </p:tgtEl>
                                        <p:attrNameLst>
                                          <p:attrName>style.visibility</p:attrName>
                                        </p:attrNameLst>
                                      </p:cBhvr>
                                      <p:to>
                                        <p:strVal val="visible"/>
                                      </p:to>
                                    </p:set>
                                    <p:anim calcmode="lin" valueType="num">
                                      <p:cBhvr additive="base">
                                        <p:cTn id="45" dur="500" fill="hold"/>
                                        <p:tgtEl>
                                          <p:spTgt spid="104550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45506">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45506">
                                            <p:txEl>
                                              <p:pRg st="5" end="5"/>
                                            </p:txEl>
                                          </p:spTgt>
                                        </p:tgtEl>
                                        <p:attrNameLst>
                                          <p:attrName>style.visibility</p:attrName>
                                        </p:attrNameLst>
                                      </p:cBhvr>
                                      <p:to>
                                        <p:strVal val="visible"/>
                                      </p:to>
                                    </p:set>
                                    <p:anim calcmode="lin" valueType="num">
                                      <p:cBhvr additive="base">
                                        <p:cTn id="55" dur="500" fill="hold"/>
                                        <p:tgtEl>
                                          <p:spTgt spid="1045506">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5506">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45508"/>
                                        </p:tgtEl>
                                        <p:attrNameLst>
                                          <p:attrName>style.visibility</p:attrName>
                                        </p:attrNameLst>
                                      </p:cBhvr>
                                      <p:to>
                                        <p:strVal val="visible"/>
                                      </p:to>
                                    </p:set>
                                    <p:anim calcmode="lin" valueType="num">
                                      <p:cBhvr additive="base">
                                        <p:cTn id="59" dur="500" fill="hold"/>
                                        <p:tgtEl>
                                          <p:spTgt spid="1045508"/>
                                        </p:tgtEl>
                                        <p:attrNameLst>
                                          <p:attrName>ppt_x</p:attrName>
                                        </p:attrNameLst>
                                      </p:cBhvr>
                                      <p:tavLst>
                                        <p:tav tm="0">
                                          <p:val>
                                            <p:strVal val="#ppt_x"/>
                                          </p:val>
                                        </p:tav>
                                        <p:tav tm="100000">
                                          <p:val>
                                            <p:strVal val="#ppt_x"/>
                                          </p:val>
                                        </p:tav>
                                      </p:tavLst>
                                    </p:anim>
                                    <p:anim calcmode="lin" valueType="num">
                                      <p:cBhvr additive="base">
                                        <p:cTn id="60" dur="500" fill="hold"/>
                                        <p:tgtEl>
                                          <p:spTgt spid="104550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045538"/>
                                        </p:tgtEl>
                                        <p:attrNameLst>
                                          <p:attrName>style.visibility</p:attrName>
                                        </p:attrNameLst>
                                      </p:cBhvr>
                                      <p:to>
                                        <p:strVal val="visible"/>
                                      </p:to>
                                    </p:set>
                                    <p:anim calcmode="lin" valueType="num">
                                      <p:cBhvr additive="base">
                                        <p:cTn id="65" dur="500" fill="hold"/>
                                        <p:tgtEl>
                                          <p:spTgt spid="1045538"/>
                                        </p:tgtEl>
                                        <p:attrNameLst>
                                          <p:attrName>ppt_x</p:attrName>
                                        </p:attrNameLst>
                                      </p:cBhvr>
                                      <p:tavLst>
                                        <p:tav tm="0">
                                          <p:val>
                                            <p:strVal val="1+#ppt_w/2"/>
                                          </p:val>
                                        </p:tav>
                                        <p:tav tm="100000">
                                          <p:val>
                                            <p:strVal val="#ppt_x"/>
                                          </p:val>
                                        </p:tav>
                                      </p:tavLst>
                                    </p:anim>
                                    <p:anim calcmode="lin" valueType="num">
                                      <p:cBhvr additive="base">
                                        <p:cTn id="66" dur="500" fill="hold"/>
                                        <p:tgtEl>
                                          <p:spTgt spid="1045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3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6B3504EC-9701-4539-AC1E-AB424E1EEA81}" type="slidenum">
              <a:rPr lang="en-US"/>
              <a:pPr/>
              <a:t>6</a:t>
            </a:fld>
            <a:endParaRPr lang="en-US"/>
          </a:p>
        </p:txBody>
      </p:sp>
      <p:sp>
        <p:nvSpPr>
          <p:cNvPr id="983042" name="Rectangle 2"/>
          <p:cNvSpPr>
            <a:spLocks noGrp="1" noChangeArrowheads="1"/>
          </p:cNvSpPr>
          <p:nvPr>
            <p:ph type="title"/>
          </p:nvPr>
        </p:nvSpPr>
        <p:spPr/>
        <p:txBody>
          <a:bodyPr/>
          <a:lstStyle/>
          <a:p>
            <a:r>
              <a:rPr lang="en-US"/>
              <a:t>The Problem</a:t>
            </a:r>
          </a:p>
        </p:txBody>
      </p:sp>
      <p:sp>
        <p:nvSpPr>
          <p:cNvPr id="983043" name="Rectangle 3"/>
          <p:cNvSpPr>
            <a:spLocks noGrp="1" noChangeArrowheads="1"/>
          </p:cNvSpPr>
          <p:nvPr>
            <p:ph type="body" idx="1"/>
          </p:nvPr>
        </p:nvSpPr>
        <p:spPr>
          <a:xfrm>
            <a:off x="685800" y="1279525"/>
            <a:ext cx="7772400" cy="4114800"/>
          </a:xfrm>
          <a:noFill/>
          <a:ln/>
        </p:spPr>
        <p:txBody>
          <a:bodyPr/>
          <a:lstStyle/>
          <a:p>
            <a:r>
              <a:rPr lang="en-US" sz="2000"/>
              <a:t>Use a graph to model material that flows through conduits.</a:t>
            </a:r>
          </a:p>
          <a:p>
            <a:r>
              <a:rPr lang="en-US" sz="2000"/>
              <a:t>Each edge represents one conduit, and has a </a:t>
            </a:r>
            <a:r>
              <a:rPr lang="en-US" sz="2000">
                <a:solidFill>
                  <a:schemeClr val="tx2"/>
                </a:solidFill>
              </a:rPr>
              <a:t>capacity</a:t>
            </a:r>
            <a:r>
              <a:rPr lang="en-US" sz="2000"/>
              <a:t>, which is an upper bound on the flow rate, in units/time.</a:t>
            </a:r>
          </a:p>
          <a:p>
            <a:r>
              <a:rPr lang="en-US" sz="2000"/>
              <a:t>Can think of edges as pipes of different sizes. </a:t>
            </a:r>
          </a:p>
          <a:p>
            <a:r>
              <a:rPr lang="en-US" sz="2000"/>
              <a:t>Want to compute max rate that we can ship material from a designated </a:t>
            </a:r>
            <a:r>
              <a:rPr lang="en-US" sz="2000">
                <a:solidFill>
                  <a:schemeClr val="tx2"/>
                </a:solidFill>
              </a:rPr>
              <a:t>source</a:t>
            </a:r>
            <a:r>
              <a:rPr lang="en-US" sz="2000"/>
              <a:t> to a designated </a:t>
            </a:r>
            <a:r>
              <a:rPr lang="en-US" sz="2000">
                <a:solidFill>
                  <a:schemeClr val="tx2"/>
                </a:solidFill>
              </a:rPr>
              <a:t>sink</a:t>
            </a:r>
            <a:r>
              <a:rPr lang="en-US" sz="2000"/>
              <a:t>.</a:t>
            </a:r>
          </a:p>
        </p:txBody>
      </p:sp>
      <p:grpSp>
        <p:nvGrpSpPr>
          <p:cNvPr id="2" name="Group 6"/>
          <p:cNvGrpSpPr>
            <a:grpSpLocks noChangeAspect="1"/>
          </p:cNvGrpSpPr>
          <p:nvPr/>
        </p:nvGrpSpPr>
        <p:grpSpPr bwMode="auto">
          <a:xfrm>
            <a:off x="1676400" y="3787775"/>
            <a:ext cx="5962650" cy="2520950"/>
            <a:chOff x="1056" y="2732"/>
            <a:chExt cx="3756" cy="1588"/>
          </a:xfrm>
        </p:grpSpPr>
        <p:sp>
          <p:nvSpPr>
            <p:cNvPr id="983045" name="AutoShape 5"/>
            <p:cNvSpPr>
              <a:spLocks noChangeAspect="1" noChangeArrowheads="1" noTextEdit="1"/>
            </p:cNvSpPr>
            <p:nvPr/>
          </p:nvSpPr>
          <p:spPr bwMode="auto">
            <a:xfrm>
              <a:off x="1056" y="2732"/>
              <a:ext cx="3756" cy="1588"/>
            </a:xfrm>
            <a:prstGeom prst="rect">
              <a:avLst/>
            </a:prstGeom>
            <a:noFill/>
            <a:ln w="9525">
              <a:noFill/>
              <a:miter lim="800000"/>
              <a:headEnd/>
              <a:tailEnd/>
            </a:ln>
          </p:spPr>
          <p:txBody>
            <a:bodyPr/>
            <a:lstStyle/>
            <a:p>
              <a:endParaRPr lang="en-US"/>
            </a:p>
          </p:txBody>
        </p:sp>
        <p:pic>
          <p:nvPicPr>
            <p:cNvPr id="983047" name="Picture 7"/>
            <p:cNvPicPr>
              <a:picLocks noChangeAspect="1" noChangeArrowheads="1"/>
            </p:cNvPicPr>
            <p:nvPr/>
          </p:nvPicPr>
          <p:blipFill>
            <a:blip r:embed="rId2" cstate="print"/>
            <a:srcRect/>
            <a:stretch>
              <a:fillRect/>
            </a:stretch>
          </p:blipFill>
          <p:spPr bwMode="auto">
            <a:xfrm>
              <a:off x="1056" y="2732"/>
              <a:ext cx="3756" cy="363"/>
            </a:xfrm>
            <a:prstGeom prst="rect">
              <a:avLst/>
            </a:prstGeom>
            <a:noFill/>
            <a:ln w="9525">
              <a:noFill/>
              <a:miter lim="800000"/>
              <a:headEnd/>
              <a:tailEnd/>
            </a:ln>
          </p:spPr>
        </p:pic>
        <p:pic>
          <p:nvPicPr>
            <p:cNvPr id="983048" name="Picture 8"/>
            <p:cNvPicPr>
              <a:picLocks noChangeAspect="1" noChangeArrowheads="1"/>
            </p:cNvPicPr>
            <p:nvPr/>
          </p:nvPicPr>
          <p:blipFill>
            <a:blip r:embed="rId3" cstate="print"/>
            <a:srcRect/>
            <a:stretch>
              <a:fillRect/>
            </a:stretch>
          </p:blipFill>
          <p:spPr bwMode="auto">
            <a:xfrm>
              <a:off x="1056" y="3095"/>
              <a:ext cx="3756" cy="362"/>
            </a:xfrm>
            <a:prstGeom prst="rect">
              <a:avLst/>
            </a:prstGeom>
            <a:noFill/>
            <a:ln w="9525">
              <a:noFill/>
              <a:miter lim="800000"/>
              <a:headEnd/>
              <a:tailEnd/>
            </a:ln>
          </p:spPr>
        </p:pic>
        <p:pic>
          <p:nvPicPr>
            <p:cNvPr id="983049" name="Picture 9"/>
            <p:cNvPicPr>
              <a:picLocks noChangeAspect="1" noChangeArrowheads="1"/>
            </p:cNvPicPr>
            <p:nvPr/>
          </p:nvPicPr>
          <p:blipFill>
            <a:blip r:embed="rId4" cstate="print"/>
            <a:srcRect/>
            <a:stretch>
              <a:fillRect/>
            </a:stretch>
          </p:blipFill>
          <p:spPr bwMode="auto">
            <a:xfrm>
              <a:off x="1056" y="3457"/>
              <a:ext cx="3756" cy="363"/>
            </a:xfrm>
            <a:prstGeom prst="rect">
              <a:avLst/>
            </a:prstGeom>
            <a:noFill/>
            <a:ln w="9525">
              <a:noFill/>
              <a:miter lim="800000"/>
              <a:headEnd/>
              <a:tailEnd/>
            </a:ln>
          </p:spPr>
        </p:pic>
        <p:pic>
          <p:nvPicPr>
            <p:cNvPr id="983050" name="Picture 10"/>
            <p:cNvPicPr>
              <a:picLocks noChangeAspect="1" noChangeArrowheads="1"/>
            </p:cNvPicPr>
            <p:nvPr/>
          </p:nvPicPr>
          <p:blipFill>
            <a:blip r:embed="rId5" cstate="print"/>
            <a:srcRect/>
            <a:stretch>
              <a:fillRect/>
            </a:stretch>
          </p:blipFill>
          <p:spPr bwMode="auto">
            <a:xfrm>
              <a:off x="1056" y="3820"/>
              <a:ext cx="3756" cy="363"/>
            </a:xfrm>
            <a:prstGeom prst="rect">
              <a:avLst/>
            </a:prstGeom>
            <a:noFill/>
            <a:ln w="9525">
              <a:noFill/>
              <a:miter lim="800000"/>
              <a:headEnd/>
              <a:tailEnd/>
            </a:ln>
          </p:spPr>
        </p:pic>
        <p:pic>
          <p:nvPicPr>
            <p:cNvPr id="983051" name="Picture 11"/>
            <p:cNvPicPr>
              <a:picLocks noChangeAspect="1" noChangeArrowheads="1"/>
            </p:cNvPicPr>
            <p:nvPr/>
          </p:nvPicPr>
          <p:blipFill>
            <a:blip r:embed="rId6" cstate="print"/>
            <a:srcRect/>
            <a:stretch>
              <a:fillRect/>
            </a:stretch>
          </p:blipFill>
          <p:spPr bwMode="auto">
            <a:xfrm>
              <a:off x="1056" y="4183"/>
              <a:ext cx="3756" cy="137"/>
            </a:xfrm>
            <a:prstGeom prst="rect">
              <a:avLst/>
            </a:prstGeom>
            <a:noFill/>
            <a:ln w="9525">
              <a:noFill/>
              <a:miter lim="800000"/>
              <a:headEnd/>
              <a:tailEnd/>
            </a:ln>
          </p:spPr>
        </p:pic>
      </p:grpSp>
      <p:sp>
        <p:nvSpPr>
          <p:cNvPr id="13" name="Date Placeholder 12"/>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706C38A-E1B4-4B06-9B10-880B4A97F750}" type="slidenum">
              <a:rPr lang="en-US"/>
              <a:pPr/>
              <a:t>7</a:t>
            </a:fld>
            <a:endParaRPr lang="en-US"/>
          </a:p>
        </p:txBody>
      </p:sp>
      <p:sp>
        <p:nvSpPr>
          <p:cNvPr id="984066" name="Rectangle 2"/>
          <p:cNvSpPr>
            <a:spLocks noGrp="1" noChangeArrowheads="1"/>
          </p:cNvSpPr>
          <p:nvPr>
            <p:ph type="title"/>
          </p:nvPr>
        </p:nvSpPr>
        <p:spPr/>
        <p:txBody>
          <a:bodyPr/>
          <a:lstStyle/>
          <a:p>
            <a:r>
              <a:rPr lang="en-US"/>
              <a:t>What is a Flow Network?</a:t>
            </a:r>
          </a:p>
        </p:txBody>
      </p:sp>
      <p:sp>
        <p:nvSpPr>
          <p:cNvPr id="984067" name="Rectangle 3"/>
          <p:cNvSpPr>
            <a:spLocks noGrp="1" noChangeArrowheads="1"/>
          </p:cNvSpPr>
          <p:nvPr>
            <p:ph type="body" idx="1"/>
          </p:nvPr>
        </p:nvSpPr>
        <p:spPr>
          <a:xfrm>
            <a:off x="366713" y="1981200"/>
            <a:ext cx="8404225" cy="4114800"/>
          </a:xfrm>
          <a:noFill/>
          <a:ln/>
        </p:spPr>
        <p:txBody>
          <a:bodyPr/>
          <a:lstStyle/>
          <a:p>
            <a:r>
              <a:rPr lang="en-US" sz="2000"/>
              <a:t>Each edge (u,v) has a nonnegative </a:t>
            </a:r>
            <a:r>
              <a:rPr lang="en-US" sz="2000">
                <a:solidFill>
                  <a:srgbClr val="CC0000"/>
                </a:solidFill>
              </a:rPr>
              <a:t>capacity </a:t>
            </a:r>
            <a:r>
              <a:rPr lang="en-US" sz="2000"/>
              <a:t>c(u,v). </a:t>
            </a:r>
          </a:p>
          <a:p>
            <a:r>
              <a:rPr lang="en-US" sz="2000"/>
              <a:t>If (u,v) is not in E, assume c(u,v)=0.</a:t>
            </a:r>
          </a:p>
          <a:p>
            <a:r>
              <a:rPr lang="en-US" sz="2000"/>
              <a:t>We have a </a:t>
            </a:r>
            <a:r>
              <a:rPr lang="en-US" sz="2000">
                <a:solidFill>
                  <a:srgbClr val="CC0000"/>
                </a:solidFill>
              </a:rPr>
              <a:t>source</a:t>
            </a:r>
            <a:r>
              <a:rPr lang="en-US" sz="2000"/>
              <a:t> s, and a </a:t>
            </a:r>
            <a:r>
              <a:rPr lang="en-US" sz="2000">
                <a:solidFill>
                  <a:srgbClr val="CC0000"/>
                </a:solidFill>
              </a:rPr>
              <a:t>sink</a:t>
            </a:r>
            <a:r>
              <a:rPr lang="en-US" sz="2000"/>
              <a:t> t. </a:t>
            </a:r>
          </a:p>
          <a:p>
            <a:r>
              <a:rPr lang="en-US" sz="2000"/>
              <a:t>Assume that every vertex v in V is on some path from s to t.</a:t>
            </a:r>
          </a:p>
          <a:p>
            <a:r>
              <a:rPr lang="en-US" sz="2000"/>
              <a:t>e.g., c(s,v</a:t>
            </a:r>
            <a:r>
              <a:rPr lang="en-US" sz="2000" baseline="-25000"/>
              <a:t>1</a:t>
            </a:r>
            <a:r>
              <a:rPr lang="en-US" sz="2000"/>
              <a:t>)=16; c(v</a:t>
            </a:r>
            <a:r>
              <a:rPr lang="en-US" sz="2000" baseline="-25000"/>
              <a:t>1</a:t>
            </a:r>
            <a:r>
              <a:rPr lang="en-US" sz="2000"/>
              <a:t>,s)=0; c(v</a:t>
            </a:r>
            <a:r>
              <a:rPr lang="en-US" sz="2000" baseline="-25000"/>
              <a:t>2</a:t>
            </a:r>
            <a:r>
              <a:rPr lang="en-US" sz="2000"/>
              <a:t>,v</a:t>
            </a:r>
            <a:r>
              <a:rPr lang="en-US" sz="2000" baseline="-25000"/>
              <a:t>3</a:t>
            </a:r>
            <a:r>
              <a:rPr lang="en-US" sz="2000"/>
              <a:t>)=0</a:t>
            </a:r>
          </a:p>
        </p:txBody>
      </p:sp>
      <p:graphicFrame>
        <p:nvGraphicFramePr>
          <p:cNvPr id="984068" name="Object 4"/>
          <p:cNvGraphicFramePr>
            <a:graphicFrameLocks noChangeAspect="1"/>
          </p:cNvGraphicFramePr>
          <p:nvPr/>
        </p:nvGraphicFramePr>
        <p:xfrm>
          <a:off x="2379663" y="4432300"/>
          <a:ext cx="4438650" cy="1876425"/>
        </p:xfrm>
        <a:graphic>
          <a:graphicData uri="http://schemas.openxmlformats.org/presentationml/2006/ole">
            <p:oleObj spid="_x0000_s1026" name="Picture Publisher Image" r:id="rId3" imgW="4438800" imgH="1876320" progId="">
              <p:embed/>
            </p:oleObj>
          </a:graphicData>
        </a:graphic>
      </p:graphicFrame>
      <p:sp>
        <p:nvSpPr>
          <p:cNvPr id="7" name="Date Placeholder 6"/>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4067">
                                            <p:txEl>
                                              <p:pRg st="0" end="0"/>
                                            </p:txEl>
                                          </p:spTgt>
                                        </p:tgtEl>
                                        <p:attrNameLst>
                                          <p:attrName>style.visibility</p:attrName>
                                        </p:attrNameLst>
                                      </p:cBhvr>
                                      <p:to>
                                        <p:strVal val="visible"/>
                                      </p:to>
                                    </p:set>
                                    <p:anim calcmode="lin" valueType="num">
                                      <p:cBhvr additive="base">
                                        <p:cTn id="7" dur="500" fill="hold"/>
                                        <p:tgtEl>
                                          <p:spTgt spid="98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4067">
                                            <p:txEl>
                                              <p:pRg st="1" end="1"/>
                                            </p:txEl>
                                          </p:spTgt>
                                        </p:tgtEl>
                                        <p:attrNameLst>
                                          <p:attrName>style.visibility</p:attrName>
                                        </p:attrNameLst>
                                      </p:cBhvr>
                                      <p:to>
                                        <p:strVal val="visible"/>
                                      </p:to>
                                    </p:set>
                                    <p:anim calcmode="lin" valueType="num">
                                      <p:cBhvr additive="base">
                                        <p:cTn id="13" dur="500" fill="hold"/>
                                        <p:tgtEl>
                                          <p:spTgt spid="98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4067">
                                            <p:txEl>
                                              <p:pRg st="2" end="2"/>
                                            </p:txEl>
                                          </p:spTgt>
                                        </p:tgtEl>
                                        <p:attrNameLst>
                                          <p:attrName>style.visibility</p:attrName>
                                        </p:attrNameLst>
                                      </p:cBhvr>
                                      <p:to>
                                        <p:strVal val="visible"/>
                                      </p:to>
                                    </p:set>
                                    <p:anim calcmode="lin" valueType="num">
                                      <p:cBhvr additive="base">
                                        <p:cTn id="19" dur="500" fill="hold"/>
                                        <p:tgtEl>
                                          <p:spTgt spid="98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4067">
                                            <p:txEl>
                                              <p:pRg st="3" end="3"/>
                                            </p:txEl>
                                          </p:spTgt>
                                        </p:tgtEl>
                                        <p:attrNameLst>
                                          <p:attrName>style.visibility</p:attrName>
                                        </p:attrNameLst>
                                      </p:cBhvr>
                                      <p:to>
                                        <p:strVal val="visible"/>
                                      </p:to>
                                    </p:set>
                                    <p:anim calcmode="lin" valueType="num">
                                      <p:cBhvr additive="base">
                                        <p:cTn id="25" dur="500" fill="hold"/>
                                        <p:tgtEl>
                                          <p:spTgt spid="98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4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84067">
                                            <p:txEl>
                                              <p:pRg st="4" end="4"/>
                                            </p:txEl>
                                          </p:spTgt>
                                        </p:tgtEl>
                                        <p:attrNameLst>
                                          <p:attrName>style.visibility</p:attrName>
                                        </p:attrNameLst>
                                      </p:cBhvr>
                                      <p:to>
                                        <p:strVal val="visible"/>
                                      </p:to>
                                    </p:set>
                                    <p:anim calcmode="lin" valueType="num">
                                      <p:cBhvr additive="base">
                                        <p:cTn id="31" dur="500" fill="hold"/>
                                        <p:tgtEl>
                                          <p:spTgt spid="984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84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ABFF303-1212-4871-BECE-48E3C757FBCF}" type="slidenum">
              <a:rPr lang="en-US"/>
              <a:pPr/>
              <a:t>8</a:t>
            </a:fld>
            <a:endParaRPr lang="en-US"/>
          </a:p>
        </p:txBody>
      </p:sp>
      <p:sp>
        <p:nvSpPr>
          <p:cNvPr id="985090" name="Rectangle 2"/>
          <p:cNvSpPr>
            <a:spLocks noGrp="1" noChangeArrowheads="1"/>
          </p:cNvSpPr>
          <p:nvPr>
            <p:ph type="title"/>
          </p:nvPr>
        </p:nvSpPr>
        <p:spPr/>
        <p:txBody>
          <a:bodyPr/>
          <a:lstStyle/>
          <a:p>
            <a:r>
              <a:rPr lang="en-US"/>
              <a:t>What is a Flow in a Network?</a:t>
            </a:r>
          </a:p>
        </p:txBody>
      </p:sp>
      <p:sp>
        <p:nvSpPr>
          <p:cNvPr id="985091" name="Rectangle 3"/>
          <p:cNvSpPr>
            <a:spLocks noGrp="1" noChangeArrowheads="1"/>
          </p:cNvSpPr>
          <p:nvPr>
            <p:ph type="body" idx="1"/>
          </p:nvPr>
        </p:nvSpPr>
        <p:spPr>
          <a:xfrm>
            <a:off x="685800" y="1981200"/>
            <a:ext cx="7772400" cy="846138"/>
          </a:xfrm>
          <a:noFill/>
          <a:ln/>
        </p:spPr>
        <p:txBody>
          <a:bodyPr>
            <a:normAutofit fontScale="92500" lnSpcReduction="20000"/>
          </a:bodyPr>
          <a:lstStyle/>
          <a:p>
            <a:pPr marL="381000" indent="-381000"/>
            <a:r>
              <a:rPr lang="en-US" dirty="0"/>
              <a:t>For each edge (</a:t>
            </a:r>
            <a:r>
              <a:rPr lang="en-US" dirty="0" err="1"/>
              <a:t>u,v</a:t>
            </a:r>
            <a:r>
              <a:rPr lang="en-US" dirty="0"/>
              <a:t>), the </a:t>
            </a:r>
            <a:r>
              <a:rPr lang="en-US" dirty="0">
                <a:solidFill>
                  <a:srgbClr val="CC0000"/>
                </a:solidFill>
              </a:rPr>
              <a:t>flow</a:t>
            </a:r>
            <a:r>
              <a:rPr lang="en-US" dirty="0"/>
              <a:t> f(</a:t>
            </a:r>
            <a:r>
              <a:rPr lang="en-US" dirty="0" err="1"/>
              <a:t>u,v</a:t>
            </a:r>
            <a:r>
              <a:rPr lang="en-US" dirty="0"/>
              <a:t>) is a real-valued function that must satisfy 3 conditions:</a:t>
            </a:r>
            <a:endParaRPr lang="en-US" dirty="0">
              <a:sym typeface="Comic Sans MS" pitchFamily="66" charset="0"/>
            </a:endParaRPr>
          </a:p>
          <a:p>
            <a:pPr marL="381000" indent="-381000"/>
            <a:endParaRPr lang="en-US" dirty="0">
              <a:sym typeface="Comic Sans MS" pitchFamily="66" charset="0"/>
            </a:endParaRPr>
          </a:p>
          <a:p>
            <a:pPr marL="381000" indent="-381000"/>
            <a:endParaRPr lang="en-US" dirty="0">
              <a:sym typeface="Comic Sans MS" pitchFamily="66" charset="0"/>
            </a:endParaRPr>
          </a:p>
          <a:p>
            <a:pPr marL="381000" indent="-381000"/>
            <a:endParaRPr lang="en-US" dirty="0">
              <a:sym typeface="Comic Sans MS" pitchFamily="66" charset="0"/>
            </a:endParaRPr>
          </a:p>
        </p:txBody>
      </p:sp>
      <p:sp>
        <p:nvSpPr>
          <p:cNvPr id="985092" name="Rectangle 4"/>
          <p:cNvSpPr>
            <a:spLocks noChangeArrowheads="1"/>
          </p:cNvSpPr>
          <p:nvPr/>
        </p:nvSpPr>
        <p:spPr bwMode="auto">
          <a:xfrm>
            <a:off x="615950" y="5059363"/>
            <a:ext cx="7072313" cy="1127125"/>
          </a:xfrm>
          <a:prstGeom prst="rect">
            <a:avLst/>
          </a:prstGeom>
          <a:noFill/>
          <a:ln w="9525">
            <a:noFill/>
            <a:miter lim="800000"/>
            <a:headEnd/>
            <a:tailEnd/>
          </a:ln>
          <a:effectLst/>
        </p:spPr>
        <p:txBody>
          <a:bodyPr wrap="none">
            <a:spAutoFit/>
          </a:bodyPr>
          <a:lstStyle/>
          <a:p>
            <a:pPr>
              <a:spcBef>
                <a:spcPct val="20000"/>
              </a:spcBef>
              <a:buClr>
                <a:srgbClr val="CCFF33"/>
              </a:buClr>
              <a:buSzPct val="70000"/>
              <a:buFont typeface="Wingdings" pitchFamily="2" charset="2"/>
              <a:buChar char="n"/>
            </a:pPr>
            <a:r>
              <a:rPr lang="en-US" sz="2000" b="0">
                <a:latin typeface="Comic Sans MS" pitchFamily="66" charset="0"/>
                <a:sym typeface="Comic Sans MS" pitchFamily="66" charset="0"/>
              </a:rPr>
              <a:t>   Notes:</a:t>
            </a:r>
          </a:p>
          <a:p>
            <a:pPr lvl="1">
              <a:spcBef>
                <a:spcPct val="20000"/>
              </a:spcBef>
              <a:buClr>
                <a:srgbClr val="CCFF33"/>
              </a:buClr>
              <a:buSzPct val="70000"/>
              <a:buFont typeface="Wingdings" pitchFamily="2" charset="2"/>
              <a:buChar char="n"/>
            </a:pPr>
            <a:r>
              <a:rPr lang="en-US" sz="2000" b="0">
                <a:latin typeface="Comic Sans MS" pitchFamily="66" charset="0"/>
                <a:sym typeface="Comic Sans MS" pitchFamily="66" charset="0"/>
              </a:rPr>
              <a:t> The skew symmetry condition implies that f(u,u)=0.</a:t>
            </a:r>
          </a:p>
          <a:p>
            <a:pPr lvl="1">
              <a:spcBef>
                <a:spcPct val="20000"/>
              </a:spcBef>
              <a:buClr>
                <a:srgbClr val="CCFF33"/>
              </a:buClr>
              <a:buSzPct val="70000"/>
              <a:buFont typeface="Wingdings" pitchFamily="2" charset="2"/>
              <a:buChar char="n"/>
            </a:pPr>
            <a:r>
              <a:rPr lang="en-US" sz="2000" b="0">
                <a:latin typeface="Comic Sans MS" pitchFamily="66" charset="0"/>
                <a:sym typeface="Comic Sans MS" pitchFamily="66" charset="0"/>
              </a:rPr>
              <a:t> We show only the </a:t>
            </a:r>
            <a:r>
              <a:rPr lang="en-US" sz="2000" b="0" i="1">
                <a:solidFill>
                  <a:srgbClr val="CC0000"/>
                </a:solidFill>
                <a:latin typeface="Comic Sans MS" pitchFamily="66" charset="0"/>
                <a:sym typeface="Comic Sans MS" pitchFamily="66" charset="0"/>
              </a:rPr>
              <a:t>positive</a:t>
            </a:r>
            <a:r>
              <a:rPr lang="en-US" sz="2000" b="0">
                <a:latin typeface="Comic Sans MS" pitchFamily="66" charset="0"/>
                <a:sym typeface="Comic Sans MS" pitchFamily="66" charset="0"/>
              </a:rPr>
              <a:t> flows in the flow network.</a:t>
            </a:r>
          </a:p>
        </p:txBody>
      </p:sp>
      <p:graphicFrame>
        <p:nvGraphicFramePr>
          <p:cNvPr id="985093" name="Object 5"/>
          <p:cNvGraphicFramePr>
            <a:graphicFrameLocks noChangeAspect="1"/>
          </p:cNvGraphicFramePr>
          <p:nvPr/>
        </p:nvGraphicFramePr>
        <p:xfrm>
          <a:off x="1181100" y="2957513"/>
          <a:ext cx="5287963" cy="371475"/>
        </p:xfrm>
        <a:graphic>
          <a:graphicData uri="http://schemas.openxmlformats.org/presentationml/2006/ole">
            <p:oleObj spid="_x0000_s2050" name="Equation" r:id="rId3" imgW="3251160" imgH="228600" progId="">
              <p:embed/>
            </p:oleObj>
          </a:graphicData>
        </a:graphic>
      </p:graphicFrame>
      <p:graphicFrame>
        <p:nvGraphicFramePr>
          <p:cNvPr id="985094" name="Object 6"/>
          <p:cNvGraphicFramePr>
            <a:graphicFrameLocks noChangeAspect="1"/>
          </p:cNvGraphicFramePr>
          <p:nvPr/>
        </p:nvGraphicFramePr>
        <p:xfrm>
          <a:off x="1181100" y="3529013"/>
          <a:ext cx="5392738" cy="371475"/>
        </p:xfrm>
        <a:graphic>
          <a:graphicData uri="http://schemas.openxmlformats.org/presentationml/2006/ole">
            <p:oleObj spid="_x0000_s2051" name="Equation" r:id="rId4" imgW="3314520" imgH="228600" progId="">
              <p:embed/>
            </p:oleObj>
          </a:graphicData>
        </a:graphic>
      </p:graphicFrame>
      <p:graphicFrame>
        <p:nvGraphicFramePr>
          <p:cNvPr id="985095" name="Object 7"/>
          <p:cNvGraphicFramePr>
            <a:graphicFrameLocks noChangeAspect="1"/>
          </p:cNvGraphicFramePr>
          <p:nvPr/>
        </p:nvGraphicFramePr>
        <p:xfrm>
          <a:off x="1181100" y="4225925"/>
          <a:ext cx="5611813" cy="557213"/>
        </p:xfrm>
        <a:graphic>
          <a:graphicData uri="http://schemas.openxmlformats.org/presentationml/2006/ole">
            <p:oleObj spid="_x0000_s2052" name="Equation" r:id="rId5" imgW="3454200" imgH="342720" progId="">
              <p:embed/>
            </p:oleObj>
          </a:graphicData>
        </a:graphic>
      </p:graphicFrame>
      <p:sp>
        <p:nvSpPr>
          <p:cNvPr id="10" name="Date Placeholder 9"/>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5091">
                                            <p:txEl>
                                              <p:pRg st="0" end="0"/>
                                            </p:txEl>
                                          </p:spTgt>
                                        </p:tgtEl>
                                        <p:attrNameLst>
                                          <p:attrName>style.visibility</p:attrName>
                                        </p:attrNameLst>
                                      </p:cBhvr>
                                      <p:to>
                                        <p:strVal val="visible"/>
                                      </p:to>
                                    </p:set>
                                    <p:anim calcmode="lin" valueType="num">
                                      <p:cBhvr additive="base">
                                        <p:cTn id="7" dur="500" fill="hold"/>
                                        <p:tgtEl>
                                          <p:spTgt spid="98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9850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9850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9850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85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1" grpId="0" build="p" autoUpdateAnimBg="0"/>
      <p:bldP spid="98509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8C6F9EE6-308E-4234-996C-16A0F0D9C864}" type="slidenum">
              <a:rPr lang="en-US"/>
              <a:pPr/>
              <a:t>9</a:t>
            </a:fld>
            <a:endParaRPr lang="en-US"/>
          </a:p>
        </p:txBody>
      </p:sp>
      <p:sp>
        <p:nvSpPr>
          <p:cNvPr id="986114" name="Rectangle 2"/>
          <p:cNvSpPr>
            <a:spLocks noGrp="1" noChangeArrowheads="1"/>
          </p:cNvSpPr>
          <p:nvPr>
            <p:ph type="title"/>
          </p:nvPr>
        </p:nvSpPr>
        <p:spPr/>
        <p:txBody>
          <a:bodyPr/>
          <a:lstStyle/>
          <a:p>
            <a:r>
              <a:rPr lang="en-US"/>
              <a:t>Example of a Flow:</a:t>
            </a:r>
          </a:p>
        </p:txBody>
      </p:sp>
      <p:sp>
        <p:nvSpPr>
          <p:cNvPr id="986115" name="Rectangle 3"/>
          <p:cNvSpPr>
            <a:spLocks noGrp="1" noChangeArrowheads="1"/>
          </p:cNvSpPr>
          <p:nvPr>
            <p:ph type="body" idx="1"/>
          </p:nvPr>
        </p:nvSpPr>
        <p:spPr>
          <a:xfrm>
            <a:off x="685800" y="4073525"/>
            <a:ext cx="7772400" cy="2209800"/>
          </a:xfrm>
          <a:noFill/>
          <a:ln/>
        </p:spPr>
        <p:txBody>
          <a:bodyPr>
            <a:normAutofit fontScale="92500"/>
          </a:bodyPr>
          <a:lstStyle/>
          <a:p>
            <a:r>
              <a:rPr lang="en-US"/>
              <a:t>f(v</a:t>
            </a:r>
            <a:r>
              <a:rPr lang="en-US" baseline="-25000"/>
              <a:t>2</a:t>
            </a:r>
            <a:r>
              <a:rPr lang="en-US"/>
              <a:t>, v</a:t>
            </a:r>
            <a:r>
              <a:rPr lang="en-US" baseline="-25000"/>
              <a:t>1</a:t>
            </a:r>
            <a:r>
              <a:rPr lang="en-US"/>
              <a:t>) = 1, c(v</a:t>
            </a:r>
            <a:r>
              <a:rPr lang="en-US" baseline="-25000"/>
              <a:t>2</a:t>
            </a:r>
            <a:r>
              <a:rPr lang="en-US"/>
              <a:t>, v</a:t>
            </a:r>
            <a:r>
              <a:rPr lang="en-US" baseline="-25000"/>
              <a:t>1</a:t>
            </a:r>
            <a:r>
              <a:rPr lang="en-US"/>
              <a:t>) = 4.</a:t>
            </a:r>
          </a:p>
          <a:p>
            <a:r>
              <a:rPr lang="en-US"/>
              <a:t>f(v</a:t>
            </a:r>
            <a:r>
              <a:rPr lang="en-US" baseline="-25000"/>
              <a:t>1</a:t>
            </a:r>
            <a:r>
              <a:rPr lang="en-US"/>
              <a:t>, v</a:t>
            </a:r>
            <a:r>
              <a:rPr lang="en-US" baseline="-25000"/>
              <a:t>2</a:t>
            </a:r>
            <a:r>
              <a:rPr lang="en-US"/>
              <a:t>) = -1, c(v</a:t>
            </a:r>
            <a:r>
              <a:rPr lang="en-US" baseline="-25000"/>
              <a:t>1</a:t>
            </a:r>
            <a:r>
              <a:rPr lang="en-US"/>
              <a:t>, v</a:t>
            </a:r>
            <a:r>
              <a:rPr lang="en-US" baseline="-25000"/>
              <a:t>2</a:t>
            </a:r>
            <a:r>
              <a:rPr lang="en-US"/>
              <a:t>) = 10.</a:t>
            </a:r>
          </a:p>
          <a:p>
            <a:r>
              <a:rPr lang="en-US"/>
              <a:t>f(v</a:t>
            </a:r>
            <a:r>
              <a:rPr lang="en-US" baseline="-25000"/>
              <a:t>3</a:t>
            </a:r>
            <a:r>
              <a:rPr lang="en-US"/>
              <a:t>, s) + f(v</a:t>
            </a:r>
            <a:r>
              <a:rPr lang="en-US" baseline="-25000"/>
              <a:t>3</a:t>
            </a:r>
            <a:r>
              <a:rPr lang="en-US"/>
              <a:t>, v</a:t>
            </a:r>
            <a:r>
              <a:rPr lang="en-US" baseline="-25000"/>
              <a:t>1</a:t>
            </a:r>
            <a:r>
              <a:rPr lang="en-US"/>
              <a:t>) + f(v</a:t>
            </a:r>
            <a:r>
              <a:rPr lang="en-US" baseline="-25000"/>
              <a:t>3</a:t>
            </a:r>
            <a:r>
              <a:rPr lang="en-US"/>
              <a:t>, v</a:t>
            </a:r>
            <a:r>
              <a:rPr lang="en-US" baseline="-25000"/>
              <a:t>2</a:t>
            </a:r>
            <a:r>
              <a:rPr lang="en-US"/>
              <a:t>) + f(v</a:t>
            </a:r>
            <a:r>
              <a:rPr lang="en-US" baseline="-25000"/>
              <a:t>3</a:t>
            </a:r>
            <a:r>
              <a:rPr lang="en-US"/>
              <a:t>, v</a:t>
            </a:r>
            <a:r>
              <a:rPr lang="en-US" baseline="-25000"/>
              <a:t>4</a:t>
            </a:r>
            <a:r>
              <a:rPr lang="en-US"/>
              <a:t>) + f(v</a:t>
            </a:r>
            <a:r>
              <a:rPr lang="en-US" baseline="-25000"/>
              <a:t>3</a:t>
            </a:r>
            <a:r>
              <a:rPr lang="en-US"/>
              <a:t>, t) =</a:t>
            </a:r>
          </a:p>
          <a:p>
            <a:pPr>
              <a:buFontTx/>
              <a:buNone/>
            </a:pPr>
            <a:r>
              <a:rPr lang="en-US"/>
              <a:t>         0    +    (-12)   +       4   +      (-7)    +    15     =  0</a:t>
            </a:r>
          </a:p>
        </p:txBody>
      </p:sp>
      <p:graphicFrame>
        <p:nvGraphicFramePr>
          <p:cNvPr id="986116" name="Object 4"/>
          <p:cNvGraphicFramePr>
            <a:graphicFrameLocks noChangeAspect="1"/>
          </p:cNvGraphicFramePr>
          <p:nvPr/>
        </p:nvGraphicFramePr>
        <p:xfrm>
          <a:off x="1017588" y="1630363"/>
          <a:ext cx="4733925" cy="2325687"/>
        </p:xfrm>
        <a:graphic>
          <a:graphicData uri="http://schemas.openxmlformats.org/presentationml/2006/ole">
            <p:oleObj spid="_x0000_s3074" name="Picture Publisher Image" r:id="rId3" imgW="3781440" imgH="1857240" progId="">
              <p:embed/>
            </p:oleObj>
          </a:graphicData>
        </a:graphic>
      </p:graphicFrame>
      <p:grpSp>
        <p:nvGrpSpPr>
          <p:cNvPr id="2" name="Group 5"/>
          <p:cNvGrpSpPr>
            <a:grpSpLocks/>
          </p:cNvGrpSpPr>
          <p:nvPr/>
        </p:nvGrpSpPr>
        <p:grpSpPr bwMode="auto">
          <a:xfrm>
            <a:off x="4759325" y="1273175"/>
            <a:ext cx="2033588" cy="852488"/>
            <a:chOff x="2998" y="927"/>
            <a:chExt cx="1281" cy="537"/>
          </a:xfrm>
        </p:grpSpPr>
        <p:sp>
          <p:nvSpPr>
            <p:cNvPr id="986118" name="Text Box 6"/>
            <p:cNvSpPr txBox="1">
              <a:spLocks noChangeArrowheads="1"/>
            </p:cNvSpPr>
            <p:nvPr/>
          </p:nvSpPr>
          <p:spPr bwMode="auto">
            <a:xfrm>
              <a:off x="3774" y="1045"/>
              <a:ext cx="505"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flow</a:t>
              </a:r>
            </a:p>
          </p:txBody>
        </p:sp>
        <p:sp>
          <p:nvSpPr>
            <p:cNvPr id="986119" name="Freeform 7"/>
            <p:cNvSpPr>
              <a:spLocks/>
            </p:cNvSpPr>
            <p:nvPr/>
          </p:nvSpPr>
          <p:spPr bwMode="auto">
            <a:xfrm>
              <a:off x="2998" y="927"/>
              <a:ext cx="764" cy="537"/>
            </a:xfrm>
            <a:custGeom>
              <a:avLst/>
              <a:gdLst/>
              <a:ahLst/>
              <a:cxnLst>
                <a:cxn ang="0">
                  <a:pos x="764" y="278"/>
                </a:cxn>
                <a:cxn ang="0">
                  <a:pos x="299" y="43"/>
                </a:cxn>
                <a:cxn ang="0">
                  <a:pos x="0" y="537"/>
                </a:cxn>
              </a:cxnLst>
              <a:rect l="0" t="0" r="r" b="b"/>
              <a:pathLst>
                <a:path w="764" h="537">
                  <a:moveTo>
                    <a:pt x="764" y="278"/>
                  </a:moveTo>
                  <a:cubicBezTo>
                    <a:pt x="595" y="139"/>
                    <a:pt x="426" y="0"/>
                    <a:pt x="299" y="43"/>
                  </a:cubicBezTo>
                  <a:cubicBezTo>
                    <a:pt x="172" y="86"/>
                    <a:pt x="86" y="311"/>
                    <a:pt x="0" y="537"/>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grpSp>
      <p:grpSp>
        <p:nvGrpSpPr>
          <p:cNvPr id="3" name="Group 8"/>
          <p:cNvGrpSpPr>
            <a:grpSpLocks/>
          </p:cNvGrpSpPr>
          <p:nvPr/>
        </p:nvGrpSpPr>
        <p:grpSpPr bwMode="auto">
          <a:xfrm>
            <a:off x="5149850" y="1884363"/>
            <a:ext cx="2212975" cy="525462"/>
            <a:chOff x="3244" y="1312"/>
            <a:chExt cx="1394" cy="331"/>
          </a:xfrm>
        </p:grpSpPr>
        <p:sp>
          <p:nvSpPr>
            <p:cNvPr id="986121" name="Text Box 9"/>
            <p:cNvSpPr txBox="1">
              <a:spLocks noChangeArrowheads="1"/>
            </p:cNvSpPr>
            <p:nvPr/>
          </p:nvSpPr>
          <p:spPr bwMode="auto">
            <a:xfrm>
              <a:off x="3698" y="1312"/>
              <a:ext cx="940"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capacity</a:t>
              </a:r>
            </a:p>
          </p:txBody>
        </p:sp>
        <p:sp>
          <p:nvSpPr>
            <p:cNvPr id="986122" name="Freeform 10"/>
            <p:cNvSpPr>
              <a:spLocks/>
            </p:cNvSpPr>
            <p:nvPr/>
          </p:nvSpPr>
          <p:spPr bwMode="auto">
            <a:xfrm>
              <a:off x="3244" y="1481"/>
              <a:ext cx="453" cy="162"/>
            </a:xfrm>
            <a:custGeom>
              <a:avLst/>
              <a:gdLst/>
              <a:ahLst/>
              <a:cxnLst>
                <a:cxn ang="0">
                  <a:pos x="453" y="0"/>
                </a:cxn>
                <a:cxn ang="0">
                  <a:pos x="183" y="135"/>
                </a:cxn>
                <a:cxn ang="0">
                  <a:pos x="0" y="159"/>
                </a:cxn>
              </a:cxnLst>
              <a:rect l="0" t="0" r="r" b="b"/>
              <a:pathLst>
                <a:path w="453" h="162">
                  <a:moveTo>
                    <a:pt x="453" y="0"/>
                  </a:moveTo>
                  <a:cubicBezTo>
                    <a:pt x="356" y="54"/>
                    <a:pt x="259" y="108"/>
                    <a:pt x="183" y="135"/>
                  </a:cubicBezTo>
                  <a:cubicBezTo>
                    <a:pt x="107" y="162"/>
                    <a:pt x="53" y="160"/>
                    <a:pt x="0" y="159"/>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grpSp>
      <p:grpSp>
        <p:nvGrpSpPr>
          <p:cNvPr id="4" name="Group 14"/>
          <p:cNvGrpSpPr>
            <a:grpSpLocks/>
          </p:cNvGrpSpPr>
          <p:nvPr/>
        </p:nvGrpSpPr>
        <p:grpSpPr bwMode="auto">
          <a:xfrm>
            <a:off x="334963" y="976313"/>
            <a:ext cx="2201862" cy="1951037"/>
            <a:chOff x="211" y="615"/>
            <a:chExt cx="1387" cy="1229"/>
          </a:xfrm>
        </p:grpSpPr>
        <p:sp>
          <p:nvSpPr>
            <p:cNvPr id="986124" name="Freeform 12"/>
            <p:cNvSpPr>
              <a:spLocks/>
            </p:cNvSpPr>
            <p:nvPr/>
          </p:nvSpPr>
          <p:spPr bwMode="auto">
            <a:xfrm>
              <a:off x="806" y="912"/>
              <a:ext cx="792" cy="932"/>
            </a:xfrm>
            <a:custGeom>
              <a:avLst/>
              <a:gdLst/>
              <a:ahLst/>
              <a:cxnLst>
                <a:cxn ang="0">
                  <a:pos x="792" y="840"/>
                </a:cxn>
                <a:cxn ang="0">
                  <a:pos x="466" y="826"/>
                </a:cxn>
                <a:cxn ang="0">
                  <a:pos x="269" y="202"/>
                </a:cxn>
                <a:cxn ang="0">
                  <a:pos x="0" y="0"/>
                </a:cxn>
              </a:cxnLst>
              <a:rect l="0" t="0" r="r" b="b"/>
              <a:pathLst>
                <a:path w="792" h="932">
                  <a:moveTo>
                    <a:pt x="792" y="840"/>
                  </a:moveTo>
                  <a:cubicBezTo>
                    <a:pt x="672" y="886"/>
                    <a:pt x="553" y="932"/>
                    <a:pt x="466" y="826"/>
                  </a:cubicBezTo>
                  <a:cubicBezTo>
                    <a:pt x="379" y="720"/>
                    <a:pt x="347" y="340"/>
                    <a:pt x="269" y="202"/>
                  </a:cubicBezTo>
                  <a:cubicBezTo>
                    <a:pt x="191" y="64"/>
                    <a:pt x="46" y="34"/>
                    <a:pt x="0" y="0"/>
                  </a:cubicBezTo>
                </a:path>
              </a:pathLst>
            </a:custGeom>
            <a:noFill/>
            <a:ln w="28575" cmpd="sng">
              <a:solidFill>
                <a:srgbClr val="FF0000"/>
              </a:solidFill>
              <a:round/>
              <a:headEnd type="triangle" w="med" len="med"/>
              <a:tailEnd type="none" w="med" len="med"/>
            </a:ln>
            <a:effectLst/>
          </p:spPr>
          <p:txBody>
            <a:bodyPr/>
            <a:lstStyle/>
            <a:p>
              <a:endParaRPr lang="en-US"/>
            </a:p>
          </p:txBody>
        </p:sp>
        <p:sp>
          <p:nvSpPr>
            <p:cNvPr id="986125" name="Text Box 13"/>
            <p:cNvSpPr txBox="1">
              <a:spLocks noChangeArrowheads="1"/>
            </p:cNvSpPr>
            <p:nvPr/>
          </p:nvSpPr>
          <p:spPr bwMode="auto">
            <a:xfrm>
              <a:off x="211" y="615"/>
              <a:ext cx="857" cy="288"/>
            </a:xfrm>
            <a:prstGeom prst="rect">
              <a:avLst/>
            </a:prstGeom>
            <a:noFill/>
            <a:ln w="9525">
              <a:noFill/>
              <a:miter lim="800000"/>
              <a:headEnd/>
              <a:tailEnd/>
            </a:ln>
            <a:effectLst/>
          </p:spPr>
          <p:txBody>
            <a:bodyPr wrap="none">
              <a:spAutoFit/>
            </a:bodyPr>
            <a:lstStyle/>
            <a:p>
              <a:r>
                <a:rPr lang="en-US" sz="2400" b="0">
                  <a:solidFill>
                    <a:srgbClr val="FF0000"/>
                  </a:solidFill>
                  <a:latin typeface="Comic Sans MS" pitchFamily="66" charset="0"/>
                </a:rPr>
                <a:t>capacity</a:t>
              </a:r>
            </a:p>
          </p:txBody>
        </p:sp>
      </p:grpSp>
      <p:sp>
        <p:nvSpPr>
          <p:cNvPr id="16" name="Date Placeholder 15"/>
          <p:cNvSpPr>
            <a:spLocks noGrp="1"/>
          </p:cNvSpPr>
          <p:nvPr>
            <p:ph type="dt" sz="half" idx="10"/>
          </p:nvPr>
        </p:nvSpPr>
        <p:spPr/>
        <p:txBody>
          <a:bodyPr/>
          <a:lstStyle/>
          <a:p>
            <a:r>
              <a:rPr lang="en-US" smtClean="0"/>
              <a:t>3/23/2014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61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611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8611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86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5"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1308</Words>
  <Application>Microsoft Office PowerPoint</Application>
  <PresentationFormat>On-screen Show (4:3)</PresentationFormat>
  <Paragraphs>246</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34</vt:i4>
      </vt:variant>
    </vt:vector>
  </HeadingPairs>
  <TitlesOfParts>
    <vt:vector size="38" baseType="lpstr">
      <vt:lpstr>Office Theme</vt:lpstr>
      <vt:lpstr>Picture Publisher Image</vt:lpstr>
      <vt:lpstr>Equation</vt:lpstr>
      <vt:lpstr>Microsoft Equation 3.0</vt:lpstr>
      <vt:lpstr>Maximum Flow</vt:lpstr>
      <vt:lpstr>Network Flows</vt:lpstr>
      <vt:lpstr>Types of Networks</vt:lpstr>
      <vt:lpstr>Maximum Flow Problem</vt:lpstr>
      <vt:lpstr>Network Flow</vt:lpstr>
      <vt:lpstr>The Problem</vt:lpstr>
      <vt:lpstr>What is a Flow Network?</vt:lpstr>
      <vt:lpstr>What is a Flow in a Network?</vt:lpstr>
      <vt:lpstr>Example of a Flow:</vt:lpstr>
      <vt:lpstr>The Value of a flow </vt:lpstr>
      <vt:lpstr>Example:</vt:lpstr>
      <vt:lpstr>A flow in a network </vt:lpstr>
      <vt:lpstr>Residual Networks</vt:lpstr>
      <vt:lpstr>Example of Residual Network</vt:lpstr>
      <vt:lpstr>Augmenting Paths ( A Useful Concept )</vt:lpstr>
      <vt:lpstr>Augmenting Paths </vt:lpstr>
      <vt:lpstr>Computing Max Flow</vt:lpstr>
      <vt:lpstr>Ford-Fulkerson Method</vt:lpstr>
      <vt:lpstr>Example</vt:lpstr>
      <vt:lpstr>Cuts of Flow Networks</vt:lpstr>
      <vt:lpstr>The Net Flow through a Cut (S,T)</vt:lpstr>
      <vt:lpstr>The Capacity of a Cut (S,T)</vt:lpstr>
      <vt:lpstr>Augmenting Paths – example</vt:lpstr>
      <vt:lpstr>Net Flow of a Network</vt:lpstr>
      <vt:lpstr>Bounding the Network Flow</vt:lpstr>
      <vt:lpstr>Max-Flow Min-Cut Theorem</vt:lpstr>
      <vt:lpstr>The Basic Ford-Fulkerson Algorithm </vt:lpstr>
      <vt:lpstr>Example</vt:lpstr>
      <vt:lpstr>Example</vt:lpstr>
      <vt:lpstr>Example</vt:lpstr>
      <vt:lpstr>Example</vt:lpstr>
      <vt:lpstr>Example</vt:lpstr>
      <vt:lpstr>Analysis </vt:lpstr>
      <vt:lpstr>Analysis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Maximum Flow</dc:title>
  <cp:lastModifiedBy>user</cp:lastModifiedBy>
  <cp:revision>4</cp:revision>
  <dcterms:created xsi:type="dcterms:W3CDTF">2013-01-30T02:47:54Z</dcterms:created>
  <dcterms:modified xsi:type="dcterms:W3CDTF">2014-03-24T05:01:26Z</dcterms:modified>
</cp:coreProperties>
</file>