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73" r:id="rId2"/>
    <p:sldId id="729" r:id="rId3"/>
    <p:sldId id="730" r:id="rId4"/>
    <p:sldId id="732" r:id="rId5"/>
    <p:sldId id="713" r:id="rId6"/>
    <p:sldId id="722" r:id="rId7"/>
    <p:sldId id="727" r:id="rId8"/>
    <p:sldId id="738" r:id="rId9"/>
    <p:sldId id="715" r:id="rId10"/>
    <p:sldId id="716" r:id="rId11"/>
    <p:sldId id="717" r:id="rId12"/>
    <p:sldId id="734" r:id="rId13"/>
    <p:sldId id="736" r:id="rId14"/>
    <p:sldId id="737" r:id="rId15"/>
    <p:sldId id="739" r:id="rId16"/>
    <p:sldId id="677" r:id="rId17"/>
    <p:sldId id="740" r:id="rId18"/>
    <p:sldId id="741" r:id="rId19"/>
    <p:sldId id="745" r:id="rId20"/>
    <p:sldId id="735" r:id="rId21"/>
    <p:sldId id="678" r:id="rId22"/>
    <p:sldId id="679" r:id="rId23"/>
    <p:sldId id="694" r:id="rId24"/>
    <p:sldId id="742" r:id="rId25"/>
    <p:sldId id="686" r:id="rId26"/>
    <p:sldId id="687" r:id="rId27"/>
    <p:sldId id="688" r:id="rId28"/>
    <p:sldId id="689" r:id="rId29"/>
    <p:sldId id="744" r:id="rId30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00"/>
    <a:srgbClr val="006699"/>
    <a:srgbClr val="0000FF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4632" autoAdjust="0"/>
    <p:restoredTop sz="94652" autoAdjust="0"/>
  </p:normalViewPr>
  <p:slideViewPr>
    <p:cSldViewPr snapToGrid="0">
      <p:cViewPr varScale="1">
        <p:scale>
          <a:sx n="66" d="100"/>
          <a:sy n="66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CE13554B-D0A8-493B-A951-D42A65C01A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5CDB2F09-B09E-4CDE-A728-07D56FB875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D3740526-6677-40D3-8759-413015545C9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CB07E874-A4DF-43E1-8817-90F6C6D895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6BE180-3608-4C81-88C9-39B6FFBC18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C2E65F7-D7BA-446D-89D8-2BDFCC894D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C4701D9-DED0-4A71-B360-B03E09721A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FDB0AF5-FB12-489F-A47A-7E7C13DA5B4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D9E0EF2-BDC8-4EAC-A9B7-3818DC6A6C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B29E9BE-5C8C-4169-95B2-0FB9980F54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DAC8199-3FDB-40BE-A4B9-3B6D8116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71348D-4F58-468F-8E5D-EE1DD0BDF2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3017E04-F037-4414-B176-74344B0073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382CBB-6DF3-4B22-BC6A-F2C1A25C9D1D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EE2F721-FDBF-4EB0-AF6F-E7E082A005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5EDDBC3-8B2C-4ED5-9FB3-F01F4BC87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BAACAF9-DB55-4B86-9E60-1DCCD2DFD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9CB826-FA3F-4035-8DAD-FDFBBDF505A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4600B47-2279-4141-AE1D-100533DA6E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8B4555A-5EEC-430F-B0C8-D4676B2BE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7B8EBBE-5B22-4B3D-BD4B-C295DDDA2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596456-3DBB-4CFF-8A9D-C4CC7F4E230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30ABD74-9D57-41C8-9672-7732F00254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0856DDF-D218-494E-B123-49550B29E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0B65F4D-0143-43F6-B218-B0AB81D5B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77E3AB-CDF6-4561-BEA8-AF5A9840785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13CC907-6242-4C6F-8009-4F493C286A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0594930-4501-47CE-91F0-1BB967D48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795AC76-0951-4114-A247-F799E232A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A58C72-17BF-43BF-9C97-4D208A6323A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9BEB833-F1CD-45F6-B3BC-5E0B119748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256DC2E-4C20-4A1C-A358-F978B238E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02D1BEE-F827-4D02-8725-45CBB8296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32F433-B0C9-473F-808A-5F347F145CE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C49299E-5D98-4729-9C15-1DBC05AF2D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90CBE27-6879-4304-9C0B-404A7B2EA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6CC4EA2-A037-4249-8CC4-1AEABA883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E5D45-FD33-445A-A6EF-C30B110E756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B9C89EB-FCBE-4C09-A4AA-71715BA027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85C14F5-CBCA-442A-BE28-56F62E108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81BFE44-DA64-47B1-AA50-10765E15A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E60624-BE84-40D1-BD8E-8E37E38AE36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8522613-7540-4476-8955-026503F9B0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0578CB0-90D1-4145-BB3F-9E9746D85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A534CD2-350A-438F-A205-1EFFE560E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849983-5F67-47B9-BEB2-DE0964A4B9B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A5A4D28-EE6B-4592-B641-6496D2AA67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44CBF06-7122-421B-9BC5-A284F42A2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4874407-661C-40A8-9916-A589B53AD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F772F5-2D19-42E6-B9AF-05A4BE81CC8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8CD3BF0-7F7D-4B49-9BC1-3C9CF34C44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7AD079E-53EC-441E-9BF9-4174F200C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8163FEC-BB0E-48E5-ABCF-6A1B267FA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A3B6CB-6501-4C18-9D64-532AA451575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129B907-00ED-4510-9A94-6E5BAF8E87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9AF713A-77FB-4C52-97F6-4D094E17C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CB98871-D5EF-4AE2-ACBB-350F5238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F412F-6684-4816-BE77-406A614CC45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8B181E7-0C8F-4108-8472-6978CE8181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F57141D-9C7B-4AE5-99AB-1DC1C9335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08177D5-7F90-4B6E-AC64-3D458DACF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EB25B3-D192-48BA-B048-96AA82C0744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3907D9F-6A17-4A46-978B-5F25E22075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7D2448D-1266-4581-928C-8BF3F803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825E5F3-6A7A-4D25-A5B1-0E8C9D1D5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E8FD73-7651-47ED-B458-A66EE9F6FD1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3AAF218-F2F7-4983-B5DB-90D6C98CD9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5F1560B-4408-489A-BB2E-48E90E7BD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F4D6869-02B3-4961-85F5-5F3B609C1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4CC888-2287-46AF-B705-47570062D59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C27BCEF-944E-49EA-B768-47C5FA7E91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63C821E-4486-4361-8BD4-95E2A1B76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825A69E-EF7E-4816-B89A-9F664C9B4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410ECA-541D-4941-9B72-325A203EB99D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6B76F2A-E17A-43EB-ACD7-6A2686B764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1EBB79B-2F23-4F71-9127-51C6A94EF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41EF31F-B0EB-4EC2-9DCA-7CA58721B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71085D-BEC0-48D7-AEA4-7E7D5C24828D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D5AB0E1-7F7C-40FC-B976-B8A1B605AB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7FB8E44-30CD-4ABB-AFDB-21EA875F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2810643-CAA3-44E6-931F-1D21C86E2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F15F48-56C7-43A1-BC8B-D69E243D8E72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028B8E-0AA6-411B-81F6-076FE12462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B29809E-6630-4549-91BA-3E7098C81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66CA7A3-9F09-4D6F-8C92-C21D9B3A2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3F0ED2-83EF-4C9E-BDBC-20EDF7B1E60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6617653-3986-484C-92AB-D21DA9BB6A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C02023C-A051-4287-84AE-B0B37BAE5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2F04ADC-5A17-4116-8610-53C3CB637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B51C43-2E81-4F44-8D5D-515826BA762E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830E6B-DF37-4457-84A2-EAB7A27FB2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99B2641-974F-46D3-A364-6298A2BBB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F730140-4322-4C91-B3A8-9F3746CEB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E30C1A-BFD5-4F58-94EE-9DCD24FA656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76B3394-D4CB-461D-AFC7-8A5F5DA9CF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C4701FB-D5D8-4600-B67A-222CB2A41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3638BAF-89FB-4A91-888A-F0E87CDDF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61C311-B61A-41FD-B4B2-338EFE9B188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9EE9AC6-E841-4D09-A89E-BFC7DB224D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EC06084-9C5A-4256-9336-6913FC1A8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EAEFEDA-D5EB-4517-B4DE-698D86715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6FF6FD-479C-46BA-9EA7-555F6971827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360C42-0F56-4A97-8969-69038D2060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EDC85B0-92C2-45F8-B696-574FF6033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E643D32-D0FB-4C30-BB03-A60F36ADC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4A98AF-8316-4CD6-9CA1-636FAF965B6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5B42A1C-A2A5-4B41-A1CE-C6FEC3A2EB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C560C25-5C76-4FB5-B93B-3F833FE81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4EBA2A4-5D28-41A8-B5A7-5487437EB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F3075D-FA8D-484B-9FD6-C4CC637B3C7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6920CF2-B671-476E-8F93-7A73237218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B40D674-5A4C-4FC1-AFF8-F9AAA217A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5F040D1-6808-4ECD-891D-D6F5627B0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006001-4CCF-46B7-B2DA-23489798373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63684E3-60BC-4AE8-B6A0-71E5BC4C14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944758E-E48C-447C-B6B4-15DEA964C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A5AE0B5-1715-4432-B1B7-CF9721CAE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BBB65-0EEF-4789-B9EA-FA98B3EE21C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4B3AAFE-EA56-4F29-B7CE-5A020A8F5D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5500D44-30ED-435C-A1C1-15EE87DC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C80CF7C-76D0-40CE-9EB3-486524BBC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264016-2737-4533-885C-CF38B257167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625BB52-030F-411D-BE56-52CD351EF8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A7260E5-8CC9-4692-9601-2C852F2E4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B5B185F-8E09-41B2-AC21-51ED41B95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40D1-B425-43C3-8F02-AA2C9C148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BC60-7B6F-408E-8127-74D680CAC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CB0A-E9F7-480F-A979-56A57AA4E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726FAB-5FC9-4004-8398-3F631BE5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6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22281-301B-4947-A59F-8EDE6626E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66F6D1-4C82-44A2-B27E-E744B6E2B5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709B8-933F-4FF3-B140-93BF0E248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9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F8D38C-44A2-4D57-947D-B653721EB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2338AB-823E-4DB3-82D6-10B08EE39E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0AF2-B5CF-42BF-B686-ABD2208D8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5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FC8AA4-4749-457B-9B14-58166D957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F4C32F-2C1B-449A-80B9-59214A18AA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EE660-57B3-4B1D-9CB6-834087F04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A3003F-4594-4BEA-8E32-2734F82E6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8F69EA-3CF0-4206-A35A-931A57C54B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A9E66-DE2E-401E-AF8F-F39BF1445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21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B1BFC-1D87-4E8E-B978-39B6CCE5D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D74447-3220-4C12-BE9A-D6485367B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FE321-B9AC-4866-9F5C-D850151E88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3CCA0F-E2C3-417B-BC5B-3684CB041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92F6A7A-3F49-4C89-B930-9C6EDA069C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8C9BD-E141-462E-BD68-958304E03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3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E9EB3D-D101-4178-BA80-A2EF50FC60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B6EB0F-2B52-4246-8EA3-15D379B66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C706D-49A4-4620-B605-C29E74D47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1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BB1B53-E31F-4CBC-8A9A-59E51F00C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C509ED-704F-4562-974D-A21B2C48D0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52B16-CB7B-46BA-A98F-64BCEB1BB6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2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593A4-D007-486F-9C6F-57C6A852D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981C-E52B-40E8-9423-99CC4EA904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C8075-9DBB-4DDF-8675-04F01510A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0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8CCDB-DCB9-4252-8D18-BFF75DB90A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CFD76A-9B81-444A-A497-F78743D162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DE377-ECD8-4449-9AF0-55115C3E9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505A87-B19B-455C-BF9E-B32C14972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143102E-4DBA-4ECA-ACE7-3775D9C2F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92F9E3-8179-474E-B195-9715E16969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April 5, 2014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F261D6-B497-4B8B-8A7F-A4A85671D5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42915F-77B4-4099-93DF-2B23D0E91A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E987BEAB-E963-40E0-A124-7C1FB4E38D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ACE5DD7-8BB5-44D2-AC50-63304E1AED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NP-Completeness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BFB6471-E533-46EE-84E7-81B7D99E8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348B4-0571-4DD4-8942-57EC665EF36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2869B86-D2AE-4CA2-9A3D-A944253B3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of “NP” Problems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F99AA65-FD8F-4BB2-B9EE-5D86A6442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47075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/>
              <a:t>Class NP</a:t>
            </a:r>
            <a:r>
              <a:rPr lang="en-US" altLang="en-US"/>
              <a:t> consists of problems that could be solved by NP algorithms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i.e., verifiable in polynomial time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If we were given a “certificate” of a solution, we could verify that the certificate is correct in time polynomial to the size of the input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u="sng"/>
              <a:t>Warning:</a:t>
            </a:r>
            <a:r>
              <a:rPr lang="en-US" altLang="en-US"/>
              <a:t> NP does </a:t>
            </a:r>
            <a:r>
              <a:rPr lang="en-US" altLang="en-US" b="1"/>
              <a:t>not</a:t>
            </a:r>
            <a:r>
              <a:rPr lang="en-US" altLang="en-US"/>
              <a:t> mean “non-polynomial”</a:t>
            </a:r>
          </a:p>
        </p:txBody>
      </p:sp>
      <p:sp>
        <p:nvSpPr>
          <p:cNvPr id="12293" name="Date Placeholder 4">
            <a:extLst>
              <a:ext uri="{FF2B5EF4-FFF2-40B4-BE49-F238E27FC236}">
                <a16:creationId xmlns:a16="http://schemas.microsoft.com/office/drawing/2014/main" id="{CD264983-C08C-4CA8-99A6-76DE82BCA8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1839806E-5CBE-4AA6-A55F-0093C0B79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6474D0-E2A8-4F78-8C1D-FB8AB54397BB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23FE971-979B-4FAC-AA53-4AD514C3B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/>
              <a:t> Hamiltonian Cycle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0BF1E01-9803-4041-8366-63FD1EA27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Given:</a:t>
            </a:r>
            <a:r>
              <a:rPr lang="en-US" altLang="en-US"/>
              <a:t> a directed graph G = (V, E), determine a simple cycle that contains each vertex in V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Each vertex can only be visited once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Certificate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Sequence: </a:t>
            </a:r>
            <a:r>
              <a:rPr lang="en-US" altLang="en-US">
                <a:sym typeface="Symbol" panose="05050102010706020507" pitchFamily="18" charset="2"/>
              </a:rPr>
              <a:t>v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v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v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, …, v</a:t>
            </a:r>
            <a:r>
              <a:rPr lang="en-US" altLang="en-US" baseline="-25000">
                <a:sym typeface="Symbol" panose="05050102010706020507" pitchFamily="18" charset="2"/>
              </a:rPr>
              <a:t>|V|</a:t>
            </a:r>
            <a:r>
              <a:rPr lang="en-US" altLang="en-US">
                <a:sym typeface="Symbol" panose="05050102010706020507" pitchFamily="18" charset="2"/>
              </a:rPr>
              <a:t></a:t>
            </a:r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4401E9F0-DB08-4607-8201-F794A8473A87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2930525"/>
            <a:ext cx="1682750" cy="1455738"/>
            <a:chOff x="3972" y="1846"/>
            <a:chExt cx="1060" cy="917"/>
          </a:xfrm>
        </p:grpSpPr>
        <p:sp>
          <p:nvSpPr>
            <p:cNvPr id="13338" name="Line 5">
              <a:extLst>
                <a:ext uri="{FF2B5EF4-FFF2-40B4-BE49-F238E27FC236}">
                  <a16:creationId xmlns:a16="http://schemas.microsoft.com/office/drawing/2014/main" id="{673CF1A9-60AF-4650-A93B-ACBAB7FC5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" y="2184"/>
              <a:ext cx="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6">
              <a:extLst>
                <a:ext uri="{FF2B5EF4-FFF2-40B4-BE49-F238E27FC236}">
                  <a16:creationId xmlns:a16="http://schemas.microsoft.com/office/drawing/2014/main" id="{D2D8590A-EB86-4B19-8182-6C7DCDCB32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034718">
              <a:off x="4230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7">
              <a:extLst>
                <a:ext uri="{FF2B5EF4-FFF2-40B4-BE49-F238E27FC236}">
                  <a16:creationId xmlns:a16="http://schemas.microsoft.com/office/drawing/2014/main" id="{DC9A877A-73A7-413A-8E12-9859ADA73D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565282" flipH="1">
              <a:off x="3874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8">
              <a:extLst>
                <a:ext uri="{FF2B5EF4-FFF2-40B4-BE49-F238E27FC236}">
                  <a16:creationId xmlns:a16="http://schemas.microsoft.com/office/drawing/2014/main" id="{7525F1A8-5AF5-4A77-8B8C-89FD4385C7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096708" flipH="1" flipV="1">
              <a:off x="4069" y="2448"/>
              <a:ext cx="96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9">
              <a:extLst>
                <a:ext uri="{FF2B5EF4-FFF2-40B4-BE49-F238E27FC236}">
                  <a16:creationId xmlns:a16="http://schemas.microsoft.com/office/drawing/2014/main" id="{634BC7B7-74FD-4223-953B-46A3081FE2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6708" flipV="1">
              <a:off x="3972" y="2441"/>
              <a:ext cx="968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8" name="Group 10">
            <a:extLst>
              <a:ext uri="{FF2B5EF4-FFF2-40B4-BE49-F238E27FC236}">
                <a16:creationId xmlns:a16="http://schemas.microsoft.com/office/drawing/2014/main" id="{D5DC0339-73C8-4A25-BA4B-84AB9B820A87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4884738"/>
            <a:ext cx="1652587" cy="876300"/>
            <a:chOff x="4162" y="3077"/>
            <a:chExt cx="1041" cy="552"/>
          </a:xfrm>
        </p:grpSpPr>
        <p:sp>
          <p:nvSpPr>
            <p:cNvPr id="13334" name="Line 11">
              <a:extLst>
                <a:ext uri="{FF2B5EF4-FFF2-40B4-BE49-F238E27FC236}">
                  <a16:creationId xmlns:a16="http://schemas.microsoft.com/office/drawing/2014/main" id="{CF786FA1-4A57-4953-85F7-AFFB196F2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2">
              <a:extLst>
                <a:ext uri="{FF2B5EF4-FFF2-40B4-BE49-F238E27FC236}">
                  <a16:creationId xmlns:a16="http://schemas.microsoft.com/office/drawing/2014/main" id="{EE27E1E2-9A48-405F-A09D-F787C281F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8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3">
              <a:extLst>
                <a:ext uri="{FF2B5EF4-FFF2-40B4-BE49-F238E27FC236}">
                  <a16:creationId xmlns:a16="http://schemas.microsoft.com/office/drawing/2014/main" id="{804754D2-A807-41C8-B345-132E585D9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" y="3077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14">
              <a:extLst>
                <a:ext uri="{FF2B5EF4-FFF2-40B4-BE49-F238E27FC236}">
                  <a16:creationId xmlns:a16="http://schemas.microsoft.com/office/drawing/2014/main" id="{58DD34E3-8646-47FB-9F15-6BF46E42F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3" y="3082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9" name="Text Box 15">
            <a:extLst>
              <a:ext uri="{FF2B5EF4-FFF2-40B4-BE49-F238E27FC236}">
                <a16:creationId xmlns:a16="http://schemas.microsoft.com/office/drawing/2014/main" id="{3E9BCAF7-CC51-49D1-891C-8A4B5969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66395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hamiltonian</a:t>
            </a:r>
          </a:p>
        </p:txBody>
      </p:sp>
      <p:sp>
        <p:nvSpPr>
          <p:cNvPr id="13320" name="Text Box 16">
            <a:extLst>
              <a:ext uri="{FF2B5EF4-FFF2-40B4-BE49-F238E27FC236}">
                <a16:creationId xmlns:a16="http://schemas.microsoft.com/office/drawing/2014/main" id="{EBB9F7BD-8158-4D35-9062-12F830B1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514191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 </a:t>
            </a:r>
          </a:p>
          <a:p>
            <a:pPr eaLnBrk="1" hangingPunct="1"/>
            <a:r>
              <a:rPr lang="en-US" altLang="en-US"/>
              <a:t>hamiltonian</a:t>
            </a:r>
          </a:p>
        </p:txBody>
      </p:sp>
      <p:grpSp>
        <p:nvGrpSpPr>
          <p:cNvPr id="13321" name="Group 17">
            <a:extLst>
              <a:ext uri="{FF2B5EF4-FFF2-40B4-BE49-F238E27FC236}">
                <a16:creationId xmlns:a16="http://schemas.microsoft.com/office/drawing/2014/main" id="{F0CBF9C3-47A8-4BE6-979B-29857A88F6DC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941638"/>
            <a:ext cx="1490663" cy="1414462"/>
            <a:chOff x="3702" y="1853"/>
            <a:chExt cx="939" cy="891"/>
          </a:xfrm>
        </p:grpSpPr>
        <p:sp>
          <p:nvSpPr>
            <p:cNvPr id="13329" name="Oval 18">
              <a:extLst>
                <a:ext uri="{FF2B5EF4-FFF2-40B4-BE49-F238E27FC236}">
                  <a16:creationId xmlns:a16="http://schemas.microsoft.com/office/drawing/2014/main" id="{CEADF464-E49B-4EDA-B259-E6A265FA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1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Oval 19">
              <a:extLst>
                <a:ext uri="{FF2B5EF4-FFF2-40B4-BE49-F238E27FC236}">
                  <a16:creationId xmlns:a16="http://schemas.microsoft.com/office/drawing/2014/main" id="{69531D6A-F7E7-4F20-963C-B8F5863C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1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Oval 20">
              <a:extLst>
                <a:ext uri="{FF2B5EF4-FFF2-40B4-BE49-F238E27FC236}">
                  <a16:creationId xmlns:a16="http://schemas.microsoft.com/office/drawing/2014/main" id="{523465E2-7A3D-44A3-B2A4-ADF995EF5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215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Oval 21">
              <a:extLst>
                <a:ext uri="{FF2B5EF4-FFF2-40B4-BE49-F238E27FC236}">
                  <a16:creationId xmlns:a16="http://schemas.microsoft.com/office/drawing/2014/main" id="{941E7267-B9B8-4A9D-A322-C3348DC01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26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3" name="Oval 22">
              <a:extLst>
                <a:ext uri="{FF2B5EF4-FFF2-40B4-BE49-F238E27FC236}">
                  <a16:creationId xmlns:a16="http://schemas.microsoft.com/office/drawing/2014/main" id="{6BADF1F0-7693-43AC-AC8A-FEAF3DFBD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6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22" name="Group 29">
            <a:extLst>
              <a:ext uri="{FF2B5EF4-FFF2-40B4-BE49-F238E27FC236}">
                <a16:creationId xmlns:a16="http://schemas.microsoft.com/office/drawing/2014/main" id="{00522802-5A14-434C-8E3F-B96331D79DA3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843463"/>
            <a:ext cx="1728787" cy="935037"/>
            <a:chOff x="3715" y="3051"/>
            <a:chExt cx="1089" cy="589"/>
          </a:xfrm>
        </p:grpSpPr>
        <p:sp>
          <p:nvSpPr>
            <p:cNvPr id="13324" name="Oval 24">
              <a:extLst>
                <a:ext uri="{FF2B5EF4-FFF2-40B4-BE49-F238E27FC236}">
                  <a16:creationId xmlns:a16="http://schemas.microsoft.com/office/drawing/2014/main" id="{5E008CB7-51D3-4AAD-997F-9E992390A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305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5" name="Oval 25">
              <a:extLst>
                <a:ext uri="{FF2B5EF4-FFF2-40B4-BE49-F238E27FC236}">
                  <a16:creationId xmlns:a16="http://schemas.microsoft.com/office/drawing/2014/main" id="{383F9C2D-C04E-4CD4-8CA9-E949798F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05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Oval 26">
              <a:extLst>
                <a:ext uri="{FF2B5EF4-FFF2-40B4-BE49-F238E27FC236}">
                  <a16:creationId xmlns:a16="http://schemas.microsoft.com/office/drawing/2014/main" id="{007BC678-42A2-4F9A-94EA-618C5B75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58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7" name="Oval 27">
              <a:extLst>
                <a:ext uri="{FF2B5EF4-FFF2-40B4-BE49-F238E27FC236}">
                  <a16:creationId xmlns:a16="http://schemas.microsoft.com/office/drawing/2014/main" id="{253F17B0-0FCD-4AC9-8BFE-642573A1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35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3328" name="Oval 28">
              <a:extLst>
                <a:ext uri="{FF2B5EF4-FFF2-40B4-BE49-F238E27FC236}">
                  <a16:creationId xmlns:a16="http://schemas.microsoft.com/office/drawing/2014/main" id="{3FE16458-E988-4481-A1F0-FED72242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334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13323" name="Date Placeholder 29">
            <a:extLst>
              <a:ext uri="{FF2B5EF4-FFF2-40B4-BE49-F238E27FC236}">
                <a16:creationId xmlns:a16="http://schemas.microsoft.com/office/drawing/2014/main" id="{D6E7664B-423D-465A-948A-194D762C79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273E25A3-F8BC-4A29-82A5-EF28D0CEC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B77496-743D-42E0-B8F1-0EA7E4EEF76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C415153-437F-4A4A-913F-F9617BFD8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P = NP?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C6DF7E-306E-437B-8F59-D6A438BA6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Any problem in P is also in NP: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/>
              <a:t>				P </a:t>
            </a:r>
            <a:r>
              <a:rPr lang="en-US" altLang="en-US">
                <a:sym typeface="Symbol" panose="05050102010706020507" pitchFamily="18" charset="2"/>
              </a:rPr>
              <a:t> NP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The big (and </a:t>
            </a:r>
            <a:r>
              <a:rPr lang="en-US" altLang="en-US" b="1"/>
              <a:t>open question</a:t>
            </a:r>
            <a:r>
              <a:rPr lang="en-US" altLang="en-US"/>
              <a:t>) is whether NP </a:t>
            </a:r>
            <a:r>
              <a:rPr lang="en-US" altLang="en-US">
                <a:sym typeface="Symbol" panose="05050102010706020507" pitchFamily="18" charset="2"/>
              </a:rPr>
              <a:t> P</a:t>
            </a:r>
            <a:r>
              <a:rPr lang="en-US" altLang="en-US"/>
              <a:t> or P = NP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i.e., if it is always easy to check a solution, should it also be easy to find a solution?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Most computer scientists believe that this is false but we do not have a proof …</a:t>
            </a:r>
          </a:p>
        </p:txBody>
      </p:sp>
      <p:sp>
        <p:nvSpPr>
          <p:cNvPr id="14341" name="Freeform 4">
            <a:extLst>
              <a:ext uri="{FF2B5EF4-FFF2-40B4-BE49-F238E27FC236}">
                <a16:creationId xmlns:a16="http://schemas.microsoft.com/office/drawing/2014/main" id="{3799BD03-2401-4859-8686-A9C0B18ABB72}"/>
              </a:ext>
            </a:extLst>
          </p:cNvPr>
          <p:cNvSpPr>
            <a:spLocks/>
          </p:cNvSpPr>
          <p:nvPr/>
        </p:nvSpPr>
        <p:spPr bwMode="auto">
          <a:xfrm>
            <a:off x="5913438" y="1247775"/>
            <a:ext cx="2108200" cy="1517650"/>
          </a:xfrm>
          <a:custGeom>
            <a:avLst/>
            <a:gdLst>
              <a:gd name="T0" fmla="*/ 1136591241 w 1328"/>
              <a:gd name="T1" fmla="*/ 40322502 h 956"/>
              <a:gd name="T2" fmla="*/ 869454777 w 1328"/>
              <a:gd name="T3" fmla="*/ 75604693 h 956"/>
              <a:gd name="T4" fmla="*/ 725804932 w 1328"/>
              <a:gd name="T5" fmla="*/ 110886896 h 956"/>
              <a:gd name="T6" fmla="*/ 519152195 w 1328"/>
              <a:gd name="T7" fmla="*/ 231854415 h 956"/>
              <a:gd name="T8" fmla="*/ 362902466 w 1328"/>
              <a:gd name="T9" fmla="*/ 498991009 h 956"/>
              <a:gd name="T10" fmla="*/ 325100930 w 1328"/>
              <a:gd name="T11" fmla="*/ 693043784 h 956"/>
              <a:gd name="T12" fmla="*/ 216733457 w 1328"/>
              <a:gd name="T13" fmla="*/ 814011253 h 956"/>
              <a:gd name="T14" fmla="*/ 47883757 w 1328"/>
              <a:gd name="T15" fmla="*/ 1030744834 h 956"/>
              <a:gd name="T16" fmla="*/ 0 w 1328"/>
              <a:gd name="T17" fmla="*/ 1199594466 h 956"/>
              <a:gd name="T18" fmla="*/ 83165944 w 1328"/>
              <a:gd name="T19" fmla="*/ 1479332532 h 956"/>
              <a:gd name="T20" fmla="*/ 216733457 w 1328"/>
              <a:gd name="T21" fmla="*/ 1587698429 h 956"/>
              <a:gd name="T22" fmla="*/ 277217185 w 1328"/>
              <a:gd name="T23" fmla="*/ 1673384116 h 956"/>
              <a:gd name="T24" fmla="*/ 592237493 w 1328"/>
              <a:gd name="T25" fmla="*/ 1864915942 h 956"/>
              <a:gd name="T26" fmla="*/ 942538488 w 1328"/>
              <a:gd name="T27" fmla="*/ 1985883412 h 956"/>
              <a:gd name="T28" fmla="*/ 1088707497 w 1328"/>
              <a:gd name="T29" fmla="*/ 2036286524 h 956"/>
              <a:gd name="T30" fmla="*/ 1171873416 w 1328"/>
              <a:gd name="T31" fmla="*/ 2058968718 h 956"/>
              <a:gd name="T32" fmla="*/ 1403727706 w 1328"/>
              <a:gd name="T33" fmla="*/ 2147483647 h 956"/>
              <a:gd name="T34" fmla="*/ 1512093591 w 1328"/>
              <a:gd name="T35" fmla="*/ 2147483647 h 956"/>
              <a:gd name="T36" fmla="*/ 1754028899 w 1328"/>
              <a:gd name="T37" fmla="*/ 2147483647 h 956"/>
              <a:gd name="T38" fmla="*/ 1983363827 w 1328"/>
              <a:gd name="T39" fmla="*/ 2147483647 h 956"/>
              <a:gd name="T40" fmla="*/ 2129532836 w 1328"/>
              <a:gd name="T41" fmla="*/ 2147483647 h 956"/>
              <a:gd name="T42" fmla="*/ 2147483647 w 1328"/>
              <a:gd name="T43" fmla="*/ 2147483647 h 956"/>
              <a:gd name="T44" fmla="*/ 2147483647 w 1328"/>
              <a:gd name="T45" fmla="*/ 2147483647 h 956"/>
              <a:gd name="T46" fmla="*/ 2147483647 w 1328"/>
              <a:gd name="T47" fmla="*/ 2147483647 h 956"/>
              <a:gd name="T48" fmla="*/ 2147483647 w 1328"/>
              <a:gd name="T49" fmla="*/ 2147483647 h 956"/>
              <a:gd name="T50" fmla="*/ 2147483647 w 1328"/>
              <a:gd name="T51" fmla="*/ 1925399677 h 956"/>
              <a:gd name="T52" fmla="*/ 2147483647 w 1328"/>
              <a:gd name="T53" fmla="*/ 1769150029 h 956"/>
              <a:gd name="T54" fmla="*/ 2147483647 w 1328"/>
              <a:gd name="T55" fmla="*/ 1673384116 h 956"/>
              <a:gd name="T56" fmla="*/ 2147483647 w 1328"/>
              <a:gd name="T57" fmla="*/ 1491932516 h 956"/>
              <a:gd name="T58" fmla="*/ 2147483647 w 1328"/>
              <a:gd name="T59" fmla="*/ 655240656 h 956"/>
              <a:gd name="T60" fmla="*/ 2147483647 w 1328"/>
              <a:gd name="T61" fmla="*/ 498991009 h 956"/>
              <a:gd name="T62" fmla="*/ 2147483647 w 1328"/>
              <a:gd name="T63" fmla="*/ 378023440 h 956"/>
              <a:gd name="T64" fmla="*/ 2147483647 w 1328"/>
              <a:gd name="T65" fmla="*/ 257055971 h 956"/>
              <a:gd name="T66" fmla="*/ 2147483647 w 1328"/>
              <a:gd name="T67" fmla="*/ 100806249 h 956"/>
              <a:gd name="T68" fmla="*/ 1741428916 w 1328"/>
              <a:gd name="T69" fmla="*/ 63004709 h 956"/>
              <a:gd name="T70" fmla="*/ 1136591241 w 1328"/>
              <a:gd name="T71" fmla="*/ 40322502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328"/>
              <a:gd name="T109" fmla="*/ 0 h 956"/>
              <a:gd name="T110" fmla="*/ 1328 w 1328"/>
              <a:gd name="T111" fmla="*/ 956 h 95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Freeform 5">
            <a:extLst>
              <a:ext uri="{FF2B5EF4-FFF2-40B4-BE49-F238E27FC236}">
                <a16:creationId xmlns:a16="http://schemas.microsoft.com/office/drawing/2014/main" id="{7C3B344F-21C1-41BF-A375-6591A31E69D4}"/>
              </a:ext>
            </a:extLst>
          </p:cNvPr>
          <p:cNvSpPr>
            <a:spLocks/>
          </p:cNvSpPr>
          <p:nvPr/>
        </p:nvSpPr>
        <p:spPr bwMode="auto">
          <a:xfrm>
            <a:off x="6227763" y="1387475"/>
            <a:ext cx="755650" cy="682625"/>
          </a:xfrm>
          <a:custGeom>
            <a:avLst/>
            <a:gdLst>
              <a:gd name="T0" fmla="*/ 302418772 w 476"/>
              <a:gd name="T1" fmla="*/ 68045018 h 430"/>
              <a:gd name="T2" fmla="*/ 156249697 w 476"/>
              <a:gd name="T3" fmla="*/ 189012508 h 430"/>
              <a:gd name="T4" fmla="*/ 35282191 w 476"/>
              <a:gd name="T5" fmla="*/ 370463757 h 430"/>
              <a:gd name="T6" fmla="*/ 0 w 476"/>
              <a:gd name="T7" fmla="*/ 514111927 h 430"/>
              <a:gd name="T8" fmla="*/ 12601575 w 476"/>
              <a:gd name="T9" fmla="*/ 672882520 h 430"/>
              <a:gd name="T10" fmla="*/ 73085331 w 476"/>
              <a:gd name="T11" fmla="*/ 793849986 h 430"/>
              <a:gd name="T12" fmla="*/ 315020343 w 476"/>
              <a:gd name="T13" fmla="*/ 1083667277 h 430"/>
              <a:gd name="T14" fmla="*/ 448587896 w 476"/>
              <a:gd name="T15" fmla="*/ 1058465721 h 430"/>
              <a:gd name="T16" fmla="*/ 592237559 w 476"/>
              <a:gd name="T17" fmla="*/ 950099827 h 430"/>
              <a:gd name="T18" fmla="*/ 677922850 w 476"/>
              <a:gd name="T19" fmla="*/ 854333917 h 430"/>
              <a:gd name="T20" fmla="*/ 786288747 w 476"/>
              <a:gd name="T21" fmla="*/ 672882520 h 430"/>
              <a:gd name="T22" fmla="*/ 1101309189 w 476"/>
              <a:gd name="T23" fmla="*/ 564515038 h 430"/>
              <a:gd name="T24" fmla="*/ 1197075102 w 476"/>
              <a:gd name="T25" fmla="*/ 443547573 h 430"/>
              <a:gd name="T26" fmla="*/ 1184473531 w 476"/>
              <a:gd name="T27" fmla="*/ 309980024 h 430"/>
              <a:gd name="T28" fmla="*/ 1149191352 w 476"/>
              <a:gd name="T29" fmla="*/ 297378452 h 430"/>
              <a:gd name="T30" fmla="*/ 980341720 w 476"/>
              <a:gd name="T31" fmla="*/ 176410937 h 430"/>
              <a:gd name="T32" fmla="*/ 690522834 w 476"/>
              <a:gd name="T33" fmla="*/ 55443447 h 430"/>
              <a:gd name="T34" fmla="*/ 458668518 w 476"/>
              <a:gd name="T35" fmla="*/ 30241879 h 430"/>
              <a:gd name="T36" fmla="*/ 302418772 w 476"/>
              <a:gd name="T37" fmla="*/ 90725624 h 430"/>
              <a:gd name="T38" fmla="*/ 302418772 w 476"/>
              <a:gd name="T39" fmla="*/ 68045018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76"/>
              <a:gd name="T61" fmla="*/ 0 h 430"/>
              <a:gd name="T62" fmla="*/ 476 w 476"/>
              <a:gd name="T63" fmla="*/ 430 h 43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BE57C31C-C3A5-4135-82D4-2AEA0478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5192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</a:t>
            </a:r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0C6620BC-E4C8-4616-9FD7-82F95900B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0462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</a:t>
            </a:r>
          </a:p>
        </p:txBody>
      </p:sp>
      <p:sp>
        <p:nvSpPr>
          <p:cNvPr id="14345" name="Date Placeholder 8">
            <a:extLst>
              <a:ext uri="{FF2B5EF4-FFF2-40B4-BE49-F238E27FC236}">
                <a16:creationId xmlns:a16="http://schemas.microsoft.com/office/drawing/2014/main" id="{813812B6-0378-4DE8-9296-0E362CFBEE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A28E0DA2-3FAA-4841-A49B-67F1CB400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E54FF5-260B-4C8E-ACB3-32FD9E8FAE4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78FCE64-4FEE-482D-A105-D05A5AA3C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NP-Completeness (informally)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93E7ED1-F3B4-4489-974C-79EE678AD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/>
              <a:t>NP-complete </a:t>
            </a:r>
            <a:r>
              <a:rPr lang="en-US" altLang="en-US"/>
              <a:t>problems are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/>
              <a:t>   defined as the hardest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/>
              <a:t>   problems in NP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Most practical problems turn out to be either P or NP-complete.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Study NP-complete problems …</a:t>
            </a:r>
          </a:p>
        </p:txBody>
      </p:sp>
      <p:sp>
        <p:nvSpPr>
          <p:cNvPr id="15365" name="Freeform 5">
            <a:extLst>
              <a:ext uri="{FF2B5EF4-FFF2-40B4-BE49-F238E27FC236}">
                <a16:creationId xmlns:a16="http://schemas.microsoft.com/office/drawing/2014/main" id="{1774D000-3746-41C5-9837-7836D56CCB4E}"/>
              </a:ext>
            </a:extLst>
          </p:cNvPr>
          <p:cNvSpPr>
            <a:spLocks/>
          </p:cNvSpPr>
          <p:nvPr/>
        </p:nvSpPr>
        <p:spPr bwMode="auto">
          <a:xfrm>
            <a:off x="5743575" y="1377950"/>
            <a:ext cx="2108200" cy="1517650"/>
          </a:xfrm>
          <a:custGeom>
            <a:avLst/>
            <a:gdLst>
              <a:gd name="T0" fmla="*/ 1136591241 w 1328"/>
              <a:gd name="T1" fmla="*/ 40322502 h 956"/>
              <a:gd name="T2" fmla="*/ 869454777 w 1328"/>
              <a:gd name="T3" fmla="*/ 75604693 h 956"/>
              <a:gd name="T4" fmla="*/ 725804932 w 1328"/>
              <a:gd name="T5" fmla="*/ 110886896 h 956"/>
              <a:gd name="T6" fmla="*/ 519152195 w 1328"/>
              <a:gd name="T7" fmla="*/ 231854415 h 956"/>
              <a:gd name="T8" fmla="*/ 362902466 w 1328"/>
              <a:gd name="T9" fmla="*/ 498991009 h 956"/>
              <a:gd name="T10" fmla="*/ 325100930 w 1328"/>
              <a:gd name="T11" fmla="*/ 693043784 h 956"/>
              <a:gd name="T12" fmla="*/ 216733457 w 1328"/>
              <a:gd name="T13" fmla="*/ 814011253 h 956"/>
              <a:gd name="T14" fmla="*/ 47883757 w 1328"/>
              <a:gd name="T15" fmla="*/ 1030744834 h 956"/>
              <a:gd name="T16" fmla="*/ 0 w 1328"/>
              <a:gd name="T17" fmla="*/ 1199594466 h 956"/>
              <a:gd name="T18" fmla="*/ 83165944 w 1328"/>
              <a:gd name="T19" fmla="*/ 1479332532 h 956"/>
              <a:gd name="T20" fmla="*/ 216733457 w 1328"/>
              <a:gd name="T21" fmla="*/ 1587698429 h 956"/>
              <a:gd name="T22" fmla="*/ 277217185 w 1328"/>
              <a:gd name="T23" fmla="*/ 1673384116 h 956"/>
              <a:gd name="T24" fmla="*/ 592237493 w 1328"/>
              <a:gd name="T25" fmla="*/ 1864915942 h 956"/>
              <a:gd name="T26" fmla="*/ 942538488 w 1328"/>
              <a:gd name="T27" fmla="*/ 1985883412 h 956"/>
              <a:gd name="T28" fmla="*/ 1088707497 w 1328"/>
              <a:gd name="T29" fmla="*/ 2036286524 h 956"/>
              <a:gd name="T30" fmla="*/ 1171873416 w 1328"/>
              <a:gd name="T31" fmla="*/ 2058968718 h 956"/>
              <a:gd name="T32" fmla="*/ 1403727706 w 1328"/>
              <a:gd name="T33" fmla="*/ 2147483647 h 956"/>
              <a:gd name="T34" fmla="*/ 1512093591 w 1328"/>
              <a:gd name="T35" fmla="*/ 2147483647 h 956"/>
              <a:gd name="T36" fmla="*/ 1754028899 w 1328"/>
              <a:gd name="T37" fmla="*/ 2147483647 h 956"/>
              <a:gd name="T38" fmla="*/ 1983363827 w 1328"/>
              <a:gd name="T39" fmla="*/ 2147483647 h 956"/>
              <a:gd name="T40" fmla="*/ 2129532836 w 1328"/>
              <a:gd name="T41" fmla="*/ 2147483647 h 956"/>
              <a:gd name="T42" fmla="*/ 2147483647 w 1328"/>
              <a:gd name="T43" fmla="*/ 2147483647 h 956"/>
              <a:gd name="T44" fmla="*/ 2147483647 w 1328"/>
              <a:gd name="T45" fmla="*/ 2147483647 h 956"/>
              <a:gd name="T46" fmla="*/ 2147483647 w 1328"/>
              <a:gd name="T47" fmla="*/ 2147483647 h 956"/>
              <a:gd name="T48" fmla="*/ 2147483647 w 1328"/>
              <a:gd name="T49" fmla="*/ 2147483647 h 956"/>
              <a:gd name="T50" fmla="*/ 2147483647 w 1328"/>
              <a:gd name="T51" fmla="*/ 1925399677 h 956"/>
              <a:gd name="T52" fmla="*/ 2147483647 w 1328"/>
              <a:gd name="T53" fmla="*/ 1769150029 h 956"/>
              <a:gd name="T54" fmla="*/ 2147483647 w 1328"/>
              <a:gd name="T55" fmla="*/ 1673384116 h 956"/>
              <a:gd name="T56" fmla="*/ 2147483647 w 1328"/>
              <a:gd name="T57" fmla="*/ 1491932516 h 956"/>
              <a:gd name="T58" fmla="*/ 2147483647 w 1328"/>
              <a:gd name="T59" fmla="*/ 655240656 h 956"/>
              <a:gd name="T60" fmla="*/ 2147483647 w 1328"/>
              <a:gd name="T61" fmla="*/ 498991009 h 956"/>
              <a:gd name="T62" fmla="*/ 2147483647 w 1328"/>
              <a:gd name="T63" fmla="*/ 378023440 h 956"/>
              <a:gd name="T64" fmla="*/ 2147483647 w 1328"/>
              <a:gd name="T65" fmla="*/ 257055971 h 956"/>
              <a:gd name="T66" fmla="*/ 2147483647 w 1328"/>
              <a:gd name="T67" fmla="*/ 100806249 h 956"/>
              <a:gd name="T68" fmla="*/ 1741428916 w 1328"/>
              <a:gd name="T69" fmla="*/ 63004709 h 956"/>
              <a:gd name="T70" fmla="*/ 1136591241 w 1328"/>
              <a:gd name="T71" fmla="*/ 40322502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328"/>
              <a:gd name="T109" fmla="*/ 0 h 956"/>
              <a:gd name="T110" fmla="*/ 1328 w 1328"/>
              <a:gd name="T111" fmla="*/ 956 h 95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Freeform 6">
            <a:extLst>
              <a:ext uri="{FF2B5EF4-FFF2-40B4-BE49-F238E27FC236}">
                <a16:creationId xmlns:a16="http://schemas.microsoft.com/office/drawing/2014/main" id="{4A663CDC-1691-4614-BD3A-82FD9928DEB6}"/>
              </a:ext>
            </a:extLst>
          </p:cNvPr>
          <p:cNvSpPr>
            <a:spLocks/>
          </p:cNvSpPr>
          <p:nvPr/>
        </p:nvSpPr>
        <p:spPr bwMode="auto">
          <a:xfrm>
            <a:off x="6057900" y="1517650"/>
            <a:ext cx="755650" cy="682625"/>
          </a:xfrm>
          <a:custGeom>
            <a:avLst/>
            <a:gdLst>
              <a:gd name="T0" fmla="*/ 302418772 w 476"/>
              <a:gd name="T1" fmla="*/ 68045018 h 430"/>
              <a:gd name="T2" fmla="*/ 156249697 w 476"/>
              <a:gd name="T3" fmla="*/ 189012508 h 430"/>
              <a:gd name="T4" fmla="*/ 35282191 w 476"/>
              <a:gd name="T5" fmla="*/ 370463757 h 430"/>
              <a:gd name="T6" fmla="*/ 0 w 476"/>
              <a:gd name="T7" fmla="*/ 514111927 h 430"/>
              <a:gd name="T8" fmla="*/ 12601575 w 476"/>
              <a:gd name="T9" fmla="*/ 672882520 h 430"/>
              <a:gd name="T10" fmla="*/ 73085331 w 476"/>
              <a:gd name="T11" fmla="*/ 793849986 h 430"/>
              <a:gd name="T12" fmla="*/ 315020343 w 476"/>
              <a:gd name="T13" fmla="*/ 1083667277 h 430"/>
              <a:gd name="T14" fmla="*/ 448587896 w 476"/>
              <a:gd name="T15" fmla="*/ 1058465721 h 430"/>
              <a:gd name="T16" fmla="*/ 592237559 w 476"/>
              <a:gd name="T17" fmla="*/ 950099827 h 430"/>
              <a:gd name="T18" fmla="*/ 677922850 w 476"/>
              <a:gd name="T19" fmla="*/ 854333917 h 430"/>
              <a:gd name="T20" fmla="*/ 786288747 w 476"/>
              <a:gd name="T21" fmla="*/ 672882520 h 430"/>
              <a:gd name="T22" fmla="*/ 1101309189 w 476"/>
              <a:gd name="T23" fmla="*/ 564515038 h 430"/>
              <a:gd name="T24" fmla="*/ 1197075102 w 476"/>
              <a:gd name="T25" fmla="*/ 443547573 h 430"/>
              <a:gd name="T26" fmla="*/ 1184473531 w 476"/>
              <a:gd name="T27" fmla="*/ 309980024 h 430"/>
              <a:gd name="T28" fmla="*/ 1149191352 w 476"/>
              <a:gd name="T29" fmla="*/ 297378452 h 430"/>
              <a:gd name="T30" fmla="*/ 980341720 w 476"/>
              <a:gd name="T31" fmla="*/ 176410937 h 430"/>
              <a:gd name="T32" fmla="*/ 690522834 w 476"/>
              <a:gd name="T33" fmla="*/ 55443447 h 430"/>
              <a:gd name="T34" fmla="*/ 458668518 w 476"/>
              <a:gd name="T35" fmla="*/ 30241879 h 430"/>
              <a:gd name="T36" fmla="*/ 302418772 w 476"/>
              <a:gd name="T37" fmla="*/ 90725624 h 430"/>
              <a:gd name="T38" fmla="*/ 302418772 w 476"/>
              <a:gd name="T39" fmla="*/ 68045018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76"/>
              <a:gd name="T61" fmla="*/ 0 h 430"/>
              <a:gd name="T62" fmla="*/ 476 w 476"/>
              <a:gd name="T63" fmla="*/ 430 h 43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61403768-AC76-4906-B6BC-58D08AB8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16494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B1461A51-576F-443C-8AAA-0D71AECF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4320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DD20B34F-41A0-4C61-B1EE-C317D0DB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2057400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007BA631-6057-455B-8340-7A69E8BD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38" y="17129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NP-complete</a:t>
            </a:r>
          </a:p>
        </p:txBody>
      </p:sp>
      <p:sp>
        <p:nvSpPr>
          <p:cNvPr id="15371" name="Date Placeholder 10">
            <a:extLst>
              <a:ext uri="{FF2B5EF4-FFF2-40B4-BE49-F238E27FC236}">
                <a16:creationId xmlns:a16="http://schemas.microsoft.com/office/drawing/2014/main" id="{231B10D9-F567-43C7-8ECC-0B3C2F46E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DE71E1F4-9990-4C97-8DA4-E12950924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AFEF5B-0375-4088-A77B-CC9305F4DA5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A28B8D9-EDE4-44CE-9AF8-5AEC6C34F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245CEE0-3FDF-4890-9237-857CA2E68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pPr eaLnBrk="1" hangingPunct="1"/>
            <a:r>
              <a:rPr lang="en-US" altLang="en-US"/>
              <a:t>Reduction is a way of saying that one problem is </a:t>
            </a:r>
            <a:r>
              <a:rPr lang="en-US" altLang="en-US" b="1"/>
              <a:t>“easier”</a:t>
            </a:r>
            <a:r>
              <a:rPr lang="en-US" altLang="en-US"/>
              <a:t> than another.</a:t>
            </a:r>
          </a:p>
          <a:p>
            <a:pPr eaLnBrk="1" hangingPunct="1"/>
            <a:r>
              <a:rPr lang="en-US" altLang="en-US"/>
              <a:t>We say that problem A is easier than problem B, 	 	           (i.e., we write </a:t>
            </a:r>
            <a:r>
              <a:rPr lang="en-US" altLang="en-US" b="1"/>
              <a:t>“A </a:t>
            </a:r>
            <a:r>
              <a:rPr lang="en-US" altLang="en-US" b="1">
                <a:sym typeface="Symbol" panose="05050102010706020507" pitchFamily="18" charset="2"/>
              </a:rPr>
              <a:t> </a:t>
            </a:r>
            <a:r>
              <a:rPr lang="en-US" altLang="en-US" b="1"/>
              <a:t>B”</a:t>
            </a:r>
            <a:r>
              <a:rPr lang="en-US" altLang="en-US"/>
              <a:t>) </a:t>
            </a:r>
          </a:p>
          <a:p>
            <a:pPr eaLnBrk="1" hangingPunct="1">
              <a:buFontTx/>
              <a:buNone/>
            </a:pPr>
            <a:r>
              <a:rPr lang="en-US" altLang="en-US"/>
              <a:t>   if we can solve A using the algorithm that solves B.</a:t>
            </a:r>
          </a:p>
          <a:p>
            <a:pPr eaLnBrk="1" hangingPunct="1"/>
            <a:r>
              <a:rPr lang="en-US" altLang="en-US" b="1"/>
              <a:t>Idea:</a:t>
            </a:r>
            <a:r>
              <a:rPr lang="en-US" altLang="en-US"/>
              <a:t> </a:t>
            </a:r>
            <a:r>
              <a:rPr lang="en-US" altLang="en-US">
                <a:solidFill>
                  <a:srgbClr val="DD0111"/>
                </a:solidFill>
              </a:rPr>
              <a:t>transform the inputs of A to inputs of B</a:t>
            </a:r>
          </a:p>
        </p:txBody>
      </p:sp>
      <p:grpSp>
        <p:nvGrpSpPr>
          <p:cNvPr id="16389" name="Group 21">
            <a:extLst>
              <a:ext uri="{FF2B5EF4-FFF2-40B4-BE49-F238E27FC236}">
                <a16:creationId xmlns:a16="http://schemas.microsoft.com/office/drawing/2014/main" id="{824C87C2-E41E-4AF1-AA20-C548B5AAEF0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16391" name="Rectangle 22">
              <a:extLst>
                <a:ext uri="{FF2B5EF4-FFF2-40B4-BE49-F238E27FC236}">
                  <a16:creationId xmlns:a16="http://schemas.microsoft.com/office/drawing/2014/main" id="{3C36C442-191E-4A27-82E0-C230EDD13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  <a:p>
              <a:pPr algn="ctr" eaLnBrk="1" hangingPunct="1"/>
              <a:endParaRPr lang="en-US" altLang="en-US" sz="2400"/>
            </a:p>
            <a:p>
              <a:pPr algn="ctr" eaLnBrk="1" hangingPunct="1"/>
              <a:endParaRPr lang="en-US" altLang="en-US" sz="2400"/>
            </a:p>
          </p:txBody>
        </p:sp>
        <p:sp>
          <p:nvSpPr>
            <p:cNvPr id="16392" name="Rectangle 23">
              <a:extLst>
                <a:ext uri="{FF2B5EF4-FFF2-40B4-BE49-F238E27FC236}">
                  <a16:creationId xmlns:a16="http://schemas.microsoft.com/office/drawing/2014/main" id="{0B525C41-2393-41BF-BDA6-90D6E239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16393" name="Rectangle 24">
              <a:extLst>
                <a:ext uri="{FF2B5EF4-FFF2-40B4-BE49-F238E27FC236}">
                  <a16:creationId xmlns:a16="http://schemas.microsoft.com/office/drawing/2014/main" id="{72C40268-6739-459E-9767-BD4E8A42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Problem B</a:t>
              </a:r>
            </a:p>
          </p:txBody>
        </p:sp>
        <p:sp>
          <p:nvSpPr>
            <p:cNvPr id="16394" name="Line 25">
              <a:extLst>
                <a:ext uri="{FF2B5EF4-FFF2-40B4-BE49-F238E27FC236}">
                  <a16:creationId xmlns:a16="http://schemas.microsoft.com/office/drawing/2014/main" id="{1B3512B0-057E-4CE0-B70D-DCA312C99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26">
              <a:extLst>
                <a:ext uri="{FF2B5EF4-FFF2-40B4-BE49-F238E27FC236}">
                  <a16:creationId xmlns:a16="http://schemas.microsoft.com/office/drawing/2014/main" id="{6266B787-58DF-42FF-8234-C58B0F5F6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16396" name="Text Box 27">
              <a:extLst>
                <a:ext uri="{FF2B5EF4-FFF2-40B4-BE49-F238E27FC236}">
                  <a16:creationId xmlns:a16="http://schemas.microsoft.com/office/drawing/2014/main" id="{3EA99DCF-4510-4351-8EBC-C3960623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6397" name="Line 28">
              <a:extLst>
                <a:ext uri="{FF2B5EF4-FFF2-40B4-BE49-F238E27FC236}">
                  <a16:creationId xmlns:a16="http://schemas.microsoft.com/office/drawing/2014/main" id="{ADB8EADE-AD14-4581-9ABF-05C5D6AF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29">
              <a:extLst>
                <a:ext uri="{FF2B5EF4-FFF2-40B4-BE49-F238E27FC236}">
                  <a16:creationId xmlns:a16="http://schemas.microsoft.com/office/drawing/2014/main" id="{F35E173D-9231-4961-BE7C-61E7F42A0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30">
              <a:extLst>
                <a:ext uri="{FF2B5EF4-FFF2-40B4-BE49-F238E27FC236}">
                  <a16:creationId xmlns:a16="http://schemas.microsoft.com/office/drawing/2014/main" id="{A0E6797A-A228-497D-836B-60EBBE781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31">
              <a:extLst>
                <a:ext uri="{FF2B5EF4-FFF2-40B4-BE49-F238E27FC236}">
                  <a16:creationId xmlns:a16="http://schemas.microsoft.com/office/drawing/2014/main" id="{CDD66BA4-105C-4528-9669-7245C1D0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32">
              <a:extLst>
                <a:ext uri="{FF2B5EF4-FFF2-40B4-BE49-F238E27FC236}">
                  <a16:creationId xmlns:a16="http://schemas.microsoft.com/office/drawing/2014/main" id="{2B5E0175-5D73-423D-89CB-B11BE5DE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Text Box 33">
              <a:extLst>
                <a:ext uri="{FF2B5EF4-FFF2-40B4-BE49-F238E27FC236}">
                  <a16:creationId xmlns:a16="http://schemas.microsoft.com/office/drawing/2014/main" id="{2B11EC00-B2DB-410C-97B8-C76399935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6403" name="Text Box 34">
              <a:extLst>
                <a:ext uri="{FF2B5EF4-FFF2-40B4-BE49-F238E27FC236}">
                  <a16:creationId xmlns:a16="http://schemas.microsoft.com/office/drawing/2014/main" id="{ADC0F950-1827-469F-ADDB-D52BBC890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16404" name="Text Box 35">
              <a:extLst>
                <a:ext uri="{FF2B5EF4-FFF2-40B4-BE49-F238E27FC236}">
                  <a16:creationId xmlns:a16="http://schemas.microsoft.com/office/drawing/2014/main" id="{523A5017-7998-446F-B10D-817A0C326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6405" name="Text Box 36">
              <a:extLst>
                <a:ext uri="{FF2B5EF4-FFF2-40B4-BE49-F238E27FC236}">
                  <a16:creationId xmlns:a16="http://schemas.microsoft.com/office/drawing/2014/main" id="{DC7C3551-82A1-4586-B374-B719F9F7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16406" name="Text Box 37">
              <a:extLst>
                <a:ext uri="{FF2B5EF4-FFF2-40B4-BE49-F238E27FC236}">
                  <a16:creationId xmlns:a16="http://schemas.microsoft.com/office/drawing/2014/main" id="{68B45711-9264-440E-9FA0-DE309370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Problem A</a:t>
              </a:r>
            </a:p>
          </p:txBody>
        </p:sp>
      </p:grpSp>
      <p:sp>
        <p:nvSpPr>
          <p:cNvPr id="16390" name="Date Placeholder 21">
            <a:extLst>
              <a:ext uri="{FF2B5EF4-FFF2-40B4-BE49-F238E27FC236}">
                <a16:creationId xmlns:a16="http://schemas.microsoft.com/office/drawing/2014/main" id="{8D71C647-2546-4B10-B40E-5C4381F985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76460D25-E78E-406C-91A2-9783858AB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443E13-07FD-4C9B-9907-99F763CBA69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7A3E9EC-0A66-4F04-9191-E0F5E220C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Polynomial Reductions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9749AC5-A605-4225-94B3-F196F2A19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</a:pPr>
            <a:r>
              <a:rPr lang="en-US" altLang="en-US"/>
              <a:t>Given two problems A, B, we say that A is polynomially </a:t>
            </a:r>
            <a:r>
              <a:rPr lang="en-US" altLang="en-US" b="1"/>
              <a:t>reducible</a:t>
            </a:r>
            <a:r>
              <a:rPr lang="en-US" altLang="en-US"/>
              <a:t> to B (A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 baseline="-25000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B</a:t>
            </a:r>
            <a:r>
              <a:rPr lang="en-US" altLang="en-US"/>
              <a:t>) if: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 altLang="en-US"/>
              <a:t>There exists a function </a:t>
            </a:r>
            <a:r>
              <a:rPr lang="en-US" altLang="en-US">
                <a:latin typeface="Monotype Corsiva" panose="03010101010201010101" pitchFamily="66" charset="0"/>
              </a:rPr>
              <a:t>f  </a:t>
            </a:r>
            <a:r>
              <a:rPr lang="en-US" altLang="en-US"/>
              <a:t>that converts the input of A to inputs of B in polynomial time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 altLang="en-US"/>
              <a:t>A(i) = YES </a:t>
            </a:r>
            <a:r>
              <a:rPr lang="en-US" altLang="en-US">
                <a:sym typeface="Symbol" panose="05050102010706020507" pitchFamily="18" charset="2"/>
              </a:rPr>
              <a:t> B(f(i)) = YES</a:t>
            </a:r>
          </a:p>
        </p:txBody>
      </p:sp>
      <p:sp>
        <p:nvSpPr>
          <p:cNvPr id="17413" name="Date Placeholder 4">
            <a:extLst>
              <a:ext uri="{FF2B5EF4-FFF2-40B4-BE49-F238E27FC236}">
                <a16:creationId xmlns:a16="http://schemas.microsoft.com/office/drawing/2014/main" id="{E5DC88F2-1E68-447F-ACD4-EA16432A4A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E4F47AD-DA2A-4663-8C54-FD15AE982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C5BF79-7620-4E90-BD2C-888E9E1B9E4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A7C8211-2852-4726-91BE-1EEC70D62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NP-Completeness (formally)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FDCA12B-21BC-41E5-A9CF-0A3BBA203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A problem B is </a:t>
            </a:r>
            <a:r>
              <a:rPr lang="en-US" altLang="en-US" sz="2400" b="1"/>
              <a:t>NP-complete</a:t>
            </a:r>
            <a:r>
              <a:rPr lang="en-US" altLang="en-US" sz="2400"/>
              <a:t> if: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/>
              <a:t>		(1) B 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b="1"/>
              <a:t>NP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/>
              <a:t>		(2) A </a:t>
            </a:r>
            <a:r>
              <a:rPr lang="en-US" altLang="en-US" sz="2400">
                <a:sym typeface="Symbol" panose="05050102010706020507" pitchFamily="18" charset="2"/>
              </a:rPr>
              <a:t></a:t>
            </a:r>
            <a:r>
              <a:rPr lang="en-US" altLang="en-US" sz="2400" baseline="-25000">
                <a:sym typeface="Symbol" panose="05050102010706020507" pitchFamily="18" charset="2"/>
              </a:rPr>
              <a:t>p</a:t>
            </a:r>
            <a:r>
              <a:rPr lang="en-US" altLang="en-US" sz="2400">
                <a:sym typeface="Symbol" panose="05050102010706020507" pitchFamily="18" charset="2"/>
              </a:rPr>
              <a:t> B</a:t>
            </a:r>
            <a:r>
              <a:rPr lang="en-US" altLang="en-US" sz="2400"/>
              <a:t> for all A 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b="1"/>
              <a:t>NP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If B satisfies only property (2) we say that B is </a:t>
            </a:r>
            <a:r>
              <a:rPr lang="en-US" altLang="en-US" sz="2400" b="1"/>
              <a:t>NP-hard</a:t>
            </a:r>
            <a:endParaRPr lang="en-US" altLang="en-US" sz="2400"/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No polynomial time algorithm has been discovered for an </a:t>
            </a:r>
            <a:r>
              <a:rPr lang="en-US" altLang="en-US" sz="2400" b="1"/>
              <a:t>NP-Complete</a:t>
            </a:r>
            <a:r>
              <a:rPr lang="en-US" altLang="en-US" sz="2400"/>
              <a:t> problem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No one has ever proven that no polynomial time algorithm can exist for any </a:t>
            </a:r>
            <a:r>
              <a:rPr lang="en-US" altLang="en-US" sz="2400" b="1"/>
              <a:t>NP-Complete</a:t>
            </a:r>
            <a:r>
              <a:rPr lang="en-US" altLang="en-US" sz="2400"/>
              <a:t> problem</a:t>
            </a:r>
          </a:p>
        </p:txBody>
      </p:sp>
      <p:sp>
        <p:nvSpPr>
          <p:cNvPr id="18437" name="Freeform 5">
            <a:extLst>
              <a:ext uri="{FF2B5EF4-FFF2-40B4-BE49-F238E27FC236}">
                <a16:creationId xmlns:a16="http://schemas.microsoft.com/office/drawing/2014/main" id="{B7BE0B08-0BED-4AF6-AE03-5B0381402EB1}"/>
              </a:ext>
            </a:extLst>
          </p:cNvPr>
          <p:cNvSpPr>
            <a:spLocks/>
          </p:cNvSpPr>
          <p:nvPr/>
        </p:nvSpPr>
        <p:spPr bwMode="auto">
          <a:xfrm>
            <a:off x="5784850" y="1365250"/>
            <a:ext cx="2108200" cy="1517650"/>
          </a:xfrm>
          <a:custGeom>
            <a:avLst/>
            <a:gdLst>
              <a:gd name="T0" fmla="*/ 1136591241 w 1328"/>
              <a:gd name="T1" fmla="*/ 40322502 h 956"/>
              <a:gd name="T2" fmla="*/ 869454777 w 1328"/>
              <a:gd name="T3" fmla="*/ 75604693 h 956"/>
              <a:gd name="T4" fmla="*/ 725804932 w 1328"/>
              <a:gd name="T5" fmla="*/ 110886896 h 956"/>
              <a:gd name="T6" fmla="*/ 519152195 w 1328"/>
              <a:gd name="T7" fmla="*/ 231854415 h 956"/>
              <a:gd name="T8" fmla="*/ 362902466 w 1328"/>
              <a:gd name="T9" fmla="*/ 498991009 h 956"/>
              <a:gd name="T10" fmla="*/ 325100930 w 1328"/>
              <a:gd name="T11" fmla="*/ 693043784 h 956"/>
              <a:gd name="T12" fmla="*/ 216733457 w 1328"/>
              <a:gd name="T13" fmla="*/ 814011253 h 956"/>
              <a:gd name="T14" fmla="*/ 47883757 w 1328"/>
              <a:gd name="T15" fmla="*/ 1030744834 h 956"/>
              <a:gd name="T16" fmla="*/ 0 w 1328"/>
              <a:gd name="T17" fmla="*/ 1199594466 h 956"/>
              <a:gd name="T18" fmla="*/ 83165944 w 1328"/>
              <a:gd name="T19" fmla="*/ 1479332532 h 956"/>
              <a:gd name="T20" fmla="*/ 216733457 w 1328"/>
              <a:gd name="T21" fmla="*/ 1587698429 h 956"/>
              <a:gd name="T22" fmla="*/ 277217185 w 1328"/>
              <a:gd name="T23" fmla="*/ 1673384116 h 956"/>
              <a:gd name="T24" fmla="*/ 592237493 w 1328"/>
              <a:gd name="T25" fmla="*/ 1864915942 h 956"/>
              <a:gd name="T26" fmla="*/ 942538488 w 1328"/>
              <a:gd name="T27" fmla="*/ 1985883412 h 956"/>
              <a:gd name="T28" fmla="*/ 1088707497 w 1328"/>
              <a:gd name="T29" fmla="*/ 2036286524 h 956"/>
              <a:gd name="T30" fmla="*/ 1171873416 w 1328"/>
              <a:gd name="T31" fmla="*/ 2058968718 h 956"/>
              <a:gd name="T32" fmla="*/ 1403727706 w 1328"/>
              <a:gd name="T33" fmla="*/ 2147483647 h 956"/>
              <a:gd name="T34" fmla="*/ 1512093591 w 1328"/>
              <a:gd name="T35" fmla="*/ 2147483647 h 956"/>
              <a:gd name="T36" fmla="*/ 1754028899 w 1328"/>
              <a:gd name="T37" fmla="*/ 2147483647 h 956"/>
              <a:gd name="T38" fmla="*/ 1983363827 w 1328"/>
              <a:gd name="T39" fmla="*/ 2147483647 h 956"/>
              <a:gd name="T40" fmla="*/ 2129532836 w 1328"/>
              <a:gd name="T41" fmla="*/ 2147483647 h 956"/>
              <a:gd name="T42" fmla="*/ 2147483647 w 1328"/>
              <a:gd name="T43" fmla="*/ 2147483647 h 956"/>
              <a:gd name="T44" fmla="*/ 2147483647 w 1328"/>
              <a:gd name="T45" fmla="*/ 2147483647 h 956"/>
              <a:gd name="T46" fmla="*/ 2147483647 w 1328"/>
              <a:gd name="T47" fmla="*/ 2147483647 h 956"/>
              <a:gd name="T48" fmla="*/ 2147483647 w 1328"/>
              <a:gd name="T49" fmla="*/ 2147483647 h 956"/>
              <a:gd name="T50" fmla="*/ 2147483647 w 1328"/>
              <a:gd name="T51" fmla="*/ 1925399677 h 956"/>
              <a:gd name="T52" fmla="*/ 2147483647 w 1328"/>
              <a:gd name="T53" fmla="*/ 1769150029 h 956"/>
              <a:gd name="T54" fmla="*/ 2147483647 w 1328"/>
              <a:gd name="T55" fmla="*/ 1673384116 h 956"/>
              <a:gd name="T56" fmla="*/ 2147483647 w 1328"/>
              <a:gd name="T57" fmla="*/ 1491932516 h 956"/>
              <a:gd name="T58" fmla="*/ 2147483647 w 1328"/>
              <a:gd name="T59" fmla="*/ 655240656 h 956"/>
              <a:gd name="T60" fmla="*/ 2147483647 w 1328"/>
              <a:gd name="T61" fmla="*/ 498991009 h 956"/>
              <a:gd name="T62" fmla="*/ 2147483647 w 1328"/>
              <a:gd name="T63" fmla="*/ 378023440 h 956"/>
              <a:gd name="T64" fmla="*/ 2147483647 w 1328"/>
              <a:gd name="T65" fmla="*/ 257055971 h 956"/>
              <a:gd name="T66" fmla="*/ 2147483647 w 1328"/>
              <a:gd name="T67" fmla="*/ 100806249 h 956"/>
              <a:gd name="T68" fmla="*/ 1741428916 w 1328"/>
              <a:gd name="T69" fmla="*/ 63004709 h 956"/>
              <a:gd name="T70" fmla="*/ 1136591241 w 1328"/>
              <a:gd name="T71" fmla="*/ 40322502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328"/>
              <a:gd name="T109" fmla="*/ 0 h 956"/>
              <a:gd name="T110" fmla="*/ 1328 w 1328"/>
              <a:gd name="T111" fmla="*/ 956 h 95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Freeform 6">
            <a:extLst>
              <a:ext uri="{FF2B5EF4-FFF2-40B4-BE49-F238E27FC236}">
                <a16:creationId xmlns:a16="http://schemas.microsoft.com/office/drawing/2014/main" id="{5C69F18C-0C71-4B8C-A320-F4D0A62A7819}"/>
              </a:ext>
            </a:extLst>
          </p:cNvPr>
          <p:cNvSpPr>
            <a:spLocks/>
          </p:cNvSpPr>
          <p:nvPr/>
        </p:nvSpPr>
        <p:spPr bwMode="auto">
          <a:xfrm>
            <a:off x="6099175" y="1504950"/>
            <a:ext cx="755650" cy="682625"/>
          </a:xfrm>
          <a:custGeom>
            <a:avLst/>
            <a:gdLst>
              <a:gd name="T0" fmla="*/ 302418772 w 476"/>
              <a:gd name="T1" fmla="*/ 68045018 h 430"/>
              <a:gd name="T2" fmla="*/ 156249697 w 476"/>
              <a:gd name="T3" fmla="*/ 189012508 h 430"/>
              <a:gd name="T4" fmla="*/ 35282191 w 476"/>
              <a:gd name="T5" fmla="*/ 370463757 h 430"/>
              <a:gd name="T6" fmla="*/ 0 w 476"/>
              <a:gd name="T7" fmla="*/ 514111927 h 430"/>
              <a:gd name="T8" fmla="*/ 12601575 w 476"/>
              <a:gd name="T9" fmla="*/ 672882520 h 430"/>
              <a:gd name="T10" fmla="*/ 73085331 w 476"/>
              <a:gd name="T11" fmla="*/ 793849986 h 430"/>
              <a:gd name="T12" fmla="*/ 315020343 w 476"/>
              <a:gd name="T13" fmla="*/ 1083667277 h 430"/>
              <a:gd name="T14" fmla="*/ 448587896 w 476"/>
              <a:gd name="T15" fmla="*/ 1058465721 h 430"/>
              <a:gd name="T16" fmla="*/ 592237559 w 476"/>
              <a:gd name="T17" fmla="*/ 950099827 h 430"/>
              <a:gd name="T18" fmla="*/ 677922850 w 476"/>
              <a:gd name="T19" fmla="*/ 854333917 h 430"/>
              <a:gd name="T20" fmla="*/ 786288747 w 476"/>
              <a:gd name="T21" fmla="*/ 672882520 h 430"/>
              <a:gd name="T22" fmla="*/ 1101309189 w 476"/>
              <a:gd name="T23" fmla="*/ 564515038 h 430"/>
              <a:gd name="T24" fmla="*/ 1197075102 w 476"/>
              <a:gd name="T25" fmla="*/ 443547573 h 430"/>
              <a:gd name="T26" fmla="*/ 1184473531 w 476"/>
              <a:gd name="T27" fmla="*/ 309980024 h 430"/>
              <a:gd name="T28" fmla="*/ 1149191352 w 476"/>
              <a:gd name="T29" fmla="*/ 297378452 h 430"/>
              <a:gd name="T30" fmla="*/ 980341720 w 476"/>
              <a:gd name="T31" fmla="*/ 176410937 h 430"/>
              <a:gd name="T32" fmla="*/ 690522834 w 476"/>
              <a:gd name="T33" fmla="*/ 55443447 h 430"/>
              <a:gd name="T34" fmla="*/ 458668518 w 476"/>
              <a:gd name="T35" fmla="*/ 30241879 h 430"/>
              <a:gd name="T36" fmla="*/ 302418772 w 476"/>
              <a:gd name="T37" fmla="*/ 90725624 h 430"/>
              <a:gd name="T38" fmla="*/ 302418772 w 476"/>
              <a:gd name="T39" fmla="*/ 68045018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76"/>
              <a:gd name="T61" fmla="*/ 0 h 430"/>
              <a:gd name="T62" fmla="*/ 476 w 476"/>
              <a:gd name="T63" fmla="*/ 430 h 43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5571964-F2D7-457B-A178-BBEBFF87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1636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7466D837-2127-49DC-A22B-6884BB61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987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</a:t>
            </a:r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E1BA7335-8F4C-469E-ACEE-E9F0E32C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2044700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DA5903E7-05A6-4B16-B831-A2C89322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17002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NP-complete</a:t>
            </a:r>
          </a:p>
        </p:txBody>
      </p:sp>
      <p:sp>
        <p:nvSpPr>
          <p:cNvPr id="18443" name="Date Placeholder 10">
            <a:extLst>
              <a:ext uri="{FF2B5EF4-FFF2-40B4-BE49-F238E27FC236}">
                <a16:creationId xmlns:a16="http://schemas.microsoft.com/office/drawing/2014/main" id="{3150F411-166A-4B1A-8484-62EA359BBF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D97FA025-867D-4637-B6F3-34EE45CC7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AF4665-7901-4B68-AA2D-38C00F54149D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D159C56-5EAF-4035-ABA1-E34D3EB12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Implications of Reduction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8C57162-C381-4103-93D8-024E7F151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229600" cy="3576638"/>
          </a:xfrm>
        </p:spPr>
        <p:txBody>
          <a:bodyPr/>
          <a:lstStyle/>
          <a:p>
            <a:pPr marL="914400" lvl="1" indent="-457200" eaLnBrk="1" hangingPunct="1">
              <a:buFontTx/>
              <a:buNone/>
            </a:pPr>
            <a:r>
              <a:rPr lang="en-US" altLang="en-US"/>
              <a:t>	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/>
              <a:t>     - If A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 baseline="-25000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B and B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P, then A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P</a:t>
            </a:r>
          </a:p>
          <a:p>
            <a:pPr marL="914400" lvl="1" indent="-457200" eaLnBrk="1" hangingPunct="1">
              <a:lnSpc>
                <a:spcPct val="160000"/>
              </a:lnSpc>
              <a:buFontTx/>
              <a:buNone/>
            </a:pPr>
            <a:r>
              <a:rPr lang="en-US" altLang="en-US"/>
              <a:t>     - if A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 baseline="-25000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/>
              <a:t>B and A </a:t>
            </a:r>
            <a:r>
              <a:rPr lang="en-US" altLang="en-US">
                <a:sym typeface="Symbol" panose="05050102010706020507" pitchFamily="18" charset="2"/>
              </a:rPr>
              <a:t></a:t>
            </a:r>
            <a:r>
              <a:rPr lang="en-US" altLang="en-US"/>
              <a:t> P, then B </a:t>
            </a:r>
            <a:r>
              <a:rPr lang="en-US" altLang="en-US">
                <a:sym typeface="Symbol" panose="05050102010706020507" pitchFamily="18" charset="2"/>
              </a:rPr>
              <a:t></a:t>
            </a:r>
            <a:r>
              <a:rPr lang="en-US" altLang="en-US"/>
              <a:t> P</a:t>
            </a:r>
          </a:p>
          <a:p>
            <a:pPr marL="914400" lvl="1" indent="-457200" eaLnBrk="1" hangingPunct="1">
              <a:lnSpc>
                <a:spcPct val="160000"/>
              </a:lnSpc>
              <a:buFontTx/>
              <a:buNone/>
            </a:pPr>
            <a:r>
              <a:rPr lang="en-US" altLang="en-US"/>
              <a:t>   </a:t>
            </a: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C163CF2A-D735-4D17-B767-2802B2215F8F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420813"/>
            <a:ext cx="8115300" cy="1587500"/>
            <a:chOff x="304" y="895"/>
            <a:chExt cx="5112" cy="1000"/>
          </a:xfrm>
        </p:grpSpPr>
        <p:sp>
          <p:nvSpPr>
            <p:cNvPr id="19463" name="Rectangle 5">
              <a:extLst>
                <a:ext uri="{FF2B5EF4-FFF2-40B4-BE49-F238E27FC236}">
                  <a16:creationId xmlns:a16="http://schemas.microsoft.com/office/drawing/2014/main" id="{6B4D78F0-4E91-4BEE-AF15-C342D777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  <a:p>
              <a:pPr algn="ctr" eaLnBrk="1" hangingPunct="1"/>
              <a:endParaRPr lang="en-US" altLang="en-US" sz="2400"/>
            </a:p>
            <a:p>
              <a:pPr algn="ctr" eaLnBrk="1" hangingPunct="1"/>
              <a:endParaRPr lang="en-US" altLang="en-US" sz="2400"/>
            </a:p>
          </p:txBody>
        </p:sp>
        <p:sp>
          <p:nvSpPr>
            <p:cNvPr id="19464" name="Rectangle 6">
              <a:extLst>
                <a:ext uri="{FF2B5EF4-FFF2-40B4-BE49-F238E27FC236}">
                  <a16:creationId xmlns:a16="http://schemas.microsoft.com/office/drawing/2014/main" id="{6D222A29-BB7E-4C64-859A-1BC0F3BDE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19465" name="Rectangle 7">
              <a:extLst>
                <a:ext uri="{FF2B5EF4-FFF2-40B4-BE49-F238E27FC236}">
                  <a16:creationId xmlns:a16="http://schemas.microsoft.com/office/drawing/2014/main" id="{9571D7B6-D8EF-4F38-A694-3F905100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Problem B</a:t>
              </a:r>
            </a:p>
          </p:txBody>
        </p:sp>
        <p:sp>
          <p:nvSpPr>
            <p:cNvPr id="19466" name="Line 8">
              <a:extLst>
                <a:ext uri="{FF2B5EF4-FFF2-40B4-BE49-F238E27FC236}">
                  <a16:creationId xmlns:a16="http://schemas.microsoft.com/office/drawing/2014/main" id="{9CE089D4-EAED-43B5-B448-581C83AAD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9">
              <a:extLst>
                <a:ext uri="{FF2B5EF4-FFF2-40B4-BE49-F238E27FC236}">
                  <a16:creationId xmlns:a16="http://schemas.microsoft.com/office/drawing/2014/main" id="{A1FFD1BE-CB51-44A5-9DC8-28F4B7ED7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19468" name="Text Box 10">
              <a:extLst>
                <a:ext uri="{FF2B5EF4-FFF2-40B4-BE49-F238E27FC236}">
                  <a16:creationId xmlns:a16="http://schemas.microsoft.com/office/drawing/2014/main" id="{7AC8D74F-C306-4456-91E8-5F047287C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9469" name="Line 11">
              <a:extLst>
                <a:ext uri="{FF2B5EF4-FFF2-40B4-BE49-F238E27FC236}">
                  <a16:creationId xmlns:a16="http://schemas.microsoft.com/office/drawing/2014/main" id="{6355F951-3723-4DB2-ACC3-2CFC41C89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2">
              <a:extLst>
                <a:ext uri="{FF2B5EF4-FFF2-40B4-BE49-F238E27FC236}">
                  <a16:creationId xmlns:a16="http://schemas.microsoft.com/office/drawing/2014/main" id="{BDB51A33-3288-418E-98C3-27EA0FB3D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3">
              <a:extLst>
                <a:ext uri="{FF2B5EF4-FFF2-40B4-BE49-F238E27FC236}">
                  <a16:creationId xmlns:a16="http://schemas.microsoft.com/office/drawing/2014/main" id="{50E1FD8A-F1B1-485A-8C61-D72E6EC3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4">
              <a:extLst>
                <a:ext uri="{FF2B5EF4-FFF2-40B4-BE49-F238E27FC236}">
                  <a16:creationId xmlns:a16="http://schemas.microsoft.com/office/drawing/2014/main" id="{0E8C050B-7275-469D-A312-11EFD9ED9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5">
              <a:extLst>
                <a:ext uri="{FF2B5EF4-FFF2-40B4-BE49-F238E27FC236}">
                  <a16:creationId xmlns:a16="http://schemas.microsoft.com/office/drawing/2014/main" id="{B860E82B-A3D2-4526-B208-E79B21A73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Text Box 16">
              <a:extLst>
                <a:ext uri="{FF2B5EF4-FFF2-40B4-BE49-F238E27FC236}">
                  <a16:creationId xmlns:a16="http://schemas.microsoft.com/office/drawing/2014/main" id="{9157A46A-B1F7-42EE-B5F0-CD8D766D3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9475" name="Text Box 17">
              <a:extLst>
                <a:ext uri="{FF2B5EF4-FFF2-40B4-BE49-F238E27FC236}">
                  <a16:creationId xmlns:a16="http://schemas.microsoft.com/office/drawing/2014/main" id="{E58198D0-6A39-4DA0-9D37-AECFBFAD9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19476" name="Text Box 18">
              <a:extLst>
                <a:ext uri="{FF2B5EF4-FFF2-40B4-BE49-F238E27FC236}">
                  <a16:creationId xmlns:a16="http://schemas.microsoft.com/office/drawing/2014/main" id="{88528EA5-B5AF-4001-881B-AD3B8304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19477" name="Text Box 19">
              <a:extLst>
                <a:ext uri="{FF2B5EF4-FFF2-40B4-BE49-F238E27FC236}">
                  <a16:creationId xmlns:a16="http://schemas.microsoft.com/office/drawing/2014/main" id="{255FB150-344F-4992-BD37-D29E7C92A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19478" name="Text Box 20">
              <a:extLst>
                <a:ext uri="{FF2B5EF4-FFF2-40B4-BE49-F238E27FC236}">
                  <a16:creationId xmlns:a16="http://schemas.microsoft.com/office/drawing/2014/main" id="{F027A12E-0BF9-4AC2-975A-594AF817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Problem A</a:t>
              </a:r>
            </a:p>
          </p:txBody>
        </p:sp>
      </p:grpSp>
      <p:sp>
        <p:nvSpPr>
          <p:cNvPr id="19462" name="Date Placeholder 21">
            <a:extLst>
              <a:ext uri="{FF2B5EF4-FFF2-40B4-BE49-F238E27FC236}">
                <a16:creationId xmlns:a16="http://schemas.microsoft.com/office/drawing/2014/main" id="{F51122FA-7D1A-40AF-9594-114DD64C04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8F604A38-9D01-49B3-A50F-11B3DA224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D7166-2947-4158-B9E5-F5004620033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4B430FD-B801-453C-8D5E-06F0479A6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Proving Polynomial Time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41FC9E2-9BB9-4162-82CB-3040EA265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3225800"/>
            <a:ext cx="8496300" cy="3065463"/>
          </a:xfrm>
        </p:spPr>
        <p:txBody>
          <a:bodyPr/>
          <a:lstStyle/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/>
              <a:t>Use a </a:t>
            </a:r>
            <a:r>
              <a:rPr lang="en-US" altLang="en-US" b="1"/>
              <a:t>polynomial time</a:t>
            </a:r>
            <a:r>
              <a:rPr lang="en-US" altLang="en-US"/>
              <a:t> reduction algorithm to 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None/>
            </a:pPr>
            <a:r>
              <a:rPr lang="en-US" altLang="en-US"/>
              <a:t>      transform A into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Run a known </a:t>
            </a:r>
            <a:r>
              <a:rPr lang="en-US" altLang="en-US" b="1"/>
              <a:t>polynomial time</a:t>
            </a:r>
            <a:r>
              <a:rPr lang="en-US" altLang="en-US"/>
              <a:t> algorithm for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Use the answer for B as the answer for A</a:t>
            </a: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5F996263-7323-49FE-A308-1D1E21380B51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530350"/>
            <a:ext cx="8115300" cy="1571625"/>
            <a:chOff x="304" y="964"/>
            <a:chExt cx="5112" cy="990"/>
          </a:xfrm>
        </p:grpSpPr>
        <p:sp>
          <p:nvSpPr>
            <p:cNvPr id="20487" name="Rectangle 5">
              <a:extLst>
                <a:ext uri="{FF2B5EF4-FFF2-40B4-BE49-F238E27FC236}">
                  <a16:creationId xmlns:a16="http://schemas.microsoft.com/office/drawing/2014/main" id="{4C24E6C3-19EF-413F-8FD6-B78D15DC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  <a:p>
              <a:pPr algn="ctr" eaLnBrk="1" hangingPunct="1"/>
              <a:endParaRPr lang="en-US" altLang="en-US" sz="2400"/>
            </a:p>
            <a:p>
              <a:pPr algn="ctr" eaLnBrk="1" hangingPunct="1"/>
              <a:endParaRPr lang="en-US" altLang="en-US" sz="2400"/>
            </a:p>
            <a:p>
              <a:pPr algn="ctr" eaLnBrk="1" hangingPunct="1"/>
              <a:r>
                <a:rPr lang="en-US" altLang="en-US" sz="2400"/>
                <a:t>Polynomial time algorithm to decide A</a:t>
              </a:r>
            </a:p>
          </p:txBody>
        </p:sp>
        <p:sp>
          <p:nvSpPr>
            <p:cNvPr id="20488" name="Rectangle 6">
              <a:extLst>
                <a:ext uri="{FF2B5EF4-FFF2-40B4-BE49-F238E27FC236}">
                  <a16:creationId xmlns:a16="http://schemas.microsoft.com/office/drawing/2014/main" id="{6D9C6D14-9CDE-4FF5-80CC-82E1C7EF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20489" name="Rectangle 7">
              <a:extLst>
                <a:ext uri="{FF2B5EF4-FFF2-40B4-BE49-F238E27FC236}">
                  <a16:creationId xmlns:a16="http://schemas.microsoft.com/office/drawing/2014/main" id="{64F64DAC-6451-4A4F-A0D3-A712328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Polynomial time </a:t>
              </a:r>
            </a:p>
            <a:p>
              <a:pPr algn="ctr" eaLnBrk="1" hangingPunct="1"/>
              <a:r>
                <a:rPr lang="en-US" altLang="en-US" sz="2400"/>
                <a:t>algorithm to decide B</a:t>
              </a:r>
            </a:p>
          </p:txBody>
        </p:sp>
        <p:sp>
          <p:nvSpPr>
            <p:cNvPr id="20490" name="Line 8">
              <a:extLst>
                <a:ext uri="{FF2B5EF4-FFF2-40B4-BE49-F238E27FC236}">
                  <a16:creationId xmlns:a16="http://schemas.microsoft.com/office/drawing/2014/main" id="{BDF9065C-FEE5-4CCD-B476-3D32DD968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9">
              <a:extLst>
                <a:ext uri="{FF2B5EF4-FFF2-40B4-BE49-F238E27FC236}">
                  <a16:creationId xmlns:a16="http://schemas.microsoft.com/office/drawing/2014/main" id="{26E57A8C-44A2-44B2-882C-CEC4E372C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0492" name="Text Box 10">
              <a:extLst>
                <a:ext uri="{FF2B5EF4-FFF2-40B4-BE49-F238E27FC236}">
                  <a16:creationId xmlns:a16="http://schemas.microsoft.com/office/drawing/2014/main" id="{6DA0B227-2ACE-4EA5-ACA3-0AF5B0740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0493" name="Line 11">
              <a:extLst>
                <a:ext uri="{FF2B5EF4-FFF2-40B4-BE49-F238E27FC236}">
                  <a16:creationId xmlns:a16="http://schemas.microsoft.com/office/drawing/2014/main" id="{87D5BC4A-FF36-46DB-8DA6-A95538E06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2">
              <a:extLst>
                <a:ext uri="{FF2B5EF4-FFF2-40B4-BE49-F238E27FC236}">
                  <a16:creationId xmlns:a16="http://schemas.microsoft.com/office/drawing/2014/main" id="{B55B7994-54BE-4272-B9E0-5FD1DC486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3">
              <a:extLst>
                <a:ext uri="{FF2B5EF4-FFF2-40B4-BE49-F238E27FC236}">
                  <a16:creationId xmlns:a16="http://schemas.microsoft.com/office/drawing/2014/main" id="{4ED6A173-8397-4958-9A30-E71A0B876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4">
              <a:extLst>
                <a:ext uri="{FF2B5EF4-FFF2-40B4-BE49-F238E27FC236}">
                  <a16:creationId xmlns:a16="http://schemas.microsoft.com/office/drawing/2014/main" id="{1C127EA5-8E7A-429D-8590-ACFC7E583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5">
              <a:extLst>
                <a:ext uri="{FF2B5EF4-FFF2-40B4-BE49-F238E27FC236}">
                  <a16:creationId xmlns:a16="http://schemas.microsoft.com/office/drawing/2014/main" id="{339C6D68-A0CC-4082-AD41-D01D5AA5D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6">
              <a:extLst>
                <a:ext uri="{FF2B5EF4-FFF2-40B4-BE49-F238E27FC236}">
                  <a16:creationId xmlns:a16="http://schemas.microsoft.com/office/drawing/2014/main" id="{7D62932C-BCDB-4F2B-9359-B0B1F4B0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20499" name="Text Box 17">
              <a:extLst>
                <a:ext uri="{FF2B5EF4-FFF2-40B4-BE49-F238E27FC236}">
                  <a16:creationId xmlns:a16="http://schemas.microsoft.com/office/drawing/2014/main" id="{94AC2863-0EF0-47F8-A4E9-B6EBA43C5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20500" name="Text Box 18">
              <a:extLst>
                <a:ext uri="{FF2B5EF4-FFF2-40B4-BE49-F238E27FC236}">
                  <a16:creationId xmlns:a16="http://schemas.microsoft.com/office/drawing/2014/main" id="{F65B28B0-7E7D-4DE1-BF38-BAA7992A9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20501" name="Text Box 19">
              <a:extLst>
                <a:ext uri="{FF2B5EF4-FFF2-40B4-BE49-F238E27FC236}">
                  <a16:creationId xmlns:a16="http://schemas.microsoft.com/office/drawing/2014/main" id="{49EFE3F2-A6FF-408D-B719-BC1528D51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</p:grpSp>
      <p:sp>
        <p:nvSpPr>
          <p:cNvPr id="20486" name="Date Placeholder 20">
            <a:extLst>
              <a:ext uri="{FF2B5EF4-FFF2-40B4-BE49-F238E27FC236}">
                <a16:creationId xmlns:a16="http://schemas.microsoft.com/office/drawing/2014/main" id="{60B3F9DB-348B-4287-A07A-1AFBAACFC6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E5BDA3B-145C-40CA-9CA3-EA87AF3A8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DFEB6804-3927-475B-A412-C8455F735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What steps do we have to take to prove a problem B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is NP-Complete?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dirty="0"/>
              <a:t>Pick a known NP-Complete problem A</a:t>
            </a:r>
          </a:p>
          <a:p>
            <a:pPr lvl="1">
              <a:defRPr/>
            </a:pPr>
            <a:r>
              <a:rPr lang="en-US" dirty="0"/>
              <a:t>Reduce A to B</a:t>
            </a:r>
          </a:p>
          <a:p>
            <a:pPr lvl="2">
              <a:defRPr/>
            </a:pPr>
            <a:r>
              <a:rPr lang="en-US" dirty="0"/>
              <a:t>Describe a transformation that maps instances of A to instances of B, </a:t>
            </a:r>
            <a:r>
              <a:rPr lang="en-US" dirty="0" err="1"/>
              <a:t>s.t</a:t>
            </a:r>
            <a:r>
              <a:rPr lang="en-US" dirty="0"/>
              <a:t>. “yes” for B = “yes” for A</a:t>
            </a:r>
          </a:p>
          <a:p>
            <a:pPr lvl="2">
              <a:defRPr/>
            </a:pPr>
            <a:r>
              <a:rPr lang="en-US" dirty="0"/>
              <a:t>Prove the transformation works</a:t>
            </a:r>
          </a:p>
          <a:p>
            <a:pPr lvl="2">
              <a:defRPr/>
            </a:pPr>
            <a:r>
              <a:rPr lang="en-US" dirty="0"/>
              <a:t>Prove it runs in polynomial time</a:t>
            </a:r>
          </a:p>
          <a:p>
            <a:pPr lvl="1">
              <a:defRPr/>
            </a:pPr>
            <a:r>
              <a:rPr lang="en-US" dirty="0"/>
              <a:t>Oh yeah, prove B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</a:t>
            </a:r>
            <a:r>
              <a:rPr lang="en-US" b="1" dirty="0"/>
              <a:t>NP</a:t>
            </a:r>
            <a:endParaRPr lang="en-US" dirty="0"/>
          </a:p>
        </p:txBody>
      </p:sp>
      <p:sp>
        <p:nvSpPr>
          <p:cNvPr id="21508" name="Date Placeholder 6">
            <a:extLst>
              <a:ext uri="{FF2B5EF4-FFF2-40B4-BE49-F238E27FC236}">
                <a16:creationId xmlns:a16="http://schemas.microsoft.com/office/drawing/2014/main" id="{90A159E7-73AD-445A-B3AB-0AC1C3DC20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4852E2EA-0F2E-4F4F-8416-7A156AF65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690B4C-2613-4865-BEC0-AD5E5AC77E4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17F8444A-E774-4FB9-855D-59FF38EB97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FF7FD0-3792-4606-ABB4-F75439D475A1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7C53D1E-EB4F-4473-927C-C25F2B242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NP-Completeness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A6E0759-840F-4769-AF79-A5EF12ADA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 far we’ve seen a lot of good news!</a:t>
            </a:r>
          </a:p>
          <a:p>
            <a:pPr lvl="1" eaLnBrk="1" hangingPunct="1"/>
            <a:r>
              <a:rPr lang="en-US" altLang="en-US"/>
              <a:t>Such-and-such a problem can be solved quickly (i.e., in close to linear time, or at least a time that is some small polynomial function of the input size)</a:t>
            </a:r>
          </a:p>
          <a:p>
            <a:pPr eaLnBrk="1" hangingPunct="1"/>
            <a:r>
              <a:rPr lang="en-US" altLang="en-US"/>
              <a:t>NP-completeness is a form of bad news!</a:t>
            </a:r>
          </a:p>
          <a:p>
            <a:pPr lvl="1" eaLnBrk="1" hangingPunct="1"/>
            <a:r>
              <a:rPr lang="en-US" altLang="en-US"/>
              <a:t>Evidence that many important problems can not be solved quickly.</a:t>
            </a:r>
          </a:p>
          <a:p>
            <a:pPr eaLnBrk="1" hangingPunct="1"/>
            <a:r>
              <a:rPr lang="en-US" altLang="en-US"/>
              <a:t>NP-complete problems really come up all the time!</a:t>
            </a:r>
          </a:p>
          <a:p>
            <a:pPr eaLnBrk="1" hangingPunct="1"/>
            <a:endParaRPr lang="en-US" altLang="en-US"/>
          </a:p>
        </p:txBody>
      </p:sp>
      <p:sp>
        <p:nvSpPr>
          <p:cNvPr id="4101" name="Date Placeholder 4">
            <a:extLst>
              <a:ext uri="{FF2B5EF4-FFF2-40B4-BE49-F238E27FC236}">
                <a16:creationId xmlns:a16="http://schemas.microsoft.com/office/drawing/2014/main" id="{69335E7D-33A6-4B4A-B7A4-CD23142F1A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45064CF8-495E-4764-8584-49E95F882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8D11A0-062E-4B9E-80E4-C86207314807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6D5057C-DB9F-4804-BF61-A4FFBE9FC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Revisit “Is P = NP?”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BE06BB8-F94A-4236-80C3-04387D603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endParaRPr lang="en-US" altLang="en-US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Theorem:</a:t>
            </a:r>
            <a:r>
              <a:rPr lang="en-US" altLang="en-US"/>
              <a:t> If any NP-Complete problem can be solved in polynomial time </a:t>
            </a:r>
            <a:r>
              <a:rPr lang="en-US" altLang="en-US">
                <a:sym typeface="Symbol" panose="05050102010706020507" pitchFamily="18" charset="2"/>
              </a:rPr>
              <a:t> then P = NP.</a:t>
            </a:r>
          </a:p>
        </p:txBody>
      </p:sp>
      <p:sp>
        <p:nvSpPr>
          <p:cNvPr id="22533" name="Freeform 4">
            <a:extLst>
              <a:ext uri="{FF2B5EF4-FFF2-40B4-BE49-F238E27FC236}">
                <a16:creationId xmlns:a16="http://schemas.microsoft.com/office/drawing/2014/main" id="{9244B3A8-3285-466F-B99C-FB0349AC5E76}"/>
              </a:ext>
            </a:extLst>
          </p:cNvPr>
          <p:cNvSpPr>
            <a:spLocks/>
          </p:cNvSpPr>
          <p:nvPr/>
        </p:nvSpPr>
        <p:spPr bwMode="auto">
          <a:xfrm>
            <a:off x="3317875" y="1587500"/>
            <a:ext cx="2108200" cy="1517650"/>
          </a:xfrm>
          <a:custGeom>
            <a:avLst/>
            <a:gdLst>
              <a:gd name="T0" fmla="*/ 1136591241 w 1328"/>
              <a:gd name="T1" fmla="*/ 40322502 h 956"/>
              <a:gd name="T2" fmla="*/ 869454777 w 1328"/>
              <a:gd name="T3" fmla="*/ 75604693 h 956"/>
              <a:gd name="T4" fmla="*/ 725804932 w 1328"/>
              <a:gd name="T5" fmla="*/ 110886896 h 956"/>
              <a:gd name="T6" fmla="*/ 519152195 w 1328"/>
              <a:gd name="T7" fmla="*/ 231854415 h 956"/>
              <a:gd name="T8" fmla="*/ 362902466 w 1328"/>
              <a:gd name="T9" fmla="*/ 498991009 h 956"/>
              <a:gd name="T10" fmla="*/ 325100930 w 1328"/>
              <a:gd name="T11" fmla="*/ 693043784 h 956"/>
              <a:gd name="T12" fmla="*/ 216733457 w 1328"/>
              <a:gd name="T13" fmla="*/ 814011253 h 956"/>
              <a:gd name="T14" fmla="*/ 47883757 w 1328"/>
              <a:gd name="T15" fmla="*/ 1030744834 h 956"/>
              <a:gd name="T16" fmla="*/ 0 w 1328"/>
              <a:gd name="T17" fmla="*/ 1199594466 h 956"/>
              <a:gd name="T18" fmla="*/ 83165944 w 1328"/>
              <a:gd name="T19" fmla="*/ 1479332532 h 956"/>
              <a:gd name="T20" fmla="*/ 216733457 w 1328"/>
              <a:gd name="T21" fmla="*/ 1587698429 h 956"/>
              <a:gd name="T22" fmla="*/ 277217185 w 1328"/>
              <a:gd name="T23" fmla="*/ 1673384116 h 956"/>
              <a:gd name="T24" fmla="*/ 592237493 w 1328"/>
              <a:gd name="T25" fmla="*/ 1864915942 h 956"/>
              <a:gd name="T26" fmla="*/ 942538488 w 1328"/>
              <a:gd name="T27" fmla="*/ 1985883412 h 956"/>
              <a:gd name="T28" fmla="*/ 1088707497 w 1328"/>
              <a:gd name="T29" fmla="*/ 2036286524 h 956"/>
              <a:gd name="T30" fmla="*/ 1171873416 w 1328"/>
              <a:gd name="T31" fmla="*/ 2058968718 h 956"/>
              <a:gd name="T32" fmla="*/ 1403727706 w 1328"/>
              <a:gd name="T33" fmla="*/ 2147483647 h 956"/>
              <a:gd name="T34" fmla="*/ 1512093591 w 1328"/>
              <a:gd name="T35" fmla="*/ 2147483647 h 956"/>
              <a:gd name="T36" fmla="*/ 1754028899 w 1328"/>
              <a:gd name="T37" fmla="*/ 2147483647 h 956"/>
              <a:gd name="T38" fmla="*/ 1983363827 w 1328"/>
              <a:gd name="T39" fmla="*/ 2147483647 h 956"/>
              <a:gd name="T40" fmla="*/ 2129532836 w 1328"/>
              <a:gd name="T41" fmla="*/ 2147483647 h 956"/>
              <a:gd name="T42" fmla="*/ 2147483647 w 1328"/>
              <a:gd name="T43" fmla="*/ 2147483647 h 956"/>
              <a:gd name="T44" fmla="*/ 2147483647 w 1328"/>
              <a:gd name="T45" fmla="*/ 2147483647 h 956"/>
              <a:gd name="T46" fmla="*/ 2147483647 w 1328"/>
              <a:gd name="T47" fmla="*/ 2147483647 h 956"/>
              <a:gd name="T48" fmla="*/ 2147483647 w 1328"/>
              <a:gd name="T49" fmla="*/ 2147483647 h 956"/>
              <a:gd name="T50" fmla="*/ 2147483647 w 1328"/>
              <a:gd name="T51" fmla="*/ 1925399677 h 956"/>
              <a:gd name="T52" fmla="*/ 2147483647 w 1328"/>
              <a:gd name="T53" fmla="*/ 1769150029 h 956"/>
              <a:gd name="T54" fmla="*/ 2147483647 w 1328"/>
              <a:gd name="T55" fmla="*/ 1673384116 h 956"/>
              <a:gd name="T56" fmla="*/ 2147483647 w 1328"/>
              <a:gd name="T57" fmla="*/ 1491932516 h 956"/>
              <a:gd name="T58" fmla="*/ 2147483647 w 1328"/>
              <a:gd name="T59" fmla="*/ 655240656 h 956"/>
              <a:gd name="T60" fmla="*/ 2147483647 w 1328"/>
              <a:gd name="T61" fmla="*/ 498991009 h 956"/>
              <a:gd name="T62" fmla="*/ 2147483647 w 1328"/>
              <a:gd name="T63" fmla="*/ 378023440 h 956"/>
              <a:gd name="T64" fmla="*/ 2147483647 w 1328"/>
              <a:gd name="T65" fmla="*/ 257055971 h 956"/>
              <a:gd name="T66" fmla="*/ 2147483647 w 1328"/>
              <a:gd name="T67" fmla="*/ 100806249 h 956"/>
              <a:gd name="T68" fmla="*/ 1741428916 w 1328"/>
              <a:gd name="T69" fmla="*/ 63004709 h 956"/>
              <a:gd name="T70" fmla="*/ 1136591241 w 1328"/>
              <a:gd name="T71" fmla="*/ 40322502 h 9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328"/>
              <a:gd name="T109" fmla="*/ 0 h 956"/>
              <a:gd name="T110" fmla="*/ 1328 w 1328"/>
              <a:gd name="T111" fmla="*/ 956 h 95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Freeform 5">
            <a:extLst>
              <a:ext uri="{FF2B5EF4-FFF2-40B4-BE49-F238E27FC236}">
                <a16:creationId xmlns:a16="http://schemas.microsoft.com/office/drawing/2014/main" id="{3DD6D948-796F-4192-9F5B-95ABCF885F8D}"/>
              </a:ext>
            </a:extLst>
          </p:cNvPr>
          <p:cNvSpPr>
            <a:spLocks/>
          </p:cNvSpPr>
          <p:nvPr/>
        </p:nvSpPr>
        <p:spPr bwMode="auto">
          <a:xfrm>
            <a:off x="3632200" y="1727200"/>
            <a:ext cx="755650" cy="682625"/>
          </a:xfrm>
          <a:custGeom>
            <a:avLst/>
            <a:gdLst>
              <a:gd name="T0" fmla="*/ 302418772 w 476"/>
              <a:gd name="T1" fmla="*/ 68045018 h 430"/>
              <a:gd name="T2" fmla="*/ 156249697 w 476"/>
              <a:gd name="T3" fmla="*/ 189012508 h 430"/>
              <a:gd name="T4" fmla="*/ 35282191 w 476"/>
              <a:gd name="T5" fmla="*/ 370463757 h 430"/>
              <a:gd name="T6" fmla="*/ 0 w 476"/>
              <a:gd name="T7" fmla="*/ 514111927 h 430"/>
              <a:gd name="T8" fmla="*/ 12601575 w 476"/>
              <a:gd name="T9" fmla="*/ 672882520 h 430"/>
              <a:gd name="T10" fmla="*/ 73085331 w 476"/>
              <a:gd name="T11" fmla="*/ 793849986 h 430"/>
              <a:gd name="T12" fmla="*/ 315020343 w 476"/>
              <a:gd name="T13" fmla="*/ 1083667277 h 430"/>
              <a:gd name="T14" fmla="*/ 448587896 w 476"/>
              <a:gd name="T15" fmla="*/ 1058465721 h 430"/>
              <a:gd name="T16" fmla="*/ 592237559 w 476"/>
              <a:gd name="T17" fmla="*/ 950099827 h 430"/>
              <a:gd name="T18" fmla="*/ 677922850 w 476"/>
              <a:gd name="T19" fmla="*/ 854333917 h 430"/>
              <a:gd name="T20" fmla="*/ 786288747 w 476"/>
              <a:gd name="T21" fmla="*/ 672882520 h 430"/>
              <a:gd name="T22" fmla="*/ 1101309189 w 476"/>
              <a:gd name="T23" fmla="*/ 564515038 h 430"/>
              <a:gd name="T24" fmla="*/ 1197075102 w 476"/>
              <a:gd name="T25" fmla="*/ 443547573 h 430"/>
              <a:gd name="T26" fmla="*/ 1184473531 w 476"/>
              <a:gd name="T27" fmla="*/ 309980024 h 430"/>
              <a:gd name="T28" fmla="*/ 1149191352 w 476"/>
              <a:gd name="T29" fmla="*/ 297378452 h 430"/>
              <a:gd name="T30" fmla="*/ 980341720 w 476"/>
              <a:gd name="T31" fmla="*/ 176410937 h 430"/>
              <a:gd name="T32" fmla="*/ 690522834 w 476"/>
              <a:gd name="T33" fmla="*/ 55443447 h 430"/>
              <a:gd name="T34" fmla="*/ 458668518 w 476"/>
              <a:gd name="T35" fmla="*/ 30241879 h 430"/>
              <a:gd name="T36" fmla="*/ 302418772 w 476"/>
              <a:gd name="T37" fmla="*/ 90725624 h 430"/>
              <a:gd name="T38" fmla="*/ 302418772 w 476"/>
              <a:gd name="T39" fmla="*/ 68045018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76"/>
              <a:gd name="T61" fmla="*/ 0 h 430"/>
              <a:gd name="T62" fmla="*/ 476 w 476"/>
              <a:gd name="T63" fmla="*/ 430 h 43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2BAC39B0-11A0-41F7-ACBE-E8D6CC0D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589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DC46A23C-CAE1-420B-86F8-23227CB9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25796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</a:t>
            </a:r>
          </a:p>
        </p:txBody>
      </p:sp>
      <p:sp>
        <p:nvSpPr>
          <p:cNvPr id="22537" name="Oval 8">
            <a:extLst>
              <a:ext uri="{FF2B5EF4-FFF2-40B4-BE49-F238E27FC236}">
                <a16:creationId xmlns:a16="http://schemas.microsoft.com/office/drawing/2014/main" id="{45B41636-353B-4BCA-9484-A95EA997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266950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D8B483F1-7B70-40F0-B767-8553E2CD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92246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NP-complete</a:t>
            </a:r>
          </a:p>
        </p:txBody>
      </p:sp>
      <p:sp>
        <p:nvSpPr>
          <p:cNvPr id="22539" name="Date Placeholder 10">
            <a:extLst>
              <a:ext uri="{FF2B5EF4-FFF2-40B4-BE49-F238E27FC236}">
                <a16:creationId xmlns:a16="http://schemas.microsoft.com/office/drawing/2014/main" id="{3F4279E3-9C0F-4382-BCCA-33B12960FD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CE338911-3FF3-45BF-BDF9-6F1B687FF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7A22DB-AE61-4EF7-B59F-9F21F51FDD65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45FC115-6A3F-404E-835B-0DE7339DB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 &amp; NP-Complete Problems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1DF9982-BE0D-447E-885E-E3936D412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/>
              <a:t>Shortest simple path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Given a graph G = (V, E) find a </a:t>
            </a:r>
            <a:r>
              <a:rPr lang="en-US" altLang="en-US" b="1"/>
              <a:t>shortest</a:t>
            </a:r>
            <a:r>
              <a:rPr lang="en-US" altLang="en-US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u="sng"/>
              <a:t>Polynomial solution:</a:t>
            </a:r>
            <a:r>
              <a:rPr lang="en-US" altLang="en-US"/>
              <a:t> O(VE)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/>
              <a:t>Longest simple path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Given a graph G = (V, E) find a </a:t>
            </a:r>
            <a:r>
              <a:rPr lang="en-US" altLang="en-US" b="1"/>
              <a:t>longest</a:t>
            </a:r>
            <a:r>
              <a:rPr lang="en-US" altLang="en-US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u="sng"/>
              <a:t>NP-complete</a:t>
            </a:r>
          </a:p>
        </p:txBody>
      </p:sp>
      <p:sp>
        <p:nvSpPr>
          <p:cNvPr id="23557" name="Date Placeholder 4">
            <a:extLst>
              <a:ext uri="{FF2B5EF4-FFF2-40B4-BE49-F238E27FC236}">
                <a16:creationId xmlns:a16="http://schemas.microsoft.com/office/drawing/2014/main" id="{1A6E095C-4CB1-4424-AD17-5FB16677F2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7B18FF78-FB92-47B0-B4B1-E0BB44C368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F3E883-2E4D-4E6A-960E-20D825FF6E3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A2DA3C7-AED7-44CC-AA12-EFBDD648A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 &amp; NP-Complete Problems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9DA5DE3-BE7E-47BF-90A6-D3DC027DF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/>
              <a:t>Euler tour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G = (V, E) a connected, directed graph find a cycle that traverses </a:t>
            </a:r>
            <a:r>
              <a:rPr lang="en-US" altLang="en-US" u="sng"/>
              <a:t>each edge</a:t>
            </a:r>
            <a:r>
              <a:rPr lang="en-US" altLang="en-US"/>
              <a:t> of G exactly once (may visit a vertex multiple times)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u="sng"/>
              <a:t>Polynomial solution O(E)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Hamiltonian cycle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G = (V, E) a connected, directed graph find a cycle that visits </a:t>
            </a:r>
            <a:r>
              <a:rPr lang="en-US" altLang="en-US" u="sng"/>
              <a:t>each vertex</a:t>
            </a:r>
            <a:r>
              <a:rPr lang="en-US" altLang="en-US"/>
              <a:t> of G exactly once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u="sng"/>
              <a:t>NP-complete</a:t>
            </a:r>
          </a:p>
        </p:txBody>
      </p:sp>
      <p:sp>
        <p:nvSpPr>
          <p:cNvPr id="24581" name="Date Placeholder 4">
            <a:extLst>
              <a:ext uri="{FF2B5EF4-FFF2-40B4-BE49-F238E27FC236}">
                <a16:creationId xmlns:a16="http://schemas.microsoft.com/office/drawing/2014/main" id="{627E19FB-223A-47F2-A936-BCD1268E4C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2BBCAD0-7725-457D-A910-4498B4397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3B48A1-2981-457E-8E66-6CD36D844E4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ED6720B-7BF8-4D2F-99AC-91F2D5077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Satisfiability Problem (SAT)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880C8CF-6A7E-42D1-A806-385F8EED5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427662"/>
          </a:xfrm>
        </p:spPr>
        <p:txBody>
          <a:bodyPr/>
          <a:lstStyle/>
          <a:p>
            <a:pPr marL="533400" indent="-533400" eaLnBrk="1" hangingPunct="1"/>
            <a:r>
              <a:rPr lang="en-US" altLang="en-US" b="1">
                <a:sym typeface="Symbol" panose="05050102010706020507" pitchFamily="18" charset="2"/>
              </a:rPr>
              <a:t>Satisfiability problem:</a:t>
            </a:r>
            <a:r>
              <a:rPr lang="en-US" altLang="en-US">
                <a:sym typeface="Symbol" panose="05050102010706020507" pitchFamily="18" charset="2"/>
              </a:rPr>
              <a:t> given a logical expression </a:t>
            </a:r>
            <a:r>
              <a:rPr lang="en-US" altLang="en-US" i="1">
                <a:sym typeface="Symbol" panose="05050102010706020507" pitchFamily="18" charset="2"/>
              </a:rPr>
              <a:t></a:t>
            </a:r>
            <a:r>
              <a:rPr lang="en-US" altLang="en-US">
                <a:sym typeface="Symbol" panose="05050102010706020507" pitchFamily="18" charset="2"/>
              </a:rPr>
              <a:t>, find an assignment of values       (F, T) to variables 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that causes </a:t>
            </a:r>
            <a:r>
              <a:rPr lang="en-US" altLang="en-US" i="1">
                <a:sym typeface="Symbol" panose="05050102010706020507" pitchFamily="18" charset="2"/>
              </a:rPr>
              <a:t> </a:t>
            </a:r>
            <a:r>
              <a:rPr lang="en-US" altLang="en-US">
                <a:sym typeface="Symbol" panose="05050102010706020507" pitchFamily="18" charset="2"/>
              </a:rPr>
              <a:t>to evaluate    to T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 i="1">
                <a:sym typeface="Symbol" panose="05050102010706020507" pitchFamily="18" charset="2"/>
              </a:rPr>
              <a:t>		</a:t>
            </a:r>
            <a:r>
              <a:rPr lang="en-US" altLang="en-US" sz="2800" i="1">
                <a:sym typeface="Symbol" panose="05050102010706020507" pitchFamily="18" charset="2"/>
              </a:rPr>
              <a:t> </a:t>
            </a:r>
            <a:r>
              <a:rPr lang="en-US" altLang="en-US" sz="2800">
                <a:sym typeface="Symbol" panose="05050102010706020507" pitchFamily="18" charset="2"/>
              </a:rPr>
              <a:t>=x</a:t>
            </a:r>
            <a:r>
              <a:rPr lang="en-US" altLang="en-US" sz="2800" baseline="-25000">
                <a:sym typeface="Symbol" panose="05050102010706020507" pitchFamily="18" charset="2"/>
              </a:rPr>
              <a:t>1</a:t>
            </a:r>
            <a:r>
              <a:rPr lang="en-US" altLang="en-US" sz="2800">
                <a:sym typeface="Symbol" panose="05050102010706020507" pitchFamily="18" charset="2"/>
              </a:rPr>
              <a:t>   x</a:t>
            </a:r>
            <a:r>
              <a:rPr lang="en-US" altLang="en-US" sz="2800" baseline="-25000">
                <a:sym typeface="Symbol" panose="05050102010706020507" pitchFamily="18" charset="2"/>
              </a:rPr>
              <a:t>2</a:t>
            </a:r>
            <a:r>
              <a:rPr lang="en-US" altLang="en-US" sz="2800">
                <a:sym typeface="Symbol" panose="05050102010706020507" pitchFamily="18" charset="2"/>
              </a:rPr>
              <a:t>  x</a:t>
            </a:r>
            <a:r>
              <a:rPr lang="en-US" altLang="en-US" sz="2800" baseline="-25000">
                <a:sym typeface="Symbol" panose="05050102010706020507" pitchFamily="18" charset="2"/>
              </a:rPr>
              <a:t>3</a:t>
            </a:r>
            <a:r>
              <a:rPr lang="en-US" altLang="en-US" sz="2800">
                <a:sym typeface="Symbol" panose="05050102010706020507" pitchFamily="18" charset="2"/>
              </a:rPr>
              <a:t>   x</a:t>
            </a:r>
            <a:r>
              <a:rPr lang="en-US" altLang="en-US" sz="2800" baseline="-25000">
                <a:sym typeface="Symbol" panose="05050102010706020507" pitchFamily="18" charset="2"/>
              </a:rPr>
              <a:t>4</a:t>
            </a:r>
          </a:p>
          <a:p>
            <a:pPr marL="533400" indent="-533400" eaLnBrk="1" hangingPunct="1"/>
            <a:endParaRPr lang="en-US" altLang="en-US">
              <a:sym typeface="Symbol" panose="05050102010706020507" pitchFamily="18" charset="2"/>
            </a:endParaRPr>
          </a:p>
          <a:p>
            <a:pPr marL="533400" indent="-533400" eaLnBrk="1" hangingPunct="1"/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SAT was the first problem shown to be NP-complete!</a:t>
            </a:r>
          </a:p>
          <a:p>
            <a:pPr marL="533400" indent="-533400" eaLnBrk="1" hangingPunct="1"/>
            <a:endParaRPr lang="en-US" altLang="en-US">
              <a:sym typeface="Symbol" panose="05050102010706020507" pitchFamily="18" charset="2"/>
            </a:endParaRPr>
          </a:p>
          <a:p>
            <a:pPr marL="533400" indent="-533400" eaLnBrk="1" hangingPunct="1"/>
            <a:endParaRPr lang="en-US" altLang="en-US">
              <a:sym typeface="Symbol" panose="05050102010706020507" pitchFamily="18" charset="2"/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	</a:t>
            </a:r>
          </a:p>
        </p:txBody>
      </p:sp>
      <p:sp>
        <p:nvSpPr>
          <p:cNvPr id="25605" name="Date Placeholder 4">
            <a:extLst>
              <a:ext uri="{FF2B5EF4-FFF2-40B4-BE49-F238E27FC236}">
                <a16:creationId xmlns:a16="http://schemas.microsoft.com/office/drawing/2014/main" id="{F857E135-B792-454A-9F29-A83AB4BE65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FFDCFB6B-C9B9-41AB-8C72-0D2E44575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423AAD-16D3-48D9-AEE4-8CB16538332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8C1BCC7-4A78-4B74-A252-498B11C70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CFN Satisfiability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46FD4A8-2F24-43FD-9772-D97362A61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427662"/>
          </a:xfrm>
        </p:spPr>
        <p:txBody>
          <a:bodyPr/>
          <a:lstStyle/>
          <a:p>
            <a:pPr marL="533400" indent="-533400" eaLnBrk="1" hangingPunct="1"/>
            <a:r>
              <a:rPr lang="en-US" altLang="en-US"/>
              <a:t>CFN is a special case of SAT </a:t>
            </a:r>
          </a:p>
          <a:p>
            <a:pPr marL="533400" indent="-533400" eaLnBrk="1" hangingPunct="1"/>
            <a:r>
              <a:rPr lang="en-US" altLang="en-US" i="1">
                <a:sym typeface="Symbol" panose="05050102010706020507" pitchFamily="18" charset="2"/>
              </a:rPr>
              <a:t></a:t>
            </a:r>
            <a:r>
              <a:rPr lang="en-US" altLang="en-US">
                <a:sym typeface="Symbol" panose="05050102010706020507" pitchFamily="18" charset="2"/>
              </a:rPr>
              <a:t> is in “Conjuctive Normal Form” (CNF) </a:t>
            </a:r>
          </a:p>
          <a:p>
            <a:pPr marL="914400" lvl="1" indent="-457200" eaLnBrk="1" hangingPunct="1"/>
            <a:r>
              <a:rPr lang="en-US" altLang="en-US">
                <a:sym typeface="Symbol" panose="05050102010706020507" pitchFamily="18" charset="2"/>
              </a:rPr>
              <a:t>“AND” of expressions (i.e., clauses)</a:t>
            </a:r>
          </a:p>
          <a:p>
            <a:pPr marL="914400" lvl="1" indent="-457200" eaLnBrk="1" hangingPunct="1"/>
            <a:r>
              <a:rPr lang="en-US" altLang="en-US">
                <a:sym typeface="Symbol" panose="05050102010706020507" pitchFamily="18" charset="2"/>
              </a:rPr>
              <a:t>Each clause contains only “OR”s of the variables and their complements</a:t>
            </a:r>
          </a:p>
          <a:p>
            <a:pPr marL="914400" lvl="1" indent="-457200" eaLnBrk="1" hangingPunct="1">
              <a:buFontTx/>
              <a:buNone/>
            </a:pPr>
            <a:endParaRPr lang="en-US" altLang="en-US">
              <a:solidFill>
                <a:srgbClr val="DD0111"/>
              </a:solidFill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     E.g.: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</a:t>
            </a:r>
            <a:r>
              <a:rPr lang="en-US" altLang="en-US">
                <a:sym typeface="Symbol" panose="05050102010706020507" pitchFamily="18" charset="2"/>
              </a:rPr>
              <a:t> = (x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 x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  (x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  x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  ( 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  x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  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367E26FF-5335-4659-9261-702A836C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519738"/>
            <a:ext cx="1392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clauses</a:t>
            </a:r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EF1EDE94-5A1F-4595-9F4E-2A942EB52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62250" y="4794250"/>
            <a:ext cx="115411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1A3F459E-F638-4A56-8599-C85B84C72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5600" y="4794250"/>
            <a:ext cx="331788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5D92052E-772A-458F-8065-83A3798F5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5013" y="4830763"/>
            <a:ext cx="145891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Date Placeholder 8">
            <a:extLst>
              <a:ext uri="{FF2B5EF4-FFF2-40B4-BE49-F238E27FC236}">
                <a16:creationId xmlns:a16="http://schemas.microsoft.com/office/drawing/2014/main" id="{524DC4E3-F7E4-4FBA-B577-33A4888CF8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EE22DB1C-58C0-43D1-A74F-4E4139114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2EC40C-D69D-4188-93DF-2BC22C16AA31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3A54C10-DB16-40CA-B933-4E527225C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3-CNF Satisfiability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B02F629-D0CF-4E92-948A-3FFE38812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455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	A subcase of CNF problem: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Contains three clauses</a:t>
            </a:r>
          </a:p>
          <a:p>
            <a:pPr eaLnBrk="1" hangingPunct="1"/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E.g.: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i="1">
                <a:sym typeface="Symbol" panose="05050102010706020507" pitchFamily="18" charset="2"/>
              </a:rPr>
              <a:t>		</a:t>
            </a:r>
            <a:r>
              <a:rPr lang="en-US" altLang="en-US">
                <a:sym typeface="Symbol" panose="05050102010706020507" pitchFamily="18" charset="2"/>
              </a:rPr>
              <a:t> = (x</a:t>
            </a:r>
            <a:r>
              <a:rPr lang="en-US" altLang="en-US" baseline="-25000">
                <a:sym typeface="Symbol" panose="05050102010706020507" pitchFamily="18" charset="2"/>
              </a:rPr>
              <a:t>1 </a:t>
            </a:r>
            <a:r>
              <a:rPr lang="en-US" altLang="en-US">
                <a:sym typeface="Symbol" panose="05050102010706020507" pitchFamily="18" charset="2"/>
              </a:rPr>
              <a:t> x</a:t>
            </a:r>
            <a:r>
              <a:rPr lang="en-US" altLang="en-US" baseline="-25000">
                <a:sym typeface="Symbol" panose="05050102010706020507" pitchFamily="18" charset="2"/>
              </a:rPr>
              <a:t>1 </a:t>
            </a:r>
            <a:r>
              <a:rPr lang="en-US" altLang="en-US">
                <a:sym typeface="Symbol" panose="05050102010706020507" pitchFamily="18" charset="2"/>
              </a:rPr>
              <a:t> x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  (x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  x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 x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)  			 	 (x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  x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   x</a:t>
            </a:r>
            <a:r>
              <a:rPr lang="en-US" altLang="en-US" baseline="-25000">
                <a:sym typeface="Symbol" panose="05050102010706020507" pitchFamily="18" charset="2"/>
              </a:rPr>
              <a:t>4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3-CNF</a:t>
            </a:r>
            <a:r>
              <a:rPr lang="en-US" altLang="en-US"/>
              <a:t> is NP-Complete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Interestingly enough, </a:t>
            </a:r>
            <a:r>
              <a:rPr lang="en-US" altLang="en-US" b="1"/>
              <a:t>2-CNF</a:t>
            </a:r>
            <a:r>
              <a:rPr lang="en-US" altLang="en-US"/>
              <a:t> is in P!</a:t>
            </a:r>
            <a:endParaRPr lang="en-US" altLang="en-US" b="1"/>
          </a:p>
        </p:txBody>
      </p:sp>
      <p:sp>
        <p:nvSpPr>
          <p:cNvPr id="27653" name="Date Placeholder 4">
            <a:extLst>
              <a:ext uri="{FF2B5EF4-FFF2-40B4-BE49-F238E27FC236}">
                <a16:creationId xmlns:a16="http://schemas.microsoft.com/office/drawing/2014/main" id="{140CC95A-8D70-40D2-AB5A-F88A8A4014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F62F371C-72F6-4B85-AD4D-2AE26F751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A77B01-03F7-4002-8C87-A2EC16D7B07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97ADA36-04D0-4935-AD11-BDF1BF2CD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Clique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2C3D80F-19B6-4386-B062-F4C172CCA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75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Clique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Undirected graph G = (V, 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Clique:</a:t>
            </a:r>
            <a:r>
              <a:rPr lang="en-US" altLang="en-US"/>
              <a:t> a subset of vertices in V all connected to each other by edges in E (i.e., forming a complete graph)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Size of a clique:</a:t>
            </a:r>
            <a:r>
              <a:rPr lang="en-US" altLang="en-US"/>
              <a:t> number of vertices it contains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Optimization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Find a clique of maximum size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Decision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Does G have a clique of size k?</a:t>
            </a:r>
          </a:p>
        </p:txBody>
      </p:sp>
      <p:sp>
        <p:nvSpPr>
          <p:cNvPr id="28677" name="Date Placeholder 19">
            <a:extLst>
              <a:ext uri="{FF2B5EF4-FFF2-40B4-BE49-F238E27FC236}">
                <a16:creationId xmlns:a16="http://schemas.microsoft.com/office/drawing/2014/main" id="{575357A3-DFE5-4C90-B62C-395E635CC8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D9DA3371-BAF8-455C-AC6F-D70A563EF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F27292-56DB-43C6-8A64-EE6B71B4AA9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6796FDE-72F2-493C-B4F7-8F5CE2F48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Clique Verifier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7CADD36-A876-4D28-ADF3-C34A98160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/>
              <a:t>Given</a:t>
            </a:r>
            <a:r>
              <a:rPr lang="en-US" altLang="en-US"/>
              <a:t>: an undirected graph G = (V, 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Problem</a:t>
            </a:r>
            <a:r>
              <a:rPr lang="en-US" altLang="en-US"/>
              <a:t>: Does G have a clique of size k?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Certificate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A set of k nodes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b="1"/>
              <a:t>Verifier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Verify that for all pairs of vertices in this set there exists an edge in E </a:t>
            </a: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C2E5E892-AEF3-420A-AC96-A46AAD4EB759}"/>
              </a:ext>
            </a:extLst>
          </p:cNvPr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29707" name="AutoShape 5">
              <a:extLst>
                <a:ext uri="{FF2B5EF4-FFF2-40B4-BE49-F238E27FC236}">
                  <a16:creationId xmlns:a16="http://schemas.microsoft.com/office/drawing/2014/main" id="{6C6E6137-8EA5-4A74-830B-8E9C741E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8" name="Line 6">
              <a:extLst>
                <a:ext uri="{FF2B5EF4-FFF2-40B4-BE49-F238E27FC236}">
                  <a16:creationId xmlns:a16="http://schemas.microsoft.com/office/drawing/2014/main" id="{D0D04B7A-9AA6-4FAF-A39A-9E1AD2B80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Line 7">
            <a:extLst>
              <a:ext uri="{FF2B5EF4-FFF2-40B4-BE49-F238E27FC236}">
                <a16:creationId xmlns:a16="http://schemas.microsoft.com/office/drawing/2014/main" id="{1D7EC116-E40C-4883-8954-539AE69478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8">
            <a:extLst>
              <a:ext uri="{FF2B5EF4-FFF2-40B4-BE49-F238E27FC236}">
                <a16:creationId xmlns:a16="http://schemas.microsoft.com/office/drawing/2014/main" id="{5B698E6C-B702-4529-A8B9-63966A59B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9">
            <a:extLst>
              <a:ext uri="{FF2B5EF4-FFF2-40B4-BE49-F238E27FC236}">
                <a16:creationId xmlns:a16="http://schemas.microsoft.com/office/drawing/2014/main" id="{54C6460A-333E-4977-9CA4-F4509DA1B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0">
            <a:extLst>
              <a:ext uri="{FF2B5EF4-FFF2-40B4-BE49-F238E27FC236}">
                <a16:creationId xmlns:a16="http://schemas.microsoft.com/office/drawing/2014/main" id="{73920A3B-8427-4C78-922E-40BA0DBD5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Date Placeholder 11">
            <a:extLst>
              <a:ext uri="{FF2B5EF4-FFF2-40B4-BE49-F238E27FC236}">
                <a16:creationId xmlns:a16="http://schemas.microsoft.com/office/drawing/2014/main" id="{756465EC-A0F7-45D6-8573-677BCB582E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4E2F4BE8-BEEA-49A9-A4EF-CA3DE7B02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987044-5856-4E3E-81F2-88D4EDD260D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8180811-7418-4500-A6FF-21713F9BB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3-CNF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 baseline="-25000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Clique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646632D-A865-4304-8B40-EC02ADA37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54113"/>
            <a:ext cx="8229600" cy="51371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b="1"/>
              <a:t>Idea: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Construct a graph G such that </a:t>
            </a:r>
            <a:r>
              <a:rPr lang="en-US" altLang="en-US" i="1">
                <a:sym typeface="Symbol" panose="05050102010706020507" pitchFamily="18" charset="2"/>
              </a:rPr>
              <a:t></a:t>
            </a:r>
            <a:r>
              <a:rPr lang="en-US" altLang="en-US">
                <a:sym typeface="Symbol" panose="05050102010706020507" pitchFamily="18" charset="2"/>
              </a:rPr>
              <a:t> is satisfiable only if G has a clique of size k</a:t>
            </a:r>
            <a:endParaRPr lang="en-US" altLang="en-US"/>
          </a:p>
        </p:txBody>
      </p:sp>
      <p:sp>
        <p:nvSpPr>
          <p:cNvPr id="30725" name="Date Placeholder 4">
            <a:extLst>
              <a:ext uri="{FF2B5EF4-FFF2-40B4-BE49-F238E27FC236}">
                <a16:creationId xmlns:a16="http://schemas.microsoft.com/office/drawing/2014/main" id="{E28C075A-3ED6-4462-934E-6B4DC541B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AC06305D-FCD3-44D5-AACC-E1F2B2003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A3949A-A721-4A7A-B1E0-C1F27894BA1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2D174CE-771E-4708-8A93-AC17C2DB6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Examples NP-complete and </a:t>
            </a:r>
            <a:br>
              <a:rPr lang="en-US" altLang="en-US" sz="3600"/>
            </a:br>
            <a:r>
              <a:rPr lang="en-US" altLang="en-US" sz="3600"/>
              <a:t>NP-hard problems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A17B9536-5409-4ED1-90DB-1024C119480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881188"/>
            <a:ext cx="7888288" cy="3481387"/>
          </a:xfrm>
          <a:noFill/>
        </p:spPr>
      </p:pic>
      <p:sp>
        <p:nvSpPr>
          <p:cNvPr id="1007620" name="Text Box 4">
            <a:extLst>
              <a:ext uri="{FF2B5EF4-FFF2-40B4-BE49-F238E27FC236}">
                <a16:creationId xmlns:a16="http://schemas.microsoft.com/office/drawing/2014/main" id="{0C6D855F-0991-4E81-9D91-6EDF39891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782763"/>
            <a:ext cx="1947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DD0111"/>
                </a:solidFill>
              </a:rPr>
              <a:t>NP-complete</a:t>
            </a:r>
          </a:p>
        </p:txBody>
      </p:sp>
      <p:sp>
        <p:nvSpPr>
          <p:cNvPr id="1007621" name="Text Box 5">
            <a:extLst>
              <a:ext uri="{FF2B5EF4-FFF2-40B4-BE49-F238E27FC236}">
                <a16:creationId xmlns:a16="http://schemas.microsoft.com/office/drawing/2014/main" id="{EABBDC4E-AEEC-4A57-B524-CA8820CE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362585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DD0111"/>
                </a:solidFill>
              </a:rPr>
              <a:t>NP-hard</a:t>
            </a:r>
          </a:p>
        </p:txBody>
      </p:sp>
      <p:sp>
        <p:nvSpPr>
          <p:cNvPr id="31751" name="Date Placeholder 6">
            <a:extLst>
              <a:ext uri="{FF2B5EF4-FFF2-40B4-BE49-F238E27FC236}">
                <a16:creationId xmlns:a16="http://schemas.microsoft.com/office/drawing/2014/main" id="{42F645D4-97A0-4E32-84CC-F6509B5F27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/>
      <p:bldP spid="10076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AC92485B-7893-49D5-8170-7B0EA0A50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97F874-2055-41E0-B005-C3BF2D1CDFA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8DA1355-587B-4836-85F2-E9E9E20C7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should we care?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47C053D-2F70-4DB8-A6DB-5FB8AAE91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Knowing that they are hard lets you stop beating your head against a wall trying to solve them…</a:t>
            </a:r>
          </a:p>
          <a:p>
            <a:pPr lvl="1" eaLnBrk="1" hangingPunct="1"/>
            <a:r>
              <a:rPr lang="en-US" altLang="en-US" b="1"/>
              <a:t>Use a heuristic:</a:t>
            </a:r>
            <a:r>
              <a:rPr lang="en-US" altLang="en-US"/>
              <a:t> come up with a method for solving a reasonable fraction of the common cases.</a:t>
            </a:r>
          </a:p>
          <a:p>
            <a:pPr lvl="1" eaLnBrk="1" hangingPunct="1"/>
            <a:r>
              <a:rPr lang="en-US" altLang="en-US" b="1"/>
              <a:t>Solve approximately:</a:t>
            </a:r>
            <a:r>
              <a:rPr lang="en-US" altLang="en-US"/>
              <a:t> come up with a solution that you can prove that is close to right.</a:t>
            </a:r>
          </a:p>
          <a:p>
            <a:pPr lvl="1" eaLnBrk="1" hangingPunct="1"/>
            <a:r>
              <a:rPr lang="en-US" altLang="en-US" b="1"/>
              <a:t>Use an exponential time solution:</a:t>
            </a:r>
            <a:r>
              <a:rPr lang="en-US" altLang="en-US"/>
              <a:t> if you really have to solve the problem exactly and stop worrying about finding a better solution.</a:t>
            </a:r>
          </a:p>
        </p:txBody>
      </p:sp>
      <p:sp>
        <p:nvSpPr>
          <p:cNvPr id="5125" name="Date Placeholder 4">
            <a:extLst>
              <a:ext uri="{FF2B5EF4-FFF2-40B4-BE49-F238E27FC236}">
                <a16:creationId xmlns:a16="http://schemas.microsoft.com/office/drawing/2014/main" id="{5B8782A6-93C0-40F9-AE0A-021FF3727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6706EE7A-99A4-462D-A360-DE00A3F323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1F7F87-B2F0-4FC9-816C-1C554A9C6A1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B4F0D43-27E7-414B-BCE2-485D5D47A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Optimization &amp; Decision Problems</a:t>
            </a:r>
          </a:p>
        </p:txBody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4D61902F-BA59-46EC-B9FA-FC56B5020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b="1"/>
              <a:t>Decision problems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Given an input and a question regarding a problem, determine if the answer is yes or no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b="1"/>
              <a:t>Optimization problems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Find a solution with the “best”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Optimization problems can be cast as decision problems that are easier to study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altLang="en-US"/>
              <a:t>Shortest path: G = unweighted directed graph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/>
              <a:t>Find a path between u and v that uses the fewest edges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>
                <a:latin typeface="Monotype Corsiva" panose="03010101010201010101" pitchFamily="66" charset="0"/>
              </a:rPr>
              <a:t>Does a path exist from u to v consisting of at most k edges?</a:t>
            </a:r>
          </a:p>
        </p:txBody>
      </p:sp>
      <p:sp>
        <p:nvSpPr>
          <p:cNvPr id="6149" name="Date Placeholder 4">
            <a:extLst>
              <a:ext uri="{FF2B5EF4-FFF2-40B4-BE49-F238E27FC236}">
                <a16:creationId xmlns:a16="http://schemas.microsoft.com/office/drawing/2014/main" id="{43CDF93A-B2A9-49AB-B5EE-15A26F84C7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2BB23058-5A46-472F-BB70-E62033DA6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FF8D67-FA2F-4F95-8617-37000C48727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FF0F6FE-28FB-49AD-8BFD-E57584AF5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of “P” Problems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C66D525-C70D-44AE-A723-6ED41782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461375" cy="49466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/>
              <a:t>Class P</a:t>
            </a:r>
            <a:r>
              <a:rPr lang="en-US" altLang="en-US"/>
              <a:t> consists of (decision) problems that are solvable in polynomial time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Polynomial-time algorithms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Worst-case running time is </a:t>
            </a:r>
            <a:r>
              <a:rPr lang="en-US" altLang="en-US">
                <a:latin typeface="Comic Sans MS" panose="030F0702030302020204" pitchFamily="66" charset="0"/>
              </a:rPr>
              <a:t>O(n</a:t>
            </a:r>
            <a:r>
              <a:rPr lang="en-US" altLang="en-US" baseline="30000">
                <a:latin typeface="Comic Sans MS" panose="030F0702030302020204" pitchFamily="66" charset="0"/>
              </a:rPr>
              <a:t>k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  <a:r>
              <a:rPr lang="en-US" altLang="en-US"/>
              <a:t>, for some constant k</a:t>
            </a:r>
          </a:p>
          <a:p>
            <a:pPr eaLnBrk="1" hangingPunct="1"/>
            <a:r>
              <a:rPr lang="en-US" altLang="en-US"/>
              <a:t>Examples of polynomial time: </a:t>
            </a:r>
          </a:p>
          <a:p>
            <a:pPr lvl="1" eaLnBrk="1" hangingPunct="1"/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), O(n</a:t>
            </a:r>
            <a:r>
              <a:rPr lang="en-US" altLang="en-US" baseline="30000"/>
              <a:t>3</a:t>
            </a:r>
            <a:r>
              <a:rPr lang="en-US" altLang="en-US"/>
              <a:t>), O(1), O(n lg n) </a:t>
            </a:r>
          </a:p>
          <a:p>
            <a:pPr eaLnBrk="1" hangingPunct="1"/>
            <a:r>
              <a:rPr lang="en-US" altLang="en-US"/>
              <a:t>Examples of non-polynomial time: </a:t>
            </a:r>
          </a:p>
          <a:p>
            <a:pPr lvl="1" eaLnBrk="1" hangingPunct="1"/>
            <a:r>
              <a:rPr lang="en-US" altLang="en-US"/>
              <a:t>O(2</a:t>
            </a:r>
            <a:r>
              <a:rPr lang="en-US" altLang="en-US" i="1" baseline="30000"/>
              <a:t>n</a:t>
            </a:r>
            <a:r>
              <a:rPr lang="en-US" altLang="en-US"/>
              <a:t>), O(</a:t>
            </a:r>
            <a:r>
              <a:rPr lang="en-US" altLang="en-US" i="1"/>
              <a:t>n</a:t>
            </a:r>
            <a:r>
              <a:rPr lang="en-US" altLang="en-US"/>
              <a:t>!)</a:t>
            </a:r>
          </a:p>
          <a:p>
            <a:pPr lvl="1" eaLnBrk="1" hangingPunct="1">
              <a:lnSpc>
                <a:spcPct val="130000"/>
              </a:lnSpc>
            </a:pPr>
            <a:endParaRPr lang="en-US" altLang="en-US"/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5BD45913-CEC6-4A26-8A70-D0F9DA9BCF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497D1787-73E0-4C23-8CE9-106A5632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24DBD8-FEB4-4739-887C-5E4C76744C1A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80E730E-BBA1-4C38-95F7-20D100B85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Tractable/Intractable Problems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9E4722D-4931-4257-9E66-F332E9DE4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461375" cy="49466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/>
              <a:t>Problems in P are also called </a:t>
            </a:r>
            <a:r>
              <a:rPr lang="en-US" altLang="en-US" b="1">
                <a:solidFill>
                  <a:srgbClr val="008080"/>
                </a:solidFill>
              </a:rPr>
              <a:t>tractable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Problems </a:t>
            </a:r>
            <a:r>
              <a:rPr lang="en-US" altLang="en-US" b="1"/>
              <a:t>not</a:t>
            </a:r>
            <a:r>
              <a:rPr lang="en-US" altLang="en-US"/>
              <a:t> in P are </a:t>
            </a:r>
            <a:r>
              <a:rPr lang="en-US" altLang="en-US" b="1">
                <a:solidFill>
                  <a:srgbClr val="CC0000"/>
                </a:solidFill>
              </a:rPr>
              <a:t>intractable or unsolvable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Can be solved in reasonable time only for small inputs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Or, can not be solved at all 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EE24B0FC-55EF-4F42-B166-1D191F50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3646488"/>
            <a:ext cx="75739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ko-KR" sz="2000">
                <a:ea typeface="굴림" panose="020B0600000101010101" pitchFamily="34" charset="-127"/>
              </a:rPr>
              <a:t> Turing discovered in the 1930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’</a:t>
            </a:r>
            <a:r>
              <a:rPr lang="en-US" altLang="ko-KR" sz="2000">
                <a:ea typeface="굴림" panose="020B0600000101010101" pitchFamily="34" charset="-127"/>
              </a:rPr>
              <a:t>s that there are problems </a:t>
            </a:r>
            <a:r>
              <a:rPr lang="en-US" altLang="ko-KR" sz="2000" b="1">
                <a:ea typeface="굴림" panose="020B0600000101010101" pitchFamily="34" charset="-127"/>
              </a:rPr>
              <a:t>unsolvable</a:t>
            </a:r>
            <a:r>
              <a:rPr lang="en-US" altLang="ko-KR" sz="2000">
                <a:ea typeface="굴림" panose="020B0600000101010101" pitchFamily="34" charset="-127"/>
              </a:rPr>
              <a:t> by </a:t>
            </a:r>
            <a:r>
              <a:rPr lang="en-US" altLang="ko-KR" sz="2000" i="1">
                <a:ea typeface="굴림" panose="020B0600000101010101" pitchFamily="34" charset="-127"/>
              </a:rPr>
              <a:t>any</a:t>
            </a:r>
            <a:r>
              <a:rPr lang="en-US" altLang="ko-KR" sz="2000">
                <a:ea typeface="굴림" panose="020B0600000101010101" pitchFamily="34" charset="-127"/>
              </a:rPr>
              <a:t> algorithm.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ko-KR" sz="2000">
                <a:ea typeface="굴림" panose="020B0600000101010101" pitchFamily="34" charset="-127"/>
              </a:rPr>
              <a:t> The most famous of them is the </a:t>
            </a:r>
            <a:r>
              <a:rPr lang="en-US" altLang="ko-KR" sz="2000" b="1" i="1">
                <a:ea typeface="굴림" panose="020B0600000101010101" pitchFamily="34" charset="-127"/>
              </a:rPr>
              <a:t>halting problem</a:t>
            </a:r>
          </a:p>
          <a:p>
            <a:pPr lvl="1" eaLnBrk="1" hangingPunct="1"/>
            <a:r>
              <a:rPr lang="en-US" altLang="ko-KR" sz="2000" i="1">
                <a:ea typeface="굴림" panose="020B0600000101010101" pitchFamily="34" charset="-127"/>
              </a:rPr>
              <a:t> </a:t>
            </a:r>
            <a:r>
              <a:rPr lang="en-US" altLang="ko-KR" sz="2000">
                <a:ea typeface="굴림" panose="020B0600000101010101" pitchFamily="34" charset="-127"/>
              </a:rPr>
              <a:t>Given an arbitrary algorithm and its input, will that algorithm eventually halt, or will it continue forever in an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“</a:t>
            </a:r>
            <a:r>
              <a:rPr lang="en-US" altLang="ko-KR" sz="2000" i="1">
                <a:ea typeface="굴림" panose="020B0600000101010101" pitchFamily="34" charset="-127"/>
              </a:rPr>
              <a:t>infinite loop</a:t>
            </a:r>
            <a:r>
              <a:rPr lang="en-US" altLang="ko-KR" sz="2000">
                <a:ea typeface="굴림" panose="020B0600000101010101" pitchFamily="34" charset="-127"/>
              </a:rPr>
              <a:t>?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”</a:t>
            </a:r>
            <a:endParaRPr lang="en-US" altLang="ko-KR" sz="2000">
              <a:ea typeface="굴림" panose="020B0600000101010101" pitchFamily="34" charset="-127"/>
            </a:endParaRPr>
          </a:p>
        </p:txBody>
      </p:sp>
      <p:sp>
        <p:nvSpPr>
          <p:cNvPr id="8198" name="Date Placeholder 5">
            <a:extLst>
              <a:ext uri="{FF2B5EF4-FFF2-40B4-BE49-F238E27FC236}">
                <a16:creationId xmlns:a16="http://schemas.microsoft.com/office/drawing/2014/main" id="{BE177A6E-A0F7-4A24-B5A4-421EDDB46C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9AFE9E2E-9587-4B4E-8D02-F397F7914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A994A-0504-4B6A-A76E-F892E649707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8AF7700-8421-496E-959C-7014CDA1D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Intractable Problems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BADEE87-E409-45DE-98A6-56D0B77328AD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881188"/>
            <a:ext cx="7888288" cy="3481387"/>
          </a:xfrm>
          <a:noFill/>
        </p:spPr>
      </p:pic>
      <p:sp>
        <p:nvSpPr>
          <p:cNvPr id="9221" name="Date Placeholder 4">
            <a:extLst>
              <a:ext uri="{FF2B5EF4-FFF2-40B4-BE49-F238E27FC236}">
                <a16:creationId xmlns:a16="http://schemas.microsoft.com/office/drawing/2014/main" id="{CF5D0788-8B3A-49E7-8D0F-07AA6ECFBD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8415DB89-F9E5-448C-825B-FDB07231A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14CBCA-3542-4DBE-A067-0595DF5193A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AB245C9-B056-455F-9C66-C2A3F9CA2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Intractable Problems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0E1A7B7-8E26-4551-968F-92B83AE76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be classified in various categories based on their degree of difficulty, e.g.,</a:t>
            </a:r>
          </a:p>
          <a:p>
            <a:pPr lvl="1" eaLnBrk="1" hangingPunct="1"/>
            <a:r>
              <a:rPr lang="en-US" altLang="en-US"/>
              <a:t>NP</a:t>
            </a:r>
          </a:p>
          <a:p>
            <a:pPr lvl="1" eaLnBrk="1" hangingPunct="1"/>
            <a:r>
              <a:rPr lang="en-US" altLang="en-US"/>
              <a:t>NP-complete</a:t>
            </a:r>
          </a:p>
          <a:p>
            <a:pPr lvl="1" eaLnBrk="1" hangingPunct="1"/>
            <a:r>
              <a:rPr lang="en-US" altLang="en-US"/>
              <a:t>NP-hard</a:t>
            </a:r>
          </a:p>
          <a:p>
            <a:pPr eaLnBrk="1" hangingPunct="1"/>
            <a:r>
              <a:rPr lang="en-US" altLang="en-US"/>
              <a:t>Let’s define NP algorithms and NP problems …</a:t>
            </a:r>
          </a:p>
        </p:txBody>
      </p:sp>
      <p:sp>
        <p:nvSpPr>
          <p:cNvPr id="10245" name="Date Placeholder 4">
            <a:extLst>
              <a:ext uri="{FF2B5EF4-FFF2-40B4-BE49-F238E27FC236}">
                <a16:creationId xmlns:a16="http://schemas.microsoft.com/office/drawing/2014/main" id="{920405A9-45C9-4211-B5D7-C3EA3D69C5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620B6C5B-6359-4A19-9C39-C363FA574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09F2CF-E069-421D-9821-15CC141D9BC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848E6D3-3040-4DCA-B724-AE3472961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Nondeterministic and NP Algorithms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BFB374D-10FA-4541-9B15-1CECA3262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6625" cy="551815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arenR"/>
            </a:pPr>
            <a:r>
              <a:rPr lang="en-US" altLang="en-US"/>
              <a:t>Nondeterministic (“guessing”) : 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None/>
            </a:pPr>
            <a:r>
              <a:rPr lang="en-US" altLang="en-US"/>
              <a:t>	generate randomly an arbitrary string that can be thought of as a candidate solution (“certificate”)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arenR"/>
            </a:pPr>
            <a:r>
              <a:rPr lang="en-US" altLang="en-US"/>
              <a:t>Deterministic (“verification”) :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None/>
            </a:pPr>
            <a:r>
              <a:rPr lang="en-US" altLang="en-US"/>
              <a:t>	take the certificate and the instance to the problem and returns YES if the certificate represents a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altLang="en-US" b="1"/>
              <a:t>NP algorithms (Nondeterministic polynomial)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None/>
            </a:pPr>
            <a:r>
              <a:rPr lang="en-US" altLang="en-US"/>
              <a:t>	verification stage is polynomial</a:t>
            </a:r>
          </a:p>
        </p:txBody>
      </p:sp>
      <p:sp>
        <p:nvSpPr>
          <p:cNvPr id="11269" name="Date Placeholder 4">
            <a:extLst>
              <a:ext uri="{FF2B5EF4-FFF2-40B4-BE49-F238E27FC236}">
                <a16:creationId xmlns:a16="http://schemas.microsoft.com/office/drawing/2014/main" id="{40E3B69E-C577-4FD5-8A09-9B4E7481D8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April 5, 2014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1802</Words>
  <Application>Microsoft Office PowerPoint</Application>
  <PresentationFormat>On-screen Show (4:3)</PresentationFormat>
  <Paragraphs>305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Monotype Corsiva</vt:lpstr>
      <vt:lpstr>Comic Sans MS</vt:lpstr>
      <vt:lpstr>굴림</vt:lpstr>
      <vt:lpstr>Times New Roman</vt:lpstr>
      <vt:lpstr>Courier New</vt:lpstr>
      <vt:lpstr>Symbol</vt:lpstr>
      <vt:lpstr>Default Design</vt:lpstr>
      <vt:lpstr>NP-Completeness</vt:lpstr>
      <vt:lpstr>NP-Completeness</vt:lpstr>
      <vt:lpstr>Why should we care?</vt:lpstr>
      <vt:lpstr>Optimization &amp; Decision Problems</vt:lpstr>
      <vt:lpstr>Class of “P” Problems</vt:lpstr>
      <vt:lpstr>Tractable/Intractable Problems</vt:lpstr>
      <vt:lpstr>Examples of Intractable Problems</vt:lpstr>
      <vt:lpstr>Intractable Problems</vt:lpstr>
      <vt:lpstr>Nondeterministic and NP Algorithms</vt:lpstr>
      <vt:lpstr>Class of “NP” Problems</vt:lpstr>
      <vt:lpstr>E.g.: Hamiltonian Cycle</vt:lpstr>
      <vt:lpstr>Is P = NP?</vt:lpstr>
      <vt:lpstr>NP-Completeness (informally)</vt:lpstr>
      <vt:lpstr>Reductions</vt:lpstr>
      <vt:lpstr>Polynomial Reductions</vt:lpstr>
      <vt:lpstr>NP-Completeness (formally)</vt:lpstr>
      <vt:lpstr>Implications of Reduction</vt:lpstr>
      <vt:lpstr>Proving Polynomial Time</vt:lpstr>
      <vt:lpstr>Proving NP-Completeness</vt:lpstr>
      <vt:lpstr>Revisit “Is P = NP?”</vt:lpstr>
      <vt:lpstr>P &amp; NP-Complete Problems</vt:lpstr>
      <vt:lpstr>P &amp; NP-Complete Problems</vt:lpstr>
      <vt:lpstr>Satisfiability Problem (SAT)</vt:lpstr>
      <vt:lpstr>CFN Satisfiability</vt:lpstr>
      <vt:lpstr>3-CNF Satisfiability</vt:lpstr>
      <vt:lpstr>Clique</vt:lpstr>
      <vt:lpstr>Clique Verifier</vt:lpstr>
      <vt:lpstr>3-CNF p Clique</vt:lpstr>
      <vt:lpstr>Examples NP-complete and  NP-hard problems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User</cp:lastModifiedBy>
  <cp:revision>1143</cp:revision>
  <dcterms:created xsi:type="dcterms:W3CDTF">2003-07-26T00:47:08Z</dcterms:created>
  <dcterms:modified xsi:type="dcterms:W3CDTF">2022-06-27T19:30:02Z</dcterms:modified>
</cp:coreProperties>
</file>