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260" r:id="rId4"/>
    <p:sldId id="262" r:id="rId5"/>
    <p:sldId id="263" r:id="rId6"/>
    <p:sldId id="265" r:id="rId7"/>
    <p:sldId id="266" r:id="rId8"/>
    <p:sldId id="302" r:id="rId9"/>
    <p:sldId id="303" r:id="rId10"/>
    <p:sldId id="304" r:id="rId11"/>
    <p:sldId id="305" r:id="rId12"/>
    <p:sldId id="267" r:id="rId13"/>
    <p:sldId id="268" r:id="rId14"/>
    <p:sldId id="269" r:id="rId15"/>
    <p:sldId id="285" r:id="rId16"/>
    <p:sldId id="271" r:id="rId17"/>
    <p:sldId id="272" r:id="rId18"/>
    <p:sldId id="274" r:id="rId19"/>
    <p:sldId id="276" r:id="rId20"/>
    <p:sldId id="286" r:id="rId21"/>
    <p:sldId id="325" r:id="rId22"/>
    <p:sldId id="295" r:id="rId23"/>
    <p:sldId id="297" r:id="rId24"/>
    <p:sldId id="299" r:id="rId25"/>
    <p:sldId id="296" r:id="rId26"/>
    <p:sldId id="298" r:id="rId27"/>
    <p:sldId id="301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20" r:id="rId40"/>
    <p:sldId id="321" r:id="rId41"/>
    <p:sldId id="322" r:id="rId42"/>
    <p:sldId id="323" r:id="rId43"/>
    <p:sldId id="324" r:id="rId44"/>
    <p:sldId id="28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710B3-0EAC-497D-B7BD-E2121D5B22D2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47704-A001-4EFE-81F8-0C7BAE494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59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3ED301E-EEDC-4FA5-AE20-9D80E99CBFC6}" type="slidenum">
              <a:rPr lang="en-AU"/>
              <a:pPr eaLnBrk="1" hangingPunct="1"/>
              <a:t>1</a:t>
            </a:fld>
            <a:endParaRPr lang="en-AU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344FA8-235E-4DFC-8882-DBDB271AB8DB}" type="slidenum">
              <a:rPr lang="en-AU"/>
              <a:pPr eaLnBrk="1" hangingPunct="1"/>
              <a:t>14</a:t>
            </a:fld>
            <a:endParaRPr lang="en-AU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74A26EF-1ABE-499D-961D-77D299CAF82F}" type="slidenum">
              <a:rPr kumimoji="0" lang="en-AU" altLang="ko-KR">
                <a:latin typeface="맑은 고딕" pitchFamily="50" charset="-127"/>
                <a:ea typeface="맑은 고딕" pitchFamily="50" charset="-127"/>
              </a:rPr>
              <a:pPr eaLnBrk="1" hangingPunct="1"/>
              <a:t>15</a:t>
            </a:fld>
            <a:endParaRPr kumimoji="0" lang="en-AU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3D0BD7-D01C-44F6-B387-202023B11A09}" type="slidenum">
              <a:rPr lang="en-AU"/>
              <a:pPr eaLnBrk="1" hangingPunct="1"/>
              <a:t>16</a:t>
            </a:fld>
            <a:endParaRPr lang="en-AU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dirty="0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7451F7-5AB5-4DF6-871C-0DEDE47B25B9}" type="slidenum">
              <a:rPr lang="en-AU"/>
              <a:pPr eaLnBrk="1" hangingPunct="1"/>
              <a:t>17</a:t>
            </a:fld>
            <a:endParaRPr lang="en-AU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27E6691-BF1A-4B3C-A099-B2BFBE75FA6A}" type="slidenum">
              <a:rPr lang="en-AU"/>
              <a:pPr eaLnBrk="1" hangingPunct="1"/>
              <a:t>18</a:t>
            </a:fld>
            <a:endParaRPr lang="en-AU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AU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C9CA7E-59DB-4AEB-AEAB-F0AA4FEC86CD}" type="slidenum">
              <a:rPr lang="en-AU"/>
              <a:pPr eaLnBrk="1" hangingPunct="1"/>
              <a:t>19</a:t>
            </a:fld>
            <a:endParaRPr lang="en-AU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alifornian FB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alifornian FB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alifornian FB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alifornian FB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alifornian FB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fornian FB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fornian FB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fornian FB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fornian FB" pitchFamily="18" charset="0"/>
              </a:defRPr>
            </a:lvl9pPr>
          </a:lstStyle>
          <a:p>
            <a:fld id="{D7828780-6E63-445E-8748-E5BF12D4716E}" type="slidenum">
              <a:rPr lang="en-US" altLang="zh-CN" sz="1200" b="0">
                <a:latin typeface="Times New Roman" pitchFamily="18" charset="0"/>
              </a:rPr>
              <a:pPr/>
              <a:t>20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0058A-C71A-400B-AE08-F79500D74C5C}" type="slidenum">
              <a:rPr lang="en-US"/>
              <a:pPr/>
              <a:t>30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274B-4969-4139-8C6D-25225A39E158}" type="slidenum">
              <a:rPr lang="en-US"/>
              <a:pPr/>
              <a:t>32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715C3-D767-43C7-8291-DB2280813FA4}" type="slidenum">
              <a:rPr lang="en-US"/>
              <a:pPr/>
              <a:t>33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CEE71EC-E564-44A2-A10E-BC47758A97BE}" type="slidenum">
              <a:rPr lang="en-AU"/>
              <a:pPr eaLnBrk="1" hangingPunct="1"/>
              <a:t>2</a:t>
            </a:fld>
            <a:endParaRPr lang="en-AU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17240-AD9E-44C6-918B-B108BBB0A526}" type="slidenum">
              <a:rPr lang="en-US"/>
              <a:pPr/>
              <a:t>34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9418E-EFA3-4E14-9700-C15B394EE3C2}" type="slidenum">
              <a:rPr lang="en-US"/>
              <a:pPr/>
              <a:t>35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DABB6-1C44-427D-B3C5-1DF01381B0B1}" type="slidenum">
              <a:rPr lang="en-US"/>
              <a:pPr/>
              <a:t>36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E1086-CA61-4829-A735-920A10F4FE3D}" type="slidenum">
              <a:rPr lang="en-US"/>
              <a:pPr/>
              <a:t>37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26963-08D9-42A2-B5B0-2FE50F3A41F7}" type="slidenum">
              <a:rPr lang="en-US"/>
              <a:pPr/>
              <a:t>38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82EC9-DA18-47EF-831A-223AB637FC3A}" type="slidenum">
              <a:rPr lang="en-US"/>
              <a:pPr/>
              <a:t>39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20DD9-3E1F-4933-951C-C000D86983F3}" type="slidenum">
              <a:rPr lang="en-US"/>
              <a:pPr/>
              <a:t>40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2ABF3-1FF1-4794-B912-E7513705CBCB}" type="slidenum">
              <a:rPr lang="en-US"/>
              <a:pPr/>
              <a:t>41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D81F3-B489-41DD-9CB2-6949CBA8EE86}" type="slidenum">
              <a:rPr lang="en-US"/>
              <a:pPr/>
              <a:t>42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AFF949-CB69-4F4C-BE58-7DE6FE3DBB0E}" type="slidenum">
              <a:rPr lang="en-AU"/>
              <a:pPr eaLnBrk="1" hangingPunct="1"/>
              <a:t>44</a:t>
            </a:fld>
            <a:endParaRPr lang="en-A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1292B0-6CB5-4599-816B-C796A0A45A42}" type="slidenum">
              <a:rPr lang="en-AU"/>
              <a:pPr eaLnBrk="1" hangingPunct="1"/>
              <a:t>3</a:t>
            </a:fld>
            <a:endParaRPr lang="en-A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4AC9B2-1543-43D4-B0C4-26CA3785F02C}" type="slidenum">
              <a:rPr lang="en-AU"/>
              <a:pPr eaLnBrk="1" hangingPunct="1"/>
              <a:t>4</a:t>
            </a:fld>
            <a:endParaRPr lang="en-AU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69FC4F-3769-4ACB-90F7-5DEC42A0B8F4}" type="slidenum">
              <a:rPr lang="en-AU"/>
              <a:pPr eaLnBrk="1" hangingPunct="1"/>
              <a:t>5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A1F4491-73E1-44DB-BC80-0007A58F925B}" type="slidenum">
              <a:rPr lang="en-AU"/>
              <a:pPr eaLnBrk="1" hangingPunct="1"/>
              <a:t>6</a:t>
            </a:fld>
            <a:endParaRPr lang="en-AU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CF9B9B-9190-4F4E-86A5-9DA5D48EFEBE}" type="slidenum">
              <a:rPr lang="en-AU"/>
              <a:pPr eaLnBrk="1" hangingPunct="1"/>
              <a:t>7</a:t>
            </a:fld>
            <a:endParaRPr lang="en-AU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733ECB5-6221-4D9A-A2C0-815D062D90B7}" type="slidenum">
              <a:rPr lang="en-AU"/>
              <a:pPr eaLnBrk="1" hangingPunct="1"/>
              <a:t>12</a:t>
            </a:fld>
            <a:endParaRPr lang="en-AU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4D11656-81F7-47C2-BB7D-66DBF296CB11}" type="slidenum">
              <a:rPr lang="en-AU"/>
              <a:pPr eaLnBrk="1" hangingPunct="1"/>
              <a:t>13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EFEA-2404-4BD0-AC3D-D667220ABD51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348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1886-FDB4-4E82-B589-C05D5D4645AC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231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0617-6FBF-4834-BC7F-268A2EC3051C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765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45B707-B7B3-4B90-B794-67783FA485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003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CA8-965D-481C-8861-86136317A698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44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E23-7D90-44C9-8D82-1DB884F65B78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7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9321-B321-46E7-949F-DBD980266F6B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06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7DA-BE34-4325-8007-69B95EFAA0F3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543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DD02-CF9B-437B-B731-3A2774A5CAC6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922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D17B-E091-4C2F-9BF3-DE4563C7E58D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2F7-5C73-4CCF-A3AC-D986BE805A53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31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EFE5-5317-4FE7-97E0-C4069929606D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579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A7C9-E6C9-4422-8539-4DCE47932A7E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4DBD-3165-42D8-B33C-93CC5E14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942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848600" cy="2765425"/>
          </a:xfrm>
        </p:spPr>
        <p:txBody>
          <a:bodyPr/>
          <a:lstStyle/>
          <a:p>
            <a:pPr eaLnBrk="1" hangingPunct="1"/>
            <a:r>
              <a:rPr lang="en-US" dirty="0" smtClean="0"/>
              <a:t>Number Theoretic Algorithms: Public-Key Cryptography</a:t>
            </a:r>
            <a:endParaRPr lang="en-AU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671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5F3-6005-4AD7-A3FF-45C234632E33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64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ko-KR" smtClean="0">
                <a:latin typeface="Arial" charset="0"/>
                <a:cs typeface="Arial" charset="0"/>
              </a:rPr>
              <a:t>Euler Totient Function 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ø(n)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ko-KR" smtClean="0">
                <a:latin typeface="Arial" charset="0"/>
                <a:cs typeface="Arial" charset="0"/>
              </a:rPr>
              <a:t>to compute ø(n) need to count number of elements to be excluded</a:t>
            </a:r>
          </a:p>
          <a:p>
            <a:pPr eaLnBrk="1" hangingPunct="1"/>
            <a:r>
              <a:rPr lang="en-US" altLang="ko-KR" smtClean="0">
                <a:latin typeface="Arial" charset="0"/>
                <a:cs typeface="Arial" charset="0"/>
              </a:rPr>
              <a:t>in general need prime factorization, but</a:t>
            </a:r>
            <a:endParaRPr lang="en-AU" altLang="ko-KR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AU" altLang="ko-KR" smtClean="0">
                <a:latin typeface="Arial" charset="0"/>
                <a:cs typeface="Arial" charset="0"/>
              </a:rPr>
              <a:t>for p (p prime) 	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ø(p) = p-1</a:t>
            </a:r>
            <a:r>
              <a:rPr lang="en-AU" altLang="ko-KR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/>
            <a:r>
              <a:rPr lang="en-AU" altLang="ko-KR" smtClean="0">
                <a:latin typeface="Arial" charset="0"/>
                <a:cs typeface="Arial" charset="0"/>
              </a:rPr>
              <a:t>for p.q (p,q prime)	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ø(p.q) = (p-1)(q-1)</a:t>
            </a:r>
            <a:r>
              <a:rPr lang="en-AU" altLang="ko-KR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ko-KR" smtClean="0">
                <a:latin typeface="Arial" charset="0"/>
                <a:cs typeface="Arial" charset="0"/>
              </a:rPr>
              <a:t>eg.</a:t>
            </a:r>
          </a:p>
          <a:p>
            <a:pPr lvl="1" eaLnBrk="1" hangingPunct="1"/>
            <a:r>
              <a:rPr lang="en-AU" altLang="ko-KR" smtClean="0">
                <a:latin typeface="Courier New" pitchFamily="49" charset="0"/>
                <a:cs typeface="Arial" charset="0"/>
              </a:rPr>
              <a:t>ø(37) = 36</a:t>
            </a:r>
          </a:p>
          <a:p>
            <a:pPr lvl="1" eaLnBrk="1" hangingPunct="1"/>
            <a:r>
              <a:rPr lang="en-AU" altLang="ko-KR" smtClean="0">
                <a:latin typeface="Courier New" pitchFamily="49" charset="0"/>
                <a:cs typeface="Arial" charset="0"/>
              </a:rPr>
              <a:t>ø(21) = (3–1)×(7–1) = 2×6 = 12</a:t>
            </a:r>
          </a:p>
          <a:p>
            <a:pPr lvl="1" eaLnBrk="1" hangingPunct="1">
              <a:buFontTx/>
              <a:buNone/>
            </a:pPr>
            <a:endParaRPr lang="en-AU" altLang="ko-KR" smtClean="0">
              <a:latin typeface="Courier New" pitchFamily="49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2BC-324D-437B-B4D2-FB868E853512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86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ko-KR" smtClean="0">
                <a:latin typeface="Arial" charset="0"/>
                <a:cs typeface="Arial" charset="0"/>
              </a:rPr>
              <a:t>Euler's Theorem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ko-KR" smtClean="0">
                <a:latin typeface="Arial" charset="0"/>
                <a:cs typeface="Arial" charset="0"/>
              </a:rPr>
              <a:t>a generalisation of Fermat's Theorem </a:t>
            </a:r>
          </a:p>
          <a:p>
            <a:pPr eaLnBrk="1" hangingPunct="1"/>
            <a:r>
              <a:rPr lang="en-AU" altLang="ko-KR" smtClean="0">
                <a:latin typeface="Courier New" pitchFamily="49" charset="0"/>
                <a:cs typeface="Arial" charset="0"/>
              </a:rPr>
              <a:t>a</a:t>
            </a:r>
            <a:r>
              <a:rPr lang="en-AU" altLang="ko-KR" baseline="30000" smtClean="0">
                <a:latin typeface="Courier New" pitchFamily="49" charset="0"/>
                <a:cs typeface="Arial" charset="0"/>
              </a:rPr>
              <a:t>ø(n)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mod N = 1 </a:t>
            </a:r>
          </a:p>
          <a:p>
            <a:pPr lvl="1" eaLnBrk="1" hangingPunct="1"/>
            <a:r>
              <a:rPr lang="en-AU" altLang="ko-KR" smtClean="0">
                <a:latin typeface="Arial" charset="0"/>
                <a:cs typeface="Arial" charset="0"/>
              </a:rPr>
              <a:t>where 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gcd(a,N)=1</a:t>
            </a:r>
          </a:p>
          <a:p>
            <a:pPr eaLnBrk="1" hangingPunct="1"/>
            <a:r>
              <a:rPr lang="en-US" altLang="ko-KR" smtClean="0">
                <a:latin typeface="Arial" charset="0"/>
                <a:cs typeface="Arial" charset="0"/>
              </a:rPr>
              <a:t>eg.</a:t>
            </a:r>
          </a:p>
          <a:p>
            <a:pPr lvl="1" eaLnBrk="1" hangingPunct="1"/>
            <a:r>
              <a:rPr lang="en-AU" altLang="ko-KR" i="1" smtClean="0">
                <a:latin typeface="Courier New" pitchFamily="49" charset="0"/>
                <a:cs typeface="Arial" charset="0"/>
              </a:rPr>
              <a:t>a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=3;</a:t>
            </a:r>
            <a:r>
              <a:rPr lang="en-AU" altLang="ko-KR" i="1" smtClean="0">
                <a:latin typeface="Courier New" pitchFamily="49" charset="0"/>
                <a:cs typeface="Arial" charset="0"/>
              </a:rPr>
              <a:t>n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=10; ø(10)=4; </a:t>
            </a:r>
          </a:p>
          <a:p>
            <a:pPr lvl="1" eaLnBrk="1" hangingPunct="1"/>
            <a:r>
              <a:rPr lang="en-AU" altLang="ko-KR" smtClean="0">
                <a:latin typeface="Courier New" pitchFamily="49" charset="0"/>
                <a:cs typeface="Arial" charset="0"/>
              </a:rPr>
              <a:t>hence 3</a:t>
            </a:r>
            <a:r>
              <a:rPr lang="en-AU" altLang="ko-KR" baseline="30000" smtClean="0">
                <a:latin typeface="Courier New" pitchFamily="49" charset="0"/>
                <a:cs typeface="Arial" charset="0"/>
              </a:rPr>
              <a:t>4 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= 81 = 1 mod 10</a:t>
            </a:r>
          </a:p>
          <a:p>
            <a:pPr lvl="1" eaLnBrk="1" hangingPunct="1"/>
            <a:r>
              <a:rPr lang="en-AU" altLang="ko-KR" i="1" smtClean="0">
                <a:latin typeface="Courier New" pitchFamily="49" charset="0"/>
                <a:cs typeface="Arial" charset="0"/>
              </a:rPr>
              <a:t>a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=2;</a:t>
            </a:r>
            <a:r>
              <a:rPr lang="en-AU" altLang="ko-KR" i="1" smtClean="0">
                <a:latin typeface="Courier New" pitchFamily="49" charset="0"/>
                <a:cs typeface="Arial" charset="0"/>
              </a:rPr>
              <a:t>n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=11; ø(11)=10;</a:t>
            </a:r>
          </a:p>
          <a:p>
            <a:pPr lvl="1" eaLnBrk="1" hangingPunct="1"/>
            <a:r>
              <a:rPr lang="en-AU" altLang="ko-KR" smtClean="0">
                <a:latin typeface="Courier New" pitchFamily="49" charset="0"/>
                <a:cs typeface="Arial" charset="0"/>
              </a:rPr>
              <a:t>hence 2</a:t>
            </a:r>
            <a:r>
              <a:rPr lang="en-AU" altLang="ko-KR" baseline="30000" smtClean="0">
                <a:latin typeface="Courier New" pitchFamily="49" charset="0"/>
                <a:cs typeface="Arial" charset="0"/>
              </a:rPr>
              <a:t>10 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= 1024 = 1 mod 11</a:t>
            </a:r>
          </a:p>
          <a:p>
            <a:pPr lvl="1" eaLnBrk="1" hangingPunct="1">
              <a:buFontTx/>
              <a:buNone/>
            </a:pPr>
            <a:endParaRPr lang="en-AU" altLang="ko-KR" smtClean="0">
              <a:latin typeface="Courier New" pitchFamily="49" charset="0"/>
              <a:cs typeface="Arial" charset="0"/>
            </a:endParaRPr>
          </a:p>
          <a:p>
            <a:pPr eaLnBrk="1" hangingPunct="1"/>
            <a:endParaRPr lang="en-AU" altLang="ko-KR" smtClean="0">
              <a:latin typeface="Arial" charset="0"/>
              <a:cs typeface="Arial" charset="0"/>
            </a:endParaRPr>
          </a:p>
          <a:p>
            <a:pPr eaLnBrk="1" hangingPunct="1"/>
            <a:endParaRPr lang="en-AU" altLang="ko-KR" smtClean="0">
              <a:latin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35C-D304-43C3-A282-0EB08718BC41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8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</a:t>
            </a:r>
            <a:endParaRPr lang="en-AU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/>
              <a:t>by </a:t>
            </a:r>
            <a:r>
              <a:rPr lang="en-AU" dirty="0" err="1" smtClean="0"/>
              <a:t>Rivest</a:t>
            </a:r>
            <a:r>
              <a:rPr lang="en-AU" dirty="0" smtClean="0"/>
              <a:t>, Shamir &amp; </a:t>
            </a:r>
            <a:r>
              <a:rPr lang="en-AU" dirty="0" err="1" smtClean="0"/>
              <a:t>Adleman</a:t>
            </a:r>
            <a:r>
              <a:rPr lang="en-AU" dirty="0" smtClean="0"/>
              <a:t> of MIT in 1977 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best known &amp; widely used public-key scheme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uses large integers (e.g., 1024 bits)</a:t>
            </a:r>
            <a:endParaRPr lang="en-AU" dirty="0" smtClean="0"/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security due to cost of factoring large numbers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6895-5FD0-4C13-BCB6-ECA1AEB0E2DB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24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RSA Key Setup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smtClean="0"/>
              <a:t>each user generates a public/private key pair by: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selecting two large primes at random - </a:t>
            </a:r>
            <a:r>
              <a:rPr lang="en-AU" sz="2800" smtClean="0">
                <a:latin typeface="Courier New" pitchFamily="49" charset="0"/>
              </a:rPr>
              <a:t>p,q</a:t>
            </a:r>
            <a:r>
              <a:rPr lang="en-AU" sz="28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computing their system modulus </a:t>
            </a:r>
            <a:r>
              <a:rPr lang="en-AU" sz="2800" smtClean="0">
                <a:latin typeface="Courier New" pitchFamily="49" charset="0"/>
              </a:rPr>
              <a:t>n=p.q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sz="2400" smtClean="0"/>
              <a:t>-define  </a:t>
            </a:r>
            <a:r>
              <a:rPr lang="en-AU" sz="2400" smtClean="0">
                <a:latin typeface="Courier New" pitchFamily="49" charset="0"/>
              </a:rPr>
              <a:t>ø(n)=(p-1)(q-1)</a:t>
            </a:r>
            <a:r>
              <a:rPr lang="en-AU" sz="2400" smtClean="0"/>
              <a:t> </a:t>
            </a:r>
            <a:endParaRPr lang="en-AU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selecting at random the encryption key </a:t>
            </a:r>
            <a:r>
              <a:rPr lang="en-AU" sz="2800" smtClean="0">
                <a:latin typeface="Courier New" pitchFamily="49" charset="0"/>
              </a:rPr>
              <a:t>e</a:t>
            </a:r>
          </a:p>
          <a:p>
            <a:pPr lvl="2" eaLnBrk="1" hangingPunct="1">
              <a:lnSpc>
                <a:spcPct val="90000"/>
              </a:lnSpc>
            </a:pPr>
            <a:r>
              <a:rPr lang="en-AU" sz="2000" smtClean="0"/>
              <a:t>where 1&lt;</a:t>
            </a:r>
            <a:r>
              <a:rPr lang="en-AU" sz="2000" smtClean="0">
                <a:latin typeface="Courier New" pitchFamily="49" charset="0"/>
              </a:rPr>
              <a:t>e&lt;ø(n), gcd(e,ø(n))=1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solve following equation to find decryption key </a:t>
            </a:r>
            <a:r>
              <a:rPr lang="en-AU" sz="2800" smtClean="0">
                <a:latin typeface="Courier New" pitchFamily="49" charset="0"/>
              </a:rPr>
              <a:t>d</a:t>
            </a:r>
            <a:r>
              <a:rPr lang="en-AU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smtClean="0">
                <a:latin typeface="Courier New" pitchFamily="49" charset="0"/>
              </a:rPr>
              <a:t>e.d=1 mod ø(n) and 0</a:t>
            </a:r>
            <a:r>
              <a:rPr lang="en-AU" sz="2400" smtClean="0">
                <a:latin typeface="Courier New" pitchFamily="49" charset="0"/>
                <a:cs typeface="Courier New" pitchFamily="49" charset="0"/>
              </a:rPr>
              <a:t>≤</a:t>
            </a:r>
            <a:r>
              <a:rPr lang="en-AU" sz="2400" smtClean="0">
                <a:latin typeface="Courier New" pitchFamily="49" charset="0"/>
              </a:rPr>
              <a:t>d</a:t>
            </a:r>
            <a:r>
              <a:rPr lang="en-AU" sz="2400" smtClean="0">
                <a:latin typeface="Courier New" pitchFamily="49" charset="0"/>
                <a:cs typeface="Courier New" pitchFamily="49" charset="0"/>
              </a:rPr>
              <a:t>≤</a:t>
            </a:r>
            <a:r>
              <a:rPr lang="en-AU" sz="2400" smtClean="0">
                <a:latin typeface="Courier New" pitchFamily="49" charset="0"/>
              </a:rPr>
              <a:t>n</a:t>
            </a:r>
            <a:r>
              <a:rPr lang="en-AU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publish their public encryption key: PU={e,n}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keep secret private decryption key: PR={d,n}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C67-166F-49DC-B043-33D1DFC4F05F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12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Use</a:t>
            </a:r>
            <a:endParaRPr lang="en-AU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to encrypt a message M the sender:</a:t>
            </a:r>
          </a:p>
          <a:p>
            <a:pPr lvl="1" eaLnBrk="1" hangingPunct="1"/>
            <a:r>
              <a:rPr lang="en-AU" smtClean="0"/>
              <a:t>obtains </a:t>
            </a:r>
            <a:r>
              <a:rPr lang="en-AU" b="1" smtClean="0"/>
              <a:t>public key</a:t>
            </a:r>
            <a:r>
              <a:rPr lang="en-AU" smtClean="0"/>
              <a:t> of recipient </a:t>
            </a:r>
            <a:r>
              <a:rPr lang="en-AU" smtClean="0">
                <a:latin typeface="Courier New" pitchFamily="49" charset="0"/>
              </a:rPr>
              <a:t>PU={e,n}</a:t>
            </a:r>
            <a:r>
              <a:rPr lang="en-AU" smtClean="0"/>
              <a:t> </a:t>
            </a:r>
          </a:p>
          <a:p>
            <a:pPr lvl="1" eaLnBrk="1" hangingPunct="1"/>
            <a:r>
              <a:rPr lang="en-AU" smtClean="0"/>
              <a:t>computes: </a:t>
            </a:r>
            <a:r>
              <a:rPr lang="en-AU" smtClean="0">
                <a:latin typeface="Courier New" pitchFamily="49" charset="0"/>
              </a:rPr>
              <a:t>C = M</a:t>
            </a:r>
            <a:r>
              <a:rPr lang="en-AU" baseline="30000" smtClean="0">
                <a:latin typeface="Courier New" pitchFamily="49" charset="0"/>
              </a:rPr>
              <a:t>e</a:t>
            </a:r>
            <a:r>
              <a:rPr lang="en-AU" smtClean="0">
                <a:latin typeface="Courier New" pitchFamily="49" charset="0"/>
              </a:rPr>
              <a:t> mod n</a:t>
            </a:r>
            <a:r>
              <a:rPr lang="en-AU" smtClean="0"/>
              <a:t>, where </a:t>
            </a:r>
            <a:r>
              <a:rPr lang="en-AU" smtClean="0">
                <a:latin typeface="Courier New" pitchFamily="49" charset="0"/>
              </a:rPr>
              <a:t>0</a:t>
            </a:r>
            <a:r>
              <a:rPr lang="en-AU" smtClean="0">
                <a:latin typeface="Courier New" pitchFamily="49" charset="0"/>
                <a:cs typeface="Courier New" pitchFamily="49" charset="0"/>
              </a:rPr>
              <a:t>≤</a:t>
            </a:r>
            <a:r>
              <a:rPr lang="en-AU" smtClean="0">
                <a:latin typeface="Courier New" pitchFamily="49" charset="0"/>
              </a:rPr>
              <a:t>M</a:t>
            </a:r>
            <a:r>
              <a:rPr lang="en-AU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smtClean="0">
                <a:latin typeface="Courier New" pitchFamily="49" charset="0"/>
              </a:rPr>
              <a:t>n</a:t>
            </a:r>
            <a:endParaRPr lang="en-AU" smtClean="0"/>
          </a:p>
          <a:p>
            <a:pPr eaLnBrk="1" hangingPunct="1"/>
            <a:r>
              <a:rPr lang="en-AU" smtClean="0"/>
              <a:t>to decrypt the ciphertext C the owner:</a:t>
            </a:r>
          </a:p>
          <a:p>
            <a:pPr lvl="1" eaLnBrk="1" hangingPunct="1"/>
            <a:r>
              <a:rPr lang="en-AU" smtClean="0"/>
              <a:t>uses their private key </a:t>
            </a:r>
            <a:r>
              <a:rPr lang="en-AU" smtClean="0">
                <a:latin typeface="Courier New" pitchFamily="49" charset="0"/>
              </a:rPr>
              <a:t>PR={d,n}</a:t>
            </a:r>
            <a:r>
              <a:rPr lang="en-AU" smtClean="0"/>
              <a:t> </a:t>
            </a:r>
          </a:p>
          <a:p>
            <a:pPr lvl="1" eaLnBrk="1" hangingPunct="1"/>
            <a:r>
              <a:rPr lang="en-AU" smtClean="0"/>
              <a:t>computes: </a:t>
            </a:r>
            <a:r>
              <a:rPr lang="en-AU" smtClean="0">
                <a:latin typeface="Courier New" pitchFamily="49" charset="0"/>
              </a:rPr>
              <a:t>M = C</a:t>
            </a:r>
            <a:r>
              <a:rPr lang="en-AU" baseline="30000" smtClean="0">
                <a:latin typeface="Courier New" pitchFamily="49" charset="0"/>
              </a:rPr>
              <a:t>d</a:t>
            </a:r>
            <a:r>
              <a:rPr lang="en-AU" smtClean="0">
                <a:latin typeface="Courier New" pitchFamily="49" charset="0"/>
              </a:rPr>
              <a:t> mod n</a:t>
            </a:r>
            <a:r>
              <a:rPr lang="en-AU" smtClean="0"/>
              <a:t> </a:t>
            </a:r>
          </a:p>
          <a:p>
            <a:pPr eaLnBrk="1" hangingPunct="1"/>
            <a:r>
              <a:rPr lang="en-US" smtClean="0"/>
              <a:t>note that the message M must be smaller than the modulus n (block if needed)</a:t>
            </a:r>
            <a:endParaRPr lang="en-AU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569-BAD6-4DBA-96CD-531DFD29751B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5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Arial" charset="0"/>
                <a:cs typeface="Arial" charset="0"/>
              </a:rPr>
              <a:t>Why RSA Works</a:t>
            </a:r>
            <a:endParaRPr lang="en-AU" altLang="ko-KR" smtClean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AU" altLang="ko-KR" dirty="0" smtClean="0">
                <a:latin typeface="Arial" charset="0"/>
                <a:cs typeface="Arial" charset="0"/>
              </a:rPr>
              <a:t>because of Euler's Theorem:</a:t>
            </a:r>
          </a:p>
          <a:p>
            <a:pPr eaLnBrk="1" hangingPunct="1">
              <a:lnSpc>
                <a:spcPct val="80000"/>
              </a:lnSpc>
            </a:pPr>
            <a:r>
              <a:rPr lang="en-AU" altLang="ko-KR" dirty="0" err="1" smtClean="0">
                <a:latin typeface="Courier New" pitchFamily="49" charset="0"/>
                <a:cs typeface="Arial" charset="0"/>
              </a:rPr>
              <a:t>a</a:t>
            </a:r>
            <a:r>
              <a:rPr lang="en-AU" altLang="ko-KR" baseline="30000" dirty="0" err="1" smtClean="0">
                <a:latin typeface="Courier New" pitchFamily="49" charset="0"/>
                <a:cs typeface="Arial" charset="0"/>
              </a:rPr>
              <a:t>ø</a:t>
            </a:r>
            <a:r>
              <a:rPr lang="en-AU" altLang="ko-KR" baseline="30000" dirty="0" smtClean="0">
                <a:latin typeface="Courier New" pitchFamily="49" charset="0"/>
                <a:cs typeface="Arial" charset="0"/>
              </a:rPr>
              <a:t>(n)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mod N = 1 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ko-KR" dirty="0" smtClean="0">
                <a:latin typeface="Arial" charset="0"/>
                <a:cs typeface="Arial" charset="0"/>
              </a:rPr>
              <a:t>where </a:t>
            </a:r>
            <a:r>
              <a:rPr lang="en-AU" altLang="ko-KR" dirty="0" err="1" smtClean="0">
                <a:latin typeface="Courier New" pitchFamily="49" charset="0"/>
                <a:cs typeface="Arial" charset="0"/>
              </a:rPr>
              <a:t>gcd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(</a:t>
            </a:r>
            <a:r>
              <a:rPr lang="en-AU" altLang="ko-KR" dirty="0" err="1" smtClean="0">
                <a:latin typeface="Courier New" pitchFamily="49" charset="0"/>
                <a:cs typeface="Arial" charset="0"/>
              </a:rPr>
              <a:t>a,N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)=1</a:t>
            </a:r>
            <a:endParaRPr lang="en-AU" altLang="ko-KR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AU" altLang="ko-KR" dirty="0" smtClean="0">
                <a:latin typeface="Arial" charset="0"/>
                <a:cs typeface="Arial" charset="0"/>
              </a:rPr>
              <a:t>in RSA have: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ko-KR" dirty="0" smtClean="0">
                <a:latin typeface="Courier New" pitchFamily="49" charset="0"/>
                <a:cs typeface="Arial" charset="0"/>
              </a:rPr>
              <a:t>N=</a:t>
            </a:r>
            <a:r>
              <a:rPr lang="en-AU" altLang="ko-KR" dirty="0" err="1" smtClean="0">
                <a:latin typeface="Courier New" pitchFamily="49" charset="0"/>
                <a:cs typeface="Arial" charset="0"/>
              </a:rPr>
              <a:t>p.q</a:t>
            </a:r>
            <a:endParaRPr lang="en-AU" altLang="ko-KR" dirty="0" smtClean="0"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AU" altLang="ko-KR" dirty="0" smtClean="0">
                <a:latin typeface="Courier New" pitchFamily="49" charset="0"/>
                <a:cs typeface="Arial" charset="0"/>
              </a:rPr>
              <a:t>ø(N)=(p-1)(q-1)</a:t>
            </a:r>
            <a:r>
              <a:rPr lang="en-AU" altLang="ko-KR" dirty="0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ko-KR" dirty="0" smtClean="0">
                <a:latin typeface="Arial" charset="0"/>
                <a:cs typeface="Arial" charset="0"/>
              </a:rPr>
              <a:t>carefully chosen e &amp; d to be inverses 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mod ø(N)</a:t>
            </a:r>
            <a:r>
              <a:rPr lang="en-AU" altLang="ko-KR" dirty="0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ko-KR" dirty="0" smtClean="0">
                <a:latin typeface="Arial" charset="0"/>
                <a:cs typeface="Arial" charset="0"/>
              </a:rPr>
              <a:t>hence </a:t>
            </a:r>
            <a:r>
              <a:rPr lang="en-AU" altLang="ko-KR" dirty="0" err="1" smtClean="0">
                <a:latin typeface="Courier New" pitchFamily="49" charset="0"/>
                <a:cs typeface="Arial" charset="0"/>
              </a:rPr>
              <a:t>e.d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=1+k.ø(N)</a:t>
            </a:r>
            <a:r>
              <a:rPr lang="en-AU" altLang="ko-KR" dirty="0" smtClean="0">
                <a:latin typeface="Arial" charset="0"/>
                <a:cs typeface="Arial" charset="0"/>
              </a:rPr>
              <a:t> for some k</a:t>
            </a:r>
          </a:p>
          <a:p>
            <a:pPr eaLnBrk="1" hangingPunct="1">
              <a:lnSpc>
                <a:spcPct val="80000"/>
              </a:lnSpc>
            </a:pPr>
            <a:r>
              <a:rPr lang="en-AU" altLang="ko-KR" dirty="0" smtClean="0">
                <a:latin typeface="Arial" charset="0"/>
                <a:cs typeface="Arial" charset="0"/>
              </a:rPr>
              <a:t>hence :</a:t>
            </a:r>
            <a:br>
              <a:rPr lang="en-AU" altLang="ko-KR" dirty="0" smtClean="0">
                <a:latin typeface="Arial" charset="0"/>
                <a:cs typeface="Arial" charset="0"/>
              </a:rPr>
            </a:br>
            <a:r>
              <a:rPr lang="en-AU" altLang="ko-KR" dirty="0" smtClean="0">
                <a:latin typeface="Courier New" pitchFamily="49" charset="0"/>
                <a:cs typeface="Arial" charset="0"/>
              </a:rPr>
              <a:t>C</a:t>
            </a:r>
            <a:r>
              <a:rPr lang="en-AU" altLang="ko-KR" baseline="30000" dirty="0" smtClean="0">
                <a:latin typeface="Courier New" pitchFamily="49" charset="0"/>
                <a:cs typeface="Arial" charset="0"/>
              </a:rPr>
              <a:t>d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 = (M</a:t>
            </a:r>
            <a:r>
              <a:rPr lang="en-AU" altLang="ko-KR" baseline="30000" dirty="0" smtClean="0">
                <a:latin typeface="Courier New" pitchFamily="49" charset="0"/>
                <a:cs typeface="Arial" charset="0"/>
              </a:rPr>
              <a:t>e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)</a:t>
            </a:r>
            <a:r>
              <a:rPr lang="en-AU" altLang="ko-KR" baseline="30000" dirty="0" smtClean="0">
                <a:latin typeface="Courier New" pitchFamily="49" charset="0"/>
                <a:cs typeface="Arial" charset="0"/>
              </a:rPr>
              <a:t>d 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= M</a:t>
            </a:r>
            <a:r>
              <a:rPr lang="en-AU" altLang="ko-KR" baseline="30000" dirty="0" smtClean="0">
                <a:latin typeface="Courier New" pitchFamily="49" charset="0"/>
                <a:cs typeface="Arial" charset="0"/>
              </a:rPr>
              <a:t>1+k.ø(N)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 = M</a:t>
            </a:r>
            <a:r>
              <a:rPr lang="en-AU" altLang="ko-KR" baseline="30000" dirty="0" smtClean="0">
                <a:latin typeface="Courier New" pitchFamily="49" charset="0"/>
                <a:cs typeface="Arial" charset="0"/>
              </a:rPr>
              <a:t>1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.(</a:t>
            </a:r>
            <a:r>
              <a:rPr lang="en-AU" altLang="ko-KR" dirty="0" err="1" smtClean="0">
                <a:latin typeface="Courier New" pitchFamily="49" charset="0"/>
                <a:cs typeface="Arial" charset="0"/>
              </a:rPr>
              <a:t>M</a:t>
            </a:r>
            <a:r>
              <a:rPr lang="en-AU" altLang="ko-KR" baseline="30000" dirty="0" err="1" smtClean="0">
                <a:latin typeface="Courier New" pitchFamily="49" charset="0"/>
                <a:cs typeface="Arial" charset="0"/>
              </a:rPr>
              <a:t>ø</a:t>
            </a:r>
            <a:r>
              <a:rPr lang="en-AU" altLang="ko-KR" baseline="30000" dirty="0" smtClean="0">
                <a:latin typeface="Courier New" pitchFamily="49" charset="0"/>
                <a:cs typeface="Arial" charset="0"/>
              </a:rPr>
              <a:t>(N)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)</a:t>
            </a:r>
            <a:r>
              <a:rPr lang="en-AU" altLang="ko-KR" baseline="30000" dirty="0">
                <a:latin typeface="Courier New" pitchFamily="49" charset="0"/>
                <a:cs typeface="Arial" charset="0"/>
              </a:rPr>
              <a:t>k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 = M</a:t>
            </a:r>
            <a:r>
              <a:rPr lang="en-AU" altLang="ko-KR" baseline="30000" dirty="0" smtClean="0">
                <a:latin typeface="Courier New" pitchFamily="49" charset="0"/>
                <a:cs typeface="Arial" charset="0"/>
              </a:rPr>
              <a:t>1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.(1)</a:t>
            </a:r>
            <a:r>
              <a:rPr lang="en-AU" altLang="ko-KR" baseline="30000" dirty="0">
                <a:latin typeface="Courier New" pitchFamily="49" charset="0"/>
                <a:cs typeface="Arial" charset="0"/>
              </a:rPr>
              <a:t>k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 = M</a:t>
            </a:r>
            <a:r>
              <a:rPr lang="en-AU" altLang="ko-KR" baseline="30000" dirty="0" smtClean="0">
                <a:latin typeface="Courier New" pitchFamily="49" charset="0"/>
                <a:cs typeface="Arial" charset="0"/>
              </a:rPr>
              <a:t>1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 = M mod N</a:t>
            </a:r>
            <a:r>
              <a:rPr lang="en-AU" altLang="ko-KR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784E-B70A-4C6D-B469-ED771EED32B5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99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RSA Example - Key Setup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AU" sz="2800" smtClean="0"/>
              <a:t>Select primes: </a:t>
            </a:r>
            <a:r>
              <a:rPr lang="en-AU" sz="2800" i="1" smtClean="0">
                <a:latin typeface="Courier New" pitchFamily="49" charset="0"/>
              </a:rPr>
              <a:t>p</a:t>
            </a:r>
            <a:r>
              <a:rPr lang="en-AU" sz="2800" smtClean="0">
                <a:latin typeface="Courier New" pitchFamily="49" charset="0"/>
              </a:rPr>
              <a:t>=17 &amp; </a:t>
            </a:r>
            <a:r>
              <a:rPr lang="en-AU" sz="2800" i="1" smtClean="0">
                <a:latin typeface="Courier New" pitchFamily="49" charset="0"/>
              </a:rPr>
              <a:t>q</a:t>
            </a:r>
            <a:r>
              <a:rPr lang="en-AU" sz="2800" smtClean="0">
                <a:latin typeface="Courier New" pitchFamily="49" charset="0"/>
              </a:rPr>
              <a:t>=11</a:t>
            </a:r>
            <a:endParaRPr lang="en-AU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AU" sz="2800" smtClean="0"/>
              <a:t>Compute</a:t>
            </a:r>
            <a:r>
              <a:rPr lang="en-AU" sz="2800" smtClean="0">
                <a:latin typeface="Courier New" pitchFamily="49" charset="0"/>
              </a:rPr>
              <a:t> </a:t>
            </a:r>
            <a:r>
              <a:rPr lang="en-AU" sz="2800" i="1" smtClean="0">
                <a:latin typeface="Courier New" pitchFamily="49" charset="0"/>
              </a:rPr>
              <a:t>n </a:t>
            </a:r>
            <a:r>
              <a:rPr lang="en-AU" sz="2800" smtClean="0">
                <a:latin typeface="Courier New" pitchFamily="49" charset="0"/>
              </a:rPr>
              <a:t>= </a:t>
            </a:r>
            <a:r>
              <a:rPr lang="en-AU" sz="2800" i="1" smtClean="0">
                <a:latin typeface="Courier New" pitchFamily="49" charset="0"/>
              </a:rPr>
              <a:t>pq </a:t>
            </a:r>
            <a:r>
              <a:rPr lang="en-AU" sz="2800" smtClean="0">
                <a:latin typeface="Courier New" pitchFamily="49" charset="0"/>
              </a:rPr>
              <a:t>=17</a:t>
            </a:r>
            <a:r>
              <a:rPr lang="en-US" sz="2800" smtClean="0">
                <a:latin typeface="Courier New" pitchFamily="49" charset="0"/>
                <a:cs typeface="Arial" pitchFamily="34" charset="0"/>
              </a:rPr>
              <a:t> x </a:t>
            </a:r>
            <a:r>
              <a:rPr lang="en-AU" sz="2800" smtClean="0">
                <a:latin typeface="Courier New" pitchFamily="49" charset="0"/>
              </a:rPr>
              <a:t>11=187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AU" sz="2800" smtClean="0"/>
              <a:t>Compute</a:t>
            </a:r>
            <a:r>
              <a:rPr lang="en-AU" sz="2800" smtClean="0">
                <a:latin typeface="Courier New" pitchFamily="49" charset="0"/>
              </a:rPr>
              <a:t> ø(</a:t>
            </a:r>
            <a:r>
              <a:rPr lang="en-AU" sz="2800" i="1" smtClean="0">
                <a:latin typeface="Courier New" pitchFamily="49" charset="0"/>
              </a:rPr>
              <a:t>n</a:t>
            </a:r>
            <a:r>
              <a:rPr lang="en-AU" sz="2800" smtClean="0">
                <a:latin typeface="Courier New" pitchFamily="49" charset="0"/>
              </a:rPr>
              <a:t>)=(</a:t>
            </a:r>
            <a:r>
              <a:rPr lang="en-AU" sz="2800" i="1" smtClean="0">
                <a:latin typeface="Courier New" pitchFamily="49" charset="0"/>
              </a:rPr>
              <a:t>p–</a:t>
            </a:r>
            <a:r>
              <a:rPr lang="en-AU" sz="2800" smtClean="0">
                <a:latin typeface="Courier New" pitchFamily="49" charset="0"/>
              </a:rPr>
              <a:t>1)(</a:t>
            </a:r>
            <a:r>
              <a:rPr lang="en-AU" sz="2800" i="1" smtClean="0">
                <a:latin typeface="Courier New" pitchFamily="49" charset="0"/>
              </a:rPr>
              <a:t>q-</a:t>
            </a:r>
            <a:r>
              <a:rPr lang="en-AU" sz="2800" smtClean="0">
                <a:latin typeface="Courier New" pitchFamily="49" charset="0"/>
              </a:rPr>
              <a:t>1)=16</a:t>
            </a:r>
            <a:r>
              <a:rPr lang="en-US" sz="2800" smtClean="0">
                <a:latin typeface="Courier New" pitchFamily="49" charset="0"/>
                <a:cs typeface="Arial" pitchFamily="34" charset="0"/>
              </a:rPr>
              <a:t> x </a:t>
            </a:r>
            <a:r>
              <a:rPr lang="en-AU" sz="2800" smtClean="0">
                <a:latin typeface="Courier New" pitchFamily="49" charset="0"/>
              </a:rPr>
              <a:t>10=160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AU" sz="2800" smtClean="0"/>
              <a:t>Select </a:t>
            </a:r>
            <a:r>
              <a:rPr lang="en-AU" sz="2800" smtClean="0">
                <a:latin typeface="Courier New" pitchFamily="49" charset="0"/>
              </a:rPr>
              <a:t>e</a:t>
            </a:r>
            <a:r>
              <a:rPr lang="en-AU" sz="2800" smtClean="0"/>
              <a:t>:</a:t>
            </a:r>
            <a:r>
              <a:rPr lang="en-AU" sz="2800" i="1" smtClean="0"/>
              <a:t> </a:t>
            </a:r>
            <a:r>
              <a:rPr lang="en-AU" sz="2800" smtClean="0">
                <a:latin typeface="Courier New" pitchFamily="49" charset="0"/>
              </a:rPr>
              <a:t>gcd(e,160)=1; </a:t>
            </a:r>
            <a:r>
              <a:rPr lang="en-AU" sz="2800" smtClean="0"/>
              <a:t>choose </a:t>
            </a:r>
            <a:r>
              <a:rPr lang="en-AU" sz="2800" i="1" smtClean="0">
                <a:latin typeface="Courier New" pitchFamily="49" charset="0"/>
              </a:rPr>
              <a:t>e</a:t>
            </a:r>
            <a:r>
              <a:rPr lang="en-AU" sz="2800" smtClean="0">
                <a:latin typeface="Courier New" pitchFamily="49" charset="0"/>
              </a:rPr>
              <a:t>=7</a:t>
            </a:r>
            <a:endParaRPr lang="en-AU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AU" sz="2800" smtClean="0"/>
              <a:t>Determine </a:t>
            </a:r>
            <a:r>
              <a:rPr lang="en-AU" sz="2800" smtClean="0">
                <a:latin typeface="Courier New" pitchFamily="49" charset="0"/>
              </a:rPr>
              <a:t>d</a:t>
            </a:r>
            <a:r>
              <a:rPr lang="en-AU" sz="2800" smtClean="0"/>
              <a:t>:</a:t>
            </a:r>
            <a:r>
              <a:rPr lang="en-AU" sz="2800" i="1" smtClean="0"/>
              <a:t> </a:t>
            </a:r>
            <a:r>
              <a:rPr lang="en-AU" sz="2800" i="1" smtClean="0">
                <a:latin typeface="Courier New" pitchFamily="49" charset="0"/>
              </a:rPr>
              <a:t>de=</a:t>
            </a:r>
            <a:r>
              <a:rPr lang="en-AU" sz="2800" smtClean="0">
                <a:latin typeface="Courier New" pitchFamily="49" charset="0"/>
              </a:rPr>
              <a:t>1 mod 160</a:t>
            </a:r>
            <a:r>
              <a:rPr lang="en-AU" sz="2800" smtClean="0"/>
              <a:t> and </a:t>
            </a:r>
            <a:r>
              <a:rPr lang="en-AU" sz="2800" i="1" smtClean="0">
                <a:latin typeface="Courier New" pitchFamily="49" charset="0"/>
              </a:rPr>
              <a:t>d </a:t>
            </a:r>
            <a:r>
              <a:rPr lang="en-AU" sz="2800" smtClean="0">
                <a:latin typeface="Courier New" pitchFamily="49" charset="0"/>
              </a:rPr>
              <a:t>&lt; 160</a:t>
            </a:r>
            <a:r>
              <a:rPr lang="en-AU" sz="2800" smtClean="0"/>
              <a:t> Value is </a:t>
            </a:r>
            <a:r>
              <a:rPr lang="en-AU" sz="2800" smtClean="0">
                <a:latin typeface="Courier New" pitchFamily="49" charset="0"/>
              </a:rPr>
              <a:t>d=23</a:t>
            </a:r>
            <a:r>
              <a:rPr lang="en-AU" sz="2800" smtClean="0"/>
              <a:t> since </a:t>
            </a:r>
            <a:r>
              <a:rPr lang="en-AU" sz="2800" smtClean="0">
                <a:latin typeface="Courier New" pitchFamily="49" charset="0"/>
              </a:rPr>
              <a:t>23</a:t>
            </a:r>
            <a:r>
              <a:rPr lang="en-US" sz="2800" smtClean="0">
                <a:latin typeface="Courier New" pitchFamily="49" charset="0"/>
                <a:cs typeface="Arial" pitchFamily="34" charset="0"/>
              </a:rPr>
              <a:t>x</a:t>
            </a:r>
            <a:r>
              <a:rPr lang="en-AU" sz="2800" smtClean="0">
                <a:latin typeface="Courier New" pitchFamily="49" charset="0"/>
              </a:rPr>
              <a:t>7=161= 10</a:t>
            </a:r>
            <a:r>
              <a:rPr lang="en-US" sz="2800" smtClean="0">
                <a:latin typeface="Courier New" pitchFamily="49" charset="0"/>
                <a:cs typeface="Arial" pitchFamily="34" charset="0"/>
              </a:rPr>
              <a:t>x</a:t>
            </a:r>
            <a:r>
              <a:rPr lang="en-AU" sz="2800" smtClean="0">
                <a:latin typeface="Courier New" pitchFamily="49" charset="0"/>
              </a:rPr>
              <a:t>160+1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Publish public key </a:t>
            </a:r>
            <a:r>
              <a:rPr lang="en-US" sz="2800" smtClean="0">
                <a:latin typeface="Courier New" pitchFamily="49" charset="0"/>
              </a:rPr>
              <a:t>PU={7,187}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Keep secret private key </a:t>
            </a:r>
            <a:r>
              <a:rPr lang="en-US" sz="2800" smtClean="0">
                <a:latin typeface="Courier New" pitchFamily="49" charset="0"/>
              </a:rPr>
              <a:t>PR={23,</a:t>
            </a:r>
            <a:r>
              <a:rPr lang="en-AU" sz="2800" smtClean="0">
                <a:latin typeface="Courier New" pitchFamily="49" charset="0"/>
              </a:rPr>
              <a:t>187}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AU" sz="280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89CE-328E-4FE9-BCE5-0F44320C0768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5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RSA Example - En/Decryption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sample RSA encryption/decryption is: </a:t>
            </a:r>
          </a:p>
          <a:p>
            <a:pPr eaLnBrk="1" hangingPunct="1"/>
            <a:r>
              <a:rPr lang="en-AU" smtClean="0"/>
              <a:t>given message </a:t>
            </a:r>
            <a:r>
              <a:rPr lang="en-AU" smtClean="0">
                <a:latin typeface="Courier New" pitchFamily="49" charset="0"/>
              </a:rPr>
              <a:t>M = 88</a:t>
            </a:r>
            <a:r>
              <a:rPr lang="en-AU" smtClean="0"/>
              <a:t> </a:t>
            </a:r>
          </a:p>
          <a:p>
            <a:pPr eaLnBrk="1" hangingPunct="1"/>
            <a:r>
              <a:rPr lang="en-AU" smtClean="0"/>
              <a:t>encryption:</a:t>
            </a:r>
          </a:p>
          <a:p>
            <a:pPr lvl="1" eaLnBrk="1" hangingPunct="1">
              <a:buFontTx/>
              <a:buNone/>
            </a:pPr>
            <a:r>
              <a:rPr lang="en-AU" smtClean="0">
                <a:latin typeface="Courier New" pitchFamily="49" charset="0"/>
              </a:rPr>
              <a:t>C = 88</a:t>
            </a:r>
            <a:r>
              <a:rPr lang="en-AU" baseline="30000" smtClean="0">
                <a:latin typeface="Courier New" pitchFamily="49" charset="0"/>
              </a:rPr>
              <a:t>7</a:t>
            </a:r>
            <a:r>
              <a:rPr lang="en-AU" smtClean="0">
                <a:latin typeface="Courier New" pitchFamily="49" charset="0"/>
              </a:rPr>
              <a:t> mod 187 = 11</a:t>
            </a:r>
            <a:r>
              <a:rPr lang="en-AU" smtClean="0"/>
              <a:t> </a:t>
            </a:r>
          </a:p>
          <a:p>
            <a:pPr eaLnBrk="1" hangingPunct="1"/>
            <a:r>
              <a:rPr lang="en-AU" smtClean="0"/>
              <a:t>decryption:</a:t>
            </a:r>
          </a:p>
          <a:p>
            <a:pPr lvl="1" eaLnBrk="1" hangingPunct="1">
              <a:buFontTx/>
              <a:buNone/>
            </a:pPr>
            <a:r>
              <a:rPr lang="en-AU" smtClean="0">
                <a:latin typeface="Courier New" pitchFamily="49" charset="0"/>
              </a:rPr>
              <a:t>M = 11</a:t>
            </a:r>
            <a:r>
              <a:rPr lang="en-AU" baseline="30000" smtClean="0">
                <a:latin typeface="Courier New" pitchFamily="49" charset="0"/>
              </a:rPr>
              <a:t>23</a:t>
            </a:r>
            <a:r>
              <a:rPr lang="en-AU" smtClean="0">
                <a:latin typeface="Courier New" pitchFamily="49" charset="0"/>
              </a:rPr>
              <a:t> mod 187 = 88</a:t>
            </a:r>
            <a:r>
              <a:rPr lang="en-AU" smtClean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CB5-9AE4-4073-AE85-8862552BA94C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Efficient Decryption</a:t>
            </a:r>
            <a:endParaRPr lang="en-AU" smtClean="0"/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decryption uses exponentiation to power 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is likely large, insecure if not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use the Chinese Remainder Theorem (CRT) to compute mod p &amp; q separately. then combine to get desired answer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approx 4 times faster than doing directly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only owner of private key who knows values of p &amp; q can use this technique 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CF18-EACD-4942-AD70-CD6885FE4DAC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57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RSA Security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possible approaches to attacking RSA are:</a:t>
            </a:r>
          </a:p>
          <a:p>
            <a:pPr lvl="1" eaLnBrk="1" hangingPunct="1"/>
            <a:r>
              <a:rPr lang="en-US" smtClean="0"/>
              <a:t>brute force key search (infeasible given size of numbers)</a:t>
            </a:r>
            <a:endParaRPr lang="en-AU" smtClean="0"/>
          </a:p>
          <a:p>
            <a:pPr lvl="1" eaLnBrk="1" hangingPunct="1"/>
            <a:r>
              <a:rPr lang="en-AU" smtClean="0"/>
              <a:t>mathematical attacks (based on difficulty of computing ø(n), by factoring modulus n)</a:t>
            </a:r>
          </a:p>
          <a:p>
            <a:pPr lvl="1" eaLnBrk="1" hangingPunct="1"/>
            <a:r>
              <a:rPr lang="en-US" smtClean="0"/>
              <a:t>chosen ciphertext attacks (given properties of RSA)</a:t>
            </a:r>
            <a:endParaRPr lang="en-AU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43C1-623D-402B-BD08-60B0ABA1205E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29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Public-Key Cryptography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probably most significant advance in the 3000 year history of cryptography </a:t>
            </a:r>
          </a:p>
          <a:p>
            <a:pPr eaLnBrk="1" hangingPunct="1"/>
            <a:r>
              <a:rPr lang="en-US" smtClean="0"/>
              <a:t>uses </a:t>
            </a:r>
            <a:r>
              <a:rPr lang="en-US" b="1" smtClean="0"/>
              <a:t>two</a:t>
            </a:r>
            <a:r>
              <a:rPr lang="en-US" smtClean="0"/>
              <a:t> keys – a public &amp; a private key</a:t>
            </a:r>
            <a:endParaRPr lang="en-AU" smtClean="0"/>
          </a:p>
          <a:p>
            <a:pPr eaLnBrk="1" hangingPunct="1"/>
            <a:r>
              <a:rPr lang="en-AU" b="1" smtClean="0"/>
              <a:t>asymmetric</a:t>
            </a:r>
            <a:r>
              <a:rPr lang="en-AU" smtClean="0"/>
              <a:t> since parties are </a:t>
            </a:r>
            <a:r>
              <a:rPr lang="en-AU" b="1" smtClean="0"/>
              <a:t>not</a:t>
            </a:r>
            <a:r>
              <a:rPr lang="en-AU" smtClean="0"/>
              <a:t> equal </a:t>
            </a:r>
          </a:p>
          <a:p>
            <a:pPr eaLnBrk="1" hangingPunct="1"/>
            <a:r>
              <a:rPr lang="en-AU" smtClean="0"/>
              <a:t>uses clever application of number theoretic concepts to function</a:t>
            </a:r>
          </a:p>
          <a:p>
            <a:pPr eaLnBrk="1" hangingPunct="1"/>
            <a:r>
              <a:rPr lang="en-US" smtClean="0"/>
              <a:t>complements </a:t>
            </a:r>
            <a:r>
              <a:rPr lang="en-US" b="1" smtClean="0"/>
              <a:t>rather than</a:t>
            </a:r>
            <a:r>
              <a:rPr lang="en-US" smtClean="0"/>
              <a:t> replaces private key crypto</a:t>
            </a:r>
            <a:endParaRPr lang="en-AU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FBF1-E558-4E72-8DE5-6406DB60D8D6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82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5" name="Text Box 3"/>
          <p:cNvSpPr txBox="1">
            <a:spLocks noChangeArrowheads="1"/>
          </p:cNvSpPr>
          <p:nvPr/>
        </p:nvSpPr>
        <p:spPr bwMode="auto">
          <a:xfrm>
            <a:off x="908287" y="591066"/>
            <a:ext cx="74737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Times" pitchFamily="18" charset="0"/>
              </a:rPr>
              <a:t>ELGAMAL </a:t>
            </a:r>
            <a:r>
              <a:rPr lang="en-US" sz="4400" dirty="0">
                <a:latin typeface="Times" pitchFamily="18" charset="0"/>
              </a:rPr>
              <a:t>CRYPTOSYSTEM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alifornian FB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alifornian FB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alifornian FB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alifornian FB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alifornian FB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fornian FB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fornian FB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fornian FB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fornian FB" pitchFamily="18" charset="0"/>
              </a:defRPr>
            </a:lvl9pPr>
          </a:lstStyle>
          <a:p>
            <a:endParaRPr lang="zh-CN" altLang="zh-CN" sz="1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7797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latin typeface="Times New Roman" pitchFamily="18" charset="0"/>
              </a:rPr>
              <a:t>Besides </a:t>
            </a:r>
            <a:r>
              <a:rPr lang="en-US" sz="2800" dirty="0" smtClean="0">
                <a:latin typeface="Times New Roman" pitchFamily="18" charset="0"/>
              </a:rPr>
              <a:t>RSA, </a:t>
            </a:r>
            <a:r>
              <a:rPr lang="en-US" sz="2800" dirty="0">
                <a:latin typeface="Times New Roman" pitchFamily="18" charset="0"/>
              </a:rPr>
              <a:t>another public-key cryptosystem is </a:t>
            </a:r>
            <a:r>
              <a:rPr lang="en-US" sz="2800" dirty="0" err="1">
                <a:latin typeface="Times New Roman" pitchFamily="18" charset="0"/>
              </a:rPr>
              <a:t>ElGamal</a:t>
            </a:r>
            <a:r>
              <a:rPr lang="en-US" sz="2800" dirty="0">
                <a:latin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</a:rPr>
              <a:t>ElGamal</a:t>
            </a:r>
            <a:r>
              <a:rPr lang="en-US" sz="2800" dirty="0">
                <a:latin typeface="Times New Roman" pitchFamily="18" charset="0"/>
              </a:rPr>
              <a:t> is based on the discrete logarithm </a:t>
            </a:r>
            <a:r>
              <a:rPr lang="en-US" sz="2800" dirty="0" smtClean="0">
                <a:latin typeface="Times New Roman" pitchFamily="18" charset="0"/>
              </a:rPr>
              <a:t>problem.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403937"/>
            <a:ext cx="840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every integer </a:t>
            </a:r>
            <a:r>
              <a:rPr lang="en-US" sz="2000" i="1" dirty="0"/>
              <a:t>a</a:t>
            </a:r>
            <a:r>
              <a:rPr lang="en-US" sz="2000" dirty="0"/>
              <a:t> </a:t>
            </a:r>
            <a:r>
              <a:rPr lang="en-US" sz="2000" u="sng" dirty="0" err="1" smtClean="0"/>
              <a:t>coprime</a:t>
            </a:r>
            <a:r>
              <a:rPr lang="en-US" sz="2000" dirty="0"/>
              <a:t> to </a:t>
            </a:r>
            <a:r>
              <a:rPr lang="en-US" sz="2000" i="1" dirty="0"/>
              <a:t>p</a:t>
            </a:r>
            <a:r>
              <a:rPr lang="en-US" sz="2000" dirty="0" smtClean="0"/>
              <a:t>, </a:t>
            </a:r>
            <a:r>
              <a:rPr lang="en-US" sz="2000" dirty="0"/>
              <a:t>there is an integer </a:t>
            </a:r>
            <a:r>
              <a:rPr lang="en-US" sz="2000" i="1" dirty="0"/>
              <a:t>k</a:t>
            </a:r>
            <a:r>
              <a:rPr lang="en-US" sz="2000" dirty="0"/>
              <a:t> such that </a:t>
            </a:r>
            <a:r>
              <a:rPr lang="en-US" sz="2000" i="1" dirty="0" err="1"/>
              <a:t>g</a:t>
            </a:r>
            <a:r>
              <a:rPr lang="en-US" sz="2000" i="1" baseline="30000" dirty="0" err="1"/>
              <a:t>k</a:t>
            </a:r>
            <a:r>
              <a:rPr lang="en-US" sz="2000" dirty="0"/>
              <a:t> ≡ </a:t>
            </a:r>
            <a:r>
              <a:rPr lang="en-US" sz="2000" i="1" dirty="0"/>
              <a:t>a</a:t>
            </a:r>
            <a:r>
              <a:rPr lang="en-US" sz="2000" dirty="0"/>
              <a:t> (mod </a:t>
            </a:r>
            <a:r>
              <a:rPr lang="en-US" sz="2000" dirty="0" smtClean="0"/>
              <a:t>p). </a:t>
            </a:r>
            <a:r>
              <a:rPr lang="en-US" sz="2000" dirty="0"/>
              <a:t>Such </a:t>
            </a:r>
            <a:r>
              <a:rPr lang="en-US" sz="2000" i="1" dirty="0"/>
              <a:t>k</a:t>
            </a:r>
            <a:r>
              <a:rPr lang="en-US" sz="2000" dirty="0"/>
              <a:t> is called the </a:t>
            </a:r>
            <a:r>
              <a:rPr lang="en-US" sz="2000" b="1" u="sng" dirty="0" smtClean="0"/>
              <a:t>discrete logarithm </a:t>
            </a:r>
            <a:r>
              <a:rPr lang="en-US" sz="2000" dirty="0" smtClean="0"/>
              <a:t>of</a:t>
            </a:r>
            <a:r>
              <a:rPr lang="en-US" sz="2000" dirty="0"/>
              <a:t> </a:t>
            </a:r>
            <a:r>
              <a:rPr lang="en-US" sz="2000" i="1" dirty="0"/>
              <a:t>a</a:t>
            </a:r>
            <a:r>
              <a:rPr lang="en-US" sz="2000" dirty="0"/>
              <a:t> to the base </a:t>
            </a:r>
            <a:r>
              <a:rPr lang="en-US" sz="2000" i="1" dirty="0"/>
              <a:t>g</a:t>
            </a:r>
            <a:r>
              <a:rPr lang="en-US" sz="2000" dirty="0"/>
              <a:t> modulo </a:t>
            </a:r>
            <a:r>
              <a:rPr lang="en-US" sz="2000" i="1" dirty="0"/>
              <a:t>p</a:t>
            </a:r>
            <a:r>
              <a:rPr lang="en-US" sz="2000" dirty="0" smtClean="0"/>
              <a:t>. </a:t>
            </a:r>
            <a:r>
              <a:rPr lang="en-US" sz="2000" i="1" dirty="0"/>
              <a:t>g</a:t>
            </a:r>
            <a:r>
              <a:rPr lang="en-US" sz="2000" dirty="0" smtClean="0"/>
              <a:t> is the primitive root. 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FEB0-48CB-44F4-8BD0-B2AD5656AC96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881670"/>
            <a:ext cx="7086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Intuitively means that it’s hard to take logarithms base g because there are many candidates.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142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D17B-E091-4C2F-9BF3-DE4563C7E58D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09600"/>
            <a:ext cx="78486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Pick g &lt; p</a:t>
            </a:r>
            <a:r>
              <a:rPr lang="en-US" sz="2400" dirty="0" smtClean="0"/>
              <a:t>   </a:t>
            </a:r>
            <a:endParaRPr lang="en-US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g </a:t>
            </a:r>
            <a:r>
              <a:rPr lang="en-US" sz="2400" dirty="0" smtClean="0"/>
              <a:t>must be a </a:t>
            </a:r>
            <a:r>
              <a:rPr lang="en-US" sz="2400" i="1" dirty="0" smtClean="0"/>
              <a:t>primitive root</a:t>
            </a:r>
            <a:r>
              <a:rPr lang="en-US" sz="2400" dirty="0" smtClean="0"/>
              <a:t> of p</a:t>
            </a:r>
            <a:r>
              <a:rPr lang="en-US" sz="2400" dirty="0" smtClean="0"/>
              <a:t>. (g &lt;p)</a:t>
            </a:r>
            <a:endParaRPr lang="en-US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A </a:t>
            </a:r>
            <a:r>
              <a:rPr lang="en-US" sz="2400" dirty="0" smtClean="0"/>
              <a:t>primitive root generates the finite </a:t>
            </a:r>
            <a:r>
              <a:rPr lang="en-US" sz="2400" dirty="0" smtClean="0">
                <a:solidFill>
                  <a:srgbClr val="00B050"/>
                </a:solidFill>
              </a:rPr>
              <a:t>field</a:t>
            </a:r>
            <a:r>
              <a:rPr lang="en-US" sz="2400" dirty="0" smtClean="0"/>
              <a:t> p.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Every </a:t>
            </a:r>
            <a:r>
              <a:rPr lang="en-US" sz="2400" dirty="0" smtClean="0"/>
              <a:t>n in {1, 2, …, p-1} can be written </a:t>
            </a:r>
            <a:r>
              <a:rPr lang="en-US" sz="2400" dirty="0" smtClean="0"/>
              <a:t>as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k</a:t>
            </a:r>
            <a:r>
              <a:rPr lang="en-US" sz="2400" dirty="0" smtClean="0"/>
              <a:t> </a:t>
            </a:r>
            <a:r>
              <a:rPr lang="en-US" sz="2400" dirty="0" smtClean="0"/>
              <a:t>mod 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Example</a:t>
            </a:r>
            <a:r>
              <a:rPr lang="en-US" sz="2400" dirty="0" smtClean="0"/>
              <a:t>: 2 is a primitive root of 5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1     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= 2     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4      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4    (mod 5)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3276600"/>
            <a:ext cx="7781925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: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nonempty set F of elements with two operations “+” and “‧” satisfying the following axioms.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F is closed under + and ‧; i.e.,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a‧b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in F.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(ii) Commutative laws: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b+a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a‧b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b‧a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(iii) Associative laws: 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)+c=a+(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b+c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, 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a‧b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)‧c=a‧(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b‧c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(iv) Distributive law: a‧(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b+c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a‧b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a‧c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(v) (vi) Identity: a+0 = a , a‧1 = a for all a    F.   0‧a = 0.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(vii) Additive inverse</a:t>
            </a:r>
            <a:r>
              <a:rPr kumimoji="0" lang="en-US" altLang="zh-TW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(viii) Multiplicative inverse</a:t>
            </a:r>
          </a:p>
        </p:txBody>
      </p:sp>
      <p:graphicFrame>
        <p:nvGraphicFramePr>
          <p:cNvPr id="75778" name="Object 4"/>
          <p:cNvGraphicFramePr>
            <a:graphicFrameLocks noChangeAspect="1"/>
          </p:cNvGraphicFramePr>
          <p:nvPr/>
        </p:nvGraphicFramePr>
        <p:xfrm>
          <a:off x="5715001" y="3733800"/>
          <a:ext cx="1143000" cy="304800"/>
        </p:xfrm>
        <a:graphic>
          <a:graphicData uri="http://schemas.openxmlformats.org/presentationml/2006/ole">
            <p:oleObj spid="_x0000_s75778" name="Equation" r:id="rId3" imgW="73656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up ElGamal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>
                <a:cs typeface="Times New Roman" pitchFamily="18" charset="0"/>
              </a:rPr>
              <a:t>Let </a:t>
            </a:r>
            <a:r>
              <a:rPr lang="en-GB" b="1">
                <a:solidFill>
                  <a:srgbClr val="006600"/>
                </a:solidFill>
                <a:cs typeface="Times New Roman" pitchFamily="18" charset="0"/>
              </a:rPr>
              <a:t>p</a:t>
            </a:r>
            <a:r>
              <a:rPr lang="en-GB">
                <a:cs typeface="Times New Roman" pitchFamily="18" charset="0"/>
              </a:rPr>
              <a:t> be a large prime</a:t>
            </a:r>
          </a:p>
          <a:p>
            <a:pPr lvl="1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By “large” we mean here a prime rather typical in length to that of an RSA modulus </a:t>
            </a:r>
          </a:p>
          <a:p>
            <a:pPr>
              <a:lnSpc>
                <a:spcPct val="90000"/>
              </a:lnSpc>
            </a:pPr>
            <a:r>
              <a:rPr lang="en-GB">
                <a:cs typeface="Times New Roman" pitchFamily="18" charset="0"/>
              </a:rPr>
              <a:t>Select a special number </a:t>
            </a:r>
            <a:r>
              <a:rPr lang="en-GB" b="1">
                <a:solidFill>
                  <a:srgbClr val="006600"/>
                </a:solidFill>
                <a:cs typeface="Times New Roman" pitchFamily="18" charset="0"/>
              </a:rPr>
              <a:t>g</a:t>
            </a:r>
            <a:r>
              <a:rPr lang="en-GB"/>
              <a:t> </a:t>
            </a:r>
          </a:p>
          <a:p>
            <a:pPr lvl="1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The number g must be a </a:t>
            </a:r>
            <a:r>
              <a:rPr lang="en-GB" sz="2000" b="1">
                <a:solidFill>
                  <a:schemeClr val="accent2"/>
                </a:solidFill>
                <a:cs typeface="Times New Roman" pitchFamily="18" charset="0"/>
              </a:rPr>
              <a:t>primitive element</a:t>
            </a:r>
            <a:r>
              <a:rPr lang="en-GB" sz="2000" b="1">
                <a:cs typeface="Times New Roman" pitchFamily="18" charset="0"/>
              </a:rPr>
              <a:t> </a:t>
            </a:r>
            <a:r>
              <a:rPr lang="en-GB" sz="2000">
                <a:cs typeface="Times New Roman" pitchFamily="18" charset="0"/>
              </a:rPr>
              <a:t>modulo </a:t>
            </a:r>
            <a:r>
              <a:rPr lang="en-GB" sz="2000" b="1">
                <a:solidFill>
                  <a:srgbClr val="006600"/>
                </a:solidFill>
                <a:cs typeface="Times New Roman" pitchFamily="18" charset="0"/>
              </a:rPr>
              <a:t>p</a:t>
            </a:r>
            <a:r>
              <a:rPr lang="en-GB" sz="2000">
                <a:cs typeface="Times New Roman" pitchFamily="18" charset="0"/>
              </a:rPr>
              <a:t>. </a:t>
            </a:r>
            <a:endParaRPr lang="en-GB" sz="2000"/>
          </a:p>
          <a:p>
            <a:pPr>
              <a:lnSpc>
                <a:spcPct val="90000"/>
              </a:lnSpc>
            </a:pPr>
            <a:r>
              <a:rPr lang="en-GB">
                <a:cs typeface="Times New Roman" pitchFamily="18" charset="0"/>
              </a:rPr>
              <a:t>Choose a private key </a:t>
            </a:r>
            <a:r>
              <a:rPr lang="en-GB" b="1">
                <a:solidFill>
                  <a:srgbClr val="FF3300"/>
                </a:solidFill>
                <a:cs typeface="Times New Roman" pitchFamily="18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This can be any number bigger than 1 and smaller than </a:t>
            </a:r>
            <a:r>
              <a:rPr lang="en-GB" sz="2000" b="1">
                <a:solidFill>
                  <a:srgbClr val="006600"/>
                </a:solidFill>
                <a:cs typeface="Times New Roman" pitchFamily="18" charset="0"/>
              </a:rPr>
              <a:t>p</a:t>
            </a:r>
            <a:r>
              <a:rPr lang="en-GB" sz="2000">
                <a:cs typeface="Times New Roman" pitchFamily="18" charset="0"/>
              </a:rPr>
              <a:t>-1</a:t>
            </a:r>
            <a:r>
              <a:rPr lang="en-GB" sz="2000"/>
              <a:t> </a:t>
            </a:r>
          </a:p>
          <a:p>
            <a:pPr>
              <a:lnSpc>
                <a:spcPct val="90000"/>
              </a:lnSpc>
            </a:pPr>
            <a:r>
              <a:rPr lang="en-GB">
                <a:cs typeface="Times New Roman" pitchFamily="18" charset="0"/>
              </a:rPr>
              <a:t>Compute public key </a:t>
            </a:r>
            <a:r>
              <a:rPr lang="en-GB" b="1">
                <a:solidFill>
                  <a:schemeClr val="accent2"/>
                </a:solidFill>
                <a:cs typeface="Times New Roman" pitchFamily="18" charset="0"/>
              </a:rPr>
              <a:t>y</a:t>
            </a:r>
            <a:r>
              <a:rPr lang="en-GB">
                <a:cs typeface="Times New Roman" pitchFamily="18" charset="0"/>
              </a:rPr>
              <a:t> from </a:t>
            </a:r>
            <a:r>
              <a:rPr lang="en-GB" b="1">
                <a:solidFill>
                  <a:srgbClr val="FF3300"/>
                </a:solidFill>
                <a:cs typeface="Times New Roman" pitchFamily="18" charset="0"/>
              </a:rPr>
              <a:t>x</a:t>
            </a:r>
            <a:r>
              <a:rPr lang="en-GB">
                <a:cs typeface="Times New Roman" pitchFamily="18" charset="0"/>
              </a:rPr>
              <a:t>, </a:t>
            </a:r>
            <a:r>
              <a:rPr lang="en-GB" b="1">
                <a:solidFill>
                  <a:srgbClr val="006600"/>
                </a:solidFill>
                <a:cs typeface="Times New Roman" pitchFamily="18" charset="0"/>
              </a:rPr>
              <a:t>p</a:t>
            </a:r>
            <a:r>
              <a:rPr lang="en-GB">
                <a:cs typeface="Times New Roman" pitchFamily="18" charset="0"/>
              </a:rPr>
              <a:t> and </a:t>
            </a:r>
            <a:r>
              <a:rPr lang="en-GB" b="1">
                <a:solidFill>
                  <a:srgbClr val="006600"/>
                </a:solidFill>
                <a:cs typeface="Times New Roman" pitchFamily="18" charset="0"/>
              </a:rPr>
              <a:t>g</a:t>
            </a:r>
            <a:r>
              <a:rPr lang="en-GB" b="1">
                <a:solidFill>
                  <a:srgbClr val="0066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The public key </a:t>
            </a:r>
            <a:r>
              <a:rPr lang="en-GB" sz="2000" b="1">
                <a:solidFill>
                  <a:schemeClr val="accent2"/>
                </a:solidFill>
                <a:cs typeface="Times New Roman" pitchFamily="18" charset="0"/>
              </a:rPr>
              <a:t>y</a:t>
            </a:r>
            <a:r>
              <a:rPr lang="en-GB" sz="2000">
                <a:cs typeface="Times New Roman" pitchFamily="18" charset="0"/>
              </a:rPr>
              <a:t> is </a:t>
            </a:r>
            <a:r>
              <a:rPr lang="en-GB" sz="2000" b="1">
                <a:solidFill>
                  <a:srgbClr val="006600"/>
                </a:solidFill>
                <a:cs typeface="Times New Roman" pitchFamily="18" charset="0"/>
              </a:rPr>
              <a:t>g</a:t>
            </a:r>
            <a:r>
              <a:rPr lang="en-GB" sz="2000">
                <a:cs typeface="Times New Roman" pitchFamily="18" charset="0"/>
              </a:rPr>
              <a:t> raised to the power of the private key </a:t>
            </a:r>
            <a:r>
              <a:rPr lang="en-GB" sz="2000" b="1">
                <a:solidFill>
                  <a:srgbClr val="FF3300"/>
                </a:solidFill>
                <a:cs typeface="Times New Roman" pitchFamily="18" charset="0"/>
              </a:rPr>
              <a:t>x</a:t>
            </a:r>
            <a:r>
              <a:rPr lang="en-GB" sz="2000">
                <a:cs typeface="Times New Roman" pitchFamily="18" charset="0"/>
              </a:rPr>
              <a:t> modulo </a:t>
            </a:r>
            <a:r>
              <a:rPr lang="en-GB" sz="2000" b="1">
                <a:solidFill>
                  <a:srgbClr val="006600"/>
                </a:solidFill>
                <a:cs typeface="Times New Roman" pitchFamily="18" charset="0"/>
              </a:rPr>
              <a:t>p</a:t>
            </a:r>
            <a:r>
              <a:rPr lang="en-GB" sz="2000">
                <a:cs typeface="Times New Roman" pitchFamily="18" charset="0"/>
              </a:rPr>
              <a:t>. In other words:</a:t>
            </a:r>
            <a:r>
              <a:rPr lang="en-GB">
                <a:solidFill>
                  <a:srgbClr val="006600"/>
                </a:solidFill>
                <a:cs typeface="Times New Roman" pitchFamily="18" charset="0"/>
              </a:rPr>
              <a:t> 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GB" b="1">
                <a:solidFill>
                  <a:schemeClr val="accent2"/>
                </a:solidFill>
                <a:cs typeface="Times New Roman" pitchFamily="18" charset="0"/>
              </a:rPr>
              <a:t>y</a:t>
            </a:r>
            <a:r>
              <a:rPr lang="en-GB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GB">
                <a:cs typeface="Times New Roman" pitchFamily="18" charset="0"/>
              </a:rPr>
              <a:t>=</a:t>
            </a:r>
            <a:r>
              <a:rPr lang="en-GB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GB" b="1">
                <a:solidFill>
                  <a:srgbClr val="006600"/>
                </a:solidFill>
                <a:cs typeface="Times New Roman" pitchFamily="18" charset="0"/>
              </a:rPr>
              <a:t>g</a:t>
            </a:r>
            <a:r>
              <a:rPr lang="en-GB" b="1" baseline="30000">
                <a:solidFill>
                  <a:srgbClr val="FF3300"/>
                </a:solidFill>
                <a:cs typeface="Times New Roman" pitchFamily="18" charset="0"/>
              </a:rPr>
              <a:t>x</a:t>
            </a:r>
            <a:r>
              <a:rPr lang="en-GB" baseline="3000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GB">
                <a:cs typeface="Times New Roman" pitchFamily="18" charset="0"/>
              </a:rPr>
              <a:t>mod</a:t>
            </a:r>
            <a:r>
              <a:rPr lang="en-GB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GB" b="1">
                <a:solidFill>
                  <a:srgbClr val="006600"/>
                </a:solidFill>
                <a:cs typeface="Times New Roman" pitchFamily="18" charset="0"/>
              </a:rPr>
              <a:t>p</a:t>
            </a:r>
            <a:endParaRPr lang="en-GB">
              <a:solidFill>
                <a:srgbClr val="0066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DA6B-EC66-4647-A090-81726E2FB7C6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ElGamal encryption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3152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>
                <a:latin typeface="Arial" charset="0"/>
                <a:cs typeface="Arial" charset="0"/>
              </a:rPr>
              <a:t>The first job is to represent the plaintext as a series of numbers modulo p. Then: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>
                <a:latin typeface="Arial" charset="0"/>
                <a:cs typeface="Arial" charset="0"/>
              </a:rPr>
              <a:t>Generate a random number k</a:t>
            </a:r>
            <a:r>
              <a:rPr lang="en-GB"/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>
                <a:latin typeface="Arial" charset="0"/>
                <a:cs typeface="Arial" charset="0"/>
              </a:rPr>
              <a:t>Compute two values C</a:t>
            </a:r>
            <a:r>
              <a:rPr lang="en-GB" baseline="-30000">
                <a:latin typeface="Arial" charset="0"/>
                <a:cs typeface="Arial" charset="0"/>
              </a:rPr>
              <a:t>1</a:t>
            </a:r>
            <a:r>
              <a:rPr lang="en-GB">
                <a:latin typeface="Arial" charset="0"/>
                <a:cs typeface="Arial" charset="0"/>
              </a:rPr>
              <a:t> and C</a:t>
            </a:r>
            <a:r>
              <a:rPr lang="en-GB" baseline="-30000">
                <a:latin typeface="Arial" charset="0"/>
                <a:cs typeface="Arial" charset="0"/>
              </a:rPr>
              <a:t>2</a:t>
            </a:r>
            <a:r>
              <a:rPr lang="en-GB">
                <a:latin typeface="Arial" charset="0"/>
                <a:cs typeface="Arial" charset="0"/>
              </a:rPr>
              <a:t>, where </a:t>
            </a:r>
          </a:p>
          <a:p>
            <a:pPr marL="457200" indent="-457200">
              <a:spcBef>
                <a:spcPct val="50000"/>
              </a:spcBef>
            </a:pPr>
            <a:r>
              <a:rPr lang="en-GB">
                <a:latin typeface="Arial" charset="0"/>
                <a:cs typeface="Arial" charset="0"/>
              </a:rPr>
              <a:t>		</a:t>
            </a:r>
            <a:r>
              <a:rPr lang="en-GB" b="1">
                <a:latin typeface="Arial" charset="0"/>
                <a:cs typeface="Arial" charset="0"/>
              </a:rPr>
              <a:t>C</a:t>
            </a:r>
            <a:r>
              <a:rPr lang="en-GB" b="1" baseline="-30000">
                <a:latin typeface="Arial" charset="0"/>
                <a:cs typeface="Arial" charset="0"/>
              </a:rPr>
              <a:t>1</a:t>
            </a:r>
            <a:r>
              <a:rPr lang="en-GB" b="1">
                <a:latin typeface="Arial" charset="0"/>
                <a:cs typeface="Arial" charset="0"/>
              </a:rPr>
              <a:t> = g</a:t>
            </a:r>
            <a:r>
              <a:rPr lang="en-GB" b="1" baseline="30000">
                <a:latin typeface="Arial" charset="0"/>
                <a:cs typeface="Arial" charset="0"/>
              </a:rPr>
              <a:t>k</a:t>
            </a:r>
            <a:r>
              <a:rPr lang="en-GB" b="1">
                <a:latin typeface="Arial" charset="0"/>
                <a:cs typeface="Arial" charset="0"/>
              </a:rPr>
              <a:t> mod p</a:t>
            </a:r>
            <a:r>
              <a:rPr lang="en-GB">
                <a:latin typeface="Arial" charset="0"/>
                <a:cs typeface="Arial" charset="0"/>
              </a:rPr>
              <a:t> 	and 	</a:t>
            </a:r>
            <a:r>
              <a:rPr lang="en-GB" b="1">
                <a:latin typeface="Arial" charset="0"/>
                <a:cs typeface="Arial" charset="0"/>
              </a:rPr>
              <a:t>C</a:t>
            </a:r>
            <a:r>
              <a:rPr lang="en-GB" b="1" baseline="-30000">
                <a:latin typeface="Arial" charset="0"/>
                <a:cs typeface="Arial" charset="0"/>
              </a:rPr>
              <a:t>2</a:t>
            </a:r>
            <a:r>
              <a:rPr lang="en-GB" b="1">
                <a:latin typeface="Arial" charset="0"/>
                <a:cs typeface="Arial" charset="0"/>
              </a:rPr>
              <a:t> = My</a:t>
            </a:r>
            <a:r>
              <a:rPr lang="en-GB" b="1" baseline="30000">
                <a:latin typeface="Arial" charset="0"/>
                <a:cs typeface="Arial" charset="0"/>
              </a:rPr>
              <a:t>k</a:t>
            </a:r>
            <a:r>
              <a:rPr lang="en-GB" b="1">
                <a:latin typeface="Arial" charset="0"/>
                <a:cs typeface="Arial" charset="0"/>
              </a:rPr>
              <a:t> mod p</a:t>
            </a:r>
            <a:endParaRPr lang="en-GB" b="1"/>
          </a:p>
          <a:p>
            <a:pPr marL="457200" indent="-457200">
              <a:spcBef>
                <a:spcPct val="50000"/>
              </a:spcBef>
              <a:buFontTx/>
              <a:buAutoNum type="arabicPeriod" startAt="3"/>
            </a:pPr>
            <a:r>
              <a:rPr lang="en-GB">
                <a:latin typeface="Arial" charset="0"/>
                <a:cs typeface="Arial" charset="0"/>
              </a:rPr>
              <a:t>Send the ciphertext C, which consists of the two separate values C</a:t>
            </a:r>
            <a:r>
              <a:rPr lang="en-GB" baseline="-30000">
                <a:latin typeface="Arial" charset="0"/>
                <a:cs typeface="Arial" charset="0"/>
              </a:rPr>
              <a:t>1</a:t>
            </a:r>
            <a:r>
              <a:rPr lang="en-GB">
                <a:latin typeface="Arial" charset="0"/>
                <a:cs typeface="Arial" charset="0"/>
              </a:rPr>
              <a:t> and C</a:t>
            </a:r>
            <a:r>
              <a:rPr lang="en-GB" baseline="-30000">
                <a:latin typeface="Arial" charset="0"/>
                <a:cs typeface="Arial" charset="0"/>
              </a:rPr>
              <a:t>2</a:t>
            </a:r>
            <a:r>
              <a:rPr lang="en-GB">
                <a:latin typeface="Arial" charset="0"/>
                <a:cs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</a:pP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0DD2-86D4-4D5F-AD92-FF6521887C2A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ElGamal decryption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1905000" y="1371600"/>
            <a:ext cx="525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latin typeface="Arial" charset="0"/>
                <a:cs typeface="Arial" charset="0"/>
              </a:rPr>
              <a:t>C</a:t>
            </a:r>
            <a:r>
              <a:rPr lang="en-GB" b="1" baseline="-30000">
                <a:latin typeface="Arial" charset="0"/>
                <a:cs typeface="Arial" charset="0"/>
              </a:rPr>
              <a:t>1</a:t>
            </a:r>
            <a:r>
              <a:rPr lang="en-GB" b="1">
                <a:latin typeface="Arial" charset="0"/>
                <a:cs typeface="Arial" charset="0"/>
              </a:rPr>
              <a:t> = g</a:t>
            </a:r>
            <a:r>
              <a:rPr lang="en-GB" b="1" baseline="30000">
                <a:latin typeface="Arial" charset="0"/>
                <a:cs typeface="Arial" charset="0"/>
              </a:rPr>
              <a:t>k</a:t>
            </a:r>
            <a:r>
              <a:rPr lang="en-GB" b="1">
                <a:latin typeface="Arial" charset="0"/>
                <a:cs typeface="Arial" charset="0"/>
              </a:rPr>
              <a:t> mod p	C</a:t>
            </a:r>
            <a:r>
              <a:rPr lang="en-GB" b="1" baseline="-30000">
                <a:latin typeface="Arial" charset="0"/>
                <a:cs typeface="Arial" charset="0"/>
              </a:rPr>
              <a:t>2</a:t>
            </a:r>
            <a:r>
              <a:rPr lang="en-GB" b="1">
                <a:latin typeface="Arial" charset="0"/>
                <a:cs typeface="Arial" charset="0"/>
              </a:rPr>
              <a:t> = My</a:t>
            </a:r>
            <a:r>
              <a:rPr lang="en-GB" b="1" baseline="30000">
                <a:latin typeface="Arial" charset="0"/>
                <a:cs typeface="Arial" charset="0"/>
              </a:rPr>
              <a:t>k</a:t>
            </a:r>
            <a:r>
              <a:rPr lang="en-GB" b="1">
                <a:latin typeface="Arial" charset="0"/>
                <a:cs typeface="Arial" charset="0"/>
              </a:rPr>
              <a:t> mod p</a:t>
            </a:r>
            <a:endParaRPr lang="en-GB" b="1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77724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  <a:cs typeface="Arial" charset="0"/>
              </a:rPr>
              <a:t>1 - The receiver begins by using their private key </a:t>
            </a:r>
            <a:r>
              <a:rPr lang="en-GB" b="1">
                <a:latin typeface="Arial" charset="0"/>
                <a:cs typeface="Arial" charset="0"/>
              </a:rPr>
              <a:t>x</a:t>
            </a:r>
            <a:r>
              <a:rPr lang="en-GB">
                <a:latin typeface="Arial" charset="0"/>
                <a:cs typeface="Arial" charset="0"/>
              </a:rPr>
              <a:t> to transform </a:t>
            </a:r>
            <a:r>
              <a:rPr lang="en-GB" b="1">
                <a:latin typeface="Arial" charset="0"/>
                <a:cs typeface="Arial" charset="0"/>
              </a:rPr>
              <a:t>C</a:t>
            </a:r>
            <a:r>
              <a:rPr lang="en-GB" b="1" baseline="-30000">
                <a:latin typeface="Arial" charset="0"/>
                <a:cs typeface="Arial" charset="0"/>
              </a:rPr>
              <a:t>1</a:t>
            </a:r>
            <a:r>
              <a:rPr lang="en-GB">
                <a:latin typeface="Arial" charset="0"/>
                <a:cs typeface="Arial" charset="0"/>
              </a:rPr>
              <a:t> into something more useful:</a:t>
            </a:r>
          </a:p>
          <a:p>
            <a:pPr>
              <a:spcBef>
                <a:spcPct val="50000"/>
              </a:spcBef>
            </a:pPr>
            <a:r>
              <a:rPr lang="en-GB">
                <a:latin typeface="Arial" charset="0"/>
                <a:cs typeface="Arial" charset="0"/>
              </a:rPr>
              <a:t>		</a:t>
            </a:r>
            <a:r>
              <a:rPr lang="en-GB">
                <a:latin typeface="Arial" charset="0"/>
                <a:cs typeface="Times New Roman" pitchFamily="18" charset="0"/>
              </a:rPr>
              <a:t>	</a:t>
            </a:r>
            <a:r>
              <a:rPr lang="en-GB" b="1">
                <a:latin typeface="Arial" charset="0"/>
                <a:cs typeface="Times New Roman" pitchFamily="18" charset="0"/>
              </a:rPr>
              <a:t>C</a:t>
            </a:r>
            <a:r>
              <a:rPr lang="en-GB" b="1" baseline="-30000">
                <a:latin typeface="Arial" charset="0"/>
                <a:cs typeface="Times New Roman" pitchFamily="18" charset="0"/>
              </a:rPr>
              <a:t>1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x</a:t>
            </a:r>
            <a:r>
              <a:rPr lang="en-GB" b="1">
                <a:latin typeface="Arial" charset="0"/>
                <a:cs typeface="Times New Roman" pitchFamily="18" charset="0"/>
              </a:rPr>
              <a:t> =  (g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k</a:t>
            </a:r>
            <a:r>
              <a:rPr lang="en-GB" b="1">
                <a:latin typeface="Arial" charset="0"/>
                <a:cs typeface="Times New Roman" pitchFamily="18" charset="0"/>
              </a:rPr>
              <a:t>)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x</a:t>
            </a:r>
            <a:r>
              <a:rPr lang="en-GB" b="1">
                <a:latin typeface="Arial" charset="0"/>
                <a:cs typeface="Times New Roman" pitchFamily="18" charset="0"/>
              </a:rPr>
              <a:t> mod p</a:t>
            </a:r>
            <a:r>
              <a:rPr lang="en-GB">
                <a:latin typeface="Arial" charset="0"/>
                <a:cs typeface="Arial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GB">
                <a:latin typeface="Arial" charset="0"/>
                <a:cs typeface="Times New Roman" pitchFamily="18" charset="0"/>
              </a:rPr>
              <a:t>NOTE:	</a:t>
            </a:r>
            <a:r>
              <a:rPr lang="en-GB" b="1">
                <a:latin typeface="Arial" charset="0"/>
                <a:cs typeface="Times New Roman" pitchFamily="18" charset="0"/>
              </a:rPr>
              <a:t>C</a:t>
            </a:r>
            <a:r>
              <a:rPr lang="en-GB" b="1" baseline="-30000">
                <a:latin typeface="Arial" charset="0"/>
                <a:cs typeface="Times New Roman" pitchFamily="18" charset="0"/>
              </a:rPr>
              <a:t>1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x</a:t>
            </a:r>
            <a:r>
              <a:rPr lang="en-GB" b="1">
                <a:latin typeface="Arial" charset="0"/>
                <a:cs typeface="Times New Roman" pitchFamily="18" charset="0"/>
              </a:rPr>
              <a:t> =  (g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k</a:t>
            </a:r>
            <a:r>
              <a:rPr lang="en-GB" b="1">
                <a:latin typeface="Arial" charset="0"/>
                <a:cs typeface="Times New Roman" pitchFamily="18" charset="0"/>
              </a:rPr>
              <a:t>)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x</a:t>
            </a:r>
            <a:r>
              <a:rPr lang="en-GB" b="1">
                <a:latin typeface="Arial" charset="0"/>
                <a:cs typeface="Times New Roman" pitchFamily="18" charset="0"/>
              </a:rPr>
              <a:t> = (g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x</a:t>
            </a:r>
            <a:r>
              <a:rPr lang="en-GB" b="1">
                <a:latin typeface="Arial" charset="0"/>
                <a:cs typeface="Times New Roman" pitchFamily="18" charset="0"/>
              </a:rPr>
              <a:t>)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k</a:t>
            </a:r>
            <a:r>
              <a:rPr lang="en-GB" b="1">
                <a:latin typeface="Arial" charset="0"/>
                <a:cs typeface="Times New Roman" pitchFamily="18" charset="0"/>
              </a:rPr>
              <a:t> = (y)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k</a:t>
            </a:r>
            <a:r>
              <a:rPr lang="en-GB" b="1">
                <a:latin typeface="Arial" charset="0"/>
                <a:cs typeface="Times New Roman" pitchFamily="18" charset="0"/>
              </a:rPr>
              <a:t> = y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k</a:t>
            </a:r>
            <a:r>
              <a:rPr lang="en-GB" b="1">
                <a:latin typeface="Arial" charset="0"/>
                <a:cs typeface="Times New Roman" pitchFamily="18" charset="0"/>
              </a:rPr>
              <a:t> mod p</a:t>
            </a:r>
          </a:p>
          <a:p>
            <a:pPr>
              <a:spcBef>
                <a:spcPct val="50000"/>
              </a:spcBef>
            </a:pPr>
            <a:r>
              <a:rPr lang="en-GB">
                <a:latin typeface="Arial" charset="0"/>
                <a:cs typeface="Times New Roman" pitchFamily="18" charset="0"/>
              </a:rPr>
              <a:t>2 - This is a very useful quantity because if you divide </a:t>
            </a:r>
            <a:r>
              <a:rPr lang="en-GB" b="1">
                <a:latin typeface="Arial" charset="0"/>
                <a:cs typeface="Times New Roman" pitchFamily="18" charset="0"/>
              </a:rPr>
              <a:t>C</a:t>
            </a:r>
            <a:r>
              <a:rPr lang="en-GB" b="1" baseline="-30000">
                <a:latin typeface="Arial" charset="0"/>
                <a:cs typeface="Times New Roman" pitchFamily="18" charset="0"/>
              </a:rPr>
              <a:t>2</a:t>
            </a:r>
            <a:r>
              <a:rPr lang="en-GB">
                <a:latin typeface="Arial" charset="0"/>
                <a:cs typeface="Times New Roman" pitchFamily="18" charset="0"/>
              </a:rPr>
              <a:t> by it you get </a:t>
            </a:r>
            <a:r>
              <a:rPr lang="en-GB" b="1">
                <a:latin typeface="Arial" charset="0"/>
                <a:cs typeface="Times New Roman" pitchFamily="18" charset="0"/>
              </a:rPr>
              <a:t>M</a:t>
            </a:r>
            <a:r>
              <a:rPr lang="en-GB">
                <a:latin typeface="Arial" charset="0"/>
                <a:cs typeface="Times New Roman" pitchFamily="18" charset="0"/>
              </a:rPr>
              <a:t>. In other words:</a:t>
            </a:r>
            <a:r>
              <a:rPr lang="en-GB">
                <a:latin typeface="Arial" charset="0"/>
                <a:cs typeface="Arial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GB" b="1">
                <a:latin typeface="Arial" charset="0"/>
                <a:cs typeface="Times New Roman" pitchFamily="18" charset="0"/>
              </a:rPr>
              <a:t>C</a:t>
            </a:r>
            <a:r>
              <a:rPr lang="en-GB" b="1" baseline="-30000">
                <a:latin typeface="Arial" charset="0"/>
                <a:cs typeface="Times New Roman" pitchFamily="18" charset="0"/>
              </a:rPr>
              <a:t>2</a:t>
            </a:r>
            <a:r>
              <a:rPr lang="en-GB" b="1">
                <a:latin typeface="Arial" charset="0"/>
                <a:cs typeface="Times New Roman" pitchFamily="18" charset="0"/>
              </a:rPr>
              <a:t> / y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k</a:t>
            </a:r>
            <a:r>
              <a:rPr lang="en-GB" b="1">
                <a:latin typeface="Arial" charset="0"/>
                <a:cs typeface="Times New Roman" pitchFamily="18" charset="0"/>
              </a:rPr>
              <a:t> = (My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k</a:t>
            </a:r>
            <a:r>
              <a:rPr lang="en-GB" b="1">
                <a:latin typeface="Arial" charset="0"/>
                <a:cs typeface="Times New Roman" pitchFamily="18" charset="0"/>
              </a:rPr>
              <a:t>) / y</a:t>
            </a:r>
            <a:r>
              <a:rPr lang="en-GB" b="1" baseline="30000">
                <a:latin typeface="Arial" charset="0"/>
                <a:cs typeface="Times New Roman" pitchFamily="18" charset="0"/>
              </a:rPr>
              <a:t>k</a:t>
            </a:r>
            <a:r>
              <a:rPr lang="en-GB" b="1">
                <a:latin typeface="Arial" charset="0"/>
                <a:cs typeface="Times New Roman" pitchFamily="18" charset="0"/>
              </a:rPr>
              <a:t>  = M mod p</a:t>
            </a:r>
            <a:endParaRPr lang="en-GB" b="1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en-GB" b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FC9-4A9B-43F6-AC77-ECF5F698752B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up ElGamal: example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1752600" y="1447800"/>
            <a:ext cx="5791200" cy="4441825"/>
          </a:xfrm>
          <a:prstGeom prst="rect">
            <a:avLst/>
          </a:prstGeom>
          <a:solidFill>
            <a:srgbClr val="FFCC99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endParaRPr lang="en-GB" sz="2000">
              <a:latin typeface="Arial" charset="0"/>
            </a:endParaRP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Arial" charset="0"/>
              </a:rPr>
              <a:t>   Step 1: Let p = </a:t>
            </a:r>
            <a:r>
              <a:rPr lang="en-GB" sz="2000" b="1">
                <a:solidFill>
                  <a:srgbClr val="008000"/>
                </a:solidFill>
                <a:latin typeface="Arial" charset="0"/>
              </a:rPr>
              <a:t>23</a:t>
            </a: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endParaRPr lang="en-GB" sz="2000" b="1">
              <a:solidFill>
                <a:srgbClr val="008000"/>
              </a:solidFill>
              <a:latin typeface="Arial" charset="0"/>
            </a:endParaRP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Arial" charset="0"/>
              </a:rPr>
              <a:t>   Step 2: Select a primitive element g = </a:t>
            </a:r>
            <a:r>
              <a:rPr lang="en-GB" sz="2000" b="1">
                <a:solidFill>
                  <a:srgbClr val="008000"/>
                </a:solidFill>
                <a:latin typeface="Arial" charset="0"/>
              </a:rPr>
              <a:t>11</a:t>
            </a: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endParaRPr lang="en-GB" sz="2000" b="1">
              <a:solidFill>
                <a:schemeClr val="accent2"/>
              </a:solidFill>
              <a:latin typeface="Arial" charset="0"/>
            </a:endParaRPr>
          </a:p>
          <a:p>
            <a:pPr marL="187325" indent="-187325" eaLnBrk="0" hangingPunct="0">
              <a:spcBef>
                <a:spcPct val="20000"/>
              </a:spcBef>
            </a:pPr>
            <a:r>
              <a:rPr lang="en-GB" sz="2000">
                <a:latin typeface="Arial" charset="0"/>
              </a:rPr>
              <a:t>	 Step 3: Choose a private key x = </a:t>
            </a:r>
            <a:r>
              <a:rPr lang="en-GB" sz="2000" b="1">
                <a:solidFill>
                  <a:srgbClr val="FF0000"/>
                </a:solidFill>
                <a:latin typeface="Arial" charset="0"/>
              </a:rPr>
              <a:t>6</a:t>
            </a: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endParaRPr lang="en-GB" sz="2000" b="1">
              <a:solidFill>
                <a:schemeClr val="accent2"/>
              </a:solidFill>
              <a:latin typeface="Arial" charset="0"/>
            </a:endParaRP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Arial" charset="0"/>
              </a:rPr>
              <a:t>    Step 4: Compute y = </a:t>
            </a:r>
            <a:r>
              <a:rPr lang="en-GB" sz="2000" b="1">
                <a:solidFill>
                  <a:srgbClr val="008000"/>
                </a:solidFill>
                <a:latin typeface="Arial" charset="0"/>
              </a:rPr>
              <a:t>11</a:t>
            </a:r>
            <a:r>
              <a:rPr lang="en-GB" sz="2000" b="1" baseline="30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GB" sz="2000" baseline="30000">
                <a:latin typeface="Arial" charset="0"/>
              </a:rPr>
              <a:t> </a:t>
            </a:r>
            <a:r>
              <a:rPr lang="en-GB" sz="2000">
                <a:latin typeface="Arial" charset="0"/>
              </a:rPr>
              <a:t>(mod </a:t>
            </a:r>
            <a:r>
              <a:rPr lang="en-GB" sz="2000" b="1">
                <a:solidFill>
                  <a:srgbClr val="008000"/>
                </a:solidFill>
                <a:latin typeface="Arial" charset="0"/>
              </a:rPr>
              <a:t>23</a:t>
            </a:r>
            <a:r>
              <a:rPr lang="en-GB" sz="2000">
                <a:latin typeface="Arial" charset="0"/>
              </a:rPr>
              <a:t>) </a:t>
            </a: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Arial" charset="0"/>
              </a:rPr>
              <a:t>			         = 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9</a:t>
            </a:r>
            <a:r>
              <a:rPr lang="en-GB" sz="2000">
                <a:latin typeface="Arial" charset="0"/>
              </a:rPr>
              <a:t> 		</a:t>
            </a: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Arial" charset="0"/>
              </a:rPr>
              <a:t>		</a:t>
            </a: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Arial" charset="0"/>
              </a:rPr>
              <a:t>		Public key is   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9</a:t>
            </a:r>
            <a:endParaRPr lang="en-GB" sz="2000">
              <a:latin typeface="Arial" charset="0"/>
            </a:endParaRP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Arial" charset="0"/>
              </a:rPr>
              <a:t>	 	Private key is  </a:t>
            </a:r>
            <a:r>
              <a:rPr lang="en-GB" sz="2000" b="1">
                <a:solidFill>
                  <a:srgbClr val="FF0000"/>
                </a:solidFill>
                <a:latin typeface="Arial" charset="0"/>
              </a:rPr>
              <a:t>6</a:t>
            </a:r>
          </a:p>
          <a:p>
            <a:pPr marL="187325" indent="-187325" eaLnBrk="0" hangingPunct="0">
              <a:lnSpc>
                <a:spcPct val="90000"/>
              </a:lnSpc>
              <a:spcBef>
                <a:spcPct val="20000"/>
              </a:spcBef>
            </a:pPr>
            <a:endParaRPr lang="en-GB" sz="20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119C-ED5B-46CD-BEF9-EC03B5184960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ElGamal encryption: example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1600200" y="1676400"/>
            <a:ext cx="5867400" cy="4013200"/>
          </a:xfrm>
          <a:prstGeom prst="rect">
            <a:avLst/>
          </a:prstGeom>
          <a:solidFill>
            <a:srgbClr val="FFCC99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en-GB" sz="2000">
              <a:latin typeface="Arial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Arial" charset="0"/>
              </a:rPr>
              <a:t> To encrypt M = 10 using Public key 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9</a:t>
            </a:r>
            <a:endParaRPr lang="en-GB" sz="2000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000">
                <a:latin typeface="Arial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>
                <a:latin typeface="Arial" charset="0"/>
              </a:rPr>
              <a:t> 1 - Generate a random number k = </a:t>
            </a:r>
            <a:r>
              <a:rPr lang="en-GB" sz="2000" b="1">
                <a:latin typeface="Arial" charset="0"/>
              </a:rPr>
              <a:t>3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>
                <a:latin typeface="Arial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>
                <a:latin typeface="Arial" charset="0"/>
              </a:rPr>
              <a:t> 2 - Compute 	C</a:t>
            </a:r>
            <a:r>
              <a:rPr lang="en-GB" sz="2000" baseline="-25000">
                <a:latin typeface="Arial" charset="0"/>
              </a:rPr>
              <a:t>1</a:t>
            </a:r>
            <a:r>
              <a:rPr lang="en-GB" sz="2000">
                <a:latin typeface="Arial" charset="0"/>
              </a:rPr>
              <a:t>= </a:t>
            </a:r>
            <a:r>
              <a:rPr lang="en-GB" sz="2000" b="1">
                <a:solidFill>
                  <a:srgbClr val="008000"/>
                </a:solidFill>
                <a:latin typeface="Arial" charset="0"/>
              </a:rPr>
              <a:t>11</a:t>
            </a:r>
            <a:r>
              <a:rPr lang="en-GB" sz="2000" baseline="30000">
                <a:latin typeface="Arial" charset="0"/>
              </a:rPr>
              <a:t>3</a:t>
            </a:r>
            <a:r>
              <a:rPr lang="en-GB" sz="2000">
                <a:latin typeface="Arial" charset="0"/>
              </a:rPr>
              <a:t> mod </a:t>
            </a:r>
            <a:r>
              <a:rPr lang="en-GB" sz="2000" b="1">
                <a:solidFill>
                  <a:srgbClr val="008000"/>
                </a:solidFill>
                <a:latin typeface="Arial" charset="0"/>
              </a:rPr>
              <a:t>23</a:t>
            </a:r>
            <a:r>
              <a:rPr lang="en-GB" sz="2000">
                <a:latin typeface="Arial" charset="0"/>
              </a:rPr>
              <a:t> = 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20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 b="1">
                <a:solidFill>
                  <a:schemeClr val="accent2"/>
                </a:solidFill>
                <a:latin typeface="Arial" charset="0"/>
              </a:rPr>
              <a:t>		</a:t>
            </a:r>
            <a:r>
              <a:rPr lang="en-GB" sz="2000">
                <a:latin typeface="Arial" charset="0"/>
              </a:rPr>
              <a:t>C</a:t>
            </a:r>
            <a:r>
              <a:rPr lang="en-GB" sz="2000" baseline="-25000">
                <a:latin typeface="Arial" charset="0"/>
              </a:rPr>
              <a:t>2</a:t>
            </a:r>
            <a:r>
              <a:rPr lang="en-GB" sz="2000">
                <a:latin typeface="Arial" charset="0"/>
              </a:rPr>
              <a:t>= 10 x 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9</a:t>
            </a:r>
            <a:r>
              <a:rPr lang="en-GB" sz="2000" b="1" baseline="30000">
                <a:latin typeface="Arial" charset="0"/>
              </a:rPr>
              <a:t>3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GB" sz="2000">
                <a:latin typeface="Arial" charset="0"/>
              </a:rPr>
              <a:t>mod </a:t>
            </a:r>
            <a:r>
              <a:rPr lang="en-GB" sz="2000" b="1">
                <a:solidFill>
                  <a:srgbClr val="008000"/>
                </a:solidFill>
                <a:latin typeface="Arial" charset="0"/>
              </a:rPr>
              <a:t>23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 b="1">
                <a:latin typeface="Arial" charset="0"/>
              </a:rPr>
              <a:t>		    </a:t>
            </a:r>
            <a:r>
              <a:rPr lang="en-GB" sz="2000">
                <a:latin typeface="Arial" charset="0"/>
              </a:rPr>
              <a:t>=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GB" sz="2000">
                <a:latin typeface="Arial" charset="0"/>
              </a:rPr>
              <a:t>10 x 16 = 160 mod </a:t>
            </a:r>
            <a:r>
              <a:rPr lang="en-GB" sz="2000" b="1">
                <a:solidFill>
                  <a:srgbClr val="008000"/>
                </a:solidFill>
                <a:latin typeface="Arial" charset="0"/>
              </a:rPr>
              <a:t>23</a:t>
            </a:r>
            <a:r>
              <a:rPr lang="en-GB" sz="2000">
                <a:latin typeface="Arial" charset="0"/>
              </a:rPr>
              <a:t> = 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22 </a:t>
            </a:r>
          </a:p>
          <a:p>
            <a:pPr eaLnBrk="0" hangingPunct="0">
              <a:spcBef>
                <a:spcPct val="20000"/>
              </a:spcBef>
            </a:pPr>
            <a:endParaRPr lang="en-GB" sz="2000" b="1">
              <a:solidFill>
                <a:schemeClr val="accent2"/>
              </a:solidFill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000">
                <a:latin typeface="Arial" charset="0"/>
              </a:rPr>
              <a:t> 3 - Ciphertext C = (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20</a:t>
            </a:r>
            <a:r>
              <a:rPr lang="en-GB" sz="2000">
                <a:latin typeface="Arial" charset="0"/>
              </a:rPr>
              <a:t> , </a:t>
            </a:r>
            <a:r>
              <a:rPr lang="en-GB" sz="2000" b="1">
                <a:solidFill>
                  <a:schemeClr val="accent2"/>
                </a:solidFill>
                <a:latin typeface="Arial" charset="0"/>
              </a:rPr>
              <a:t>22</a:t>
            </a:r>
            <a:r>
              <a:rPr lang="en-GB" sz="2000">
                <a:latin typeface="Arial" charset="0"/>
              </a:rPr>
              <a:t> )			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>
                <a:latin typeface="Arial" charset="0"/>
              </a:rPr>
              <a:t> 	 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99B4-6043-44F2-96FF-83E77B460810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of </a:t>
            </a:r>
            <a:r>
              <a:rPr lang="en-GB" dirty="0" err="1"/>
              <a:t>ElGamal</a:t>
            </a:r>
            <a:endParaRPr lang="en-GB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772400" cy="1990725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 sz="2800">
                <a:cs typeface="Times New Roman" pitchFamily="18" charset="0"/>
              </a:rPr>
              <a:t>Trying to decrypt a ciphertext without knowledge of the private key</a:t>
            </a:r>
            <a:r>
              <a:rPr lang="en-GB" sz="280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GB" sz="2800">
                <a:cs typeface="Times New Roman" pitchFamily="18" charset="0"/>
              </a:rPr>
              <a:t>Trying to determine the private key</a:t>
            </a:r>
            <a:r>
              <a:rPr lang="en-GB" sz="2800"/>
              <a:t> 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>
                <a:latin typeface="Arial" charset="0"/>
              </a:rPr>
              <a:t>Recall the two different strategies for trying to “break” RSA:</a:t>
            </a:r>
          </a:p>
        </p:txBody>
      </p:sp>
      <p:pic>
        <p:nvPicPr>
          <p:cNvPr id="249861" name="Picture 5" descr="BD000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343400"/>
            <a:ext cx="862013" cy="844550"/>
          </a:xfrm>
          <a:prstGeom prst="rect">
            <a:avLst/>
          </a:prstGeom>
          <a:noFill/>
        </p:spPr>
      </p:pic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1600200" y="4267200"/>
            <a:ext cx="6553200" cy="118745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GB">
                <a:latin typeface="Arial" charset="0"/>
                <a:cs typeface="Times New Roman" pitchFamily="18" charset="0"/>
              </a:rPr>
              <a:t>What hard problems do you come across if you try to follow these two different strategies to break ElGamal?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79B1-3438-4397-A0CB-B755C84F5B80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Elliptic Curve Cryptography</a:t>
            </a:r>
          </a:p>
        </p:txBody>
      </p:sp>
      <p:pic>
        <p:nvPicPr>
          <p:cNvPr id="4100" name="Picture 4" descr="weierstr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305050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2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41910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371600" y="3733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752600" y="3556000"/>
            <a:ext cx="1295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4165600" y="2286000"/>
            <a:ext cx="1701800" cy="3048000"/>
          </a:xfrm>
          <a:custGeom>
            <a:avLst/>
            <a:gdLst>
              <a:gd name="T0" fmla="*/ 976 w 1072"/>
              <a:gd name="T1" fmla="*/ 0 h 1920"/>
              <a:gd name="T2" fmla="*/ 16 w 1072"/>
              <a:gd name="T3" fmla="*/ 912 h 1920"/>
              <a:gd name="T4" fmla="*/ 1072 w 1072"/>
              <a:gd name="T5" fmla="*/ 192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2" h="1920">
                <a:moveTo>
                  <a:pt x="976" y="0"/>
                </a:moveTo>
                <a:cubicBezTo>
                  <a:pt x="488" y="296"/>
                  <a:pt x="0" y="592"/>
                  <a:pt x="16" y="912"/>
                </a:cubicBezTo>
                <a:cubicBezTo>
                  <a:pt x="32" y="1232"/>
                  <a:pt x="896" y="1752"/>
                  <a:pt x="1072" y="1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96000" y="41148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 axis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819400" y="24384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 axis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9342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38100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09600" y="4724400"/>
            <a:ext cx="3048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Curves of this nature </a:t>
            </a:r>
          </a:p>
          <a:p>
            <a:pPr algn="ctr"/>
            <a:r>
              <a:rPr lang="en-US"/>
              <a:t>are called ELLIPTIC </a:t>
            </a:r>
          </a:p>
          <a:p>
            <a:pPr algn="ctr"/>
            <a:r>
              <a:rPr lang="en-US"/>
              <a:t>CURVES</a:t>
            </a:r>
          </a:p>
        </p:txBody>
      </p:sp>
    </p:spTree>
    <p:extLst>
      <p:ext uri="{BB962C8B-B14F-4D97-AF65-F5344CB8AC3E}">
        <p14:creationId xmlns="" xmlns:p14="http://schemas.microsoft.com/office/powerpoint/2010/main" val="25723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Why Public-Key Cryptography?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developed to address two key 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key distribution</a:t>
            </a:r>
            <a:r>
              <a:rPr lang="en-US" smtClean="0"/>
              <a:t> – how to have secure communications in general without having to trust a KDC with your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digital signatures</a:t>
            </a:r>
            <a:r>
              <a:rPr lang="en-US" smtClean="0"/>
              <a:t> – how to verify a message comes intact from the claimed sender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public invention due to Diffie &amp; Hellman at Stanford University in 1976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known earlier in classified community</a:t>
            </a:r>
          </a:p>
          <a:p>
            <a:pPr lvl="1" eaLnBrk="1" hangingPunct="1">
              <a:lnSpc>
                <a:spcPct val="90000"/>
              </a:lnSpc>
            </a:pPr>
            <a:endParaRPr lang="en-AU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7837-A85E-4665-847C-D73457A8F6A6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Elliptic curves in Cryptography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/>
              <a:t>Elliptic Curve (EC) systems as applied to cryptography were first proposed in 1985 independently by Neal Koblitz and Victor Miller.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/>
              <a:t>The </a:t>
            </a:r>
            <a:r>
              <a:rPr lang="en-US">
                <a:solidFill>
                  <a:srgbClr val="FF3300"/>
                </a:solidFill>
              </a:rPr>
              <a:t>discrete logarithm</a:t>
            </a:r>
            <a:r>
              <a:rPr lang="en-US"/>
              <a:t> problem on elliptic curve groups is believed to be more difficult than the corresponding problem in (the multiplicative group of nonzero elements of) the underlying finite field. </a:t>
            </a:r>
          </a:p>
        </p:txBody>
      </p:sp>
    </p:spTree>
    <p:extLst>
      <p:ext uri="{BB962C8B-B14F-4D97-AF65-F5344CB8AC3E}">
        <p14:creationId xmlns="" xmlns:p14="http://schemas.microsoft.com/office/powerpoint/2010/main" val="828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Elliptic Curve on a finite set of Integers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Consider </a:t>
            </a:r>
            <a:r>
              <a:rPr lang="en-US" sz="2800">
                <a:solidFill>
                  <a:srgbClr val="FF3300"/>
                </a:solidFill>
                <a:latin typeface="Courier" pitchFamily="49" charset="0"/>
              </a:rPr>
              <a:t>y</a:t>
            </a:r>
            <a:r>
              <a:rPr lang="en-US" sz="2800" baseline="30000">
                <a:solidFill>
                  <a:srgbClr val="FF3300"/>
                </a:solidFill>
                <a:latin typeface="Courier" pitchFamily="49" charset="0"/>
              </a:rPr>
              <a:t>2</a:t>
            </a:r>
            <a:r>
              <a:rPr lang="en-US" sz="2800">
                <a:solidFill>
                  <a:srgbClr val="FF3300"/>
                </a:solidFill>
                <a:latin typeface="Courier" pitchFamily="49" charset="0"/>
              </a:rPr>
              <a:t> = x</a:t>
            </a:r>
            <a:r>
              <a:rPr lang="en-US" sz="2800" baseline="30000">
                <a:solidFill>
                  <a:srgbClr val="FF3300"/>
                </a:solidFill>
                <a:latin typeface="Courier" pitchFamily="49" charset="0"/>
              </a:rPr>
              <a:t>3</a:t>
            </a:r>
            <a:r>
              <a:rPr lang="en-US" sz="2800">
                <a:solidFill>
                  <a:srgbClr val="FF3300"/>
                </a:solidFill>
                <a:latin typeface="Courier" pitchFamily="49" charset="0"/>
              </a:rPr>
              <a:t> + 2x + 3</a:t>
            </a:r>
            <a:r>
              <a:rPr lang="en-US" sz="2800">
                <a:latin typeface="Courier" pitchFamily="49" charset="0"/>
              </a:rPr>
              <a:t> (</a:t>
            </a:r>
            <a:r>
              <a:rPr lang="en-US" sz="2800" b="1">
                <a:solidFill>
                  <a:schemeClr val="accent2"/>
                </a:solidFill>
                <a:latin typeface="Courier" pitchFamily="49" charset="0"/>
              </a:rPr>
              <a:t>mod 5</a:t>
            </a:r>
            <a:r>
              <a:rPr lang="en-US" sz="2800">
                <a:latin typeface="Courier" pitchFamily="49" charset="0"/>
              </a:rPr>
              <a:t>)</a:t>
            </a: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Courier" pitchFamily="49" charset="0"/>
              </a:rPr>
              <a:t>	</a:t>
            </a:r>
            <a:r>
              <a:rPr lang="en-US" sz="2400">
                <a:latin typeface="Courier" pitchFamily="49" charset="0"/>
              </a:rPr>
              <a:t>x = 0 </a:t>
            </a:r>
            <a:r>
              <a:rPr lang="en-US" sz="240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>
                <a:latin typeface="Courier" pitchFamily="49" charset="0"/>
                <a:sym typeface="Symbol" pitchFamily="18" charset="2"/>
              </a:rPr>
              <a:t> = 3  no solution (mod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" pitchFamily="49" charset="0"/>
              </a:rPr>
              <a:t>	x = 1 </a:t>
            </a:r>
            <a:r>
              <a:rPr lang="en-US" sz="240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>
                <a:latin typeface="Courier" pitchFamily="49" charset="0"/>
                <a:sym typeface="Symbol" pitchFamily="18" charset="2"/>
              </a:rPr>
              <a:t> = 6 = 1  y = 1,4 (mod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" pitchFamily="49" charset="0"/>
                <a:sym typeface="Symbol" pitchFamily="18" charset="2"/>
              </a:rPr>
              <a:t>	</a:t>
            </a:r>
            <a:r>
              <a:rPr lang="en-US" sz="2400">
                <a:latin typeface="Courier" pitchFamily="49" charset="0"/>
              </a:rPr>
              <a:t>x = 2 </a:t>
            </a:r>
            <a:r>
              <a:rPr lang="en-US" sz="240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>
                <a:latin typeface="Courier" pitchFamily="49" charset="0"/>
                <a:sym typeface="Symbol" pitchFamily="18" charset="2"/>
              </a:rPr>
              <a:t> = 15 = 0  y = 0 (mod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" pitchFamily="49" charset="0"/>
                <a:sym typeface="Symbol" pitchFamily="18" charset="2"/>
              </a:rPr>
              <a:t>	</a:t>
            </a:r>
            <a:r>
              <a:rPr lang="en-US" sz="2400">
                <a:latin typeface="Courier" pitchFamily="49" charset="0"/>
              </a:rPr>
              <a:t>x = 3 </a:t>
            </a:r>
            <a:r>
              <a:rPr lang="en-US" sz="240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>
                <a:latin typeface="Courier" pitchFamily="49" charset="0"/>
                <a:sym typeface="Symbol" pitchFamily="18" charset="2"/>
              </a:rPr>
              <a:t> = 36 = 1  y = 1,4 (mod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Courier" pitchFamily="49" charset="0"/>
                <a:sym typeface="Symbol" pitchFamily="18" charset="2"/>
              </a:rPr>
              <a:t>	</a:t>
            </a:r>
            <a:r>
              <a:rPr lang="en-US" sz="2400">
                <a:latin typeface="Courier" pitchFamily="49" charset="0"/>
              </a:rPr>
              <a:t>x = 4 </a:t>
            </a:r>
            <a:r>
              <a:rPr lang="en-US" sz="240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>
                <a:latin typeface="Courier" pitchFamily="49" charset="0"/>
                <a:sym typeface="Symbol" pitchFamily="18" charset="2"/>
              </a:rPr>
              <a:t> = 75 = 0  y = 0 (mod 5)</a:t>
            </a:r>
          </a:p>
          <a:p>
            <a:pPr>
              <a:lnSpc>
                <a:spcPct val="90000"/>
              </a:lnSpc>
            </a:pPr>
            <a:r>
              <a:rPr lang="en-US" sz="2800"/>
              <a:t>Then points on the elliptic curve 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pitchFamily="18" charset="2"/>
              </a:rPr>
              <a:t>	</a:t>
            </a:r>
            <a:r>
              <a:rPr lang="en-US" sz="2800">
                <a:latin typeface="Courier" pitchFamily="49" charset="0"/>
                <a:sym typeface="Symbol" pitchFamily="18" charset="2"/>
              </a:rPr>
              <a:t>(1,1) (1,4) (2,0) (3,1) (3,4) (4,0) </a:t>
            </a:r>
            <a:r>
              <a:rPr lang="en-US" sz="2800">
                <a:sym typeface="Symbol" pitchFamily="18" charset="2"/>
              </a:rPr>
              <a:t>and the point at infinity:</a:t>
            </a:r>
            <a:r>
              <a:rPr lang="en-US" sz="2800">
                <a:latin typeface="Courier" pitchFamily="49" charset="0"/>
                <a:sym typeface="Symbol" pitchFamily="18" charset="2"/>
              </a:rPr>
              <a:t> 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762000" y="5867400"/>
            <a:ext cx="7086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Using the finite fields we can form an Elliptic Curve Group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where we also have a DLP problem which is harder to solve… </a:t>
            </a:r>
          </a:p>
        </p:txBody>
      </p:sp>
    </p:spTree>
    <p:extLst>
      <p:ext uri="{BB962C8B-B14F-4D97-AF65-F5344CB8AC3E}">
        <p14:creationId xmlns="" xmlns:p14="http://schemas.microsoft.com/office/powerpoint/2010/main" val="5665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a EC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r>
              <a:rPr lang="en-US" sz="2800"/>
              <a:t>An </a:t>
            </a:r>
            <a:r>
              <a:rPr lang="en-US" sz="2800" i="1"/>
              <a:t>elliptic curve</a:t>
            </a:r>
            <a:r>
              <a:rPr lang="en-US" sz="2800"/>
              <a:t> is a plane curve defined by an equation of the form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2514600"/>
          <a:ext cx="4038600" cy="931863"/>
        </p:xfrm>
        <a:graphic>
          <a:graphicData uri="http://schemas.openxmlformats.org/presentationml/2006/ole">
            <p:oleObj spid="_x0000_s1027" name="Equation" r:id="rId4" imgW="990600" imgH="228600" progId="Equation.3">
              <p:embed/>
            </p:oleObj>
          </a:graphicData>
        </a:graphic>
      </p:graphicFrame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838200" y="3886200"/>
            <a:ext cx="7620000" cy="1981200"/>
            <a:chOff x="528" y="2448"/>
            <a:chExt cx="4800" cy="1248"/>
          </a:xfrm>
        </p:grpSpPr>
        <p:pic>
          <p:nvPicPr>
            <p:cNvPr id="30726" name="Picture 6" descr="EllipticCurves"/>
            <p:cNvPicPr>
              <a:picLocks noChangeAspect="1" noChangeArrowheads="1"/>
            </p:cNvPicPr>
            <p:nvPr/>
          </p:nvPicPr>
          <p:blipFill>
            <a:blip r:embed="rId5">
              <a:lum bright="-12000" contras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880"/>
              <a:ext cx="4800" cy="81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</p:spPr>
        </p:pic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624" y="244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>
                      <a:alpha val="0"/>
                    </a:scheme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/>
                <a:t>Examples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905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What Is Elliptic Curve Cryptography (ECC)?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Elliptic curve cryptography [ECC] is a </a:t>
            </a:r>
            <a:r>
              <a:rPr lang="en-US" sz="2800" b="1" u="sng"/>
              <a:t>public-key</a:t>
            </a:r>
            <a:r>
              <a:rPr lang="en-US" sz="2800"/>
              <a:t> cryptosystem just like RSA, Rabin, and El Gamal.</a:t>
            </a:r>
          </a:p>
          <a:p>
            <a:r>
              <a:rPr lang="en-US" sz="2800"/>
              <a:t>Every user has a </a:t>
            </a:r>
            <a:r>
              <a:rPr lang="en-US" sz="2800" b="1" u="sng"/>
              <a:t>public</a:t>
            </a:r>
            <a:r>
              <a:rPr lang="en-US" sz="2800"/>
              <a:t> and a </a:t>
            </a:r>
            <a:r>
              <a:rPr lang="en-US" sz="2800" b="1" u="sng"/>
              <a:t>private</a:t>
            </a:r>
            <a:r>
              <a:rPr lang="en-US" sz="2800"/>
              <a:t> key.</a:t>
            </a:r>
          </a:p>
          <a:p>
            <a:pPr lvl="1"/>
            <a:r>
              <a:rPr lang="en-US" sz="2400"/>
              <a:t>Public key is used for encryption/signature verification.</a:t>
            </a:r>
          </a:p>
          <a:p>
            <a:pPr lvl="1"/>
            <a:r>
              <a:rPr lang="en-US" sz="2400"/>
              <a:t>Private key is used for decryption/signature generation.</a:t>
            </a:r>
          </a:p>
          <a:p>
            <a:r>
              <a:rPr lang="en-US" sz="2800"/>
              <a:t>Elliptic curves are used as an extension to other current cryptosystems.</a:t>
            </a:r>
          </a:p>
          <a:p>
            <a:pPr lvl="1"/>
            <a:r>
              <a:rPr lang="en-US" sz="2400"/>
              <a:t>Elliptic Curve Diffie-Hellman Key Exchange</a:t>
            </a:r>
          </a:p>
          <a:p>
            <a:pPr lvl="1"/>
            <a:r>
              <a:rPr lang="en-US" sz="2400"/>
              <a:t>Elliptic Curve Digital Signature Algorithm</a:t>
            </a:r>
          </a:p>
        </p:txBody>
      </p:sp>
    </p:spTree>
    <p:extLst>
      <p:ext uri="{BB962C8B-B14F-4D97-AF65-F5344CB8AC3E}">
        <p14:creationId xmlns="" xmlns:p14="http://schemas.microsoft.com/office/powerpoint/2010/main" val="18774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000" dirty="0"/>
              <a:t>Using Elliptic Curves In Cryptography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r>
              <a:rPr lang="en-US" sz="2800"/>
              <a:t>The central part of any cryptosystem involving elliptic curves is the </a:t>
            </a:r>
            <a:r>
              <a:rPr lang="en-US" sz="2800" b="1" u="sng"/>
              <a:t>elliptic group</a:t>
            </a:r>
            <a:r>
              <a:rPr lang="en-US" sz="2800"/>
              <a:t>.</a:t>
            </a:r>
          </a:p>
          <a:p>
            <a:r>
              <a:rPr lang="en-US" sz="2800"/>
              <a:t>All public-key cryptosystems have some underlying mathematical operation.</a:t>
            </a:r>
          </a:p>
          <a:p>
            <a:pPr lvl="1"/>
            <a:r>
              <a:rPr lang="en-US" sz="2400"/>
              <a:t>RSA has exponentiation (raising the message or ciphertext to the public or private values)</a:t>
            </a:r>
          </a:p>
          <a:p>
            <a:pPr lvl="1"/>
            <a:r>
              <a:rPr lang="en-US" sz="2400"/>
              <a:t>ECC has point multiplication (repeated addition of two points).</a:t>
            </a:r>
          </a:p>
          <a:p>
            <a:endParaRPr lang="en-US" sz="2800"/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30642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Procedures of ECC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Both parties agree to some publicly-known data items</a:t>
            </a:r>
          </a:p>
          <a:p>
            <a:pPr lvl="1"/>
            <a:r>
              <a:rPr lang="en-US" sz="1800"/>
              <a:t>The </a:t>
            </a:r>
            <a:r>
              <a:rPr lang="en-US" sz="1800" b="1" u="sng"/>
              <a:t>elliptic curve equation</a:t>
            </a:r>
            <a:r>
              <a:rPr lang="en-US" sz="1800"/>
              <a:t> </a:t>
            </a:r>
          </a:p>
          <a:p>
            <a:pPr lvl="2"/>
            <a:r>
              <a:rPr lang="en-US" sz="1800"/>
              <a:t>values of </a:t>
            </a:r>
            <a:r>
              <a:rPr lang="en-US" sz="1800" b="1" i="1"/>
              <a:t>a</a:t>
            </a:r>
            <a:r>
              <a:rPr lang="en-US" sz="1800"/>
              <a:t> and </a:t>
            </a:r>
            <a:r>
              <a:rPr lang="en-US" sz="1800" b="1" i="1"/>
              <a:t>b</a:t>
            </a:r>
            <a:r>
              <a:rPr lang="en-US" sz="1800"/>
              <a:t> </a:t>
            </a:r>
          </a:p>
          <a:p>
            <a:pPr lvl="2"/>
            <a:r>
              <a:rPr lang="en-US" sz="1800"/>
              <a:t>prime, </a:t>
            </a:r>
            <a:r>
              <a:rPr lang="en-US" sz="1800" b="1" i="1"/>
              <a:t>p</a:t>
            </a:r>
            <a:endParaRPr lang="en-US" sz="1800" b="1"/>
          </a:p>
          <a:p>
            <a:pPr lvl="1"/>
            <a:r>
              <a:rPr lang="en-US" sz="1800"/>
              <a:t>The </a:t>
            </a:r>
            <a:r>
              <a:rPr lang="en-US" sz="1800" b="1" u="sng"/>
              <a:t>elliptic group</a:t>
            </a:r>
            <a:r>
              <a:rPr lang="en-US" sz="1800"/>
              <a:t> computed from the elliptic curve equation</a:t>
            </a:r>
          </a:p>
          <a:p>
            <a:pPr lvl="1"/>
            <a:r>
              <a:rPr lang="en-US" sz="1800"/>
              <a:t>A </a:t>
            </a:r>
            <a:r>
              <a:rPr lang="en-US" sz="1800" b="1" u="sng"/>
              <a:t>base point</a:t>
            </a:r>
            <a:r>
              <a:rPr lang="en-US" sz="1800"/>
              <a:t>, B, taken from the elliptic group</a:t>
            </a:r>
          </a:p>
          <a:p>
            <a:pPr lvl="2"/>
            <a:r>
              <a:rPr lang="en-US" sz="1800"/>
              <a:t>Similar to the generator used in current cryptosystems</a:t>
            </a:r>
          </a:p>
          <a:p>
            <a:r>
              <a:rPr lang="en-US" sz="1800"/>
              <a:t>Each user generates their public/private key pair</a:t>
            </a:r>
          </a:p>
          <a:p>
            <a:pPr lvl="1"/>
            <a:r>
              <a:rPr lang="en-US" sz="1800"/>
              <a:t>Private Key = an integer, x, selected from the interval [1, p-1]</a:t>
            </a:r>
          </a:p>
          <a:p>
            <a:pPr lvl="1"/>
            <a:r>
              <a:rPr lang="en-US" sz="1800"/>
              <a:t>Public Key = product, Q, of private key and base point </a:t>
            </a:r>
          </a:p>
          <a:p>
            <a:pPr lvl="2"/>
            <a:r>
              <a:rPr lang="en-US" sz="1800"/>
              <a:t>(Q = x*B)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endParaRPr lang="en-US" sz="1800"/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26396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Example – Elliptic Curve Cryptosystem Analog to El </a:t>
            </a:r>
            <a:r>
              <a:rPr lang="en-US" sz="3600" dirty="0" err="1"/>
              <a:t>Gamal</a:t>
            </a:r>
            <a:endParaRPr lang="en-US" sz="36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Suppose </a:t>
            </a:r>
            <a:r>
              <a:rPr lang="en-US" sz="2800">
                <a:solidFill>
                  <a:srgbClr val="FF3300"/>
                </a:solidFill>
              </a:rPr>
              <a:t>Alice </a:t>
            </a:r>
            <a:r>
              <a:rPr lang="en-US" sz="2800"/>
              <a:t>wants to send to </a:t>
            </a:r>
            <a:r>
              <a:rPr lang="en-US" sz="2800">
                <a:solidFill>
                  <a:srgbClr val="FF3300"/>
                </a:solidFill>
              </a:rPr>
              <a:t>Bob</a:t>
            </a:r>
            <a:r>
              <a:rPr lang="en-US" sz="2800"/>
              <a:t> an encrypted message.</a:t>
            </a:r>
          </a:p>
          <a:p>
            <a:pPr lvl="1"/>
            <a:r>
              <a:rPr lang="en-US" sz="2400"/>
              <a:t>Both agree on a base point, B.</a:t>
            </a:r>
          </a:p>
          <a:p>
            <a:pPr lvl="1"/>
            <a:r>
              <a:rPr lang="en-US" sz="2400"/>
              <a:t>Alice and Bob create public/private keys.</a:t>
            </a:r>
          </a:p>
          <a:p>
            <a:pPr lvl="2"/>
            <a:r>
              <a:rPr lang="en-US" sz="2000"/>
              <a:t>Alice</a:t>
            </a:r>
          </a:p>
          <a:p>
            <a:pPr lvl="3"/>
            <a:r>
              <a:rPr lang="en-US" sz="1800"/>
              <a:t>Private Key = a</a:t>
            </a:r>
          </a:p>
          <a:p>
            <a:pPr lvl="3"/>
            <a:r>
              <a:rPr lang="en-US" sz="1800"/>
              <a:t>Public Key = P</a:t>
            </a:r>
            <a:r>
              <a:rPr lang="en-US" sz="1800" baseline="-25000"/>
              <a:t>A</a:t>
            </a:r>
            <a:r>
              <a:rPr lang="en-US" sz="1800"/>
              <a:t> = a</a:t>
            </a:r>
            <a:r>
              <a:rPr lang="en-US" sz="1800" baseline="-25000"/>
              <a:t> </a:t>
            </a:r>
            <a:r>
              <a:rPr lang="en-US" sz="1800"/>
              <a:t>* B</a:t>
            </a:r>
          </a:p>
          <a:p>
            <a:pPr lvl="2"/>
            <a:r>
              <a:rPr lang="en-US" sz="2000"/>
              <a:t>Bob</a:t>
            </a:r>
          </a:p>
          <a:p>
            <a:pPr lvl="3"/>
            <a:r>
              <a:rPr lang="en-US" sz="1800"/>
              <a:t>Private Key = b</a:t>
            </a:r>
          </a:p>
          <a:p>
            <a:pPr lvl="3"/>
            <a:r>
              <a:rPr lang="en-US" sz="1800"/>
              <a:t>Public Key = P</a:t>
            </a:r>
            <a:r>
              <a:rPr lang="en-US" sz="1800" baseline="-25000"/>
              <a:t>B</a:t>
            </a:r>
            <a:r>
              <a:rPr lang="en-US" sz="1800"/>
              <a:t> = b * B</a:t>
            </a:r>
          </a:p>
          <a:p>
            <a:pPr lvl="1"/>
            <a:r>
              <a:rPr lang="en-US" sz="2400"/>
              <a:t>Alice takes plaintext message, M, and encodes it onto a point, P</a:t>
            </a:r>
            <a:r>
              <a:rPr lang="en-US" sz="2400" baseline="-25000"/>
              <a:t>M</a:t>
            </a:r>
            <a:r>
              <a:rPr lang="en-US" sz="2400"/>
              <a:t>, from the elliptic group</a:t>
            </a:r>
          </a:p>
        </p:txBody>
      </p:sp>
    </p:spTree>
    <p:extLst>
      <p:ext uri="{BB962C8B-B14F-4D97-AF65-F5344CB8AC3E}">
        <p14:creationId xmlns="" xmlns:p14="http://schemas.microsoft.com/office/powerpoint/2010/main" val="25095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Example – Elliptic Curve Cryptosystem Analog to El </a:t>
            </a:r>
            <a:r>
              <a:rPr lang="en-US" sz="3600" dirty="0" err="1"/>
              <a:t>Gamal</a:t>
            </a:r>
            <a:endParaRPr lang="en-US" sz="36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/>
              <a:t>Alice chooses another random integer, k from the interval [1, p-1]</a:t>
            </a:r>
          </a:p>
          <a:p>
            <a:pPr lvl="1"/>
            <a:r>
              <a:rPr lang="en-US" sz="2400"/>
              <a:t>The ciphertext is a pair of points</a:t>
            </a:r>
          </a:p>
          <a:p>
            <a:pPr lvl="2"/>
            <a:r>
              <a:rPr lang="en-US" sz="2000" b="1">
                <a:solidFill>
                  <a:srgbClr val="FF3300"/>
                </a:solidFill>
              </a:rPr>
              <a:t>P</a:t>
            </a:r>
            <a:r>
              <a:rPr lang="en-US" sz="2000" b="1" baseline="-25000">
                <a:solidFill>
                  <a:srgbClr val="FF3300"/>
                </a:solidFill>
              </a:rPr>
              <a:t>C</a:t>
            </a:r>
            <a:r>
              <a:rPr lang="en-US" sz="2000" b="1">
                <a:solidFill>
                  <a:srgbClr val="FF3300"/>
                </a:solidFill>
              </a:rPr>
              <a:t> = [ (kB), (P</a:t>
            </a:r>
            <a:r>
              <a:rPr lang="en-US" sz="2000" b="1" baseline="-25000">
                <a:solidFill>
                  <a:srgbClr val="FF3300"/>
                </a:solidFill>
              </a:rPr>
              <a:t>M</a:t>
            </a:r>
            <a:r>
              <a:rPr lang="en-US" sz="2000" b="1" baseline="30000">
                <a:solidFill>
                  <a:srgbClr val="FF3300"/>
                </a:solidFill>
              </a:rPr>
              <a:t> </a:t>
            </a:r>
            <a:r>
              <a:rPr lang="en-US" sz="2000" b="1">
                <a:solidFill>
                  <a:srgbClr val="FF3300"/>
                </a:solidFill>
              </a:rPr>
              <a:t>+ kP</a:t>
            </a:r>
            <a:r>
              <a:rPr lang="en-US" sz="2000" b="1" baseline="-25000">
                <a:solidFill>
                  <a:srgbClr val="FF3300"/>
                </a:solidFill>
              </a:rPr>
              <a:t>B</a:t>
            </a:r>
            <a:r>
              <a:rPr lang="en-US" sz="2000" b="1">
                <a:solidFill>
                  <a:srgbClr val="FF3300"/>
                </a:solidFill>
              </a:rPr>
              <a:t>) ]</a:t>
            </a:r>
          </a:p>
          <a:p>
            <a:pPr lvl="2">
              <a:buFontTx/>
              <a:buNone/>
            </a:pPr>
            <a:r>
              <a:rPr lang="en-US" sz="2000"/>
              <a:t> </a:t>
            </a:r>
          </a:p>
          <a:p>
            <a:pPr lvl="1"/>
            <a:r>
              <a:rPr lang="en-US" sz="2400"/>
              <a:t>To decrypt, Bob computes the product of the first point from P</a:t>
            </a:r>
            <a:r>
              <a:rPr lang="en-US" sz="2400" baseline="-25000"/>
              <a:t>C</a:t>
            </a:r>
            <a:r>
              <a:rPr lang="en-US" sz="2400"/>
              <a:t> and his private key, b</a:t>
            </a:r>
          </a:p>
          <a:p>
            <a:pPr lvl="2"/>
            <a:r>
              <a:rPr lang="en-US" sz="2000" b="1">
                <a:solidFill>
                  <a:srgbClr val="FF3300"/>
                </a:solidFill>
              </a:rPr>
              <a:t>b * (kB)</a:t>
            </a:r>
          </a:p>
          <a:p>
            <a:pPr lvl="1"/>
            <a:r>
              <a:rPr lang="en-US" sz="2400"/>
              <a:t>Bob then takes this product and subtracts it from the second point from P</a:t>
            </a:r>
            <a:r>
              <a:rPr lang="en-US" sz="2400" baseline="-25000"/>
              <a:t>C</a:t>
            </a:r>
            <a:endParaRPr lang="en-US" sz="2400"/>
          </a:p>
          <a:p>
            <a:pPr lvl="2"/>
            <a:r>
              <a:rPr lang="en-US" sz="2000" b="1">
                <a:solidFill>
                  <a:srgbClr val="FF3300"/>
                </a:solidFill>
              </a:rPr>
              <a:t>(P</a:t>
            </a:r>
            <a:r>
              <a:rPr lang="en-US" sz="2000" b="1" baseline="-25000">
                <a:solidFill>
                  <a:srgbClr val="FF3300"/>
                </a:solidFill>
              </a:rPr>
              <a:t>M</a:t>
            </a:r>
            <a:r>
              <a:rPr lang="en-US" sz="2000" b="1">
                <a:solidFill>
                  <a:srgbClr val="FF3300"/>
                </a:solidFill>
              </a:rPr>
              <a:t> + kP</a:t>
            </a:r>
            <a:r>
              <a:rPr lang="en-US" sz="2000" b="1" baseline="-25000">
                <a:solidFill>
                  <a:srgbClr val="FF3300"/>
                </a:solidFill>
              </a:rPr>
              <a:t>B</a:t>
            </a:r>
            <a:r>
              <a:rPr lang="en-US" sz="2000" b="1">
                <a:solidFill>
                  <a:srgbClr val="FF3300"/>
                </a:solidFill>
              </a:rPr>
              <a:t>) – [b(kB)] = P</a:t>
            </a:r>
            <a:r>
              <a:rPr lang="en-US" sz="2000" b="1" baseline="-25000">
                <a:solidFill>
                  <a:srgbClr val="FF3300"/>
                </a:solidFill>
              </a:rPr>
              <a:t>M</a:t>
            </a:r>
            <a:r>
              <a:rPr lang="en-US" sz="2000" b="1">
                <a:solidFill>
                  <a:srgbClr val="FF3300"/>
                </a:solidFill>
              </a:rPr>
              <a:t> + k(bB) – b(kB) = P</a:t>
            </a:r>
            <a:r>
              <a:rPr lang="en-US" sz="2000" b="1" baseline="-25000">
                <a:solidFill>
                  <a:srgbClr val="FF3300"/>
                </a:solidFill>
              </a:rPr>
              <a:t>M</a:t>
            </a:r>
            <a:endParaRPr lang="en-US" sz="2000" b="1">
              <a:solidFill>
                <a:srgbClr val="FF3300"/>
              </a:solidFill>
            </a:endParaRPr>
          </a:p>
          <a:p>
            <a:pPr lvl="1"/>
            <a:r>
              <a:rPr lang="en-US" sz="2400"/>
              <a:t>Bob then decodes P</a:t>
            </a:r>
            <a:r>
              <a:rPr lang="en-US" sz="2400" baseline="-25000"/>
              <a:t>M</a:t>
            </a:r>
            <a:r>
              <a:rPr lang="en-US" sz="2400"/>
              <a:t> to get the message, M.</a:t>
            </a: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81000" y="342900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– Compare to El </a:t>
            </a:r>
            <a:r>
              <a:rPr lang="en-US" sz="4000" dirty="0" err="1"/>
              <a:t>Gamal</a:t>
            </a:r>
            <a:endParaRPr lang="en-US" sz="40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/>
              <a:t>The ciphertext is a pair of points </a:t>
            </a:r>
          </a:p>
          <a:p>
            <a:pPr lvl="2"/>
            <a:r>
              <a:rPr lang="en-US" sz="2000"/>
              <a:t>P</a:t>
            </a:r>
            <a:r>
              <a:rPr lang="en-US" sz="2000" baseline="-25000"/>
              <a:t>C</a:t>
            </a:r>
            <a:r>
              <a:rPr lang="en-US" sz="2000"/>
              <a:t> = [ (kB), (P</a:t>
            </a:r>
            <a:r>
              <a:rPr lang="en-US" sz="2000" baseline="-25000"/>
              <a:t>M</a:t>
            </a:r>
            <a:r>
              <a:rPr lang="en-US" sz="2000" baseline="30000"/>
              <a:t> </a:t>
            </a:r>
            <a:r>
              <a:rPr lang="en-US" sz="2000"/>
              <a:t>+ kP</a:t>
            </a:r>
            <a:r>
              <a:rPr lang="en-US" sz="2000" baseline="-25000"/>
              <a:t>B</a:t>
            </a:r>
            <a:r>
              <a:rPr lang="en-US" sz="2000"/>
              <a:t>) ] </a:t>
            </a:r>
          </a:p>
          <a:p>
            <a:pPr lvl="1"/>
            <a:r>
              <a:rPr lang="en-US" sz="2400">
                <a:solidFill>
                  <a:schemeClr val="hlink"/>
                </a:solidFill>
              </a:rPr>
              <a:t>The ciphertext in El Gamal is also a pair.</a:t>
            </a:r>
          </a:p>
          <a:p>
            <a:pPr lvl="2"/>
            <a:r>
              <a:rPr lang="en-US" sz="2000">
                <a:solidFill>
                  <a:schemeClr val="hlink"/>
                </a:solidFill>
              </a:rPr>
              <a:t>C = (g</a:t>
            </a:r>
            <a:r>
              <a:rPr lang="en-US" sz="2000" baseline="30000">
                <a:solidFill>
                  <a:schemeClr val="hlink"/>
                </a:solidFill>
              </a:rPr>
              <a:t>k</a:t>
            </a:r>
            <a:r>
              <a:rPr lang="en-US" sz="2000">
                <a:solidFill>
                  <a:schemeClr val="hlink"/>
                </a:solidFill>
              </a:rPr>
              <a:t> mod p, mP</a:t>
            </a:r>
            <a:r>
              <a:rPr lang="en-US" sz="2000" baseline="-25000">
                <a:solidFill>
                  <a:schemeClr val="hlink"/>
                </a:solidFill>
              </a:rPr>
              <a:t>B</a:t>
            </a:r>
            <a:r>
              <a:rPr lang="en-US" sz="2000" baseline="30000">
                <a:solidFill>
                  <a:schemeClr val="hlink"/>
                </a:solidFill>
              </a:rPr>
              <a:t>k</a:t>
            </a:r>
            <a:r>
              <a:rPr lang="en-US" sz="2000">
                <a:solidFill>
                  <a:schemeClr val="hlink"/>
                </a:solidFill>
              </a:rPr>
              <a:t> mod p)</a:t>
            </a:r>
          </a:p>
          <a:p>
            <a:pPr lvl="1">
              <a:buFontTx/>
              <a:buNone/>
            </a:pPr>
            <a:r>
              <a:rPr lang="en-US" sz="2400"/>
              <a:t>--------------------------------------------------------------------------</a:t>
            </a:r>
          </a:p>
          <a:p>
            <a:pPr lvl="1"/>
            <a:r>
              <a:rPr lang="en-US" sz="2400"/>
              <a:t>Bob then takes this product and subtracts it from the second point from P</a:t>
            </a:r>
            <a:r>
              <a:rPr lang="en-US" sz="2400" baseline="-25000"/>
              <a:t>C</a:t>
            </a:r>
            <a:endParaRPr lang="en-US" sz="2400"/>
          </a:p>
          <a:p>
            <a:pPr lvl="2"/>
            <a:r>
              <a:rPr lang="en-US" sz="2000"/>
              <a:t>(P</a:t>
            </a:r>
            <a:r>
              <a:rPr lang="en-US" sz="2000" baseline="-25000"/>
              <a:t>M</a:t>
            </a:r>
            <a:r>
              <a:rPr lang="en-US" sz="2000"/>
              <a:t> + kP</a:t>
            </a:r>
            <a:r>
              <a:rPr lang="en-US" sz="2000" baseline="-25000"/>
              <a:t>B</a:t>
            </a:r>
            <a:r>
              <a:rPr lang="en-US" sz="2000"/>
              <a:t>) – [b(kB)] = P</a:t>
            </a:r>
            <a:r>
              <a:rPr lang="en-US" sz="2000" baseline="-25000"/>
              <a:t>M</a:t>
            </a:r>
            <a:r>
              <a:rPr lang="en-US" sz="2000"/>
              <a:t> + k(bB) – b(kB) = P</a:t>
            </a:r>
            <a:r>
              <a:rPr lang="en-US" sz="2000" baseline="-25000"/>
              <a:t>M</a:t>
            </a:r>
          </a:p>
          <a:p>
            <a:pPr lvl="1"/>
            <a:r>
              <a:rPr lang="en-US" sz="2400">
                <a:solidFill>
                  <a:schemeClr val="hlink"/>
                </a:solidFill>
              </a:rPr>
              <a:t>In El Gamal, Bob takes the quotient of the second value and the first value raised to Bob’s private value</a:t>
            </a:r>
          </a:p>
          <a:p>
            <a:pPr lvl="2"/>
            <a:r>
              <a:rPr lang="en-US" sz="2000">
                <a:solidFill>
                  <a:schemeClr val="hlink"/>
                </a:solidFill>
              </a:rPr>
              <a:t>m = mP</a:t>
            </a:r>
            <a:r>
              <a:rPr lang="en-US" sz="2000" baseline="-25000">
                <a:solidFill>
                  <a:schemeClr val="hlink"/>
                </a:solidFill>
              </a:rPr>
              <a:t>B</a:t>
            </a:r>
            <a:r>
              <a:rPr lang="en-US" sz="2000" baseline="30000">
                <a:solidFill>
                  <a:schemeClr val="hlink"/>
                </a:solidFill>
              </a:rPr>
              <a:t>k</a:t>
            </a:r>
            <a:r>
              <a:rPr lang="en-US" sz="2000">
                <a:solidFill>
                  <a:schemeClr val="hlink"/>
                </a:solidFill>
              </a:rPr>
              <a:t> / (g</a:t>
            </a:r>
            <a:r>
              <a:rPr lang="en-US" sz="2000" baseline="30000">
                <a:solidFill>
                  <a:schemeClr val="hlink"/>
                </a:solidFill>
              </a:rPr>
              <a:t>k</a:t>
            </a:r>
            <a:r>
              <a:rPr lang="en-US" sz="2000">
                <a:solidFill>
                  <a:schemeClr val="hlink"/>
                </a:solidFill>
              </a:rPr>
              <a:t>)</a:t>
            </a:r>
            <a:r>
              <a:rPr lang="en-US" sz="2000" baseline="30000">
                <a:solidFill>
                  <a:schemeClr val="hlink"/>
                </a:solidFill>
              </a:rPr>
              <a:t>b</a:t>
            </a:r>
            <a:r>
              <a:rPr lang="en-US" sz="2000">
                <a:solidFill>
                  <a:schemeClr val="hlink"/>
                </a:solidFill>
              </a:rPr>
              <a:t> = mg</a:t>
            </a:r>
            <a:r>
              <a:rPr lang="en-US" sz="2000" baseline="30000">
                <a:solidFill>
                  <a:schemeClr val="hlink"/>
                </a:solidFill>
              </a:rPr>
              <a:t>k*b</a:t>
            </a:r>
            <a:r>
              <a:rPr lang="en-US" sz="2000">
                <a:solidFill>
                  <a:schemeClr val="hlink"/>
                </a:solidFill>
              </a:rPr>
              <a:t> / g</a:t>
            </a:r>
            <a:r>
              <a:rPr lang="en-US" sz="2000" baseline="30000">
                <a:solidFill>
                  <a:schemeClr val="hlink"/>
                </a:solidFill>
              </a:rPr>
              <a:t>k*b</a:t>
            </a:r>
            <a:r>
              <a:rPr lang="en-US" sz="2000">
                <a:solidFill>
                  <a:schemeClr val="hlink"/>
                </a:solidFill>
              </a:rPr>
              <a:t> = m</a:t>
            </a:r>
            <a:endParaRPr lang="en-US" sz="16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3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ECC?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analyze Cryptosystems?</a:t>
            </a:r>
          </a:p>
          <a:p>
            <a:pPr lvl="1"/>
            <a:r>
              <a:rPr lang="en-US"/>
              <a:t>How difficult is the </a:t>
            </a:r>
            <a:r>
              <a:rPr lang="en-US">
                <a:solidFill>
                  <a:srgbClr val="FF3300"/>
                </a:solidFill>
              </a:rPr>
              <a:t>underlying problem</a:t>
            </a:r>
            <a:r>
              <a:rPr lang="en-US"/>
              <a:t> that it is based upon</a:t>
            </a:r>
          </a:p>
          <a:p>
            <a:pPr lvl="2"/>
            <a:r>
              <a:rPr lang="en-US"/>
              <a:t>RSA – Integer Factorization</a:t>
            </a:r>
          </a:p>
          <a:p>
            <a:pPr lvl="2"/>
            <a:r>
              <a:rPr lang="en-US"/>
              <a:t>DH – Discrete Logarithms</a:t>
            </a:r>
          </a:p>
          <a:p>
            <a:pPr lvl="2"/>
            <a:r>
              <a:rPr lang="en-US"/>
              <a:t>ECC - Elliptic Curve Discrete Logarithm problem</a:t>
            </a:r>
          </a:p>
          <a:p>
            <a:pPr lvl="1"/>
            <a:r>
              <a:rPr lang="en-US"/>
              <a:t>How do we measure difficulty?</a:t>
            </a:r>
          </a:p>
          <a:p>
            <a:pPr lvl="2"/>
            <a:r>
              <a:rPr lang="en-US"/>
              <a:t>We examine the algorithms used to solve these problems</a:t>
            </a:r>
          </a:p>
        </p:txBody>
      </p:sp>
    </p:spTree>
    <p:extLst>
      <p:ext uri="{BB962C8B-B14F-4D97-AF65-F5344CB8AC3E}">
        <p14:creationId xmlns="" xmlns:p14="http://schemas.microsoft.com/office/powerpoint/2010/main" val="19673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Public-Key Cryptography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0" b="53693"/>
          <a:stretch>
            <a:fillRect/>
          </a:stretch>
        </p:blipFill>
        <p:spPr bwMode="auto">
          <a:xfrm>
            <a:off x="762000" y="1884363"/>
            <a:ext cx="77692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79AE-B81A-403E-B5EA-DA5D0F13AC70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10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of ECC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r>
              <a:rPr lang="en-US" sz="2800"/>
              <a:t>To </a:t>
            </a:r>
            <a:r>
              <a:rPr lang="en-US" sz="2800" b="1">
                <a:solidFill>
                  <a:srgbClr val="FF3300"/>
                </a:solidFill>
              </a:rPr>
              <a:t>protect</a:t>
            </a:r>
            <a:r>
              <a:rPr lang="en-US" sz="2800"/>
              <a:t> a 128 bit AES key it would take a:</a:t>
            </a:r>
          </a:p>
          <a:p>
            <a:pPr lvl="1"/>
            <a:r>
              <a:rPr lang="en-US" sz="2400"/>
              <a:t> RSA Key Size: 3072 bits</a:t>
            </a:r>
          </a:p>
          <a:p>
            <a:pPr lvl="1"/>
            <a:r>
              <a:rPr lang="en-US" sz="2400"/>
              <a:t>ECC Key Size: 256 bits</a:t>
            </a:r>
          </a:p>
          <a:p>
            <a:r>
              <a:rPr lang="en-US" sz="2800"/>
              <a:t>How do we strengthen RSA?</a:t>
            </a:r>
          </a:p>
          <a:p>
            <a:pPr lvl="1"/>
            <a:r>
              <a:rPr lang="en-US" sz="2400"/>
              <a:t>Increase the key length</a:t>
            </a:r>
          </a:p>
          <a:p>
            <a:r>
              <a:rPr lang="en-US" sz="2800" b="1">
                <a:solidFill>
                  <a:srgbClr val="FF3300"/>
                </a:solidFill>
              </a:rPr>
              <a:t>Impractical?</a:t>
            </a:r>
            <a:r>
              <a:rPr lang="en-US" sz="2800"/>
              <a:t> </a:t>
            </a:r>
          </a:p>
        </p:txBody>
      </p:sp>
      <p:pic>
        <p:nvPicPr>
          <p:cNvPr id="942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2209800"/>
            <a:ext cx="4724400" cy="2927350"/>
          </a:xfrm>
        </p:spPr>
      </p:pic>
    </p:spTree>
    <p:extLst>
      <p:ext uri="{BB962C8B-B14F-4D97-AF65-F5344CB8AC3E}">
        <p14:creationId xmlns="" xmlns:p14="http://schemas.microsoft.com/office/powerpoint/2010/main" val="36424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ECC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Many devices are </a:t>
            </a:r>
            <a:r>
              <a:rPr lang="en-US" sz="2800">
                <a:solidFill>
                  <a:schemeClr val="hlink"/>
                </a:solidFill>
              </a:rPr>
              <a:t>small</a:t>
            </a:r>
            <a:r>
              <a:rPr lang="en-US" sz="2800"/>
              <a:t> and have </a:t>
            </a:r>
            <a:r>
              <a:rPr lang="en-US" sz="2800">
                <a:solidFill>
                  <a:schemeClr val="hlink"/>
                </a:solidFill>
              </a:rPr>
              <a:t>limited storage</a:t>
            </a:r>
            <a:r>
              <a:rPr lang="en-US" sz="2800"/>
              <a:t> and </a:t>
            </a:r>
            <a:r>
              <a:rPr lang="en-US" sz="2800">
                <a:solidFill>
                  <a:schemeClr val="hlink"/>
                </a:solidFill>
              </a:rPr>
              <a:t>computational power</a:t>
            </a:r>
          </a:p>
          <a:p>
            <a:pPr>
              <a:lnSpc>
                <a:spcPct val="90000"/>
              </a:lnSpc>
            </a:pPr>
            <a:r>
              <a:rPr lang="en-US" sz="2800"/>
              <a:t>Where can we apply ECC?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Wireless communication devices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Smart cards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Web servers that need to handle many encryption sessions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solidFill>
                  <a:srgbClr val="FF3300"/>
                </a:solidFill>
              </a:rPr>
              <a:t>Any application where security is needed but lacks the power, storage and computational power that is necessary for our current cryptosystems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2205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ECC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benefits of the other cryptosystems: confidentiality, integrity, authentication and non-repudiation but…</a:t>
            </a:r>
          </a:p>
          <a:p>
            <a:r>
              <a:rPr lang="en-US"/>
              <a:t>Shorter key lengths</a:t>
            </a:r>
          </a:p>
          <a:p>
            <a:pPr lvl="1"/>
            <a:r>
              <a:rPr lang="en-US"/>
              <a:t>Encryption, Decryption and Signature Verification speed up</a:t>
            </a:r>
          </a:p>
          <a:p>
            <a:pPr lvl="1"/>
            <a:r>
              <a:rPr lang="en-US"/>
              <a:t>Storage and bandwidth savings</a:t>
            </a:r>
          </a:p>
        </p:txBody>
      </p:sp>
    </p:spTree>
    <p:extLst>
      <p:ext uri="{BB962C8B-B14F-4D97-AF65-F5344CB8AC3E}">
        <p14:creationId xmlns="" xmlns:p14="http://schemas.microsoft.com/office/powerpoint/2010/main" val="18408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Summary of ECC</a:t>
            </a:r>
            <a:endParaRPr lang="en-AU" altLang="zh-TW" dirty="0"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“</a:t>
            </a:r>
            <a:r>
              <a:rPr lang="en-US" b="1">
                <a:solidFill>
                  <a:srgbClr val="CC3300"/>
                </a:solidFill>
              </a:rPr>
              <a:t>Hard problem</a:t>
            </a:r>
            <a:r>
              <a:rPr lang="en-US"/>
              <a:t>” analogous to discrete log</a:t>
            </a:r>
          </a:p>
          <a:p>
            <a:pPr lvl="1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Q=kP</a:t>
            </a:r>
            <a:r>
              <a:rPr lang="en-US" sz="1800" b="1"/>
              <a:t>, where </a:t>
            </a:r>
            <a:r>
              <a:rPr lang="en-US" sz="1800" b="1">
                <a:latin typeface="Courier New" pitchFamily="49" charset="0"/>
              </a:rPr>
              <a:t>Q,P</a:t>
            </a:r>
            <a:r>
              <a:rPr lang="en-US" sz="1800" b="1"/>
              <a:t> belong to a prime curve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/>
              <a:t>	 </a:t>
            </a:r>
            <a:r>
              <a:rPr lang="en-US" sz="1800" b="1">
                <a:solidFill>
                  <a:srgbClr val="003366"/>
                </a:solidFill>
              </a:rPr>
              <a:t>given </a:t>
            </a:r>
            <a:r>
              <a:rPr lang="en-US" sz="1800" b="1">
                <a:solidFill>
                  <a:srgbClr val="003366"/>
                </a:solidFill>
                <a:latin typeface="Courier New" pitchFamily="49" charset="0"/>
              </a:rPr>
              <a:t>k,P</a:t>
            </a:r>
            <a:r>
              <a:rPr lang="en-US" sz="1800" b="1">
                <a:solidFill>
                  <a:srgbClr val="003366"/>
                </a:solidFill>
              </a:rPr>
              <a:t>  </a:t>
            </a:r>
            <a:r>
              <a:rPr lang="en-US" sz="1800" b="1">
                <a:solidFill>
                  <a:srgbClr val="003366"/>
                </a:solidFill>
                <a:sym typeface="Wingdings" pitchFamily="2" charset="2"/>
              </a:rPr>
              <a:t> </a:t>
            </a:r>
            <a:r>
              <a:rPr lang="en-US" sz="1800" b="1">
                <a:solidFill>
                  <a:srgbClr val="003366"/>
                </a:solidFill>
              </a:rPr>
              <a:t>“easy” to compute </a:t>
            </a:r>
            <a:r>
              <a:rPr lang="en-US" sz="1800" b="1">
                <a:solidFill>
                  <a:srgbClr val="003366"/>
                </a:solidFill>
                <a:latin typeface="Courier New" pitchFamily="49" charset="0"/>
              </a:rPr>
              <a:t>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3366"/>
                </a:solidFill>
              </a:rPr>
              <a:t>	 given </a:t>
            </a:r>
            <a:r>
              <a:rPr lang="en-US" sz="1800" b="1">
                <a:solidFill>
                  <a:srgbClr val="003366"/>
                </a:solidFill>
                <a:latin typeface="Courier New" pitchFamily="49" charset="0"/>
              </a:rPr>
              <a:t>Q,P</a:t>
            </a:r>
            <a:r>
              <a:rPr lang="en-US" sz="1800" b="1">
                <a:solidFill>
                  <a:srgbClr val="003366"/>
                </a:solidFill>
              </a:rPr>
              <a:t>  </a:t>
            </a:r>
            <a:r>
              <a:rPr lang="en-US" sz="1800" b="1">
                <a:solidFill>
                  <a:srgbClr val="003366"/>
                </a:solidFill>
                <a:sym typeface="Wingdings" pitchFamily="2" charset="2"/>
              </a:rPr>
              <a:t> </a:t>
            </a:r>
            <a:r>
              <a:rPr lang="en-US" sz="1800" b="1">
                <a:solidFill>
                  <a:srgbClr val="003366"/>
                </a:solidFill>
              </a:rPr>
              <a:t>“hard” to find </a:t>
            </a:r>
            <a:r>
              <a:rPr lang="en-US" sz="1800" b="1">
                <a:solidFill>
                  <a:srgbClr val="003366"/>
                </a:solidFill>
                <a:latin typeface="Courier New" pitchFamily="49" charset="0"/>
              </a:rPr>
              <a:t>k</a:t>
            </a:r>
            <a:r>
              <a:rPr lang="en-US" sz="1800" b="1"/>
              <a:t>  	 </a:t>
            </a:r>
          </a:p>
          <a:p>
            <a:pPr lvl="1">
              <a:lnSpc>
                <a:spcPct val="90000"/>
              </a:lnSpc>
            </a:pPr>
            <a:r>
              <a:rPr lang="en-US" sz="1800" b="1"/>
              <a:t>known as the </a:t>
            </a:r>
            <a:r>
              <a:rPr lang="en-US" sz="1800" b="1">
                <a:solidFill>
                  <a:schemeClr val="hlink"/>
                </a:solidFill>
              </a:rPr>
              <a:t>elliptic curve logarithm problem</a:t>
            </a:r>
            <a:endParaRPr lang="en-US" sz="1800" b="1"/>
          </a:p>
          <a:p>
            <a:pPr lvl="2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k</a:t>
            </a:r>
            <a:r>
              <a:rPr lang="en-US" sz="1800" b="1"/>
              <a:t> must be large enough</a:t>
            </a:r>
            <a:endParaRPr lang="en-US" altLang="zh-TW" sz="1800" b="1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ECC security </a:t>
            </a:r>
            <a:r>
              <a:rPr lang="en-US"/>
              <a:t>relies on elliptic curve logarithm problem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compared to factoring, can use much smaller key sizes than with RSA etc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è"/>
            </a:pPr>
            <a:r>
              <a:rPr lang="en-US" sz="1400" b="1">
                <a:solidFill>
                  <a:srgbClr val="008000"/>
                </a:solidFill>
              </a:rPr>
              <a:t>    </a:t>
            </a:r>
            <a:r>
              <a:rPr lang="en-US" sz="1800" b="1">
                <a:solidFill>
                  <a:srgbClr val="008000"/>
                </a:solidFill>
              </a:rPr>
              <a:t>for similar security ECC offers significant</a:t>
            </a:r>
            <a:r>
              <a:rPr lang="en-US" sz="1400" b="1">
                <a:solidFill>
                  <a:srgbClr val="008000"/>
                </a:solidFill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008000"/>
                </a:solidFill>
              </a:rPr>
              <a:t>                                computational advantages</a:t>
            </a:r>
          </a:p>
        </p:txBody>
      </p:sp>
    </p:spTree>
    <p:extLst>
      <p:ext uri="{BB962C8B-B14F-4D97-AF65-F5344CB8AC3E}">
        <p14:creationId xmlns="" xmlns:p14="http://schemas.microsoft.com/office/powerpoint/2010/main" val="37810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have considered:</a:t>
            </a:r>
          </a:p>
          <a:p>
            <a:pPr lvl="1" eaLnBrk="1" hangingPunct="1"/>
            <a:r>
              <a:rPr lang="en-US" dirty="0" smtClean="0"/>
              <a:t>principles of public-key cryptography</a:t>
            </a:r>
          </a:p>
          <a:p>
            <a:pPr lvl="1" eaLnBrk="1" hangingPunct="1"/>
            <a:r>
              <a:rPr lang="en-US" dirty="0" smtClean="0"/>
              <a:t>RSA algorithm</a:t>
            </a:r>
          </a:p>
          <a:p>
            <a:pPr lvl="1" eaLnBrk="1" hangingPunct="1"/>
            <a:r>
              <a:rPr lang="en-US" dirty="0" err="1" smtClean="0"/>
              <a:t>ElGamal</a:t>
            </a:r>
            <a:r>
              <a:rPr lang="en-US" dirty="0" smtClean="0"/>
              <a:t> algorithm</a:t>
            </a:r>
          </a:p>
          <a:p>
            <a:pPr lvl="1" eaLnBrk="1" hangingPunct="1"/>
            <a:r>
              <a:rPr lang="en-US" dirty="0" smtClean="0"/>
              <a:t>Elliptic </a:t>
            </a:r>
            <a:r>
              <a:rPr lang="en-US" smtClean="0"/>
              <a:t>Curve Cryptosystem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AU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7ED4-4F32-49EF-99ED-C5300D84DA7F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3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Public-Key Characteristics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dirty="0" smtClean="0"/>
              <a:t>Public-Key algorithms rely on two keys where:</a:t>
            </a:r>
          </a:p>
          <a:p>
            <a:pPr lvl="1" eaLnBrk="1" hangingPunct="1"/>
            <a:r>
              <a:rPr lang="en-AU" sz="2400" dirty="0" smtClean="0"/>
              <a:t>it is computationally infeasible to find decryption key knowing only algorithm &amp; encryption key</a:t>
            </a:r>
          </a:p>
          <a:p>
            <a:pPr lvl="1" eaLnBrk="1" hangingPunct="1"/>
            <a:r>
              <a:rPr lang="en-AU" sz="2400" dirty="0" smtClean="0"/>
              <a:t>it is computationally easy to en/decrypt messages when the relevant (en/decrypt) key is known</a:t>
            </a:r>
          </a:p>
          <a:p>
            <a:pPr lvl="1" eaLnBrk="1" hangingPunct="1">
              <a:buNone/>
            </a:pPr>
            <a:endParaRPr lang="en-AU" sz="2400" dirty="0" smtClean="0"/>
          </a:p>
          <a:p>
            <a:pPr lvl="1" eaLnBrk="1" hangingPunct="1"/>
            <a:endParaRPr lang="en-AU" sz="2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C16-6699-484C-A379-804948FA48C1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03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Public-Key Applications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classify uses into 3 categories:</a:t>
            </a:r>
          </a:p>
          <a:p>
            <a:pPr lvl="1" eaLnBrk="1" hangingPunct="1"/>
            <a:r>
              <a:rPr lang="en-US" b="1" smtClean="0"/>
              <a:t>encryption/decryption</a:t>
            </a:r>
            <a:r>
              <a:rPr lang="en-US" smtClean="0"/>
              <a:t> (provide secrecy)</a:t>
            </a:r>
          </a:p>
          <a:p>
            <a:pPr lvl="1" eaLnBrk="1" hangingPunct="1"/>
            <a:r>
              <a:rPr lang="en-US" b="1" smtClean="0"/>
              <a:t>digital signatures</a:t>
            </a:r>
            <a:r>
              <a:rPr lang="en-US" smtClean="0"/>
              <a:t> (provide authentication)</a:t>
            </a:r>
          </a:p>
          <a:p>
            <a:pPr lvl="1" eaLnBrk="1" hangingPunct="1"/>
            <a:r>
              <a:rPr lang="en-US" b="1" smtClean="0"/>
              <a:t>key exchange</a:t>
            </a:r>
            <a:r>
              <a:rPr lang="en-US" smtClean="0"/>
              <a:t> (of session keys)</a:t>
            </a:r>
          </a:p>
          <a:p>
            <a:pPr eaLnBrk="1" hangingPunct="1"/>
            <a:r>
              <a:rPr lang="en-US" smtClean="0"/>
              <a:t>some algorithms are suitable for all uses, others are specific to one</a:t>
            </a:r>
            <a:endParaRPr lang="en-AU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DE05-7C4C-4C41-887F-1FB930413364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27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839200" cy="1139825"/>
          </a:xfrm>
        </p:spPr>
        <p:txBody>
          <a:bodyPr/>
          <a:lstStyle/>
          <a:p>
            <a:pPr eaLnBrk="1" hangingPunct="1"/>
            <a:r>
              <a:rPr lang="en-AU" smtClean="0"/>
              <a:t>Security of Public Key Schemes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smtClean="0"/>
              <a:t>like private key schemes brute force </a:t>
            </a:r>
            <a:r>
              <a:rPr lang="en-AU" sz="2800" b="1" smtClean="0"/>
              <a:t>exhaustive search</a:t>
            </a:r>
            <a:r>
              <a:rPr lang="en-AU" sz="2800" smtClean="0"/>
              <a:t> attack is always theoretically possible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but keys used are too large (&gt;512bits)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security relies on a </a:t>
            </a:r>
            <a:r>
              <a:rPr lang="en-AU" sz="2800" b="1" smtClean="0"/>
              <a:t>large enough</a:t>
            </a:r>
            <a:r>
              <a:rPr lang="en-AU" sz="2800" smtClean="0"/>
              <a:t> difference in difficulty between </a:t>
            </a:r>
            <a:r>
              <a:rPr lang="en-AU" sz="2800" b="1" smtClean="0"/>
              <a:t>easy</a:t>
            </a:r>
            <a:r>
              <a:rPr lang="en-AU" sz="2800" smtClean="0"/>
              <a:t> (en/decrypt) and </a:t>
            </a:r>
            <a:r>
              <a:rPr lang="en-AU" sz="2800" b="1" smtClean="0"/>
              <a:t>hard</a:t>
            </a:r>
            <a:r>
              <a:rPr lang="en-AU" sz="2800" smtClean="0"/>
              <a:t> (cryptanalyse) problems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more generally the </a:t>
            </a:r>
            <a:r>
              <a:rPr lang="en-AU" sz="2800" b="1" smtClean="0"/>
              <a:t>hard</a:t>
            </a:r>
            <a:r>
              <a:rPr lang="en-AU" sz="2800" smtClean="0"/>
              <a:t> problem is known, but is made hard enough to be impractical to break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requires the use of </a:t>
            </a:r>
            <a:r>
              <a:rPr lang="en-AU" sz="2800" b="1" smtClean="0"/>
              <a:t>very large numbers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hence is </a:t>
            </a:r>
            <a:r>
              <a:rPr lang="en-AU" sz="2800" b="1" smtClean="0"/>
              <a:t>slow</a:t>
            </a:r>
            <a:r>
              <a:rPr lang="en-AU" sz="2800" smtClean="0"/>
              <a:t> compared to private key schemes</a:t>
            </a:r>
            <a:r>
              <a:rPr lang="en-AU" sz="2400" smtClean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A47-1AF2-4BD3-8E4B-6CA1825C0292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59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ko-KR" smtClean="0">
                <a:latin typeface="Arial" charset="0"/>
                <a:cs typeface="Arial" charset="0"/>
              </a:rPr>
              <a:t>Fermat's Theorem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ko-KR" smtClean="0">
                <a:latin typeface="Courier New" pitchFamily="49" charset="0"/>
                <a:cs typeface="Arial" charset="0"/>
              </a:rPr>
              <a:t>a</a:t>
            </a:r>
            <a:r>
              <a:rPr lang="en-AU" altLang="ko-KR" baseline="30000" smtClean="0">
                <a:latin typeface="Courier New" pitchFamily="49" charset="0"/>
                <a:cs typeface="Arial" charset="0"/>
              </a:rPr>
              <a:t>p-1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 mod p = 1 </a:t>
            </a:r>
          </a:p>
          <a:p>
            <a:pPr lvl="1" eaLnBrk="1" hangingPunct="1"/>
            <a:r>
              <a:rPr lang="en-AU" altLang="ko-KR" smtClean="0">
                <a:latin typeface="Arial" charset="0"/>
                <a:cs typeface="Arial" charset="0"/>
              </a:rPr>
              <a:t>where 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p</a:t>
            </a:r>
            <a:r>
              <a:rPr lang="en-AU" altLang="ko-KR" smtClean="0">
                <a:latin typeface="Arial" charset="0"/>
                <a:cs typeface="Arial" charset="0"/>
              </a:rPr>
              <a:t> is prime and 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gcd(a,p)=1</a:t>
            </a:r>
            <a:endParaRPr lang="en-AU" altLang="ko-KR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ko-KR" smtClean="0">
                <a:latin typeface="Arial" charset="0"/>
                <a:cs typeface="Arial" charset="0"/>
              </a:rPr>
              <a:t>also known as Fermat’s Little Theorem</a:t>
            </a:r>
          </a:p>
          <a:p>
            <a:pPr eaLnBrk="1" hangingPunct="1"/>
            <a:r>
              <a:rPr lang="en-US" altLang="ko-KR" smtClean="0">
                <a:latin typeface="Arial" charset="0"/>
                <a:cs typeface="Arial" charset="0"/>
              </a:rPr>
              <a:t>useful in public key and primality testing</a:t>
            </a:r>
            <a:endParaRPr lang="en-AU" altLang="ko-KR" smtClean="0">
              <a:latin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8F0F-FA92-4740-9B68-DEA42F778E76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24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ko-KR" dirty="0" smtClean="0">
                <a:latin typeface="Arial" charset="0"/>
                <a:cs typeface="Arial" charset="0"/>
              </a:rPr>
              <a:t>Euler </a:t>
            </a:r>
            <a:r>
              <a:rPr lang="en-AU" altLang="ko-KR" dirty="0" err="1" smtClean="0">
                <a:latin typeface="Arial" charset="0"/>
                <a:cs typeface="Arial" charset="0"/>
              </a:rPr>
              <a:t>Totient</a:t>
            </a:r>
            <a:r>
              <a:rPr lang="en-AU" altLang="ko-KR" dirty="0" smtClean="0">
                <a:latin typeface="Arial" charset="0"/>
                <a:cs typeface="Arial" charset="0"/>
              </a:rPr>
              <a:t> Function </a:t>
            </a:r>
            <a:r>
              <a:rPr lang="en-AU" altLang="ko-KR" dirty="0" smtClean="0">
                <a:latin typeface="Courier New" pitchFamily="49" charset="0"/>
                <a:cs typeface="Arial" charset="0"/>
              </a:rPr>
              <a:t>ø(n)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AU" altLang="ko-KR" smtClean="0">
                <a:latin typeface="Arial" charset="0"/>
                <a:cs typeface="Arial" charset="0"/>
              </a:rPr>
              <a:t>when doing arithmetic modulo n </a:t>
            </a:r>
          </a:p>
          <a:p>
            <a:pPr eaLnBrk="1" hangingPunct="1"/>
            <a:r>
              <a:rPr lang="en-AU" altLang="ko-KR" b="1" smtClean="0">
                <a:latin typeface="Arial" charset="0"/>
                <a:cs typeface="Arial" charset="0"/>
              </a:rPr>
              <a:t>complete set of residues</a:t>
            </a:r>
            <a:r>
              <a:rPr lang="en-AU" altLang="ko-KR" smtClean="0">
                <a:latin typeface="Arial" charset="0"/>
                <a:cs typeface="Arial" charset="0"/>
              </a:rPr>
              <a:t> is: </a:t>
            </a:r>
            <a:r>
              <a:rPr lang="en-AU" altLang="ko-KR" smtClean="0">
                <a:latin typeface="Courier New" pitchFamily="49" charset="0"/>
                <a:cs typeface="Arial" charset="0"/>
              </a:rPr>
              <a:t>0..n-1</a:t>
            </a:r>
            <a:r>
              <a:rPr lang="en-AU" altLang="ko-KR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AU" altLang="ko-KR" b="1" smtClean="0">
                <a:latin typeface="Arial" charset="0"/>
                <a:cs typeface="Arial" charset="0"/>
              </a:rPr>
              <a:t>reduced set of residues</a:t>
            </a:r>
            <a:r>
              <a:rPr lang="en-AU" altLang="ko-KR" smtClean="0">
                <a:latin typeface="Arial" charset="0"/>
                <a:cs typeface="Arial" charset="0"/>
              </a:rPr>
              <a:t> is those numbers (residues) which are relatively prime to n </a:t>
            </a:r>
          </a:p>
          <a:p>
            <a:pPr lvl="1" eaLnBrk="1" hangingPunct="1"/>
            <a:r>
              <a:rPr lang="en-AU" altLang="ko-KR" smtClean="0">
                <a:latin typeface="Arial" charset="0"/>
                <a:cs typeface="Arial" charset="0"/>
              </a:rPr>
              <a:t>eg for n=10, </a:t>
            </a:r>
          </a:p>
          <a:p>
            <a:pPr lvl="1" eaLnBrk="1" hangingPunct="1"/>
            <a:r>
              <a:rPr lang="en-AU" altLang="ko-KR" smtClean="0">
                <a:latin typeface="Arial" charset="0"/>
                <a:cs typeface="Arial" charset="0"/>
              </a:rPr>
              <a:t>complete set of residues is {0,1,2,3,4,5,6,7,8,9} </a:t>
            </a:r>
          </a:p>
          <a:p>
            <a:pPr lvl="1" eaLnBrk="1" hangingPunct="1"/>
            <a:r>
              <a:rPr lang="en-AU" altLang="ko-KR" smtClean="0">
                <a:latin typeface="Arial" charset="0"/>
                <a:cs typeface="Arial" charset="0"/>
              </a:rPr>
              <a:t>reduced set of residues is {1,3,7,9} </a:t>
            </a:r>
          </a:p>
          <a:p>
            <a:pPr eaLnBrk="1" hangingPunct="1"/>
            <a:r>
              <a:rPr lang="en-AU" altLang="ko-KR" smtClean="0">
                <a:latin typeface="Arial" charset="0"/>
                <a:cs typeface="Arial" charset="0"/>
              </a:rPr>
              <a:t>number of elements in reduced set of residues is called the </a:t>
            </a:r>
            <a:r>
              <a:rPr lang="en-AU" altLang="ko-KR" b="1" smtClean="0">
                <a:latin typeface="Arial" charset="0"/>
                <a:cs typeface="Arial" charset="0"/>
              </a:rPr>
              <a:t>Euler Totient Function ø(n)</a:t>
            </a:r>
            <a:r>
              <a:rPr lang="en-AU" altLang="ko-KR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320-F97B-422A-9160-E74D97C88ADB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DBD-3165-42D8-B33C-93CC5E143C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0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2363</Words>
  <Application>Microsoft Office PowerPoint</Application>
  <PresentationFormat>On-screen Show (4:3)</PresentationFormat>
  <Paragraphs>406</Paragraphs>
  <Slides>44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Equation</vt:lpstr>
      <vt:lpstr>MathType 5.0 Equation</vt:lpstr>
      <vt:lpstr>Number Theoretic Algorithms: Public-Key Cryptography</vt:lpstr>
      <vt:lpstr>Public-Key Cryptography</vt:lpstr>
      <vt:lpstr>Why Public-Key Cryptography?</vt:lpstr>
      <vt:lpstr>Public-Key Cryptography</vt:lpstr>
      <vt:lpstr>Public-Key Characteristics</vt:lpstr>
      <vt:lpstr>Public-Key Applications</vt:lpstr>
      <vt:lpstr>Security of Public Key Schemes</vt:lpstr>
      <vt:lpstr>Fermat's Theorem</vt:lpstr>
      <vt:lpstr>Euler Totient Function ø(n)</vt:lpstr>
      <vt:lpstr>Euler Totient Function ø(n)</vt:lpstr>
      <vt:lpstr>Euler's Theorem</vt:lpstr>
      <vt:lpstr>RSA</vt:lpstr>
      <vt:lpstr>RSA Key Setup</vt:lpstr>
      <vt:lpstr>RSA Use</vt:lpstr>
      <vt:lpstr>Why RSA Works</vt:lpstr>
      <vt:lpstr>RSA Example - Key Setup</vt:lpstr>
      <vt:lpstr>RSA Example - En/Decryption</vt:lpstr>
      <vt:lpstr>Efficient Decryption</vt:lpstr>
      <vt:lpstr>RSA Security</vt:lpstr>
      <vt:lpstr>Slide 20</vt:lpstr>
      <vt:lpstr>Slide 21</vt:lpstr>
      <vt:lpstr>Setting up ElGamal</vt:lpstr>
      <vt:lpstr>ElGamal encryption</vt:lpstr>
      <vt:lpstr>ElGamal decryption</vt:lpstr>
      <vt:lpstr>Setting up ElGamal: example</vt:lpstr>
      <vt:lpstr>ElGamal encryption: example</vt:lpstr>
      <vt:lpstr>Security of ElGamal</vt:lpstr>
      <vt:lpstr>Elliptic Curve Cryptography</vt:lpstr>
      <vt:lpstr>Graphical Representation</vt:lpstr>
      <vt:lpstr>Elliptic curves in Cryptography</vt:lpstr>
      <vt:lpstr>Elliptic Curve on a finite set of Integers</vt:lpstr>
      <vt:lpstr>General form of a EC</vt:lpstr>
      <vt:lpstr>What Is Elliptic Curve Cryptography (ECC)?</vt:lpstr>
      <vt:lpstr>Using Elliptic Curves In Cryptography</vt:lpstr>
      <vt:lpstr>Generic Procedures of ECC</vt:lpstr>
      <vt:lpstr>Example – Elliptic Curve Cryptosystem Analog to El Gamal</vt:lpstr>
      <vt:lpstr>Example – Elliptic Curve Cryptosystem Analog to El Gamal</vt:lpstr>
      <vt:lpstr>Example – Compare to El Gamal</vt:lpstr>
      <vt:lpstr>Why use ECC?</vt:lpstr>
      <vt:lpstr>Security of ECC</vt:lpstr>
      <vt:lpstr>Applications of ECC</vt:lpstr>
      <vt:lpstr>Benefits of ECC</vt:lpstr>
      <vt:lpstr>Summary of ECC</vt:lpstr>
      <vt:lpstr>Summary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Public-Key Cryptography and RSA</dc:title>
  <dc:creator>Nazma</dc:creator>
  <cp:lastModifiedBy>user</cp:lastModifiedBy>
  <cp:revision>33</cp:revision>
  <dcterms:created xsi:type="dcterms:W3CDTF">2012-09-22T03:55:20Z</dcterms:created>
  <dcterms:modified xsi:type="dcterms:W3CDTF">2014-03-31T05:06:08Z</dcterms:modified>
</cp:coreProperties>
</file>