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8A00D-B41E-4E3C-9861-06F8A2996E1C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C975-7EB1-4364-989F-E9653D0D9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73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0E03F-9FD4-4E59-A1B9-36B5AA52E791}" type="slidenum">
              <a:rPr lang="en-US"/>
              <a:pPr/>
              <a:t>21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C3FED-CB50-48EF-8CC9-81DD15124732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73ED-C9B2-48CE-972F-7E46FA3964E7}" type="slidenum">
              <a:rPr lang="en-US"/>
              <a:pPr/>
              <a:t>38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E07C6-39A4-434B-ACE5-99468D5998D1}" type="slidenum">
              <a:rPr lang="en-US"/>
              <a:pPr/>
              <a:t>39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CAF95-56CC-47BB-858F-949A005BD6DA}" type="slidenum">
              <a:rPr lang="en-US"/>
              <a:pPr/>
              <a:t>40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34A90-02B2-441D-A928-7B58271C79A9}" type="slidenum">
              <a:rPr lang="en-US"/>
              <a:pPr/>
              <a:t>41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5F9B2-D12C-4D64-A1B8-ADEE7250C5FD}" type="slidenum">
              <a:rPr lang="en-US"/>
              <a:pPr/>
              <a:t>42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3F203-BA3D-4FB6-B8A0-5C84C8E32B7D}" type="slidenum">
              <a:rPr lang="en-US"/>
              <a:pPr/>
              <a:t>43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854F4-15B2-4CDB-850B-9C88267080F9}" type="slidenum">
              <a:rPr lang="en-US"/>
              <a:pPr/>
              <a:t>44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9E183-9B3A-4B07-B7F0-B5E2859F2E3B}" type="slidenum">
              <a:rPr lang="en-US"/>
              <a:pPr/>
              <a:t>45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5644B-2F54-4F1E-8D4B-FBC796C026E9}" type="slidenum">
              <a:rPr lang="en-US"/>
              <a:pPr/>
              <a:t>46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47180-A868-455A-8997-E0B33B77768A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95594-54F7-4DD2-9ECF-0A0FC25393D6}" type="slidenum">
              <a:rPr lang="en-US"/>
              <a:pPr/>
              <a:t>47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3C479-9F73-4CB9-ACF2-3DB11634133A}" type="slidenum">
              <a:rPr lang="en-US"/>
              <a:pPr/>
              <a:t>48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792FD-9461-41F1-94C0-A65469A534C2}" type="slidenum">
              <a:rPr lang="en-US"/>
              <a:pPr/>
              <a:t>49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D5963-2D43-4A30-9686-F58068F75F92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E9EB0-B66B-44D3-ACB9-E4DBA11A2C50}" type="slidenum">
              <a:rPr lang="en-US"/>
              <a:pPr/>
              <a:t>28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2946" tIns="46474" rIns="92946" bIns="464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12401-58F5-4C51-B186-B7280799B4FA}" type="slidenum">
              <a:rPr lang="en-US"/>
              <a:pPr/>
              <a:t>29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1E7F-B402-4B48-A660-4BB9A3E7345E}" type="slidenum">
              <a:rPr lang="en-US"/>
              <a:pPr/>
              <a:t>33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DDCE3-D301-4250-AF3C-482365210A30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930A0-70FB-4A2A-A739-8B49BBE7FC6C}" type="slidenum">
              <a:rPr lang="en-US"/>
              <a:pPr/>
              <a:t>35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5C303-E7B5-4FA5-B3B5-D0C6D85D1B57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9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7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65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A8F040-8E3B-45CD-8FF8-0D9A28281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7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78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3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21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8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4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6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9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 122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39775" y="2286000"/>
            <a:ext cx="7772400" cy="1143000"/>
          </a:xfrm>
        </p:spPr>
        <p:txBody>
          <a:bodyPr/>
          <a:lstStyle/>
          <a:p>
            <a:r>
              <a:rPr lang="en-US" smtClean="0"/>
              <a:t>Quicksort</a:t>
            </a:r>
          </a:p>
        </p:txBody>
      </p:sp>
      <p:sp>
        <p:nvSpPr>
          <p:cNvPr id="3076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Ack: Several slides from Prof. Jim Anderson’s COMP 202 notes.</a:t>
            </a:r>
          </a:p>
          <a:p>
            <a:pPr>
              <a:lnSpc>
                <a:spcPct val="90000"/>
              </a:lnSpc>
            </a:pPr>
            <a:endParaRPr lang="en-US" sz="16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3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Partition</a:t>
            </a:r>
          </a:p>
        </p:txBody>
      </p:sp>
      <p:grpSp>
        <p:nvGrpSpPr>
          <p:cNvPr id="434237" name="Group 61"/>
          <p:cNvGrpSpPr>
            <a:grpSpLocks/>
          </p:cNvGrpSpPr>
          <p:nvPr/>
        </p:nvGrpSpPr>
        <p:grpSpPr bwMode="auto">
          <a:xfrm>
            <a:off x="668338" y="3332163"/>
            <a:ext cx="7875587" cy="1619250"/>
            <a:chOff x="421" y="2099"/>
            <a:chExt cx="4961" cy="1020"/>
          </a:xfrm>
        </p:grpSpPr>
        <p:sp>
          <p:nvSpPr>
            <p:cNvPr id="12322" name="Text Box 4"/>
            <p:cNvSpPr txBox="1">
              <a:spLocks noChangeArrowheads="1"/>
            </p:cNvSpPr>
            <p:nvPr/>
          </p:nvSpPr>
          <p:spPr bwMode="auto">
            <a:xfrm>
              <a:off x="421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23" name="Text Box 5"/>
            <p:cNvSpPr txBox="1">
              <a:spLocks noChangeArrowheads="1"/>
            </p:cNvSpPr>
            <p:nvPr/>
          </p:nvSpPr>
          <p:spPr bwMode="auto">
            <a:xfrm>
              <a:off x="753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24" name="Text Box 6"/>
            <p:cNvSpPr txBox="1">
              <a:spLocks noChangeArrowheads="1"/>
            </p:cNvSpPr>
            <p:nvPr/>
          </p:nvSpPr>
          <p:spPr bwMode="auto">
            <a:xfrm>
              <a:off x="1085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25" name="Text Box 7"/>
            <p:cNvSpPr txBox="1">
              <a:spLocks noChangeArrowheads="1"/>
            </p:cNvSpPr>
            <p:nvPr/>
          </p:nvSpPr>
          <p:spPr bwMode="auto">
            <a:xfrm>
              <a:off x="1393" y="2344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2326" name="Text Box 8"/>
            <p:cNvSpPr txBox="1">
              <a:spLocks noChangeArrowheads="1"/>
            </p:cNvSpPr>
            <p:nvPr/>
          </p:nvSpPr>
          <p:spPr bwMode="auto">
            <a:xfrm>
              <a:off x="1749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27" name="Text Box 9"/>
            <p:cNvSpPr txBox="1">
              <a:spLocks noChangeArrowheads="1"/>
            </p:cNvSpPr>
            <p:nvPr/>
          </p:nvSpPr>
          <p:spPr bwMode="auto">
            <a:xfrm>
              <a:off x="2081" y="2344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28" name="Text Box 10"/>
            <p:cNvSpPr txBox="1">
              <a:spLocks noChangeArrowheads="1"/>
            </p:cNvSpPr>
            <p:nvPr/>
          </p:nvSpPr>
          <p:spPr bwMode="auto">
            <a:xfrm>
              <a:off x="2389" y="2344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2329" name="Text Box 11"/>
            <p:cNvSpPr txBox="1">
              <a:spLocks noChangeArrowheads="1"/>
            </p:cNvSpPr>
            <p:nvPr/>
          </p:nvSpPr>
          <p:spPr bwMode="auto">
            <a:xfrm>
              <a:off x="2721" y="2344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2330" name="Text Box 12"/>
            <p:cNvSpPr txBox="1">
              <a:spLocks noChangeArrowheads="1"/>
            </p:cNvSpPr>
            <p:nvPr/>
          </p:nvSpPr>
          <p:spPr bwMode="auto">
            <a:xfrm>
              <a:off x="3077" y="2344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31" name="Text Box 13"/>
            <p:cNvSpPr txBox="1">
              <a:spLocks noChangeArrowheads="1"/>
            </p:cNvSpPr>
            <p:nvPr/>
          </p:nvSpPr>
          <p:spPr bwMode="auto">
            <a:xfrm>
              <a:off x="3395" y="2344"/>
              <a:ext cx="349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>
                  <a:sym typeface="Symbol" pitchFamily="18" charset="2"/>
                </a:rPr>
                <a:t></a:t>
              </a:r>
              <a:r>
                <a:rPr lang="en-US"/>
                <a:t> </a:t>
              </a:r>
              <a:r>
                <a:rPr lang="en-US" i="1"/>
                <a:t>x</a:t>
              </a:r>
            </a:p>
          </p:txBody>
        </p:sp>
        <p:sp>
          <p:nvSpPr>
            <p:cNvPr id="12332" name="Text Box 14"/>
            <p:cNvSpPr txBox="1">
              <a:spLocks noChangeArrowheads="1"/>
            </p:cNvSpPr>
            <p:nvPr/>
          </p:nvSpPr>
          <p:spPr bwMode="auto">
            <a:xfrm>
              <a:off x="3749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33" name="Text Box 15"/>
            <p:cNvSpPr txBox="1">
              <a:spLocks noChangeArrowheads="1"/>
            </p:cNvSpPr>
            <p:nvPr/>
          </p:nvSpPr>
          <p:spPr bwMode="auto">
            <a:xfrm>
              <a:off x="4073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34" name="Text Box 16"/>
            <p:cNvSpPr txBox="1">
              <a:spLocks noChangeArrowheads="1"/>
            </p:cNvSpPr>
            <p:nvPr/>
          </p:nvSpPr>
          <p:spPr bwMode="auto">
            <a:xfrm>
              <a:off x="4403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35" name="Text Box 17"/>
            <p:cNvSpPr txBox="1">
              <a:spLocks noChangeArrowheads="1"/>
            </p:cNvSpPr>
            <p:nvPr/>
          </p:nvSpPr>
          <p:spPr bwMode="auto">
            <a:xfrm>
              <a:off x="4735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2336" name="Text Box 18"/>
            <p:cNvSpPr txBox="1">
              <a:spLocks noChangeArrowheads="1"/>
            </p:cNvSpPr>
            <p:nvPr/>
          </p:nvSpPr>
          <p:spPr bwMode="auto">
            <a:xfrm>
              <a:off x="5073" y="2344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i="1"/>
                <a:t> x</a:t>
              </a:r>
              <a:r>
                <a:rPr lang="en-US"/>
                <a:t> </a:t>
              </a:r>
            </a:p>
          </p:txBody>
        </p:sp>
        <p:sp>
          <p:nvSpPr>
            <p:cNvPr id="12337" name="Text Box 19"/>
            <p:cNvSpPr txBox="1">
              <a:spLocks noChangeArrowheads="1"/>
            </p:cNvSpPr>
            <p:nvPr/>
          </p:nvSpPr>
          <p:spPr bwMode="auto">
            <a:xfrm>
              <a:off x="484" y="212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p</a:t>
              </a:r>
            </a:p>
          </p:txBody>
        </p:sp>
        <p:sp>
          <p:nvSpPr>
            <p:cNvPr id="12338" name="Text Box 20"/>
            <p:cNvSpPr txBox="1">
              <a:spLocks noChangeArrowheads="1"/>
            </p:cNvSpPr>
            <p:nvPr/>
          </p:nvSpPr>
          <p:spPr bwMode="auto">
            <a:xfrm>
              <a:off x="1824" y="209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i</a:t>
              </a:r>
            </a:p>
          </p:txBody>
        </p:sp>
        <p:sp>
          <p:nvSpPr>
            <p:cNvPr id="12339" name="Text Box 21"/>
            <p:cNvSpPr txBox="1">
              <a:spLocks noChangeArrowheads="1"/>
            </p:cNvSpPr>
            <p:nvPr/>
          </p:nvSpPr>
          <p:spPr bwMode="auto">
            <a:xfrm>
              <a:off x="3422" y="211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j</a:t>
              </a:r>
            </a:p>
          </p:txBody>
        </p:sp>
        <p:sp>
          <p:nvSpPr>
            <p:cNvPr id="12340" name="Text Box 22"/>
            <p:cNvSpPr txBox="1">
              <a:spLocks noChangeArrowheads="1"/>
            </p:cNvSpPr>
            <p:nvPr/>
          </p:nvSpPr>
          <p:spPr bwMode="auto">
            <a:xfrm>
              <a:off x="5087" y="2107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r</a:t>
              </a:r>
            </a:p>
          </p:txBody>
        </p:sp>
        <p:sp>
          <p:nvSpPr>
            <p:cNvPr id="12341" name="AutoShape 23"/>
            <p:cNvSpPr>
              <a:spLocks/>
            </p:cNvSpPr>
            <p:nvPr/>
          </p:nvSpPr>
          <p:spPr bwMode="auto">
            <a:xfrm rot="-5400000">
              <a:off x="1167" y="2029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AutoShape 24"/>
            <p:cNvSpPr>
              <a:spLocks/>
            </p:cNvSpPr>
            <p:nvPr/>
          </p:nvSpPr>
          <p:spPr bwMode="auto">
            <a:xfrm rot="-5400000">
              <a:off x="2691" y="2166"/>
              <a:ext cx="126" cy="1329"/>
            </a:xfrm>
            <a:prstGeom prst="leftBrace">
              <a:avLst>
                <a:gd name="adj1" fmla="val 8789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Text Box 25"/>
            <p:cNvSpPr txBox="1">
              <a:spLocks noChangeArrowheads="1"/>
            </p:cNvSpPr>
            <p:nvPr/>
          </p:nvSpPr>
          <p:spPr bwMode="auto">
            <a:xfrm>
              <a:off x="1086" y="2869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12344" name="Text Box 26"/>
            <p:cNvSpPr txBox="1">
              <a:spLocks noChangeArrowheads="1"/>
            </p:cNvSpPr>
            <p:nvPr/>
          </p:nvSpPr>
          <p:spPr bwMode="auto">
            <a:xfrm>
              <a:off x="2609" y="2853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</p:grpSp>
      <p:sp>
        <p:nvSpPr>
          <p:cNvPr id="12293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265113" y="874713"/>
            <a:ext cx="4378325" cy="2651125"/>
          </a:xfrm>
          <a:noFill/>
        </p:spPr>
        <p:txBody>
          <a:bodyPr/>
          <a:lstStyle/>
          <a:p>
            <a:r>
              <a:rPr lang="en-US" sz="2800" b="1" u="sng" smtClean="0">
                <a:solidFill>
                  <a:srgbClr val="CC3300"/>
                </a:solidFill>
              </a:rPr>
              <a:t>Case 2:</a:t>
            </a:r>
            <a:r>
              <a:rPr lang="en-US" sz="2800" smtClean="0"/>
              <a:t> </a:t>
            </a:r>
            <a:r>
              <a:rPr lang="en-US" sz="2800" i="1" smtClean="0">
                <a:solidFill>
                  <a:schemeClr val="hlink"/>
                </a:solidFill>
              </a:rPr>
              <a:t>A</a:t>
            </a:r>
            <a:r>
              <a:rPr lang="en-US" sz="2800" smtClean="0">
                <a:solidFill>
                  <a:schemeClr val="hlink"/>
                </a:solidFill>
              </a:rPr>
              <a:t>[</a:t>
            </a:r>
            <a:r>
              <a:rPr lang="en-US" sz="2800" i="1" smtClean="0">
                <a:solidFill>
                  <a:schemeClr val="hlink"/>
                </a:solidFill>
              </a:rPr>
              <a:t>j</a:t>
            </a:r>
            <a:r>
              <a:rPr lang="en-US" sz="2800" smtClean="0">
                <a:solidFill>
                  <a:schemeClr val="hlink"/>
                </a:solidFill>
              </a:rPr>
              <a:t>]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lang="en-US" sz="2800" i="1" smtClean="0">
                <a:solidFill>
                  <a:schemeClr val="hlink"/>
                </a:solidFill>
              </a:rPr>
              <a:t>x</a:t>
            </a:r>
            <a:endParaRPr lang="en-US" sz="2800" smtClean="0">
              <a:solidFill>
                <a:schemeClr val="hlink"/>
              </a:solidFill>
            </a:endParaRPr>
          </a:p>
          <a:p>
            <a:pPr lvl="1"/>
            <a:r>
              <a:rPr lang="en-US" sz="2400" smtClean="0"/>
              <a:t>Increment </a:t>
            </a:r>
            <a:r>
              <a:rPr lang="en-US" sz="2400" i="1" smtClean="0"/>
              <a:t>i</a:t>
            </a:r>
            <a:endParaRPr lang="en-US" sz="2400" smtClean="0"/>
          </a:p>
          <a:p>
            <a:pPr lvl="1"/>
            <a:r>
              <a:rPr lang="en-US" sz="2400" smtClean="0"/>
              <a:t>Swap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 and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j</a:t>
            </a:r>
            <a:r>
              <a:rPr lang="en-US" sz="2400" smtClean="0"/>
              <a:t>]</a:t>
            </a:r>
          </a:p>
          <a:p>
            <a:pPr lvl="2"/>
            <a:r>
              <a:rPr lang="en-US" sz="2000" smtClean="0"/>
              <a:t>Condition 1 is maintained.</a:t>
            </a:r>
          </a:p>
          <a:p>
            <a:pPr lvl="1"/>
            <a:r>
              <a:rPr lang="en-US" sz="2400" smtClean="0"/>
              <a:t>Increment </a:t>
            </a:r>
            <a:r>
              <a:rPr lang="en-US" sz="2400" i="1" smtClean="0"/>
              <a:t>j</a:t>
            </a:r>
            <a:endParaRPr lang="en-US" sz="2400" smtClean="0"/>
          </a:p>
          <a:p>
            <a:pPr lvl="2"/>
            <a:r>
              <a:rPr lang="en-US" sz="2000" smtClean="0"/>
              <a:t>Condition 2 is maintained.</a:t>
            </a:r>
          </a:p>
        </p:txBody>
      </p:sp>
      <p:sp>
        <p:nvSpPr>
          <p:cNvPr id="12294" name="Rectangle 64"/>
          <p:cNvSpPr>
            <a:spLocks noChangeArrowheads="1"/>
          </p:cNvSpPr>
          <p:nvPr/>
        </p:nvSpPr>
        <p:spPr bwMode="auto">
          <a:xfrm>
            <a:off x="4481513" y="866775"/>
            <a:ext cx="43783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»"/>
            </a:pPr>
            <a:endParaRPr lang="en-US"/>
          </a:p>
          <a:p>
            <a:pPr marL="742950" lvl="1" indent="-285750">
              <a:spcBef>
                <a:spcPct val="20000"/>
              </a:spcBef>
              <a:buFontTx/>
              <a:buChar char="»"/>
            </a:pP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r</a:t>
            </a:r>
            <a:r>
              <a:rPr lang="en-US"/>
              <a:t>] is unaltered.</a:t>
            </a:r>
          </a:p>
          <a:p>
            <a:pPr marL="1085850" lvl="2" indent="-228600">
              <a:spcBef>
                <a:spcPct val="20000"/>
              </a:spcBef>
              <a:buFontTx/>
              <a:buChar char="•"/>
            </a:pPr>
            <a:r>
              <a:rPr lang="en-US" sz="2000"/>
              <a:t>Condition 3 is maintained.</a:t>
            </a:r>
          </a:p>
        </p:txBody>
      </p:sp>
      <p:grpSp>
        <p:nvGrpSpPr>
          <p:cNvPr id="434245" name="Group 69"/>
          <p:cNvGrpSpPr>
            <a:grpSpLocks/>
          </p:cNvGrpSpPr>
          <p:nvPr/>
        </p:nvGrpSpPr>
        <p:grpSpPr bwMode="auto">
          <a:xfrm>
            <a:off x="661988" y="4206875"/>
            <a:ext cx="7875587" cy="2273300"/>
            <a:chOff x="417" y="2650"/>
            <a:chExt cx="4961" cy="1432"/>
          </a:xfrm>
        </p:grpSpPr>
        <p:sp>
          <p:nvSpPr>
            <p:cNvPr id="12296" name="Text Box 49"/>
            <p:cNvSpPr txBox="1">
              <a:spLocks noChangeArrowheads="1"/>
            </p:cNvSpPr>
            <p:nvPr/>
          </p:nvSpPr>
          <p:spPr bwMode="auto">
            <a:xfrm>
              <a:off x="1082" y="3832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12297" name="Text Box 50"/>
            <p:cNvSpPr txBox="1">
              <a:spLocks noChangeArrowheads="1"/>
            </p:cNvSpPr>
            <p:nvPr/>
          </p:nvSpPr>
          <p:spPr bwMode="auto">
            <a:xfrm>
              <a:off x="2605" y="381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grpSp>
          <p:nvGrpSpPr>
            <p:cNvPr id="12298" name="Group 68"/>
            <p:cNvGrpSpPr>
              <a:grpSpLocks/>
            </p:cNvGrpSpPr>
            <p:nvPr/>
          </p:nvGrpSpPr>
          <p:grpSpPr bwMode="auto">
            <a:xfrm>
              <a:off x="417" y="2650"/>
              <a:ext cx="4961" cy="1211"/>
              <a:chOff x="417" y="2650"/>
              <a:chExt cx="4961" cy="1211"/>
            </a:xfrm>
          </p:grpSpPr>
          <p:sp>
            <p:nvSpPr>
              <p:cNvPr id="12299" name="Text Box 28"/>
              <p:cNvSpPr txBox="1">
                <a:spLocks noChangeArrowheads="1"/>
              </p:cNvSpPr>
              <p:nvPr/>
            </p:nvSpPr>
            <p:spPr bwMode="auto">
              <a:xfrm>
                <a:off x="417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0" name="Text Box 29"/>
              <p:cNvSpPr txBox="1">
                <a:spLocks noChangeArrowheads="1"/>
              </p:cNvSpPr>
              <p:nvPr/>
            </p:nvSpPr>
            <p:spPr bwMode="auto">
              <a:xfrm>
                <a:off x="749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1" name="Text Box 30"/>
              <p:cNvSpPr txBox="1">
                <a:spLocks noChangeArrowheads="1"/>
              </p:cNvSpPr>
              <p:nvPr/>
            </p:nvSpPr>
            <p:spPr bwMode="auto">
              <a:xfrm>
                <a:off x="1081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2" name="Text Box 31"/>
              <p:cNvSpPr txBox="1">
                <a:spLocks noChangeArrowheads="1"/>
              </p:cNvSpPr>
              <p:nvPr/>
            </p:nvSpPr>
            <p:spPr bwMode="auto">
              <a:xfrm>
                <a:off x="1389" y="3307"/>
                <a:ext cx="368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12303" name="Text Box 32"/>
              <p:cNvSpPr txBox="1">
                <a:spLocks noChangeArrowheads="1"/>
              </p:cNvSpPr>
              <p:nvPr/>
            </p:nvSpPr>
            <p:spPr bwMode="auto">
              <a:xfrm>
                <a:off x="1745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4" name="Text Box 33"/>
              <p:cNvSpPr txBox="1">
                <a:spLocks noChangeArrowheads="1"/>
              </p:cNvSpPr>
              <p:nvPr/>
            </p:nvSpPr>
            <p:spPr bwMode="auto">
              <a:xfrm>
                <a:off x="2077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5" name="Text Box 34"/>
              <p:cNvSpPr txBox="1">
                <a:spLocks noChangeArrowheads="1"/>
              </p:cNvSpPr>
              <p:nvPr/>
            </p:nvSpPr>
            <p:spPr bwMode="auto">
              <a:xfrm>
                <a:off x="2385" y="3307"/>
                <a:ext cx="368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12306" name="Text Box 35"/>
              <p:cNvSpPr txBox="1">
                <a:spLocks noChangeArrowheads="1"/>
              </p:cNvSpPr>
              <p:nvPr/>
            </p:nvSpPr>
            <p:spPr bwMode="auto">
              <a:xfrm>
                <a:off x="2717" y="3307"/>
                <a:ext cx="368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12307" name="Text Box 36"/>
              <p:cNvSpPr txBox="1">
                <a:spLocks noChangeArrowheads="1"/>
              </p:cNvSpPr>
              <p:nvPr/>
            </p:nvSpPr>
            <p:spPr bwMode="auto">
              <a:xfrm>
                <a:off x="3073" y="3307"/>
                <a:ext cx="320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08" name="Text Box 37"/>
              <p:cNvSpPr txBox="1">
                <a:spLocks noChangeArrowheads="1"/>
              </p:cNvSpPr>
              <p:nvPr/>
            </p:nvSpPr>
            <p:spPr bwMode="auto">
              <a:xfrm>
                <a:off x="3381" y="3307"/>
                <a:ext cx="368" cy="300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12309" name="Text Box 38"/>
              <p:cNvSpPr txBox="1">
                <a:spLocks noChangeArrowheads="1"/>
              </p:cNvSpPr>
              <p:nvPr/>
            </p:nvSpPr>
            <p:spPr bwMode="auto">
              <a:xfrm>
                <a:off x="3745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10" name="Text Box 39"/>
              <p:cNvSpPr txBox="1">
                <a:spLocks noChangeArrowheads="1"/>
              </p:cNvSpPr>
              <p:nvPr/>
            </p:nvSpPr>
            <p:spPr bwMode="auto">
              <a:xfrm>
                <a:off x="4069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11" name="Text Box 40"/>
              <p:cNvSpPr txBox="1">
                <a:spLocks noChangeArrowheads="1"/>
              </p:cNvSpPr>
              <p:nvPr/>
            </p:nvSpPr>
            <p:spPr bwMode="auto">
              <a:xfrm>
                <a:off x="4399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12" name="Text Box 41"/>
              <p:cNvSpPr txBox="1">
                <a:spLocks noChangeArrowheads="1"/>
              </p:cNvSpPr>
              <p:nvPr/>
            </p:nvSpPr>
            <p:spPr bwMode="auto">
              <a:xfrm>
                <a:off x="4731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12313" name="Text Box 42"/>
              <p:cNvSpPr txBox="1">
                <a:spLocks noChangeArrowheads="1"/>
              </p:cNvSpPr>
              <p:nvPr/>
            </p:nvSpPr>
            <p:spPr bwMode="auto">
              <a:xfrm>
                <a:off x="5069" y="3307"/>
                <a:ext cx="309" cy="3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</a:t>
                </a:r>
                <a:r>
                  <a:rPr lang="en-US" i="1"/>
                  <a:t>x</a:t>
                </a:r>
                <a:r>
                  <a:rPr lang="en-US"/>
                  <a:t> </a:t>
                </a:r>
              </a:p>
            </p:txBody>
          </p:sp>
          <p:sp>
            <p:nvSpPr>
              <p:cNvPr id="12314" name="Text Box 43"/>
              <p:cNvSpPr txBox="1">
                <a:spLocks noChangeArrowheads="1"/>
              </p:cNvSpPr>
              <p:nvPr/>
            </p:nvSpPr>
            <p:spPr bwMode="auto">
              <a:xfrm>
                <a:off x="480" y="308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i="1"/>
                  <a:t>p</a:t>
                </a:r>
              </a:p>
            </p:txBody>
          </p:sp>
          <p:sp>
            <p:nvSpPr>
              <p:cNvPr id="12315" name="Text Box 44"/>
              <p:cNvSpPr txBox="1">
                <a:spLocks noChangeArrowheads="1"/>
              </p:cNvSpPr>
              <p:nvPr/>
            </p:nvSpPr>
            <p:spPr bwMode="auto">
              <a:xfrm>
                <a:off x="2120" y="30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i="1"/>
                  <a:t>i</a:t>
                </a:r>
              </a:p>
            </p:txBody>
          </p:sp>
          <p:sp>
            <p:nvSpPr>
              <p:cNvPr id="12316" name="Text Box 45"/>
              <p:cNvSpPr txBox="1">
                <a:spLocks noChangeArrowheads="1"/>
              </p:cNvSpPr>
              <p:nvPr/>
            </p:nvSpPr>
            <p:spPr bwMode="auto">
              <a:xfrm>
                <a:off x="3810" y="3058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i="1"/>
                  <a:t>j</a:t>
                </a:r>
              </a:p>
            </p:txBody>
          </p:sp>
          <p:sp>
            <p:nvSpPr>
              <p:cNvPr id="12317" name="Text Box 46"/>
              <p:cNvSpPr txBox="1">
                <a:spLocks noChangeArrowheads="1"/>
              </p:cNvSpPr>
              <p:nvPr/>
            </p:nvSpPr>
            <p:spPr bwMode="auto">
              <a:xfrm>
                <a:off x="5083" y="3070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i="1"/>
                  <a:t>r</a:t>
                </a:r>
              </a:p>
            </p:txBody>
          </p:sp>
          <p:sp>
            <p:nvSpPr>
              <p:cNvPr id="12318" name="AutoShape 47"/>
              <p:cNvSpPr>
                <a:spLocks/>
              </p:cNvSpPr>
              <p:nvPr/>
            </p:nvSpPr>
            <p:spPr bwMode="auto">
              <a:xfrm rot="-5400000">
                <a:off x="1351" y="2821"/>
                <a:ext cx="117" cy="1963"/>
              </a:xfrm>
              <a:prstGeom prst="leftBrace">
                <a:avLst>
                  <a:gd name="adj1" fmla="val 139815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AutoShape 48"/>
              <p:cNvSpPr>
                <a:spLocks/>
              </p:cNvSpPr>
              <p:nvPr/>
            </p:nvSpPr>
            <p:spPr bwMode="auto">
              <a:xfrm rot="-5400000">
                <a:off x="3008" y="3100"/>
                <a:ext cx="92" cy="1338"/>
              </a:xfrm>
              <a:prstGeom prst="leftBrace">
                <a:avLst>
                  <a:gd name="adj1" fmla="val 121196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20" name="AutoShape 60"/>
              <p:cNvCxnSpPr>
                <a:cxnSpLocks noChangeShapeType="1"/>
                <a:stCxn id="12327" idx="2"/>
                <a:endCxn id="12308" idx="0"/>
              </p:cNvCxnSpPr>
              <p:nvPr/>
            </p:nvCxnSpPr>
            <p:spPr bwMode="auto">
              <a:xfrm rot="16200000" flipH="1">
                <a:off x="2577" y="2314"/>
                <a:ext cx="651" cy="1324"/>
              </a:xfrm>
              <a:prstGeom prst="curvedConnector3">
                <a:avLst>
                  <a:gd name="adj1" fmla="val 49921"/>
                </a:avLst>
              </a:prstGeom>
              <a:noFill/>
              <a:ln w="19050">
                <a:solidFill>
                  <a:srgbClr val="00CC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21" name="AutoShape 67"/>
              <p:cNvCxnSpPr>
                <a:cxnSpLocks noChangeShapeType="1"/>
                <a:stCxn id="12331" idx="2"/>
                <a:endCxn id="12304" idx="0"/>
              </p:cNvCxnSpPr>
              <p:nvPr/>
            </p:nvCxnSpPr>
            <p:spPr bwMode="auto">
              <a:xfrm rot="5400000">
                <a:off x="2578" y="2309"/>
                <a:ext cx="651" cy="1333"/>
              </a:xfrm>
              <a:prstGeom prst="curvedConnector3">
                <a:avLst>
                  <a:gd name="adj1" fmla="val 49921"/>
                </a:avLst>
              </a:prstGeom>
              <a:noFill/>
              <a:ln w="12700">
                <a:solidFill>
                  <a:srgbClr val="00CC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Partition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1713"/>
            <a:ext cx="8458200" cy="5341937"/>
          </a:xfrm>
        </p:spPr>
        <p:txBody>
          <a:bodyPr/>
          <a:lstStyle/>
          <a:p>
            <a:r>
              <a:rPr lang="en-US" b="1" u="sng" smtClean="0">
                <a:solidFill>
                  <a:srgbClr val="CC3300"/>
                </a:solidFill>
              </a:rPr>
              <a:t>Termination:</a:t>
            </a:r>
          </a:p>
          <a:p>
            <a:pPr lvl="1"/>
            <a:r>
              <a:rPr lang="en-US" smtClean="0"/>
              <a:t>When the loop terminates, </a:t>
            </a:r>
            <a:r>
              <a:rPr lang="en-US" i="1" smtClean="0"/>
              <a:t>j </a:t>
            </a:r>
            <a:r>
              <a:rPr lang="en-US" smtClean="0"/>
              <a:t>= </a:t>
            </a:r>
            <a:r>
              <a:rPr lang="en-US" i="1" smtClean="0"/>
              <a:t>r</a:t>
            </a:r>
            <a:r>
              <a:rPr lang="en-US" smtClean="0"/>
              <a:t>, so all elements in </a:t>
            </a:r>
            <a:r>
              <a:rPr lang="en-US" i="1" smtClean="0"/>
              <a:t>A</a:t>
            </a:r>
            <a:r>
              <a:rPr lang="en-US" smtClean="0"/>
              <a:t> are partitioned into one of the three cases: </a:t>
            </a:r>
          </a:p>
          <a:p>
            <a:pPr lvl="2"/>
            <a:r>
              <a:rPr lang="en-US" i="1" smtClean="0">
                <a:solidFill>
                  <a:srgbClr val="CC3300"/>
                </a:solidFill>
              </a:rPr>
              <a:t>A</a:t>
            </a:r>
            <a:r>
              <a:rPr lang="en-US" smtClean="0">
                <a:solidFill>
                  <a:srgbClr val="CC3300"/>
                </a:solidFill>
              </a:rPr>
              <a:t>[</a:t>
            </a:r>
            <a:r>
              <a:rPr lang="en-US" i="1" smtClean="0">
                <a:solidFill>
                  <a:srgbClr val="CC3300"/>
                </a:solidFill>
              </a:rPr>
              <a:t>p</a:t>
            </a:r>
            <a:r>
              <a:rPr lang="en-US" smtClean="0">
                <a:solidFill>
                  <a:srgbClr val="CC3300"/>
                </a:solidFill>
              </a:rPr>
              <a:t>..</a:t>
            </a:r>
            <a:r>
              <a:rPr lang="en-US" i="1" smtClean="0">
                <a:solidFill>
                  <a:srgbClr val="CC3300"/>
                </a:solidFill>
              </a:rPr>
              <a:t>i</a:t>
            </a:r>
            <a:r>
              <a:rPr lang="en-US" smtClean="0">
                <a:solidFill>
                  <a:srgbClr val="CC3300"/>
                </a:solidFill>
              </a:rPr>
              <a:t>]</a:t>
            </a:r>
            <a:r>
              <a:rPr lang="en-US" smtClean="0"/>
              <a:t> </a:t>
            </a:r>
            <a:r>
              <a:rPr lang="en-US" sz="2000" smtClean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b="1" i="1" smtClean="0">
                <a:solidFill>
                  <a:srgbClr val="CC3300"/>
                </a:solidFill>
                <a:sym typeface="Symbol" pitchFamily="18" charset="2"/>
              </a:rPr>
              <a:t>pivot</a:t>
            </a:r>
          </a:p>
          <a:p>
            <a:pPr lvl="2"/>
            <a:r>
              <a:rPr lang="en-US" i="1" smtClean="0">
                <a:solidFill>
                  <a:srgbClr val="CC3300"/>
                </a:solidFill>
              </a:rPr>
              <a:t>A</a:t>
            </a:r>
            <a:r>
              <a:rPr lang="en-US" smtClean="0">
                <a:solidFill>
                  <a:srgbClr val="CC3300"/>
                </a:solidFill>
              </a:rPr>
              <a:t>[</a:t>
            </a:r>
            <a:r>
              <a:rPr lang="en-US" i="1" smtClean="0">
                <a:solidFill>
                  <a:srgbClr val="CC3300"/>
                </a:solidFill>
              </a:rPr>
              <a:t>i</a:t>
            </a:r>
            <a:r>
              <a:rPr lang="en-US" smtClean="0">
                <a:solidFill>
                  <a:srgbClr val="CC3300"/>
                </a:solidFill>
              </a:rPr>
              <a:t>+1..</a:t>
            </a:r>
            <a:r>
              <a:rPr lang="en-US" i="1" smtClean="0">
                <a:solidFill>
                  <a:srgbClr val="CC3300"/>
                </a:solidFill>
              </a:rPr>
              <a:t>j – </a:t>
            </a:r>
            <a:r>
              <a:rPr lang="en-US" smtClean="0">
                <a:solidFill>
                  <a:srgbClr val="CC3300"/>
                </a:solidFill>
              </a:rPr>
              <a:t>1] &gt; </a:t>
            </a:r>
            <a:r>
              <a:rPr lang="en-US" b="1" i="1" smtClean="0">
                <a:solidFill>
                  <a:srgbClr val="CC3300"/>
                </a:solidFill>
              </a:rPr>
              <a:t>pivot</a:t>
            </a:r>
            <a:endParaRPr lang="en-US" b="1" u="sng" smtClean="0">
              <a:solidFill>
                <a:srgbClr val="CC3300"/>
              </a:solidFill>
            </a:endParaRPr>
          </a:p>
          <a:p>
            <a:pPr lvl="2"/>
            <a:r>
              <a:rPr lang="en-US" i="1" smtClean="0">
                <a:solidFill>
                  <a:srgbClr val="CC3300"/>
                </a:solidFill>
              </a:rPr>
              <a:t>A</a:t>
            </a:r>
            <a:r>
              <a:rPr lang="en-US" smtClean="0">
                <a:solidFill>
                  <a:srgbClr val="CC3300"/>
                </a:solidFill>
              </a:rPr>
              <a:t>[</a:t>
            </a:r>
            <a:r>
              <a:rPr lang="en-US" i="1" smtClean="0">
                <a:solidFill>
                  <a:srgbClr val="CC3300"/>
                </a:solidFill>
              </a:rPr>
              <a:t>r</a:t>
            </a:r>
            <a:r>
              <a:rPr lang="en-US" smtClean="0">
                <a:solidFill>
                  <a:srgbClr val="CC3300"/>
                </a:solidFill>
              </a:rPr>
              <a:t>] = </a:t>
            </a:r>
            <a:r>
              <a:rPr lang="en-US" b="1" i="1" smtClean="0">
                <a:solidFill>
                  <a:srgbClr val="CC3300"/>
                </a:solidFill>
              </a:rPr>
              <a:t>pivot</a:t>
            </a:r>
          </a:p>
          <a:p>
            <a:r>
              <a:rPr lang="en-US" smtClean="0">
                <a:solidFill>
                  <a:schemeClr val="tx1"/>
                </a:solidFill>
              </a:rPr>
              <a:t>The last two lines swap 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i="1" smtClean="0">
                <a:solidFill>
                  <a:schemeClr val="tx1"/>
                </a:solidFill>
              </a:rPr>
              <a:t>i</a:t>
            </a:r>
            <a:r>
              <a:rPr lang="en-US" smtClean="0">
                <a:solidFill>
                  <a:schemeClr val="tx1"/>
                </a:solidFill>
              </a:rPr>
              <a:t>+1] and </a:t>
            </a:r>
            <a:r>
              <a:rPr lang="en-US" i="1" smtClean="0">
                <a:solidFill>
                  <a:schemeClr val="tx1"/>
                </a:solidFill>
              </a:rPr>
              <a:t>A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i="1" smtClean="0">
                <a:solidFill>
                  <a:schemeClr val="tx1"/>
                </a:solidFill>
              </a:rPr>
              <a:t>r</a:t>
            </a:r>
            <a:r>
              <a:rPr lang="en-US" smtClean="0">
                <a:solidFill>
                  <a:schemeClr val="tx1"/>
                </a:solidFill>
              </a:rPr>
              <a:t>].</a:t>
            </a:r>
          </a:p>
          <a:p>
            <a:pPr lvl="1"/>
            <a:r>
              <a:rPr lang="en-US" i="1" smtClean="0">
                <a:solidFill>
                  <a:srgbClr val="CC3300"/>
                </a:solidFill>
              </a:rPr>
              <a:t>Pivot</a:t>
            </a:r>
            <a:r>
              <a:rPr lang="en-US" smtClean="0"/>
              <a:t> moves from the end of the array to </a:t>
            </a:r>
            <a:r>
              <a:rPr lang="en-US" smtClean="0">
                <a:solidFill>
                  <a:srgbClr val="CC3300"/>
                </a:solidFill>
              </a:rPr>
              <a:t>between the two subarrays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Thus, procedure </a:t>
            </a:r>
            <a:r>
              <a:rPr lang="en-US" i="1" smtClean="0"/>
              <a:t>partition</a:t>
            </a:r>
            <a:r>
              <a:rPr lang="en-US" smtClean="0"/>
              <a:t>  correctly performs the divide step.</a:t>
            </a:r>
          </a:p>
          <a:p>
            <a:pPr lvl="2"/>
            <a:endParaRPr lang="en-US" sz="2000" i="1" smtClean="0">
              <a:solidFill>
                <a:srgbClr val="CC3300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9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Partition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sym typeface="Symbol" pitchFamily="18" charset="2"/>
              </a:rPr>
              <a:t>PartitionTime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(</a:t>
            </a:r>
            <a:r>
              <a:rPr lang="en-US" i="1" dirty="0" smtClean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is given by the number of iterations in the </a:t>
            </a:r>
            <a:r>
              <a:rPr lang="en-US" i="1" dirty="0" smtClean="0">
                <a:sym typeface="Symbol" pitchFamily="18" charset="2"/>
              </a:rPr>
              <a:t>for</a:t>
            </a:r>
            <a:r>
              <a:rPr lang="en-US" dirty="0" smtClean="0">
                <a:sym typeface="Symbol" pitchFamily="18" charset="2"/>
              </a:rPr>
              <a:t> loop.</a:t>
            </a:r>
          </a:p>
          <a:p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 </a:t>
            </a:r>
            <a:endParaRPr lang="en-US" dirty="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251575" y="2733675"/>
            <a:ext cx="2806700" cy="314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Partition(A, p, r)</a:t>
            </a:r>
          </a:p>
          <a:p>
            <a:r>
              <a:rPr lang="en-US" sz="2000"/>
              <a:t>	x, i  := A[r], p – 1;</a:t>
            </a:r>
          </a:p>
          <a:p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	i := i + 1;</a:t>
            </a:r>
          </a:p>
          <a:p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r>
              <a:rPr lang="en-US" sz="2000">
                <a:sym typeface="Symbol" pitchFamily="18" charset="2"/>
              </a:rPr>
              <a:t>	A[i + 1]  A[r];</a:t>
            </a: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0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 Performance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4150" y="1109663"/>
            <a:ext cx="8959850" cy="50371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800" smtClean="0">
                <a:solidFill>
                  <a:srgbClr val="3DDE2C"/>
                </a:solidFill>
              </a:rPr>
              <a:t>   </a:t>
            </a:r>
            <a:r>
              <a:rPr lang="en-US" sz="2800" smtClean="0">
                <a:solidFill>
                  <a:schemeClr val="tx1"/>
                </a:solidFill>
              </a:rPr>
              <a:t>Running time of quicksort depends on whether the partitioning is balanced or not.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sz="160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800" smtClean="0">
                <a:solidFill>
                  <a:srgbClr val="CC3300"/>
                </a:solidFill>
              </a:rPr>
              <a:t>Worst-Case Partitioning (Unbalanced Partitions):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smtClean="0"/>
              <a:t>Occurs when every call to partition results in the most unbalanced partition.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smtClean="0">
                <a:solidFill>
                  <a:schemeClr val="hlink"/>
                </a:solidFill>
              </a:rPr>
              <a:t>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</a:pPr>
            <a:r>
              <a:rPr lang="en-US" sz="2000" smtClean="0"/>
              <a:t>Subproblem 1 is of size </a:t>
            </a:r>
            <a:r>
              <a:rPr lang="en-US" sz="2000" i="1" smtClean="0"/>
              <a:t>n</a:t>
            </a:r>
            <a:r>
              <a:rPr lang="en-US" sz="2000" smtClean="0"/>
              <a:t> – 1, and subproblem 2 is of size 0 or vice versa.</a:t>
            </a:r>
          </a:p>
          <a:p>
            <a:pPr lvl="2">
              <a:lnSpc>
                <a:spcPct val="90000"/>
              </a:lnSpc>
              <a:spcAft>
                <a:spcPct val="20000"/>
              </a:spcAft>
            </a:pPr>
            <a:r>
              <a:rPr lang="en-US" sz="2000" i="1" smtClean="0"/>
              <a:t>pivot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 every element in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[</a:t>
            </a:r>
            <a:r>
              <a:rPr lang="en-US" sz="2000" i="1" smtClean="0">
                <a:sym typeface="Symbol" pitchFamily="18" charset="2"/>
              </a:rPr>
              <a:t>p</a:t>
            </a:r>
            <a:r>
              <a:rPr lang="en-US" sz="2000" smtClean="0">
                <a:sym typeface="Symbol" pitchFamily="18" charset="2"/>
              </a:rPr>
              <a:t>..</a:t>
            </a:r>
            <a:r>
              <a:rPr lang="en-US" sz="2000" i="1" smtClean="0">
                <a:sym typeface="Symbol" pitchFamily="18" charset="2"/>
              </a:rPr>
              <a:t>r – </a:t>
            </a:r>
            <a:r>
              <a:rPr lang="en-US" sz="2000" smtClean="0">
                <a:sym typeface="Symbol" pitchFamily="18" charset="2"/>
              </a:rPr>
              <a:t>1] or </a:t>
            </a:r>
            <a:r>
              <a:rPr lang="en-US" sz="2000" i="1" smtClean="0"/>
              <a:t>pivot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&lt; every element in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[</a:t>
            </a:r>
            <a:r>
              <a:rPr lang="en-US" sz="2000" i="1" smtClean="0">
                <a:sym typeface="Symbol" pitchFamily="18" charset="2"/>
              </a:rPr>
              <a:t>p</a:t>
            </a:r>
            <a:r>
              <a:rPr lang="en-US" sz="2000" smtClean="0">
                <a:sym typeface="Symbol" pitchFamily="18" charset="2"/>
              </a:rPr>
              <a:t>..</a:t>
            </a:r>
            <a:r>
              <a:rPr lang="en-US" sz="2000" i="1" smtClean="0">
                <a:sym typeface="Symbol" pitchFamily="18" charset="2"/>
              </a:rPr>
              <a:t>r – </a:t>
            </a:r>
            <a:r>
              <a:rPr lang="en-US" sz="2000" smtClean="0">
                <a:sym typeface="Symbol" pitchFamily="18" charset="2"/>
              </a:rPr>
              <a:t>1].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Every call to 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</a:pPr>
            <a:r>
              <a:rPr lang="en-US" sz="2000" smtClean="0">
                <a:sym typeface="Symbol" pitchFamily="18" charset="2"/>
              </a:rPr>
              <a:t>Array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[1..</a:t>
            </a:r>
            <a:r>
              <a:rPr lang="en-US" sz="2000" i="1" smtClean="0">
                <a:sym typeface="Symbol" pitchFamily="18" charset="2"/>
              </a:rPr>
              <a:t>n</a:t>
            </a:r>
            <a:r>
              <a:rPr lang="en-US" sz="2000" smtClean="0">
                <a:sym typeface="Symbol" pitchFamily="18" charset="2"/>
              </a:rPr>
              <a:t>] is sorted or reverse sorted!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endParaRPr lang="en-US" sz="2400" smtClean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endParaRPr lang="en-US" sz="2400" i="1" smtClean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i="1" smtClean="0"/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15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Best-case Partitioning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6163"/>
            <a:ext cx="8458200" cy="5049837"/>
          </a:xfrm>
        </p:spPr>
        <p:txBody>
          <a:bodyPr/>
          <a:lstStyle/>
          <a:p>
            <a:r>
              <a:rPr lang="en-US" smtClean="0"/>
              <a:t>Size of each subproblem </a:t>
            </a:r>
            <a:r>
              <a:rPr lang="en-US" smtClean="0">
                <a:sym typeface="Symbol" pitchFamily="18" charset="2"/>
              </a:rPr>
              <a:t>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/2.</a:t>
            </a:r>
          </a:p>
          <a:p>
            <a:pPr lvl="1"/>
            <a:r>
              <a:rPr lang="en-US" smtClean="0"/>
              <a:t>One of the subproblems is of size </a:t>
            </a:r>
            <a:r>
              <a:rPr lang="en-US" smtClean="0">
                <a:sym typeface="Symbol" pitchFamily="18" charset="2"/>
              </a:rPr>
              <a:t>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/2</a:t>
            </a:r>
          </a:p>
          <a:p>
            <a:pPr lvl="1"/>
            <a:r>
              <a:rPr lang="en-US" smtClean="0">
                <a:sym typeface="Symbol" pitchFamily="18" charset="2"/>
              </a:rPr>
              <a:t>The other is of size 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/2 1. </a:t>
            </a:r>
          </a:p>
          <a:p>
            <a:r>
              <a:rPr lang="en-US" smtClean="0"/>
              <a:t>Recurrence for running time</a:t>
            </a:r>
          </a:p>
          <a:p>
            <a:pPr lvl="1"/>
            <a:r>
              <a:rPr lang="en-US" sz="2400" i="1" smtClean="0">
                <a:solidFill>
                  <a:schemeClr val="tx2"/>
                </a:solidFill>
              </a:rPr>
              <a:t>T</a:t>
            </a:r>
            <a:r>
              <a:rPr lang="en-US" sz="2400" smtClean="0">
                <a:solidFill>
                  <a:schemeClr val="tx2"/>
                </a:solidFill>
              </a:rPr>
              <a:t>(</a:t>
            </a:r>
            <a:r>
              <a:rPr lang="en-US" sz="2400" i="1" smtClean="0">
                <a:solidFill>
                  <a:schemeClr val="tx2"/>
                </a:solidFill>
              </a:rPr>
              <a:t>n</a:t>
            </a:r>
            <a:r>
              <a:rPr lang="en-US" sz="2400" smtClean="0">
                <a:solidFill>
                  <a:schemeClr val="tx2"/>
                </a:solidFill>
              </a:rPr>
              <a:t>)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</a:t>
            </a:r>
            <a:r>
              <a:rPr lang="en-US" sz="2400" smtClean="0">
                <a:solidFill>
                  <a:schemeClr val="tx2"/>
                </a:solidFill>
              </a:rPr>
              <a:t> 2</a:t>
            </a:r>
            <a:r>
              <a:rPr lang="en-US" sz="2400" i="1" smtClean="0">
                <a:solidFill>
                  <a:schemeClr val="tx2"/>
                </a:solidFill>
              </a:rPr>
              <a:t>T</a:t>
            </a:r>
            <a:r>
              <a:rPr lang="en-US" sz="2400" smtClean="0">
                <a:solidFill>
                  <a:schemeClr val="tx2"/>
                </a:solidFill>
              </a:rPr>
              <a:t>(</a:t>
            </a:r>
            <a:r>
              <a:rPr lang="en-US" sz="2400" i="1" smtClean="0">
                <a:solidFill>
                  <a:schemeClr val="tx2"/>
                </a:solidFill>
              </a:rPr>
              <a:t>n</a:t>
            </a:r>
            <a:r>
              <a:rPr lang="en-US" sz="2400" smtClean="0">
                <a:solidFill>
                  <a:schemeClr val="tx2"/>
                </a:solidFill>
              </a:rPr>
              <a:t>/2) + PartitionTime(</a:t>
            </a:r>
            <a:r>
              <a:rPr lang="en-US" sz="2400" i="1" smtClean="0">
                <a:solidFill>
                  <a:schemeClr val="tx2"/>
                </a:solidFill>
              </a:rPr>
              <a:t>n</a:t>
            </a:r>
            <a:r>
              <a:rPr lang="en-US" sz="2400" smtClean="0">
                <a:solidFill>
                  <a:schemeClr val="tx2"/>
                </a:solidFill>
              </a:rPr>
              <a:t>)</a:t>
            </a:r>
            <a:endParaRPr lang="en-US" sz="2000" smtClean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400" smtClean="0">
                <a:solidFill>
                  <a:schemeClr val="tx2"/>
                </a:solidFill>
              </a:rPr>
              <a:t>            = 2</a:t>
            </a:r>
            <a:r>
              <a:rPr lang="en-US" sz="2400" i="1" smtClean="0">
                <a:solidFill>
                  <a:schemeClr val="tx2"/>
                </a:solidFill>
              </a:rPr>
              <a:t>T</a:t>
            </a:r>
            <a:r>
              <a:rPr lang="en-US" sz="2400" smtClean="0">
                <a:solidFill>
                  <a:schemeClr val="tx2"/>
                </a:solidFill>
              </a:rPr>
              <a:t>(</a:t>
            </a:r>
            <a:r>
              <a:rPr lang="en-US" sz="2400" i="1" smtClean="0">
                <a:solidFill>
                  <a:schemeClr val="tx2"/>
                </a:solidFill>
              </a:rPr>
              <a:t>n</a:t>
            </a:r>
            <a:r>
              <a:rPr lang="en-US" sz="2400" smtClean="0">
                <a:solidFill>
                  <a:schemeClr val="tx2"/>
                </a:solidFill>
              </a:rPr>
              <a:t>/2) +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(</a:t>
            </a:r>
            <a:r>
              <a:rPr lang="en-US" sz="2400" i="1" smtClean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b="1" i="1" smtClean="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sz="2800" b="1" smtClean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b="1" smtClean="0">
                <a:solidFill>
                  <a:srgbClr val="CC3300"/>
                </a:solidFill>
                <a:sym typeface="Symbol" pitchFamily="18" charset="2"/>
              </a:rPr>
              <a:t>) = (</a:t>
            </a:r>
            <a:r>
              <a:rPr lang="en-US" sz="2800" b="1" i="1" smtClean="0">
                <a:solidFill>
                  <a:srgbClr val="CC3300"/>
                </a:solidFill>
                <a:sym typeface="Symbol" pitchFamily="18" charset="2"/>
              </a:rPr>
              <a:t>n </a:t>
            </a:r>
            <a:r>
              <a:rPr lang="en-US" sz="2800" b="1" smtClean="0">
                <a:solidFill>
                  <a:srgbClr val="CC3300"/>
                </a:solidFill>
                <a:sym typeface="Symbol" pitchFamily="18" charset="2"/>
              </a:rPr>
              <a:t>lg </a:t>
            </a:r>
            <a:r>
              <a:rPr lang="en-US" sz="2800" b="1" i="1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b="1" smtClean="0">
                <a:solidFill>
                  <a:srgbClr val="CC3300"/>
                </a:solidFill>
                <a:sym typeface="Symbol" pitchFamily="18" charset="2"/>
              </a:rPr>
              <a:t>)</a:t>
            </a:r>
          </a:p>
          <a:p>
            <a:pPr lvl="1"/>
            <a:endParaRPr lang="en-US" sz="2400" b="1" smtClean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3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Recursion Tree for Best-case Partition</a:t>
            </a:r>
          </a:p>
        </p:txBody>
      </p: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1001713" y="1268413"/>
            <a:ext cx="3432175" cy="4830762"/>
            <a:chOff x="659" y="978"/>
            <a:chExt cx="2162" cy="3043"/>
          </a:xfrm>
        </p:grpSpPr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18454" name="Text Box 20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0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1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6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38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39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40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1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42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43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Text Box 44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79" name="Text Box 45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80" name="Text Box 46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81" name="Text Box 47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82" name="Text Box 48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8483" name="Text Box 49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18437" name="Text Box 50"/>
          <p:cNvSpPr txBox="1">
            <a:spLocks noChangeArrowheads="1"/>
          </p:cNvSpPr>
          <p:nvPr/>
        </p:nvSpPr>
        <p:spPr bwMode="auto">
          <a:xfrm>
            <a:off x="4075113" y="1579563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8438" name="Line 51"/>
          <p:cNvSpPr>
            <a:spLocks noChangeShapeType="1"/>
          </p:cNvSpPr>
          <p:nvPr/>
        </p:nvSpPr>
        <p:spPr bwMode="auto">
          <a:xfrm>
            <a:off x="3222625" y="1576388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52"/>
          <p:cNvSpPr>
            <a:spLocks noChangeShapeType="1"/>
          </p:cNvSpPr>
          <p:nvPr/>
        </p:nvSpPr>
        <p:spPr bwMode="auto">
          <a:xfrm>
            <a:off x="3989388" y="29591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53"/>
          <p:cNvSpPr>
            <a:spLocks noChangeShapeType="1"/>
          </p:cNvSpPr>
          <p:nvPr/>
        </p:nvSpPr>
        <p:spPr bwMode="auto">
          <a:xfrm>
            <a:off x="4395788" y="4192588"/>
            <a:ext cx="29083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54"/>
          <p:cNvSpPr>
            <a:spLocks noChangeShapeType="1"/>
          </p:cNvSpPr>
          <p:nvPr/>
        </p:nvSpPr>
        <p:spPr bwMode="auto">
          <a:xfrm flipV="1">
            <a:off x="4699000" y="5856288"/>
            <a:ext cx="26384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55"/>
          <p:cNvSpPr txBox="1">
            <a:spLocks noChangeArrowheads="1"/>
          </p:cNvSpPr>
          <p:nvPr/>
        </p:nvSpPr>
        <p:spPr bwMode="auto">
          <a:xfrm>
            <a:off x="192088" y="34829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CC3300"/>
                </a:solidFill>
              </a:rPr>
              <a:t>lg </a:t>
            </a:r>
            <a:r>
              <a:rPr lang="en-US" b="1" i="1">
                <a:solidFill>
                  <a:srgbClr val="CC3300"/>
                </a:solidFill>
              </a:rPr>
              <a:t>n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18443" name="Line 56"/>
          <p:cNvSpPr>
            <a:spLocks noChangeShapeType="1"/>
          </p:cNvSpPr>
          <p:nvPr/>
        </p:nvSpPr>
        <p:spPr bwMode="auto">
          <a:xfrm flipV="1">
            <a:off x="508000" y="1438275"/>
            <a:ext cx="0" cy="185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57"/>
          <p:cNvSpPr>
            <a:spLocks noChangeShapeType="1"/>
          </p:cNvSpPr>
          <p:nvPr/>
        </p:nvSpPr>
        <p:spPr bwMode="auto">
          <a:xfrm flipH="1">
            <a:off x="523875" y="4137025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58"/>
          <p:cNvSpPr txBox="1">
            <a:spLocks noChangeArrowheads="1"/>
          </p:cNvSpPr>
          <p:nvPr/>
        </p:nvSpPr>
        <p:spPr bwMode="auto">
          <a:xfrm>
            <a:off x="7567613" y="273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18446" name="Text Box 59"/>
          <p:cNvSpPr txBox="1">
            <a:spLocks noChangeArrowheads="1"/>
          </p:cNvSpPr>
          <p:nvPr/>
        </p:nvSpPr>
        <p:spPr bwMode="auto">
          <a:xfrm>
            <a:off x="7567613" y="3995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18447" name="Text Box 60"/>
          <p:cNvSpPr txBox="1">
            <a:spLocks noChangeArrowheads="1"/>
          </p:cNvSpPr>
          <p:nvPr/>
        </p:nvSpPr>
        <p:spPr bwMode="auto">
          <a:xfrm>
            <a:off x="7567613" y="5616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18448" name="Text Box 61"/>
          <p:cNvSpPr txBox="1">
            <a:spLocks noChangeArrowheads="1"/>
          </p:cNvSpPr>
          <p:nvPr/>
        </p:nvSpPr>
        <p:spPr bwMode="auto">
          <a:xfrm>
            <a:off x="5634038" y="6046788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Total           : </a:t>
            </a:r>
            <a:r>
              <a:rPr lang="en-US" i="1">
                <a:solidFill>
                  <a:srgbClr val="FF3300"/>
                </a:solidFill>
              </a:rPr>
              <a:t>O</a:t>
            </a:r>
            <a:r>
              <a:rPr lang="en-US">
                <a:solidFill>
                  <a:srgbClr val="FF3300"/>
                </a:solidFill>
              </a:rPr>
              <a:t>(</a:t>
            </a:r>
            <a:r>
              <a:rPr lang="en-US" i="1">
                <a:solidFill>
                  <a:srgbClr val="FF3300"/>
                </a:solidFill>
              </a:rPr>
              <a:t>n </a:t>
            </a:r>
            <a:r>
              <a:rPr lang="en-US">
                <a:solidFill>
                  <a:srgbClr val="FF3300"/>
                </a:solidFill>
              </a:rPr>
              <a:t>lg </a:t>
            </a:r>
            <a:r>
              <a:rPr lang="en-US" i="1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18449" name="Text Box 62"/>
          <p:cNvSpPr txBox="1">
            <a:spLocks noChangeArrowheads="1"/>
          </p:cNvSpPr>
          <p:nvPr/>
        </p:nvSpPr>
        <p:spPr bwMode="auto">
          <a:xfrm>
            <a:off x="7567613" y="1309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3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Unbalanced Partition Analysis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11125" y="1047750"/>
            <a:ext cx="89852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What happens if we get poorly-balanced partitions, </a:t>
            </a:r>
            <a:br>
              <a:rPr lang="en-US"/>
            </a:br>
            <a:r>
              <a:rPr lang="en-US"/>
              <a:t>	e.g., something like: T(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T(9</a:t>
            </a:r>
            <a:r>
              <a:rPr lang="en-US" i="1"/>
              <a:t>n</a:t>
            </a:r>
            <a:r>
              <a:rPr lang="en-US"/>
              <a:t>/10)  + T(</a:t>
            </a:r>
            <a:r>
              <a:rPr lang="en-US" i="1"/>
              <a:t>n</a:t>
            </a:r>
            <a:r>
              <a:rPr lang="en-US"/>
              <a:t>/10) +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)?</a:t>
            </a:r>
          </a:p>
          <a:p>
            <a:r>
              <a:rPr lang="en-US">
                <a:solidFill>
                  <a:schemeClr val="hlink"/>
                </a:solidFill>
                <a:sym typeface="Symbol" pitchFamily="18" charset="2"/>
              </a:rPr>
              <a:t>Still get (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 lg </a:t>
            </a:r>
            <a:r>
              <a:rPr lang="en-US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)!!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(As long as the split is of constant proportionality.)</a:t>
            </a:r>
          </a:p>
          <a:p>
            <a:endParaRPr lang="en-US"/>
          </a:p>
          <a:p>
            <a:r>
              <a:rPr lang="en-US" b="1" u="sng">
                <a:solidFill>
                  <a:srgbClr val="CC0000"/>
                </a:solidFill>
              </a:rPr>
              <a:t>Intuition:</a:t>
            </a:r>
            <a:r>
              <a:rPr lang="en-US"/>
              <a:t> Can divide </a:t>
            </a:r>
            <a:r>
              <a:rPr lang="en-US" i="1"/>
              <a:t>n</a:t>
            </a:r>
            <a:r>
              <a:rPr lang="en-US"/>
              <a:t> by </a:t>
            </a:r>
            <a:r>
              <a:rPr lang="en-US" i="1"/>
              <a:t>c</a:t>
            </a:r>
            <a:r>
              <a:rPr lang="en-US"/>
              <a:t> &gt; 1 only </a:t>
            </a:r>
            <a:r>
              <a:rPr lang="en-US">
                <a:sym typeface="Symbol" pitchFamily="18" charset="2"/>
              </a:rPr>
              <a:t>(lg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times before getting 1.</a:t>
            </a:r>
          </a:p>
          <a:p>
            <a:pPr lvl="4"/>
            <a:r>
              <a:rPr lang="en-US" sz="1800">
                <a:sym typeface="Symbol" pitchFamily="18" charset="2"/>
              </a:rPr>
              <a:t>n</a:t>
            </a:r>
          </a:p>
          <a:p>
            <a:pPr lvl="4"/>
            <a:r>
              <a:rPr lang="en-US" sz="1800">
                <a:sym typeface="Symbol" pitchFamily="18" charset="2"/>
              </a:rPr>
              <a:t></a:t>
            </a:r>
          </a:p>
          <a:p>
            <a:pPr lvl="4"/>
            <a:r>
              <a:rPr lang="en-US" sz="1800">
                <a:sym typeface="Symbol" pitchFamily="18" charset="2"/>
              </a:rPr>
              <a:t>n/c</a:t>
            </a:r>
          </a:p>
          <a:p>
            <a:pPr lvl="4"/>
            <a:r>
              <a:rPr lang="en-US" sz="1800">
                <a:sym typeface="Symbol" pitchFamily="18" charset="2"/>
              </a:rPr>
              <a:t></a:t>
            </a:r>
          </a:p>
          <a:p>
            <a:pPr lvl="4"/>
            <a:r>
              <a:rPr lang="en-US" sz="1800">
                <a:sym typeface="Symbol" pitchFamily="18" charset="2"/>
              </a:rPr>
              <a:t>n/c</a:t>
            </a:r>
            <a:r>
              <a:rPr lang="en-US" sz="1800" baseline="30000">
                <a:sym typeface="Symbol" pitchFamily="18" charset="2"/>
              </a:rPr>
              <a:t>2</a:t>
            </a:r>
            <a:endParaRPr lang="en-US" sz="1800">
              <a:sym typeface="Symbol" pitchFamily="18" charset="2"/>
            </a:endParaRPr>
          </a:p>
          <a:p>
            <a:pPr lvl="4"/>
            <a:r>
              <a:rPr lang="en-US" sz="1800">
                <a:sym typeface="Symbol" pitchFamily="18" charset="2"/>
              </a:rPr>
              <a:t></a:t>
            </a:r>
          </a:p>
          <a:p>
            <a:pPr lvl="4"/>
            <a:r>
              <a:rPr lang="en-US" sz="1800">
                <a:sym typeface="MT Extra" pitchFamily="18" charset="2"/>
              </a:rPr>
              <a:t> </a:t>
            </a:r>
            <a:endParaRPr lang="en-US" sz="1800">
              <a:sym typeface="Symbol" pitchFamily="18" charset="2"/>
            </a:endParaRPr>
          </a:p>
          <a:p>
            <a:pPr lvl="4"/>
            <a:r>
              <a:rPr lang="en-US" sz="1800">
                <a:sym typeface="Symbol" pitchFamily="18" charset="2"/>
              </a:rPr>
              <a:t></a:t>
            </a:r>
          </a:p>
          <a:p>
            <a:pPr lvl="4"/>
            <a:r>
              <a:rPr lang="en-US" sz="1800">
                <a:sym typeface="Symbol" pitchFamily="18" charset="2"/>
              </a:rPr>
              <a:t>1= </a:t>
            </a:r>
            <a:r>
              <a:rPr lang="en-US" sz="2000">
                <a:sym typeface="Symbol" pitchFamily="18" charset="2"/>
              </a:rPr>
              <a:t>n/c</a:t>
            </a:r>
            <a:r>
              <a:rPr lang="en-US" sz="1800" baseline="30000">
                <a:sym typeface="Symbol" pitchFamily="18" charset="2"/>
              </a:rPr>
              <a:t>log</a:t>
            </a:r>
            <a:r>
              <a:rPr lang="en-US" sz="800">
                <a:sym typeface="Symbol" pitchFamily="18" charset="2"/>
              </a:rPr>
              <a:t>c</a:t>
            </a:r>
            <a:r>
              <a:rPr lang="en-US" sz="1800" baseline="30000">
                <a:sym typeface="Symbol" pitchFamily="18" charset="2"/>
              </a:rPr>
              <a:t>n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2981325" y="3048000"/>
            <a:ext cx="403225" cy="2295525"/>
          </a:xfrm>
          <a:prstGeom prst="rightBrace">
            <a:avLst>
              <a:gd name="adj1" fmla="val 47441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422650" y="3976688"/>
            <a:ext cx="2894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Roughly log</a:t>
            </a:r>
            <a:r>
              <a:rPr lang="en-US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 n levels;</a:t>
            </a:r>
          </a:p>
          <a:p>
            <a:r>
              <a:rPr lang="en-US">
                <a:solidFill>
                  <a:schemeClr val="tx2"/>
                </a:solidFill>
              </a:rPr>
              <a:t>Cost per level is O(</a:t>
            </a:r>
            <a:r>
              <a:rPr lang="en-US" i="1">
                <a:solidFill>
                  <a:schemeClr val="tx2"/>
                </a:solidFill>
              </a:rPr>
              <a:t>n</a:t>
            </a:r>
            <a:r>
              <a:rPr lang="en-US">
                <a:solidFill>
                  <a:schemeClr val="tx2"/>
                </a:solidFill>
              </a:rPr>
              <a:t>)</a:t>
            </a:r>
            <a:r>
              <a:rPr lang="en-US" i="1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H="1">
            <a:off x="7205663" y="3246438"/>
            <a:ext cx="250825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7527925" y="3236913"/>
            <a:ext cx="279400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>
            <a:off x="6851650" y="4137025"/>
            <a:ext cx="261938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7158038" y="4137025"/>
            <a:ext cx="252412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 flipH="1">
            <a:off x="7653338" y="4146550"/>
            <a:ext cx="261937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>
            <a:off x="7961313" y="4146550"/>
            <a:ext cx="250825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22"/>
          <p:cNvSpPr>
            <a:spLocks noChangeShapeType="1"/>
          </p:cNvSpPr>
          <p:nvPr/>
        </p:nvSpPr>
        <p:spPr bwMode="auto">
          <a:xfrm flipH="1">
            <a:off x="6537325" y="4837113"/>
            <a:ext cx="161925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23"/>
          <p:cNvSpPr>
            <a:spLocks noChangeShapeType="1"/>
          </p:cNvSpPr>
          <p:nvPr/>
        </p:nvSpPr>
        <p:spPr bwMode="auto">
          <a:xfrm>
            <a:off x="6753225" y="4838700"/>
            <a:ext cx="134938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24"/>
          <p:cNvSpPr>
            <a:spLocks noChangeShapeType="1"/>
          </p:cNvSpPr>
          <p:nvPr/>
        </p:nvSpPr>
        <p:spPr bwMode="auto">
          <a:xfrm flipH="1">
            <a:off x="7167563" y="4849813"/>
            <a:ext cx="163512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25"/>
          <p:cNvSpPr>
            <a:spLocks noChangeShapeType="1"/>
          </p:cNvSpPr>
          <p:nvPr/>
        </p:nvSpPr>
        <p:spPr bwMode="auto">
          <a:xfrm>
            <a:off x="7385050" y="4849813"/>
            <a:ext cx="133350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6"/>
          <p:cNvSpPr>
            <a:spLocks noChangeShapeType="1"/>
          </p:cNvSpPr>
          <p:nvPr/>
        </p:nvSpPr>
        <p:spPr bwMode="auto">
          <a:xfrm flipH="1">
            <a:off x="7593013" y="4857750"/>
            <a:ext cx="160337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27"/>
          <p:cNvSpPr>
            <a:spLocks noChangeShapeType="1"/>
          </p:cNvSpPr>
          <p:nvPr/>
        </p:nvSpPr>
        <p:spPr bwMode="auto">
          <a:xfrm>
            <a:off x="7808913" y="4859338"/>
            <a:ext cx="134937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30"/>
          <p:cNvSpPr>
            <a:spLocks noChangeShapeType="1"/>
          </p:cNvSpPr>
          <p:nvPr/>
        </p:nvSpPr>
        <p:spPr bwMode="auto">
          <a:xfrm>
            <a:off x="6556375" y="5405438"/>
            <a:ext cx="0" cy="233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31"/>
          <p:cNvSpPr>
            <a:spLocks noChangeShapeType="1"/>
          </p:cNvSpPr>
          <p:nvPr/>
        </p:nvSpPr>
        <p:spPr bwMode="auto">
          <a:xfrm>
            <a:off x="6880225" y="5405438"/>
            <a:ext cx="0" cy="233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32"/>
          <p:cNvSpPr>
            <a:spLocks noChangeShapeType="1"/>
          </p:cNvSpPr>
          <p:nvPr/>
        </p:nvSpPr>
        <p:spPr bwMode="auto">
          <a:xfrm>
            <a:off x="7169150" y="5405438"/>
            <a:ext cx="0" cy="233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Oval 46"/>
          <p:cNvSpPr>
            <a:spLocks noChangeArrowheads="1"/>
          </p:cNvSpPr>
          <p:nvPr/>
        </p:nvSpPr>
        <p:spPr bwMode="auto">
          <a:xfrm>
            <a:off x="6948488" y="2952750"/>
            <a:ext cx="1177925" cy="261938"/>
          </a:xfrm>
          <a:prstGeom prst="ellipse">
            <a:avLst/>
          </a:prstGeom>
          <a:solidFill>
            <a:srgbClr val="80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47"/>
          <p:cNvSpPr>
            <a:spLocks noChangeArrowheads="1"/>
          </p:cNvSpPr>
          <p:nvPr/>
        </p:nvSpPr>
        <p:spPr bwMode="auto">
          <a:xfrm>
            <a:off x="6672263" y="3783013"/>
            <a:ext cx="1774825" cy="317500"/>
          </a:xfrm>
          <a:prstGeom prst="ellipse">
            <a:avLst/>
          </a:prstGeom>
          <a:solidFill>
            <a:srgbClr val="80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48"/>
          <p:cNvSpPr>
            <a:spLocks noChangeArrowheads="1"/>
          </p:cNvSpPr>
          <p:nvPr/>
        </p:nvSpPr>
        <p:spPr bwMode="auto">
          <a:xfrm>
            <a:off x="6462713" y="4545013"/>
            <a:ext cx="2232025" cy="317500"/>
          </a:xfrm>
          <a:prstGeom prst="ellipse">
            <a:avLst/>
          </a:prstGeom>
          <a:solidFill>
            <a:srgbClr val="80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Text Box 50"/>
          <p:cNvSpPr txBox="1">
            <a:spLocks noChangeArrowheads="1"/>
          </p:cNvSpPr>
          <p:nvPr/>
        </p:nvSpPr>
        <p:spPr bwMode="auto">
          <a:xfrm>
            <a:off x="8270875" y="287813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67" name="Text Box 51"/>
          <p:cNvSpPr txBox="1">
            <a:spLocks noChangeArrowheads="1"/>
          </p:cNvSpPr>
          <p:nvPr/>
        </p:nvSpPr>
        <p:spPr bwMode="auto">
          <a:xfrm>
            <a:off x="8270875" y="368141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68" name="Text Box 52"/>
          <p:cNvSpPr txBox="1">
            <a:spLocks noChangeArrowheads="1"/>
          </p:cNvSpPr>
          <p:nvPr/>
        </p:nvSpPr>
        <p:spPr bwMode="auto">
          <a:xfrm>
            <a:off x="8270875" y="4484688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1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Intuition for the Average Case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006475"/>
            <a:ext cx="8601075" cy="5287963"/>
          </a:xfrm>
        </p:spPr>
        <p:txBody>
          <a:bodyPr/>
          <a:lstStyle/>
          <a:p>
            <a:r>
              <a:rPr lang="en-US" smtClean="0"/>
              <a:t>Partitioning is unlikely to happen in the same way at every level.</a:t>
            </a:r>
          </a:p>
          <a:p>
            <a:pPr lvl="1"/>
            <a:r>
              <a:rPr lang="en-US" smtClean="0">
                <a:solidFill>
                  <a:srgbClr val="CC3300"/>
                </a:solidFill>
              </a:rPr>
              <a:t>Split ratio is different for different levels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(Contrary to our assumption in the previous slide.)</a:t>
            </a:r>
          </a:p>
          <a:p>
            <a:r>
              <a:rPr lang="en-US" smtClean="0"/>
              <a:t>Partition produces a </a:t>
            </a:r>
            <a:r>
              <a:rPr lang="en-US" smtClean="0">
                <a:solidFill>
                  <a:srgbClr val="CC3300"/>
                </a:solidFill>
              </a:rPr>
              <a:t>mix of “good” and “bad” splits</a:t>
            </a:r>
            <a:r>
              <a:rPr lang="en-US" smtClean="0"/>
              <a:t>, distributed randomly in the recursion tree.</a:t>
            </a:r>
          </a:p>
          <a:p>
            <a:r>
              <a:rPr lang="en-US" smtClean="0"/>
              <a:t>What is the running time likely to be in such a case?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9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617663" y="3457575"/>
            <a:ext cx="728662" cy="3317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 rot="-8367192">
            <a:off x="993775" y="1204913"/>
            <a:ext cx="1776413" cy="795337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Intuition for the Average Case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206500" y="901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/>
              <a:t>n</a:t>
            </a: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H="1">
            <a:off x="490538" y="1231900"/>
            <a:ext cx="78105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1430338" y="1244600"/>
            <a:ext cx="742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17500" y="1816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0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935163" y="18430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/>
              <a:t>n – </a:t>
            </a:r>
            <a:r>
              <a:rPr lang="en-US" sz="2000"/>
              <a:t>1</a:t>
            </a:r>
            <a:endParaRPr lang="en-US" sz="2000" i="1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>
            <a:off x="1584325" y="2206625"/>
            <a:ext cx="674688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2417763" y="2219325"/>
            <a:ext cx="638175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682625" y="2698750"/>
            <a:ext cx="1438275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FF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 – 1)/2 – 1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2578100" y="2673350"/>
            <a:ext cx="1057275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FF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(</a:t>
            </a:r>
            <a:r>
              <a:rPr lang="en-US" sz="2000" i="1"/>
              <a:t>n – </a:t>
            </a:r>
            <a:r>
              <a:rPr lang="en-US" sz="2000"/>
              <a:t>1)/2</a:t>
            </a:r>
            <a:endParaRPr lang="en-US" sz="2000" i="1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2171700" y="1444625"/>
            <a:ext cx="1246188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446463" y="1252538"/>
            <a:ext cx="668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ym typeface="Symbol" pitchFamily="18" charset="2"/>
              </a:rPr>
              <a:t>(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398963" y="984250"/>
            <a:ext cx="44910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Bad split followed by a good split:</a:t>
            </a:r>
          </a:p>
          <a:p>
            <a:r>
              <a:rPr lang="en-US" sz="2000"/>
              <a:t>Produces subarrays of sizes 0,                  (</a:t>
            </a:r>
            <a:r>
              <a:rPr lang="en-US" sz="2000" i="1"/>
              <a:t>n</a:t>
            </a:r>
            <a:r>
              <a:rPr lang="en-US" sz="2000"/>
              <a:t> – 1)/2 – 1, and (</a:t>
            </a:r>
            <a:r>
              <a:rPr lang="en-US" sz="2000" i="1"/>
              <a:t>n</a:t>
            </a:r>
            <a:r>
              <a:rPr lang="en-US" sz="2000"/>
              <a:t> – 1)/2.</a:t>
            </a:r>
          </a:p>
          <a:p>
            <a:r>
              <a:rPr lang="en-US" sz="2000" u="sng">
                <a:solidFill>
                  <a:schemeClr val="hlink"/>
                </a:solidFill>
              </a:rPr>
              <a:t>Cost of partitioning : 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0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) + (</a:t>
            </a:r>
            <a:r>
              <a:rPr lang="en-US" sz="20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-1) = (</a:t>
            </a:r>
            <a:r>
              <a:rPr lang="en-US" sz="20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1808163" y="3413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/>
              <a:t>n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 flipH="1">
            <a:off x="1206500" y="3803650"/>
            <a:ext cx="674688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2039938" y="3816350"/>
            <a:ext cx="638175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55625" y="4295775"/>
            <a:ext cx="1057275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FF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 – 1)/2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2200275" y="4270375"/>
            <a:ext cx="1057275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FF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(</a:t>
            </a:r>
            <a:r>
              <a:rPr lang="en-US" sz="2000" i="1"/>
              <a:t>n – </a:t>
            </a:r>
            <a:r>
              <a:rPr lang="en-US" sz="2000"/>
              <a:t>1)/2</a:t>
            </a:r>
            <a:endParaRPr lang="en-US" sz="2000" i="1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2205038" y="3597275"/>
            <a:ext cx="1246187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3479800" y="3405188"/>
            <a:ext cx="66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ym typeface="Symbol" pitchFamily="18" charset="2"/>
              </a:rPr>
              <a:t>(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362450" y="3203575"/>
            <a:ext cx="44910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Good split at the first level:</a:t>
            </a:r>
          </a:p>
          <a:p>
            <a:r>
              <a:rPr lang="en-US" sz="2000"/>
              <a:t>Produces two subarrays of size  (</a:t>
            </a:r>
            <a:r>
              <a:rPr lang="en-US" sz="2000" i="1"/>
              <a:t>n</a:t>
            </a:r>
            <a:r>
              <a:rPr lang="en-US" sz="2000"/>
              <a:t> – 1)/2.</a:t>
            </a:r>
          </a:p>
          <a:p>
            <a:r>
              <a:rPr lang="en-US" sz="2000" u="sng">
                <a:solidFill>
                  <a:schemeClr val="hlink"/>
                </a:solidFill>
              </a:rPr>
              <a:t>Cost of partitioning : 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0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0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239713" y="4975225"/>
            <a:ext cx="89042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Situation at the end of case 1 is not worse than that at the end of case 2.</a:t>
            </a:r>
          </a:p>
          <a:p>
            <a:r>
              <a:rPr lang="en-US" sz="2000"/>
              <a:t>When splits alternate between good and bad, the </a:t>
            </a:r>
            <a:r>
              <a:rPr lang="en-US" sz="2000">
                <a:solidFill>
                  <a:srgbClr val="CC3300"/>
                </a:solidFill>
              </a:rPr>
              <a:t>cost of bad split can be absorbed into the cost of good split</a:t>
            </a:r>
            <a:r>
              <a:rPr lang="en-US" sz="2000"/>
              <a:t>.</a:t>
            </a:r>
          </a:p>
          <a:p>
            <a:r>
              <a:rPr lang="en-US" sz="2000">
                <a:solidFill>
                  <a:schemeClr val="hlink"/>
                </a:solidFill>
              </a:rPr>
              <a:t>Thus, running time is </a:t>
            </a:r>
            <a:r>
              <a:rPr lang="en-US" sz="2000" i="1">
                <a:solidFill>
                  <a:schemeClr val="hlink"/>
                </a:solidFill>
              </a:rPr>
              <a:t>O</a:t>
            </a:r>
            <a:r>
              <a:rPr lang="en-US" sz="2000">
                <a:solidFill>
                  <a:schemeClr val="hlink"/>
                </a:solidFill>
              </a:rPr>
              <a:t>(</a:t>
            </a:r>
            <a:r>
              <a:rPr lang="en-US" sz="2000" i="1">
                <a:solidFill>
                  <a:schemeClr val="hlink"/>
                </a:solidFill>
              </a:rPr>
              <a:t>n </a:t>
            </a:r>
            <a:r>
              <a:rPr lang="en-US" sz="2000">
                <a:solidFill>
                  <a:schemeClr val="hlink"/>
                </a:solidFill>
              </a:rPr>
              <a:t>lg </a:t>
            </a:r>
            <a:r>
              <a:rPr lang="en-US" sz="2000" i="1">
                <a:solidFill>
                  <a:schemeClr val="hlink"/>
                </a:solidFill>
              </a:rPr>
              <a:t>n</a:t>
            </a:r>
            <a:r>
              <a:rPr lang="en-US" sz="2000">
                <a:solidFill>
                  <a:schemeClr val="hlink"/>
                </a:solidFill>
              </a:rPr>
              <a:t>), though with larger hidden constants</a:t>
            </a:r>
            <a:r>
              <a:rPr lang="en-US" sz="200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9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7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033463"/>
            <a:ext cx="8458200" cy="528796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Worst-case execution time – </a:t>
            </a: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b="1" dirty="0" smtClean="0">
                <a:solidFill>
                  <a:srgbClr val="CC3300"/>
                </a:solidFill>
              </a:rPr>
              <a:t>(</a:t>
            </a:r>
            <a:r>
              <a:rPr lang="en-US" b="1" i="1" dirty="0" smtClean="0">
                <a:solidFill>
                  <a:srgbClr val="CC3300"/>
                </a:solidFill>
              </a:rPr>
              <a:t>n</a:t>
            </a:r>
            <a:r>
              <a:rPr lang="en-US" b="1" baseline="30000" dirty="0" smtClean="0">
                <a:solidFill>
                  <a:srgbClr val="CC3300"/>
                </a:solidFill>
              </a:rPr>
              <a:t>2</a:t>
            </a:r>
            <a:r>
              <a:rPr lang="en-US" b="1" dirty="0" smtClean="0">
                <a:solidFill>
                  <a:srgbClr val="CC3300"/>
                </a:solidFill>
              </a:rPr>
              <a:t>)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Average-case execution time – </a:t>
            </a: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b="1" dirty="0" smtClean="0">
                <a:solidFill>
                  <a:srgbClr val="CC3300"/>
                </a:solidFill>
              </a:rPr>
              <a:t>(</a:t>
            </a:r>
            <a:r>
              <a:rPr lang="en-US" b="1" i="1" dirty="0" smtClean="0">
                <a:solidFill>
                  <a:srgbClr val="CC3300"/>
                </a:solidFill>
              </a:rPr>
              <a:t>n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</a:rPr>
              <a:t>lg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i="1" dirty="0" smtClean="0">
                <a:solidFill>
                  <a:srgbClr val="CC3300"/>
                </a:solidFill>
              </a:rPr>
              <a:t>n</a:t>
            </a:r>
            <a:r>
              <a:rPr lang="en-US" b="1" dirty="0" smtClean="0">
                <a:solidFill>
                  <a:srgbClr val="CC3300"/>
                </a:solidFill>
              </a:rPr>
              <a:t>)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do the above compare with the complexities of  other sorting algorithms?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Empirical and analytical studies show that </a:t>
            </a:r>
            <a:r>
              <a:rPr lang="en-US" dirty="0" err="1" smtClean="0"/>
              <a:t>quicksort</a:t>
            </a:r>
            <a:r>
              <a:rPr lang="en-US" dirty="0" smtClean="0"/>
              <a:t> can be </a:t>
            </a:r>
            <a:r>
              <a:rPr lang="en-US" b="1" i="1" dirty="0" smtClean="0">
                <a:solidFill>
                  <a:srgbClr val="CC3300"/>
                </a:solidFill>
              </a:rPr>
              <a:t>expected</a:t>
            </a:r>
            <a:r>
              <a:rPr lang="en-US" dirty="0" smtClean="0"/>
              <a:t> to be </a:t>
            </a:r>
            <a:r>
              <a:rPr lang="en-US" dirty="0" smtClean="0">
                <a:solidFill>
                  <a:schemeClr val="hlink"/>
                </a:solidFill>
              </a:rPr>
              <a:t>twice as fast as its competitors</a:t>
            </a:r>
            <a:r>
              <a:rPr lang="en-US" dirty="0" smtClean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Recursive definition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An empty tree is a binary tree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A node with two child </a:t>
            </a:r>
            <a:r>
              <a:rPr lang="en-US" dirty="0" err="1"/>
              <a:t>subtrees</a:t>
            </a:r>
            <a:r>
              <a:rPr lang="en-US" dirty="0"/>
              <a:t> is a binary tree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Only what you get from 1 by a finite number of applications of 2 is a binary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5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2A6A-2964-4522-A135-D57044A4F238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329113" y="3176588"/>
            <a:ext cx="2532062" cy="2041525"/>
            <a:chOff x="3105" y="1861"/>
            <a:chExt cx="1595" cy="1286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3105" y="1861"/>
              <a:ext cx="1419" cy="1286"/>
            </a:xfrm>
            <a:prstGeom prst="triangle">
              <a:avLst>
                <a:gd name="adj" fmla="val 50000"/>
              </a:avLst>
            </a:prstGeom>
            <a:solidFill>
              <a:srgbClr val="FFF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4157" y="2389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ECBF00"/>
                  </a:solidFill>
                </a:rPr>
                <a:t>subtree</a:t>
              </a: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Trees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1762125" y="2051050"/>
            <a:ext cx="4648200" cy="3124200"/>
            <a:chOff x="1488" y="1152"/>
            <a:chExt cx="2928" cy="1968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772" y="1152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1824" y="2016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2772" y="2016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3720" y="2016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1488" y="2928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2160" y="2928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3216" y="2928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3720" y="2928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4224" y="2928"/>
              <a:ext cx="192" cy="192"/>
            </a:xfrm>
            <a:prstGeom prst="ellipse">
              <a:avLst/>
            </a:prstGeom>
            <a:solidFill>
              <a:srgbClr val="6BFFD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12" name="AutoShape 16"/>
            <p:cNvCxnSpPr>
              <a:cxnSpLocks noChangeShapeType="1"/>
              <a:stCxn id="4103" idx="4"/>
              <a:endCxn id="4105" idx="0"/>
            </p:cNvCxnSpPr>
            <p:nvPr/>
          </p:nvCxnSpPr>
          <p:spPr bwMode="auto">
            <a:xfrm>
              <a:off x="2868" y="1344"/>
              <a:ext cx="0" cy="672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3" name="AutoShape 17"/>
            <p:cNvCxnSpPr>
              <a:cxnSpLocks noChangeShapeType="1"/>
              <a:stCxn id="4103" idx="3"/>
              <a:endCxn id="4104" idx="0"/>
            </p:cNvCxnSpPr>
            <p:nvPr/>
          </p:nvCxnSpPr>
          <p:spPr bwMode="auto">
            <a:xfrm flipH="1">
              <a:off x="1920" y="1316"/>
              <a:ext cx="880" cy="700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4" name="AutoShape 18"/>
            <p:cNvCxnSpPr>
              <a:cxnSpLocks noChangeShapeType="1"/>
              <a:stCxn id="4103" idx="5"/>
              <a:endCxn id="4106" idx="0"/>
            </p:cNvCxnSpPr>
            <p:nvPr/>
          </p:nvCxnSpPr>
          <p:spPr bwMode="auto">
            <a:xfrm>
              <a:off x="2936" y="1316"/>
              <a:ext cx="880" cy="700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5" name="AutoShape 19"/>
            <p:cNvCxnSpPr>
              <a:cxnSpLocks noChangeShapeType="1"/>
              <a:stCxn id="4104" idx="3"/>
              <a:endCxn id="4107" idx="0"/>
            </p:cNvCxnSpPr>
            <p:nvPr/>
          </p:nvCxnSpPr>
          <p:spPr bwMode="auto">
            <a:xfrm flipH="1">
              <a:off x="1584" y="2180"/>
              <a:ext cx="268" cy="748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6" name="AutoShape 20"/>
            <p:cNvCxnSpPr>
              <a:cxnSpLocks noChangeShapeType="1"/>
              <a:stCxn id="4104" idx="5"/>
              <a:endCxn id="4108" idx="0"/>
            </p:cNvCxnSpPr>
            <p:nvPr/>
          </p:nvCxnSpPr>
          <p:spPr bwMode="auto">
            <a:xfrm>
              <a:off x="1988" y="2180"/>
              <a:ext cx="268" cy="748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" name="AutoShape 21"/>
            <p:cNvCxnSpPr>
              <a:cxnSpLocks noChangeShapeType="1"/>
              <a:stCxn id="4106" idx="4"/>
              <a:endCxn id="4110" idx="0"/>
            </p:cNvCxnSpPr>
            <p:nvPr/>
          </p:nvCxnSpPr>
          <p:spPr bwMode="auto">
            <a:xfrm>
              <a:off x="3816" y="2208"/>
              <a:ext cx="0" cy="720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" name="AutoShape 22"/>
            <p:cNvCxnSpPr>
              <a:cxnSpLocks noChangeShapeType="1"/>
              <a:stCxn id="4106" idx="5"/>
              <a:endCxn id="4111" idx="0"/>
            </p:cNvCxnSpPr>
            <p:nvPr/>
          </p:nvCxnSpPr>
          <p:spPr bwMode="auto">
            <a:xfrm>
              <a:off x="3884" y="2180"/>
              <a:ext cx="436" cy="748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9" name="AutoShape 23"/>
            <p:cNvCxnSpPr>
              <a:cxnSpLocks noChangeShapeType="1"/>
              <a:stCxn id="4106" idx="3"/>
              <a:endCxn id="4109" idx="0"/>
            </p:cNvCxnSpPr>
            <p:nvPr/>
          </p:nvCxnSpPr>
          <p:spPr bwMode="auto">
            <a:xfrm flipH="1">
              <a:off x="3312" y="2180"/>
              <a:ext cx="436" cy="748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0" name="Group 24"/>
          <p:cNvGrpSpPr>
            <a:grpSpLocks/>
          </p:cNvGrpSpPr>
          <p:nvPr/>
        </p:nvGrpSpPr>
        <p:grpSpPr bwMode="auto">
          <a:xfrm>
            <a:off x="587375" y="3575050"/>
            <a:ext cx="1708150" cy="1295400"/>
            <a:chOff x="748" y="2112"/>
            <a:chExt cx="1076" cy="816"/>
          </a:xfrm>
        </p:grpSpPr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748" y="2188"/>
              <a:ext cx="4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2F8B20"/>
                  </a:solidFill>
                </a:rPr>
                <a:t>Node</a:t>
              </a: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1152" y="2304"/>
              <a:ext cx="384" cy="624"/>
            </a:xfrm>
            <a:custGeom>
              <a:avLst/>
              <a:gdLst>
                <a:gd name="T0" fmla="*/ 0 w 432"/>
                <a:gd name="T1" fmla="*/ 0 h 576"/>
                <a:gd name="T2" fmla="*/ 288 w 432"/>
                <a:gd name="T3" fmla="*/ 144 h 576"/>
                <a:gd name="T4" fmla="*/ 432 w 4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cubicBezTo>
                    <a:pt x="108" y="24"/>
                    <a:pt x="216" y="48"/>
                    <a:pt x="288" y="144"/>
                  </a:cubicBezTo>
                  <a:cubicBezTo>
                    <a:pt x="360" y="240"/>
                    <a:pt x="408" y="504"/>
                    <a:pt x="432" y="576"/>
                  </a:cubicBezTo>
                </a:path>
              </a:pathLst>
            </a:custGeom>
            <a:noFill/>
            <a:ln w="9525" cap="flat" cmpd="sng">
              <a:solidFill>
                <a:srgbClr val="2F8B2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1152" y="2112"/>
              <a:ext cx="672" cy="212"/>
            </a:xfrm>
            <a:custGeom>
              <a:avLst/>
              <a:gdLst>
                <a:gd name="T0" fmla="*/ 0 w 720"/>
                <a:gd name="T1" fmla="*/ 144 h 168"/>
                <a:gd name="T2" fmla="*/ 384 w 720"/>
                <a:gd name="T3" fmla="*/ 144 h 168"/>
                <a:gd name="T4" fmla="*/ 720 w 720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168">
                  <a:moveTo>
                    <a:pt x="0" y="144"/>
                  </a:moveTo>
                  <a:cubicBezTo>
                    <a:pt x="132" y="156"/>
                    <a:pt x="264" y="168"/>
                    <a:pt x="384" y="144"/>
                  </a:cubicBezTo>
                  <a:cubicBezTo>
                    <a:pt x="504" y="120"/>
                    <a:pt x="612" y="60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rgbClr val="2F8B2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4810125" y="2889250"/>
            <a:ext cx="2012950" cy="1143000"/>
            <a:chOff x="3408" y="1680"/>
            <a:chExt cx="1268" cy="720"/>
          </a:xfrm>
        </p:grpSpPr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4262" y="1694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Edge</a:t>
              </a:r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 flipH="1">
              <a:off x="4032" y="1824"/>
              <a:ext cx="240" cy="576"/>
            </a:xfrm>
            <a:custGeom>
              <a:avLst/>
              <a:gdLst>
                <a:gd name="T0" fmla="*/ 0 w 432"/>
                <a:gd name="T1" fmla="*/ 0 h 576"/>
                <a:gd name="T2" fmla="*/ 288 w 432"/>
                <a:gd name="T3" fmla="*/ 144 h 576"/>
                <a:gd name="T4" fmla="*/ 432 w 4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cubicBezTo>
                    <a:pt x="108" y="24"/>
                    <a:pt x="216" y="48"/>
                    <a:pt x="288" y="144"/>
                  </a:cubicBezTo>
                  <a:cubicBezTo>
                    <a:pt x="360" y="240"/>
                    <a:pt x="408" y="504"/>
                    <a:pt x="432" y="576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 flipV="1">
              <a:off x="3408" y="1680"/>
              <a:ext cx="864" cy="96"/>
            </a:xfrm>
            <a:custGeom>
              <a:avLst/>
              <a:gdLst>
                <a:gd name="T0" fmla="*/ 0 w 720"/>
                <a:gd name="T1" fmla="*/ 144 h 168"/>
                <a:gd name="T2" fmla="*/ 384 w 720"/>
                <a:gd name="T3" fmla="*/ 144 h 168"/>
                <a:gd name="T4" fmla="*/ 720 w 720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168">
                  <a:moveTo>
                    <a:pt x="0" y="144"/>
                  </a:moveTo>
                  <a:cubicBezTo>
                    <a:pt x="132" y="156"/>
                    <a:pt x="264" y="168"/>
                    <a:pt x="384" y="144"/>
                  </a:cubicBezTo>
                  <a:cubicBezTo>
                    <a:pt x="504" y="120"/>
                    <a:pt x="612" y="60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4225" y="3411538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parent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076700" y="202565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root</a:t>
            </a:r>
          </a:p>
        </p:txBody>
      </p: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1182688" y="3167063"/>
            <a:ext cx="2073275" cy="2292350"/>
            <a:chOff x="1123" y="1855"/>
            <a:chExt cx="1306" cy="1444"/>
          </a:xfrm>
        </p:grpSpPr>
        <p:sp>
          <p:nvSpPr>
            <p:cNvPr id="4131" name="Text Box 35"/>
            <p:cNvSpPr txBox="1">
              <a:spLocks noChangeArrowheads="1"/>
            </p:cNvSpPr>
            <p:nvPr/>
          </p:nvSpPr>
          <p:spPr bwMode="auto">
            <a:xfrm>
              <a:off x="2107" y="308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leaf</a:t>
              </a:r>
            </a:p>
          </p:txBody>
        </p:sp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>
              <a:off x="1123" y="1855"/>
              <a:ext cx="8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interior node</a:t>
              </a:r>
            </a:p>
          </p:txBody>
        </p:sp>
      </p:grpSp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2705100" y="2025650"/>
            <a:ext cx="1965325" cy="3440113"/>
            <a:chOff x="2082" y="1136"/>
            <a:chExt cx="1238" cy="2167"/>
          </a:xfrm>
        </p:grpSpPr>
        <p:sp>
          <p:nvSpPr>
            <p:cNvPr id="4134" name="Text Box 38"/>
            <p:cNvSpPr txBox="1">
              <a:spLocks noChangeArrowheads="1"/>
            </p:cNvSpPr>
            <p:nvPr/>
          </p:nvSpPr>
          <p:spPr bwMode="auto">
            <a:xfrm>
              <a:off x="2942" y="3091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child</a:t>
              </a:r>
            </a:p>
          </p:txBody>
        </p:sp>
        <p:sp>
          <p:nvSpPr>
            <p:cNvPr id="4135" name="Text Box 39"/>
            <p:cNvSpPr txBox="1">
              <a:spLocks noChangeArrowheads="1"/>
            </p:cNvSpPr>
            <p:nvPr/>
          </p:nvSpPr>
          <p:spPr bwMode="auto">
            <a:xfrm>
              <a:off x="2082" y="113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</p:grpSp>
      <p:grpSp>
        <p:nvGrpSpPr>
          <p:cNvPr id="4136" name="Group 40"/>
          <p:cNvGrpSpPr>
            <a:grpSpLocks/>
          </p:cNvGrpSpPr>
          <p:nvPr/>
        </p:nvGrpSpPr>
        <p:grpSpPr bwMode="auto">
          <a:xfrm>
            <a:off x="2633663" y="2441575"/>
            <a:ext cx="1249362" cy="2363788"/>
            <a:chOff x="2037" y="1398"/>
            <a:chExt cx="787" cy="1489"/>
          </a:xfrm>
        </p:grpSpPr>
        <p:sp>
          <p:nvSpPr>
            <p:cNvPr id="4137" name="Line 41"/>
            <p:cNvSpPr>
              <a:spLocks noChangeShapeType="1"/>
            </p:cNvSpPr>
            <p:nvPr/>
          </p:nvSpPr>
          <p:spPr bwMode="auto">
            <a:xfrm flipH="1" flipV="1">
              <a:off x="2051" y="2037"/>
              <a:ext cx="309" cy="8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8" name="Line 42"/>
            <p:cNvSpPr>
              <a:spLocks noChangeShapeType="1"/>
            </p:cNvSpPr>
            <p:nvPr/>
          </p:nvSpPr>
          <p:spPr bwMode="auto">
            <a:xfrm flipV="1">
              <a:off x="2037" y="1398"/>
              <a:ext cx="787" cy="63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39" name="Text Box 43"/>
            <p:cNvSpPr txBox="1">
              <a:spLocks noChangeArrowheads="1"/>
            </p:cNvSpPr>
            <p:nvPr/>
          </p:nvSpPr>
          <p:spPr bwMode="auto">
            <a:xfrm>
              <a:off x="2134" y="212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084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 autoUpdateAnimBg="0"/>
      <p:bldP spid="41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1D71-9D66-48DF-A119-087FB1312D1F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Binary Tree Representation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00475" cy="2759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left child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right child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parent (optional)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399213" y="1739900"/>
            <a:ext cx="1395412" cy="1895475"/>
            <a:chOff x="4031" y="1096"/>
            <a:chExt cx="879" cy="119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4031" y="1384"/>
              <a:ext cx="879" cy="653"/>
              <a:chOff x="4031" y="1384"/>
              <a:chExt cx="879" cy="653"/>
            </a:xfrm>
          </p:grpSpPr>
          <p:sp>
            <p:nvSpPr>
              <p:cNvPr id="7174" name="Text Box 6"/>
              <p:cNvSpPr txBox="1">
                <a:spLocks noChangeArrowheads="1"/>
              </p:cNvSpPr>
              <p:nvPr/>
            </p:nvSpPr>
            <p:spPr bwMode="auto">
              <a:xfrm>
                <a:off x="4031" y="1384"/>
                <a:ext cx="879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Parent</a:t>
                </a:r>
              </a:p>
            </p:txBody>
          </p:sp>
          <p:sp>
            <p:nvSpPr>
              <p:cNvPr id="7175" name="Text Box 7"/>
              <p:cNvSpPr txBox="1">
                <a:spLocks noChangeArrowheads="1"/>
              </p:cNvSpPr>
              <p:nvPr/>
            </p:nvSpPr>
            <p:spPr bwMode="auto">
              <a:xfrm>
                <a:off x="4031" y="1592"/>
                <a:ext cx="875" cy="218"/>
              </a:xfrm>
              <a:prstGeom prst="rect">
                <a:avLst/>
              </a:prstGeom>
              <a:solidFill>
                <a:srgbClr val="B9B9E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  Data      </a:t>
                </a:r>
              </a:p>
            </p:txBody>
          </p:sp>
          <p:sp>
            <p:nvSpPr>
              <p:cNvPr id="7176" name="Text Box 8"/>
              <p:cNvSpPr txBox="1">
                <a:spLocks noChangeArrowheads="1"/>
              </p:cNvSpPr>
              <p:nvPr/>
            </p:nvSpPr>
            <p:spPr bwMode="auto">
              <a:xfrm>
                <a:off x="4031" y="1811"/>
                <a:ext cx="872" cy="218"/>
              </a:xfrm>
              <a:prstGeom prst="rect">
                <a:avLst/>
              </a:prstGeom>
              <a:solidFill>
                <a:srgbClr val="FFED9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Left      Right</a:t>
                </a:r>
              </a:p>
            </p:txBody>
          </p:sp>
          <p:sp>
            <p:nvSpPr>
              <p:cNvPr id="7177" name="Line 9"/>
              <p:cNvSpPr>
                <a:spLocks noChangeShapeType="1"/>
              </p:cNvSpPr>
              <p:nvPr/>
            </p:nvSpPr>
            <p:spPr bwMode="auto">
              <a:xfrm flipH="1">
                <a:off x="4430" y="1813"/>
                <a:ext cx="2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4432" y="1096"/>
              <a:ext cx="0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4088" y="2030"/>
              <a:ext cx="176" cy="26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660" y="2028"/>
              <a:ext cx="176" cy="26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179513" y="4114800"/>
            <a:ext cx="7126287" cy="2057400"/>
            <a:chOff x="743" y="2592"/>
            <a:chExt cx="4489" cy="1296"/>
          </a:xfrm>
        </p:grpSpPr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743" y="2836"/>
              <a:ext cx="2261" cy="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800"/>
                <a:t>Tree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</a:pPr>
              <a:r>
                <a:rPr lang="en-US" sz="2400"/>
                <a:t>root</a:t>
              </a:r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3600" y="2592"/>
              <a:ext cx="1632" cy="1296"/>
              <a:chOff x="3600" y="2592"/>
              <a:chExt cx="1632" cy="1296"/>
            </a:xfrm>
          </p:grpSpPr>
          <p:sp>
            <p:nvSpPr>
              <p:cNvPr id="7184" name="Oval 16"/>
              <p:cNvSpPr>
                <a:spLocks noChangeArrowheads="1"/>
              </p:cNvSpPr>
              <p:nvPr/>
            </p:nvSpPr>
            <p:spPr bwMode="auto">
              <a:xfrm>
                <a:off x="4344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Oval 17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Oval 18"/>
              <p:cNvSpPr>
                <a:spLocks noChangeArrowheads="1"/>
              </p:cNvSpPr>
              <p:nvPr/>
            </p:nvSpPr>
            <p:spPr bwMode="auto">
              <a:xfrm>
                <a:off x="3600" y="374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Oval 19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Oval 20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Oval 21"/>
              <p:cNvSpPr>
                <a:spLocks noChangeArrowheads="1"/>
              </p:cNvSpPr>
              <p:nvPr/>
            </p:nvSpPr>
            <p:spPr bwMode="auto">
              <a:xfrm>
                <a:off x="4512" y="374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91" name="AutoShape 23"/>
              <p:cNvCxnSpPr>
                <a:cxnSpLocks noChangeShapeType="1"/>
                <a:stCxn id="7184" idx="3"/>
                <a:endCxn id="7185" idx="0"/>
              </p:cNvCxnSpPr>
              <p:nvPr/>
            </p:nvCxnSpPr>
            <p:spPr bwMode="auto">
              <a:xfrm flipH="1">
                <a:off x="3960" y="2763"/>
                <a:ext cx="405" cy="453"/>
              </a:xfrm>
              <a:prstGeom prst="straightConnector1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2" name="AutoShape 24"/>
              <p:cNvCxnSpPr>
                <a:cxnSpLocks noChangeShapeType="1"/>
                <a:stCxn id="7184" idx="5"/>
                <a:endCxn id="7188" idx="0"/>
              </p:cNvCxnSpPr>
              <p:nvPr/>
            </p:nvCxnSpPr>
            <p:spPr bwMode="auto">
              <a:xfrm>
                <a:off x="4467" y="2763"/>
                <a:ext cx="405" cy="4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3" name="AutoShape 25"/>
              <p:cNvCxnSpPr>
                <a:cxnSpLocks noChangeShapeType="1"/>
                <a:stCxn id="7184" idx="3"/>
                <a:endCxn id="7185" idx="0"/>
              </p:cNvCxnSpPr>
              <p:nvPr/>
            </p:nvCxnSpPr>
            <p:spPr bwMode="auto">
              <a:xfrm flipH="1">
                <a:off x="3960" y="2763"/>
                <a:ext cx="405" cy="4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4" name="AutoShape 26"/>
              <p:cNvCxnSpPr>
                <a:cxnSpLocks noChangeShapeType="1"/>
                <a:stCxn id="7185" idx="3"/>
                <a:endCxn id="7186" idx="0"/>
              </p:cNvCxnSpPr>
              <p:nvPr/>
            </p:nvCxnSpPr>
            <p:spPr bwMode="auto">
              <a:xfrm flipH="1">
                <a:off x="3672" y="3339"/>
                <a:ext cx="237" cy="40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5" name="AutoShape 27"/>
              <p:cNvCxnSpPr>
                <a:cxnSpLocks noChangeShapeType="1"/>
                <a:stCxn id="7185" idx="5"/>
                <a:endCxn id="7187" idx="0"/>
              </p:cNvCxnSpPr>
              <p:nvPr/>
            </p:nvCxnSpPr>
            <p:spPr bwMode="auto">
              <a:xfrm>
                <a:off x="4011" y="3339"/>
                <a:ext cx="237" cy="40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6" name="AutoShape 28"/>
              <p:cNvCxnSpPr>
                <a:cxnSpLocks noChangeShapeType="1"/>
                <a:stCxn id="7188" idx="3"/>
                <a:endCxn id="7189" idx="0"/>
              </p:cNvCxnSpPr>
              <p:nvPr/>
            </p:nvCxnSpPr>
            <p:spPr bwMode="auto">
              <a:xfrm flipH="1">
                <a:off x="4584" y="3339"/>
                <a:ext cx="237" cy="40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97" name="AutoShape 29"/>
              <p:cNvCxnSpPr>
                <a:cxnSpLocks noChangeShapeType="1"/>
                <a:stCxn id="7188" idx="5"/>
                <a:endCxn id="7190" idx="0"/>
              </p:cNvCxnSpPr>
              <p:nvPr/>
            </p:nvCxnSpPr>
            <p:spPr bwMode="auto">
              <a:xfrm>
                <a:off x="4923" y="3339"/>
                <a:ext cx="237" cy="40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98" name="Text Box 30"/>
              <p:cNvSpPr txBox="1">
                <a:spLocks noChangeArrowheads="1"/>
              </p:cNvSpPr>
              <p:nvPr/>
            </p:nvSpPr>
            <p:spPr bwMode="auto">
              <a:xfrm>
                <a:off x="4502" y="259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root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386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22AC-F797-4557-B8E0-6133C9ACE643}" type="slidenum">
              <a:rPr lang="en-US"/>
              <a:pPr/>
              <a:t>23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en-US" sz="2800"/>
              <a:t>Full Binary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67688" cy="2244725"/>
          </a:xfrm>
        </p:spPr>
        <p:txBody>
          <a:bodyPr/>
          <a:lstStyle/>
          <a:p>
            <a:r>
              <a:rPr lang="en-US" sz="2400"/>
              <a:t>Full Binary Tree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Replace each missing child in the binary tree with a node having no children (black nodes) which are called </a:t>
            </a:r>
            <a:r>
              <a:rPr lang="en-US" sz="2000" b="1" i="1">
                <a:solidFill>
                  <a:srgbClr val="990000"/>
                </a:solidFill>
              </a:rPr>
              <a:t>leaf nodes</a:t>
            </a:r>
            <a:r>
              <a:rPr lang="en-US" sz="2000" b="1" i="1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Each node is either a leaf or has degree exactly 2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All leaves are at level h (height)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All interior nodes are full</a:t>
            </a:r>
            <a:endParaRPr lang="en-US" sz="20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76238" y="3390900"/>
            <a:ext cx="3362325" cy="2538413"/>
            <a:chOff x="237" y="2292"/>
            <a:chExt cx="1913" cy="1599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1037" y="2292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595" y="2708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2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705" y="3661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6</a:t>
              </a: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992" y="3168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1460" y="2702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237" y="3143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4</a:t>
              </a: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830" y="3150"/>
              <a:ext cx="320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5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1306" y="2470"/>
              <a:ext cx="23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1690" y="2893"/>
              <a:ext cx="243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819" y="2470"/>
              <a:ext cx="243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832" y="2906"/>
              <a:ext cx="243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H="1">
              <a:off x="448" y="2906"/>
              <a:ext cx="192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H="1">
              <a:off x="858" y="3366"/>
              <a:ext cx="204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310313" y="2800350"/>
            <a:ext cx="58737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3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5500688" y="3460750"/>
            <a:ext cx="58737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2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5521325" y="5135563"/>
            <a:ext cx="58737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6</a:t>
            </a:r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6227763" y="4191000"/>
            <a:ext cx="58737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1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7086600" y="3451225"/>
            <a:ext cx="585788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7</a:t>
            </a:r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4845050" y="4151313"/>
            <a:ext cx="585788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4</a:t>
            </a:r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7764463" y="4162425"/>
            <a:ext cx="585787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5</a:t>
            </a: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6804025" y="3082925"/>
            <a:ext cx="42068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507288" y="3754438"/>
            <a:ext cx="446087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5911850" y="3082925"/>
            <a:ext cx="4445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935663" y="3775075"/>
            <a:ext cx="44450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5232400" y="3775075"/>
            <a:ext cx="350838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5903913" y="4505325"/>
            <a:ext cx="452437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551363" y="4805363"/>
            <a:ext cx="284162" cy="2143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5426075" y="4813300"/>
            <a:ext cx="284163" cy="214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737350" y="4845050"/>
            <a:ext cx="284163" cy="214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808788" y="4041775"/>
            <a:ext cx="284162" cy="214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7388225" y="4845050"/>
            <a:ext cx="284163" cy="214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8432800" y="4833938"/>
            <a:ext cx="284163" cy="2143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6645275" y="4521200"/>
            <a:ext cx="203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H="1">
            <a:off x="7010400" y="3810000"/>
            <a:ext cx="1825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H="1">
            <a:off x="7620000" y="4481513"/>
            <a:ext cx="263525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8229600" y="4481513"/>
            <a:ext cx="263525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H="1">
            <a:off x="4694238" y="4481513"/>
            <a:ext cx="2428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5222875" y="4460875"/>
            <a:ext cx="2428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851525" y="615315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Full Binary Tree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204913" y="6100763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Binary Tree</a:t>
            </a: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5281613" y="5762625"/>
            <a:ext cx="284162" cy="214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6156325" y="5770563"/>
            <a:ext cx="284163" cy="2143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 flipH="1">
            <a:off x="5424488" y="5438775"/>
            <a:ext cx="2428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5953125" y="5418138"/>
            <a:ext cx="2428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9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F5C4-C522-4792-ABDD-E03B226C13D3}" type="slidenum">
              <a:rPr lang="en-US"/>
              <a:pPr/>
              <a:t>24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/>
              <a:t>Complete Binary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531938"/>
          </a:xfrm>
        </p:spPr>
        <p:txBody>
          <a:bodyPr/>
          <a:lstStyle/>
          <a:p>
            <a:r>
              <a:rPr lang="en-US" sz="2800"/>
              <a:t>Complete Binary Tree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/>
              <a:t>All leaves have the same depth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/>
              <a:t>All interior nodes have degree 2</a:t>
            </a:r>
          </a:p>
          <a:p>
            <a:endParaRPr lang="en-US" sz="200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687513" y="3063875"/>
            <a:ext cx="5583237" cy="3197225"/>
            <a:chOff x="461" y="1930"/>
            <a:chExt cx="5168" cy="2014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2725" y="1930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447" y="2487"/>
              <a:ext cx="48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742" y="3654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2046" y="3032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907" y="3002"/>
              <a:ext cx="48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805" y="2722"/>
              <a:ext cx="366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1225" y="2722"/>
              <a:ext cx="2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1959" y="3279"/>
              <a:ext cx="244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2476" y="3647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1133" y="3635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61" y="3616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2399" y="3277"/>
              <a:ext cx="217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H="1">
              <a:off x="786" y="3251"/>
              <a:ext cx="21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208" y="3264"/>
              <a:ext cx="116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4117" y="2505"/>
              <a:ext cx="48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4412" y="3672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4716" y="3050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3577" y="3020"/>
              <a:ext cx="48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4475" y="2740"/>
              <a:ext cx="366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3895" y="2740"/>
              <a:ext cx="29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4629" y="3297"/>
              <a:ext cx="244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26"/>
            <p:cNvSpPr>
              <a:spLocks noChangeArrowheads="1"/>
            </p:cNvSpPr>
            <p:nvPr/>
          </p:nvSpPr>
          <p:spPr bwMode="auto">
            <a:xfrm>
              <a:off x="5146" y="3665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3803" y="3653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3131" y="3634"/>
              <a:ext cx="483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Helvetica" pitchFamily="34" charset="0"/>
              </a:endParaRP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5069" y="3295"/>
              <a:ext cx="217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3456" y="3269"/>
              <a:ext cx="21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3878" y="3282"/>
              <a:ext cx="116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1894" y="2163"/>
              <a:ext cx="871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3149" y="2138"/>
              <a:ext cx="101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7527925" y="312578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depth 0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556500" y="396875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depth 1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7588250" y="485298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depth 2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599363" y="5838825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depth 3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495425" y="3251200"/>
            <a:ext cx="0" cy="290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96850" y="429418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height=3</a:t>
            </a:r>
          </a:p>
        </p:txBody>
      </p:sp>
    </p:spTree>
    <p:extLst>
      <p:ext uri="{BB962C8B-B14F-4D97-AF65-F5344CB8AC3E}">
        <p14:creationId xmlns:p14="http://schemas.microsoft.com/office/powerpoint/2010/main" xmlns="" val="32170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8346-1F89-4D09-B262-7202DC40EA9C}" type="slidenum">
              <a:rPr lang="en-US"/>
              <a:pPr/>
              <a:t>25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/>
              <a:t> </a:t>
            </a:r>
            <a:r>
              <a:rPr lang="en-US" sz="2800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Binary Search Trees</a:t>
            </a:r>
            <a:r>
              <a:rPr lang="en-US" sz="2400"/>
              <a:t> (BSTs) are an important data structure for dynamic sets</a:t>
            </a:r>
          </a:p>
          <a:p>
            <a:pPr>
              <a:lnSpc>
                <a:spcPct val="90000"/>
              </a:lnSpc>
            </a:pPr>
            <a:r>
              <a:rPr lang="en-US" sz="2400"/>
              <a:t>In addition to data, elements have: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key</a:t>
            </a:r>
            <a:r>
              <a:rPr lang="en-US" sz="2000"/>
              <a:t>: an identifying field inducing a total ordering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left</a:t>
            </a:r>
            <a:r>
              <a:rPr lang="en-US" sz="2000"/>
              <a:t>: pointer to a left child (may be NULL)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right</a:t>
            </a:r>
            <a:r>
              <a:rPr lang="en-US" sz="2000"/>
              <a:t>: pointer to a right child (may be NULL)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p</a:t>
            </a:r>
            <a:r>
              <a:rPr lang="en-US" sz="2000"/>
              <a:t>: pointer to a parent node (NULL for root)</a:t>
            </a:r>
          </a:p>
        </p:txBody>
      </p:sp>
    </p:spTree>
    <p:extLst>
      <p:ext uri="{BB962C8B-B14F-4D97-AF65-F5344CB8AC3E}">
        <p14:creationId xmlns:p14="http://schemas.microsoft.com/office/powerpoint/2010/main" xmlns="" val="31781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BST – Representation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914400"/>
            <a:ext cx="8453438" cy="5229225"/>
          </a:xfrm>
        </p:spPr>
        <p:txBody>
          <a:bodyPr/>
          <a:lstStyle/>
          <a:p>
            <a:r>
              <a:rPr lang="en-US"/>
              <a:t>Represented by a linked data structure of nodes.</a:t>
            </a:r>
          </a:p>
          <a:p>
            <a:r>
              <a:rPr lang="en-US" i="1">
                <a:solidFill>
                  <a:srgbClr val="CC3300"/>
                </a:solidFill>
              </a:rPr>
              <a:t>root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)</a:t>
            </a:r>
            <a:r>
              <a:rPr lang="en-US"/>
              <a:t> points to the root of tree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r>
              <a:rPr lang="en-US"/>
              <a:t>Each node contains fields:  </a:t>
            </a:r>
          </a:p>
          <a:p>
            <a:pPr lvl="1"/>
            <a:r>
              <a:rPr lang="en-US" i="1">
                <a:solidFill>
                  <a:srgbClr val="CC3300"/>
                </a:solidFill>
              </a:rPr>
              <a:t>key</a:t>
            </a:r>
          </a:p>
          <a:p>
            <a:pPr lvl="1"/>
            <a:r>
              <a:rPr lang="en-US" i="1">
                <a:solidFill>
                  <a:srgbClr val="CC3300"/>
                </a:solidFill>
              </a:rPr>
              <a:t>left</a:t>
            </a:r>
            <a:r>
              <a:rPr lang="en-US"/>
              <a:t> – pointer to left child: root of left subtree.</a:t>
            </a:r>
            <a:endParaRPr lang="en-US" i="1"/>
          </a:p>
          <a:p>
            <a:pPr lvl="1"/>
            <a:r>
              <a:rPr lang="en-US" i="1">
                <a:solidFill>
                  <a:srgbClr val="CC3300"/>
                </a:solidFill>
              </a:rPr>
              <a:t>right</a:t>
            </a:r>
            <a:r>
              <a:rPr lang="en-US" i="1"/>
              <a:t> – </a:t>
            </a:r>
            <a:r>
              <a:rPr lang="en-US"/>
              <a:t>pointer to right child : root of right subtree.</a:t>
            </a:r>
            <a:endParaRPr lang="en-US" i="1"/>
          </a:p>
          <a:p>
            <a:pPr lvl="1"/>
            <a:r>
              <a:rPr lang="en-US" i="1">
                <a:solidFill>
                  <a:srgbClr val="CC3300"/>
                </a:solidFill>
              </a:rPr>
              <a:t>p</a:t>
            </a:r>
            <a:r>
              <a:rPr lang="en-US" i="1"/>
              <a:t> – </a:t>
            </a:r>
            <a:r>
              <a:rPr lang="en-US"/>
              <a:t>pointer to parent. </a:t>
            </a:r>
            <a:r>
              <a:rPr lang="en-US" i="1"/>
              <a:t>p</a:t>
            </a:r>
            <a:r>
              <a:rPr lang="en-US"/>
              <a:t>[</a:t>
            </a:r>
            <a:r>
              <a:rPr lang="en-US" i="1"/>
              <a:t>root</a:t>
            </a:r>
            <a:r>
              <a:rPr lang="en-US"/>
              <a:t>[T]] = NIL (optional).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6553200" y="5486400"/>
            <a:ext cx="1066800" cy="1066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6400800" y="6400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7467600" y="6400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70866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 Property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Stored keys must satisfy the </a:t>
            </a:r>
            <a:r>
              <a:rPr lang="en-US" i="1">
                <a:solidFill>
                  <a:srgbClr val="CC3300"/>
                </a:solidFill>
              </a:rPr>
              <a:t>binary search tree</a:t>
            </a:r>
            <a:r>
              <a:rPr lang="en-US"/>
              <a:t> property.</a:t>
            </a:r>
          </a:p>
          <a:p>
            <a:pPr lvl="1"/>
            <a:r>
              <a:rPr lang="en-US">
                <a:sym typeface="Symbol" pitchFamily="18" charset="2"/>
              </a:rPr>
              <a:t></a:t>
            </a:r>
            <a:r>
              <a:rPr lang="en-US"/>
              <a:t> </a:t>
            </a:r>
            <a:r>
              <a:rPr lang="en-US" i="1"/>
              <a:t>y</a:t>
            </a:r>
            <a:r>
              <a:rPr lang="en-US"/>
              <a:t> in left subtree of </a:t>
            </a:r>
            <a:r>
              <a:rPr lang="en-US" i="1"/>
              <a:t>x</a:t>
            </a:r>
            <a:r>
              <a:rPr lang="en-US"/>
              <a:t>, then </a:t>
            </a:r>
            <a:r>
              <a:rPr lang="en-US" i="1"/>
              <a:t>key</a:t>
            </a:r>
            <a:r>
              <a:rPr lang="en-US"/>
              <a:t>[</a:t>
            </a:r>
            <a:r>
              <a:rPr lang="en-US" i="1"/>
              <a:t>y</a:t>
            </a:r>
            <a:r>
              <a:rPr lang="en-US"/>
              <a:t>]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key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].</a:t>
            </a:r>
          </a:p>
          <a:p>
            <a:pPr lvl="1"/>
            <a:r>
              <a:rPr lang="en-US">
                <a:sym typeface="Symbol" pitchFamily="18" charset="2"/>
              </a:rPr>
              <a:t></a:t>
            </a:r>
            <a:r>
              <a:rPr lang="en-US"/>
              <a:t> </a:t>
            </a:r>
            <a:r>
              <a:rPr lang="en-US" i="1"/>
              <a:t>y</a:t>
            </a:r>
            <a:r>
              <a:rPr lang="en-US"/>
              <a:t> in right subtree of </a:t>
            </a:r>
            <a:r>
              <a:rPr lang="en-US" i="1"/>
              <a:t>x</a:t>
            </a:r>
            <a:r>
              <a:rPr lang="en-US"/>
              <a:t>, then </a:t>
            </a:r>
            <a:r>
              <a:rPr lang="en-US" i="1"/>
              <a:t>key</a:t>
            </a:r>
            <a:r>
              <a:rPr lang="en-US"/>
              <a:t>[</a:t>
            </a:r>
            <a:r>
              <a:rPr lang="en-US" i="1"/>
              <a:t>y</a:t>
            </a:r>
            <a:r>
              <a:rPr lang="en-US"/>
              <a:t>]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key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].</a:t>
            </a:r>
          </a:p>
          <a:p>
            <a:pPr lvl="1"/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6502400" y="2073275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u="none"/>
              <a:t>56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86388" y="2527300"/>
            <a:ext cx="2671762" cy="868363"/>
            <a:chOff x="1620" y="1679"/>
            <a:chExt cx="1683" cy="547"/>
          </a:xfrm>
        </p:grpSpPr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26</a:t>
              </a: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200</a:t>
              </a:r>
            </a:p>
          </p:txBody>
        </p:sp>
        <p:cxnSp>
          <p:nvCxnSpPr>
            <p:cNvPr id="1033" name="AutoShape 9"/>
            <p:cNvCxnSpPr>
              <a:cxnSpLocks noChangeShapeType="1"/>
              <a:stCxn id="1029" idx="5"/>
              <a:endCxn id="1032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" name="AutoShape 10"/>
            <p:cNvCxnSpPr>
              <a:cxnSpLocks noChangeShapeType="1"/>
              <a:stCxn id="1029" idx="3"/>
              <a:endCxn id="1031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4565650" y="3317875"/>
            <a:ext cx="1990725" cy="1174750"/>
            <a:chOff x="1103" y="2177"/>
            <a:chExt cx="1254" cy="740"/>
          </a:xfrm>
        </p:grpSpPr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18</a:t>
              </a: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28</a:t>
              </a:r>
            </a:p>
          </p:txBody>
        </p:sp>
        <p:cxnSp>
          <p:nvCxnSpPr>
            <p:cNvPr id="1038" name="AutoShape 14"/>
            <p:cNvCxnSpPr>
              <a:cxnSpLocks noChangeShapeType="1"/>
              <a:stCxn id="1031" idx="3"/>
              <a:endCxn id="1036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9" name="AutoShape 15"/>
            <p:cNvCxnSpPr>
              <a:cxnSpLocks noChangeShapeType="1"/>
              <a:stCxn id="1031" idx="5"/>
              <a:endCxn id="1037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6961188" y="3317875"/>
            <a:ext cx="1739900" cy="1163638"/>
            <a:chOff x="2612" y="2177"/>
            <a:chExt cx="1096" cy="733"/>
          </a:xfrm>
        </p:grpSpPr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190</a:t>
              </a: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213</a:t>
              </a:r>
            </a:p>
          </p:txBody>
        </p:sp>
        <p:cxnSp>
          <p:nvCxnSpPr>
            <p:cNvPr id="1043" name="AutoShape 19"/>
            <p:cNvCxnSpPr>
              <a:cxnSpLocks noChangeShapeType="1"/>
              <a:stCxn id="1032" idx="3"/>
              <a:endCxn id="1041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" name="AutoShape 20"/>
            <p:cNvCxnSpPr>
              <a:cxnSpLocks noChangeShapeType="1"/>
              <a:stCxn id="1032" idx="5"/>
              <a:endCxn id="1042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4038600" y="4414838"/>
            <a:ext cx="1465263" cy="1223962"/>
            <a:chOff x="771" y="2868"/>
            <a:chExt cx="923" cy="771"/>
          </a:xfrm>
        </p:grpSpPr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12</a:t>
              </a: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24</a:t>
              </a:r>
            </a:p>
          </p:txBody>
        </p:sp>
        <p:cxnSp>
          <p:nvCxnSpPr>
            <p:cNvPr id="1048" name="AutoShape 24"/>
            <p:cNvCxnSpPr>
              <a:cxnSpLocks noChangeShapeType="1"/>
              <a:stCxn id="1036" idx="3"/>
              <a:endCxn id="1046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9" name="AutoShape 25"/>
            <p:cNvCxnSpPr>
              <a:cxnSpLocks noChangeShapeType="1"/>
              <a:stCxn id="1036" idx="5"/>
              <a:endCxn id="1047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5656263" y="4464050"/>
            <a:ext cx="642937" cy="1174750"/>
            <a:chOff x="1790" y="2899"/>
            <a:chExt cx="405" cy="740"/>
          </a:xfrm>
        </p:grpSpPr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u="none"/>
                <a:t>27</a:t>
              </a:r>
            </a:p>
          </p:txBody>
        </p:sp>
        <p:cxnSp>
          <p:nvCxnSpPr>
            <p:cNvPr id="1052" name="AutoShape 28"/>
            <p:cNvCxnSpPr>
              <a:cxnSpLocks noChangeShapeType="1"/>
              <a:stCxn id="1037" idx="4"/>
              <a:endCxn id="1051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6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97F4-52A2-4D9B-B3DF-D2C4938EE034}" type="slidenum">
              <a:rPr lang="en-US"/>
              <a:pPr/>
              <a:t>28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/>
              <a:t>Traversals for a Binary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/>
          <a:p>
            <a:r>
              <a:rPr lang="en-US" sz="2400"/>
              <a:t>Pre order</a:t>
            </a:r>
          </a:p>
          <a:p>
            <a:pPr lvl="1"/>
            <a:r>
              <a:rPr lang="en-US" sz="2000"/>
              <a:t>visit the node</a:t>
            </a:r>
          </a:p>
          <a:p>
            <a:pPr lvl="1"/>
            <a:r>
              <a:rPr lang="en-US" sz="2000"/>
              <a:t>go left</a:t>
            </a:r>
          </a:p>
          <a:p>
            <a:pPr lvl="1"/>
            <a:r>
              <a:rPr lang="en-US" sz="2000"/>
              <a:t>go right</a:t>
            </a:r>
          </a:p>
          <a:p>
            <a:r>
              <a:rPr lang="en-US" sz="2400"/>
              <a:t>In order</a:t>
            </a:r>
          </a:p>
          <a:p>
            <a:pPr lvl="1"/>
            <a:r>
              <a:rPr lang="en-US" sz="2000"/>
              <a:t>go left</a:t>
            </a:r>
          </a:p>
          <a:p>
            <a:pPr lvl="1"/>
            <a:r>
              <a:rPr lang="en-US" sz="2000"/>
              <a:t>visit the node</a:t>
            </a:r>
          </a:p>
          <a:p>
            <a:pPr lvl="1"/>
            <a:r>
              <a:rPr lang="en-US" sz="2000"/>
              <a:t>go right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81388" y="1600200"/>
            <a:ext cx="5205412" cy="4525963"/>
          </a:xfrm>
        </p:spPr>
        <p:txBody>
          <a:bodyPr/>
          <a:lstStyle/>
          <a:p>
            <a:r>
              <a:rPr lang="en-US" sz="2400"/>
              <a:t>Post order</a:t>
            </a:r>
          </a:p>
          <a:p>
            <a:pPr lvl="1"/>
            <a:r>
              <a:rPr lang="en-US" sz="2000"/>
              <a:t>go left</a:t>
            </a:r>
          </a:p>
          <a:p>
            <a:pPr lvl="1"/>
            <a:r>
              <a:rPr lang="en-US" sz="2000"/>
              <a:t>go right</a:t>
            </a:r>
          </a:p>
          <a:p>
            <a:pPr lvl="1"/>
            <a:r>
              <a:rPr lang="en-US" sz="2000"/>
              <a:t>visit the node</a:t>
            </a:r>
          </a:p>
        </p:txBody>
      </p:sp>
    </p:spTree>
    <p:extLst>
      <p:ext uri="{BB962C8B-B14F-4D97-AF65-F5344CB8AC3E}">
        <p14:creationId xmlns:p14="http://schemas.microsoft.com/office/powerpoint/2010/main" xmlns="" val="8157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7503-1B4F-47DE-9050-1BA6A0192C13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Traversal Examples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33400" y="2057400"/>
            <a:ext cx="4398963" cy="3581400"/>
            <a:chOff x="336" y="1296"/>
            <a:chExt cx="2771" cy="225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1584" y="1296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200" y="1920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768" y="2544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36" y="3168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68" y="1920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1680" y="2544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1104" y="3168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2352" y="2544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2723" y="3168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1454" y="1632"/>
              <a:ext cx="192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H="1">
              <a:off x="1056" y="2256"/>
              <a:ext cx="206" cy="3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610" y="2873"/>
              <a:ext cx="213" cy="3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1886" y="1646"/>
              <a:ext cx="240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304" y="2256"/>
              <a:ext cx="240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688" y="2880"/>
              <a:ext cx="240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070" y="2894"/>
              <a:ext cx="226" cy="27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1920" y="2284"/>
              <a:ext cx="164" cy="26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638800" y="1839913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Pre order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654675" y="2355850"/>
            <a:ext cx="222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A B D G H C E F I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638800" y="2873375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order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654675" y="3389313"/>
            <a:ext cx="222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G D H B A E C F I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638800" y="3906838"/>
            <a:ext cx="135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Post order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654675" y="4422775"/>
            <a:ext cx="222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9900"/>
                </a:solidFill>
              </a:rPr>
              <a:t>G H D B E I F C A</a:t>
            </a:r>
          </a:p>
        </p:txBody>
      </p:sp>
    </p:spTree>
    <p:extLst>
      <p:ext uri="{BB962C8B-B14F-4D97-AF65-F5344CB8AC3E}">
        <p14:creationId xmlns:p14="http://schemas.microsoft.com/office/powerpoint/2010/main" xmlns="" val="34238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7" grpId="0" autoUpdateAnimBg="0"/>
      <p:bldP spid="19478" grpId="0" autoUpdateAnimBg="0"/>
      <p:bldP spid="19479" grpId="0" autoUpdateAnimBg="0"/>
      <p:bldP spid="19480" grpId="0" autoUpdateAnimBg="0"/>
      <p:bldP spid="19481" grpId="0" autoUpdateAnimBg="0"/>
      <p:bldP spid="194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8150" y="995363"/>
            <a:ext cx="8302625" cy="537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Follows the </a:t>
            </a:r>
            <a:r>
              <a:rPr lang="en-US" sz="2800" b="1" smtClean="0">
                <a:solidFill>
                  <a:srgbClr val="CC3300"/>
                </a:solidFill>
              </a:rPr>
              <a:t>divide-and-conquer</a:t>
            </a:r>
            <a:r>
              <a:rPr lang="en-US" sz="2800" smtClean="0">
                <a:solidFill>
                  <a:schemeClr val="tx1"/>
                </a:solidFill>
              </a:rPr>
              <a:t> paradigm.</a:t>
            </a:r>
          </a:p>
          <a:p>
            <a:pPr>
              <a:lnSpc>
                <a:spcPct val="90000"/>
              </a:lnSpc>
            </a:pPr>
            <a:r>
              <a:rPr lang="en-US" sz="2800" b="1" i="1" smtClean="0">
                <a:solidFill>
                  <a:srgbClr val="CC3300"/>
                </a:solidFill>
              </a:rPr>
              <a:t>Divide</a:t>
            </a:r>
            <a:r>
              <a:rPr lang="en-US" sz="2800" b="1" smtClean="0">
                <a:solidFill>
                  <a:srgbClr val="CC3300"/>
                </a:solidFill>
              </a:rPr>
              <a:t>:</a:t>
            </a:r>
            <a:r>
              <a:rPr lang="en-US" sz="2800" smtClean="0">
                <a:solidFill>
                  <a:srgbClr val="CC3300"/>
                </a:solidFill>
              </a:rPr>
              <a:t> </a:t>
            </a:r>
            <a:r>
              <a:rPr lang="en-US" sz="2800" smtClean="0">
                <a:solidFill>
                  <a:schemeClr val="hlink"/>
                </a:solidFill>
              </a:rPr>
              <a:t>Partition</a:t>
            </a:r>
            <a:r>
              <a:rPr lang="en-US" sz="2800" smtClean="0">
                <a:solidFill>
                  <a:schemeClr val="tx1"/>
                </a:solidFill>
              </a:rPr>
              <a:t> (separate) the array </a:t>
            </a:r>
            <a:r>
              <a:rPr lang="en-US" sz="2800" i="1" smtClean="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[</a:t>
            </a:r>
            <a:r>
              <a:rPr lang="en-US" sz="2800" i="1" smtClean="0">
                <a:solidFill>
                  <a:schemeClr val="tx1"/>
                </a:solidFill>
              </a:rPr>
              <a:t>p</a:t>
            </a:r>
            <a:r>
              <a:rPr lang="en-US" sz="2800" smtClean="0">
                <a:solidFill>
                  <a:schemeClr val="tx1"/>
                </a:solidFill>
              </a:rPr>
              <a:t>..</a:t>
            </a:r>
            <a:r>
              <a:rPr lang="en-US" sz="2800" i="1" smtClean="0">
                <a:solidFill>
                  <a:schemeClr val="tx1"/>
                </a:solidFill>
              </a:rPr>
              <a:t>r</a:t>
            </a:r>
            <a:r>
              <a:rPr lang="en-US" sz="2800" smtClean="0">
                <a:solidFill>
                  <a:schemeClr val="tx1"/>
                </a:solidFill>
              </a:rPr>
              <a:t>] into two (possibly empty) subarrays </a:t>
            </a:r>
            <a:r>
              <a:rPr lang="en-US" sz="2800" i="1" smtClean="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[</a:t>
            </a:r>
            <a:r>
              <a:rPr lang="en-US" sz="2800" i="1" smtClean="0">
                <a:solidFill>
                  <a:schemeClr val="tx1"/>
                </a:solidFill>
              </a:rPr>
              <a:t>p</a:t>
            </a:r>
            <a:r>
              <a:rPr lang="en-US" sz="2800" smtClean="0">
                <a:solidFill>
                  <a:schemeClr val="tx1"/>
                </a:solidFill>
              </a:rPr>
              <a:t>..</a:t>
            </a:r>
            <a:r>
              <a:rPr lang="en-US" sz="2800" i="1" smtClean="0">
                <a:solidFill>
                  <a:schemeClr val="tx1"/>
                </a:solidFill>
              </a:rPr>
              <a:t>q–</a:t>
            </a:r>
            <a:r>
              <a:rPr lang="en-US" sz="2800" smtClean="0">
                <a:solidFill>
                  <a:schemeClr val="tx1"/>
                </a:solidFill>
              </a:rPr>
              <a:t>1] and </a:t>
            </a:r>
            <a:r>
              <a:rPr lang="en-US" sz="2800" i="1" smtClean="0">
                <a:solidFill>
                  <a:schemeClr val="tx1"/>
                </a:solidFill>
              </a:rPr>
              <a:t>A</a:t>
            </a:r>
            <a:r>
              <a:rPr lang="en-US" sz="2800" smtClean="0">
                <a:solidFill>
                  <a:schemeClr val="tx1"/>
                </a:solidFill>
              </a:rPr>
              <a:t>[</a:t>
            </a:r>
            <a:r>
              <a:rPr lang="en-US" sz="2800" i="1" smtClean="0">
                <a:solidFill>
                  <a:schemeClr val="tx1"/>
                </a:solidFill>
              </a:rPr>
              <a:t>q+</a:t>
            </a:r>
            <a:r>
              <a:rPr lang="en-US" sz="2800" smtClean="0">
                <a:solidFill>
                  <a:schemeClr val="tx1"/>
                </a:solidFill>
              </a:rPr>
              <a:t>1</a:t>
            </a:r>
            <a:r>
              <a:rPr lang="en-US" sz="2800" i="1" smtClean="0">
                <a:solidFill>
                  <a:schemeClr val="tx1"/>
                </a:solidFill>
              </a:rPr>
              <a:t>..r</a:t>
            </a:r>
            <a:r>
              <a:rPr lang="en-US" sz="2800" smtClean="0">
                <a:solidFill>
                  <a:schemeClr val="tx1"/>
                </a:solidFill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element in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p</a:t>
            </a:r>
            <a:r>
              <a:rPr lang="en-US" sz="2400" smtClean="0">
                <a:solidFill>
                  <a:schemeClr val="hlink"/>
                </a:solidFill>
              </a:rPr>
              <a:t>..</a:t>
            </a:r>
            <a:r>
              <a:rPr lang="en-US" sz="2400" i="1" smtClean="0">
                <a:solidFill>
                  <a:schemeClr val="hlink"/>
                </a:solidFill>
              </a:rPr>
              <a:t>q–</a:t>
            </a:r>
            <a:r>
              <a:rPr lang="en-US" sz="2400" smtClean="0">
                <a:solidFill>
                  <a:schemeClr val="hlink"/>
                </a:solidFill>
              </a:rPr>
              <a:t>1] 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[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]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[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] </a:t>
            </a:r>
            <a:r>
              <a:rPr lang="en-US" sz="2400" smtClean="0">
                <a:sym typeface="Symbol" pitchFamily="18" charset="2"/>
              </a:rPr>
              <a:t> each element in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q+</a:t>
            </a:r>
            <a:r>
              <a:rPr lang="en-US" sz="2400" smtClean="0">
                <a:solidFill>
                  <a:schemeClr val="hlink"/>
                </a:solidFill>
              </a:rPr>
              <a:t>1</a:t>
            </a:r>
            <a:r>
              <a:rPr lang="en-US" sz="2400" i="1" smtClean="0">
                <a:solidFill>
                  <a:schemeClr val="hlink"/>
                </a:solidFill>
              </a:rPr>
              <a:t>..r</a:t>
            </a:r>
            <a:r>
              <a:rPr lang="en-US" sz="2400" smtClean="0">
                <a:solidFill>
                  <a:schemeClr val="hlink"/>
                </a:solidFill>
              </a:rPr>
              <a:t>]</a:t>
            </a:r>
            <a:r>
              <a:rPr lang="en-US" sz="24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Index </a:t>
            </a:r>
            <a:r>
              <a:rPr lang="en-US" sz="2400" i="1" smtClean="0">
                <a:sym typeface="Symbol" pitchFamily="18" charset="2"/>
              </a:rPr>
              <a:t>q</a:t>
            </a:r>
            <a:r>
              <a:rPr lang="en-US" sz="2400" smtClean="0">
                <a:sym typeface="Symbol" pitchFamily="18" charset="2"/>
              </a:rPr>
              <a:t> is computed as part of the partitioning procedure.</a:t>
            </a:r>
            <a:endParaRPr lang="en-US" sz="900" smtClean="0"/>
          </a:p>
          <a:p>
            <a:pPr>
              <a:lnSpc>
                <a:spcPct val="90000"/>
              </a:lnSpc>
            </a:pPr>
            <a:r>
              <a:rPr lang="en-US" sz="2800" b="1" i="1" smtClean="0">
                <a:solidFill>
                  <a:srgbClr val="CC3300"/>
                </a:solidFill>
              </a:rPr>
              <a:t>Conquer</a:t>
            </a:r>
            <a:r>
              <a:rPr lang="en-US" sz="2800" b="1" smtClean="0">
                <a:solidFill>
                  <a:srgbClr val="CC3300"/>
                </a:solidFill>
              </a:rPr>
              <a:t>:</a:t>
            </a:r>
            <a:r>
              <a:rPr lang="en-US" sz="2800" smtClean="0"/>
              <a:t>  Sort the two subarrays by recursive calls to quicksort.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smtClean="0"/>
          </a:p>
          <a:p>
            <a:pPr>
              <a:lnSpc>
                <a:spcPct val="90000"/>
              </a:lnSpc>
            </a:pPr>
            <a:r>
              <a:rPr lang="en-US" sz="2800" b="1" i="1" smtClean="0">
                <a:solidFill>
                  <a:srgbClr val="CC3300"/>
                </a:solidFill>
              </a:rPr>
              <a:t>Combine</a:t>
            </a:r>
            <a:r>
              <a:rPr lang="en-US" sz="2800" b="1" smtClean="0">
                <a:solidFill>
                  <a:srgbClr val="CC3300"/>
                </a:solidFill>
              </a:rPr>
              <a:t>:</a:t>
            </a:r>
            <a:r>
              <a:rPr lang="en-US" sz="2800" smtClean="0"/>
              <a:t> The subarrays are sorted in place –  no work is needed to combine them.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CC3300"/>
                </a:solidFill>
              </a:rPr>
              <a:t>How do the divide and combine steps of quicksort compare with those of merge sort?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6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5867400" cy="25908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 u="sng">
                <a:solidFill>
                  <a:srgbClr val="CC3300"/>
                </a:solidFill>
              </a:rPr>
              <a:t>Inorder-Tree-Walk (</a:t>
            </a:r>
            <a:r>
              <a:rPr lang="en-US" sz="2800" i="1" u="sng">
                <a:solidFill>
                  <a:srgbClr val="CC3300"/>
                </a:solidFill>
              </a:rPr>
              <a:t>x</a:t>
            </a:r>
            <a:r>
              <a:rPr lang="en-US" sz="2800" u="sng">
                <a:solidFill>
                  <a:srgbClr val="CC3300"/>
                </a:solidFill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1.  </a:t>
            </a:r>
            <a:r>
              <a:rPr lang="en-US" sz="2800" b="1"/>
              <a:t>if</a:t>
            </a:r>
            <a:r>
              <a:rPr lang="en-US" sz="2800"/>
              <a:t> </a:t>
            </a:r>
            <a:r>
              <a:rPr lang="en-US" sz="2800" i="1"/>
              <a:t>x </a:t>
            </a:r>
            <a:r>
              <a:rPr lang="en-US" sz="2800" i="1">
                <a:sym typeface="Symbol" pitchFamily="18" charset="2"/>
              </a:rPr>
              <a:t></a:t>
            </a:r>
            <a:r>
              <a:rPr lang="en-US" sz="2800" i="1"/>
              <a:t> </a:t>
            </a:r>
            <a:r>
              <a:rPr lang="en-US" sz="2800"/>
              <a:t>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2.     </a:t>
            </a:r>
            <a:r>
              <a:rPr lang="en-US" sz="2800" b="1"/>
              <a:t>then</a:t>
            </a:r>
            <a:r>
              <a:rPr lang="en-US" sz="2800"/>
              <a:t> Inorder-Tree-Walk(</a:t>
            </a:r>
            <a:r>
              <a:rPr lang="en-US" sz="2800" i="1"/>
              <a:t>left</a:t>
            </a:r>
            <a:r>
              <a:rPr lang="en-US" sz="2800"/>
              <a:t>[</a:t>
            </a:r>
            <a:r>
              <a:rPr lang="en-US" sz="2800" i="1"/>
              <a:t>p</a:t>
            </a:r>
            <a:r>
              <a:rPr lang="en-US" sz="2800"/>
              <a:t>])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3.              print </a:t>
            </a:r>
            <a:r>
              <a:rPr lang="en-US" sz="2800" i="1"/>
              <a:t>key</a:t>
            </a:r>
            <a:r>
              <a:rPr lang="en-US" sz="2800"/>
              <a:t>[</a:t>
            </a:r>
            <a:r>
              <a:rPr lang="en-US" sz="2800" i="1"/>
              <a:t>x</a:t>
            </a:r>
            <a:r>
              <a:rPr lang="en-US" sz="280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4.              Inorder-Tree-Walk(</a:t>
            </a:r>
            <a:r>
              <a:rPr lang="en-US" sz="2800" i="1"/>
              <a:t>right</a:t>
            </a:r>
            <a:r>
              <a:rPr lang="en-US" sz="2800"/>
              <a:t>[</a:t>
            </a:r>
            <a:r>
              <a:rPr lang="en-US" sz="2800" i="1"/>
              <a:t>p</a:t>
            </a:r>
            <a:r>
              <a:rPr lang="en-US" sz="2800"/>
              <a:t>])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8600" y="4953000"/>
            <a:ext cx="83010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3200" u="none" dirty="0">
                <a:solidFill>
                  <a:srgbClr val="CC3300"/>
                </a:solidFill>
              </a:rPr>
              <a:t>How long does the walk take</a:t>
            </a:r>
            <a:r>
              <a:rPr lang="en-US" sz="3200" u="none" dirty="0" smtClean="0">
                <a:solidFill>
                  <a:srgbClr val="CC3300"/>
                </a:solidFill>
              </a:rPr>
              <a:t>?</a:t>
            </a:r>
            <a:endParaRPr lang="en-US" sz="3200" u="none" dirty="0">
              <a:solidFill>
                <a:srgbClr val="CC3300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none">
                <a:solidFill>
                  <a:srgbClr val="CC3300"/>
                </a:solidFill>
              </a:rPr>
              <a:t>The binary-search-tree property allows the keys of a binary search tree to be printed, </a:t>
            </a:r>
            <a:r>
              <a:rPr lang="en-US" u="none">
                <a:solidFill>
                  <a:schemeClr val="hlink"/>
                </a:solidFill>
              </a:rPr>
              <a:t>in (monotonically increasing) order</a:t>
            </a:r>
            <a:r>
              <a:rPr lang="en-US" u="none">
                <a:solidFill>
                  <a:srgbClr val="CC3300"/>
                </a:solidFill>
              </a:rPr>
              <a:t>,  recursively.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0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Querying a Binary Search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66800"/>
            <a:ext cx="8369300" cy="5105400"/>
          </a:xfrm>
        </p:spPr>
        <p:txBody>
          <a:bodyPr/>
          <a:lstStyle/>
          <a:p>
            <a:r>
              <a:rPr lang="en-US" sz="2800"/>
              <a:t>All dynamic-set search operations can be supported in </a:t>
            </a:r>
            <a:r>
              <a:rPr lang="en-US" sz="2800" i="1">
                <a:solidFill>
                  <a:srgbClr val="CC3300"/>
                </a:solidFill>
              </a:rPr>
              <a:t>O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h</a:t>
            </a:r>
            <a:r>
              <a:rPr lang="en-US" sz="2800">
                <a:solidFill>
                  <a:srgbClr val="CC3300"/>
                </a:solidFill>
              </a:rPr>
              <a:t>) time</a:t>
            </a:r>
            <a:r>
              <a:rPr lang="en-US" sz="2800"/>
              <a:t>.</a:t>
            </a:r>
          </a:p>
          <a:p>
            <a:r>
              <a:rPr lang="en-US" sz="2800" i="1">
                <a:solidFill>
                  <a:srgbClr val="CC3300"/>
                </a:solidFill>
              </a:rPr>
              <a:t>h</a:t>
            </a:r>
            <a:r>
              <a:rPr lang="en-US" sz="2800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>
                <a:solidFill>
                  <a:srgbClr val="CC3300"/>
                </a:solidFill>
              </a:rPr>
              <a:t>lg n</a:t>
            </a:r>
            <a:r>
              <a:rPr lang="en-US" sz="2800">
                <a:solidFill>
                  <a:srgbClr val="CC3300"/>
                </a:solidFill>
              </a:rPr>
              <a:t>) </a:t>
            </a:r>
            <a:r>
              <a:rPr lang="en-US" sz="2800"/>
              <a:t>for a balanced binary tree (and for an average tree built by adding nodes in random order.)</a:t>
            </a:r>
          </a:p>
          <a:p>
            <a:r>
              <a:rPr lang="en-US" sz="2800" i="1">
                <a:solidFill>
                  <a:srgbClr val="CC3300"/>
                </a:solidFill>
              </a:rPr>
              <a:t>h =</a:t>
            </a:r>
            <a:r>
              <a:rPr lang="en-US" sz="2800">
                <a:solidFill>
                  <a:srgbClr val="CC3300"/>
                </a:solidFill>
              </a:rPr>
              <a:t>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/>
              <a:t> for an unbalanced tree that resembles a linear chain of </a:t>
            </a:r>
            <a:r>
              <a:rPr lang="en-US" sz="2800" i="1"/>
              <a:t>n</a:t>
            </a:r>
            <a:r>
              <a:rPr lang="en-US" sz="2800"/>
              <a:t> nodes in the worst case.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A570-DAD5-426E-ADB6-4832DE9C34D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8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D251-40AB-44FE-8393-F05CDD411C9F}" type="slidenum">
              <a:rPr lang="en-US"/>
              <a:pPr/>
              <a:t>32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/>
              <a:t>BST Search: Key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key and a pointer to a node, returns an element with that key or NULL: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</a:t>
            </a:r>
            <a:r>
              <a:rPr lang="en-US" sz="2000" b="1">
                <a:latin typeface="Courier New" pitchFamily="49" charset="0"/>
              </a:rPr>
              <a:t>TreeSearch(x, 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if (x = NULL  or  k = key[x])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    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if (k &lt; key[x])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    return TreeSearch(left[x], 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       return TreeSearch(right[x], k);</a:t>
            </a:r>
            <a:endParaRPr lang="en-US" sz="2000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532563" y="266223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Cost: O(h)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272213" y="3281363"/>
            <a:ext cx="196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990000"/>
                </a:solidFill>
                <a:latin typeface="Helvetica" pitchFamily="34" charset="0"/>
              </a:rPr>
              <a:t>Where h= height</a:t>
            </a:r>
          </a:p>
        </p:txBody>
      </p:sp>
    </p:spTree>
    <p:extLst>
      <p:ext uri="{BB962C8B-B14F-4D97-AF65-F5344CB8AC3E}">
        <p14:creationId xmlns:p14="http://schemas.microsoft.com/office/powerpoint/2010/main" xmlns="" val="23190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3257-7987-4DA5-AD95-6226EE71FFC6}" type="slidenum">
              <a:rPr lang="en-US"/>
              <a:pPr/>
              <a:t>33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Searching for a Key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54113"/>
            <a:ext cx="8199437" cy="5432425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400"/>
              <a:t>Given a pointer to the root of a tree and a key </a:t>
            </a:r>
            <a:r>
              <a:rPr lang="en-US" sz="2400">
                <a:latin typeface="Comic Sans MS" pitchFamily="66" charset="0"/>
              </a:rPr>
              <a:t>k</a:t>
            </a:r>
            <a:r>
              <a:rPr lang="en-US" sz="2400"/>
              <a:t>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/>
              <a:t>Return a pointer to a node with key </a:t>
            </a:r>
            <a:r>
              <a:rPr lang="en-US" sz="2000">
                <a:latin typeface="Comic Sans MS" pitchFamily="66" charset="0"/>
              </a:rPr>
              <a:t>k</a:t>
            </a:r>
            <a:r>
              <a:rPr lang="en-US" sz="2000"/>
              <a:t> 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sz="2000"/>
              <a:t>	if one exists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/>
              <a:t>Otherwise return NIL</a:t>
            </a:r>
            <a:r>
              <a:rPr lang="en-US" sz="2400"/>
              <a:t> 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/>
              <a:t>Idea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/>
              <a:t>Starting at the root: trace down a path by comparing </a:t>
            </a:r>
            <a:r>
              <a:rPr lang="en-US" sz="2000">
                <a:latin typeface="Comic Sans MS" pitchFamily="66" charset="0"/>
              </a:rPr>
              <a:t>k</a:t>
            </a:r>
            <a:r>
              <a:rPr lang="en-US" sz="2000"/>
              <a:t> with the key of the current node: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/>
              <a:t>If the keys are equal: we have found the key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/>
              <a:t>If </a:t>
            </a:r>
            <a:r>
              <a:rPr lang="en-US" sz="1800">
                <a:latin typeface="Comic Sans MS" pitchFamily="66" charset="0"/>
              </a:rPr>
              <a:t>k &lt; key[x]</a:t>
            </a:r>
            <a:r>
              <a:rPr lang="en-US" sz="1800"/>
              <a:t> search in the left subtree of </a:t>
            </a:r>
            <a:r>
              <a:rPr lang="en-US" sz="1800">
                <a:latin typeface="Comic Sans MS" pitchFamily="66" charset="0"/>
              </a:rPr>
              <a:t>x</a:t>
            </a:r>
          </a:p>
          <a:p>
            <a:pPr marL="1295400" lvl="2" indent="-381000">
              <a:lnSpc>
                <a:spcPct val="120000"/>
              </a:lnSpc>
            </a:pPr>
            <a:r>
              <a:rPr lang="en-US" sz="1800"/>
              <a:t>If </a:t>
            </a:r>
            <a:r>
              <a:rPr lang="en-US" sz="1800">
                <a:latin typeface="Comic Sans MS" pitchFamily="66" charset="0"/>
              </a:rPr>
              <a:t>k &gt; key[x]</a:t>
            </a:r>
            <a:r>
              <a:rPr lang="en-US" sz="1800"/>
              <a:t> search in the right subtree of </a:t>
            </a:r>
            <a:r>
              <a:rPr lang="en-US" sz="1800">
                <a:latin typeface="Comic Sans MS" pitchFamily="66" charset="0"/>
              </a:rPr>
              <a:t>x</a:t>
            </a:r>
            <a:r>
              <a:rPr lang="en-US" sz="2000"/>
              <a:t> 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348413" y="1519238"/>
            <a:ext cx="2546350" cy="1447800"/>
            <a:chOff x="682" y="1950"/>
            <a:chExt cx="1604" cy="912"/>
          </a:xfrm>
        </p:grpSpPr>
        <p:sp>
          <p:nvSpPr>
            <p:cNvPr id="36869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815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9F5F-0E1E-4978-A4CC-1004D393B334}" type="slidenum">
              <a:rPr lang="en-US"/>
              <a:pPr/>
              <a:t>34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Example: TREE-SEARCH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24138"/>
            <a:ext cx="4038600" cy="1562100"/>
          </a:xfrm>
        </p:spPr>
        <p:txBody>
          <a:bodyPr/>
          <a:lstStyle/>
          <a:p>
            <a:r>
              <a:rPr lang="en-US" sz="2400"/>
              <a:t>Search for key 13:</a:t>
            </a:r>
          </a:p>
          <a:p>
            <a:pPr lvl="1"/>
            <a:r>
              <a:rPr lang="en-US" sz="2400"/>
              <a:t>15 </a:t>
            </a:r>
            <a:r>
              <a:rPr lang="en-US" sz="2400">
                <a:sym typeface="Symbol" pitchFamily="18" charset="2"/>
              </a:rPr>
              <a:t> 6  7  13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990600" y="2133600"/>
            <a:ext cx="2943225" cy="2209800"/>
            <a:chOff x="624" y="1200"/>
            <a:chExt cx="1854" cy="1392"/>
          </a:xfrm>
        </p:grpSpPr>
        <p:sp>
          <p:nvSpPr>
            <p:cNvPr id="38917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2133600" y="2438400"/>
            <a:ext cx="457200" cy="45720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2125663" y="3090863"/>
            <a:ext cx="211137" cy="219075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522538" y="3563938"/>
            <a:ext cx="127000" cy="136525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9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 animBg="1"/>
      <p:bldP spid="38936" grpId="0" animBg="1"/>
      <p:bldP spid="389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D053-25EB-4E95-8567-6482F709C76D}" type="slidenum">
              <a:rPr lang="en-US"/>
              <a:pPr/>
              <a:t>35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Searching for a Key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6137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TREE-SEARCH</a:t>
            </a:r>
            <a:r>
              <a:rPr lang="en-US" sz="2400">
                <a:latin typeface="Comic Sans MS" pitchFamily="66" charset="0"/>
              </a:rPr>
              <a:t>(x, k)</a:t>
            </a:r>
          </a:p>
          <a:p>
            <a:pPr marL="533400" indent="-533400">
              <a:buFontTx/>
              <a:buNone/>
            </a:pPr>
            <a:endParaRPr lang="en-US" sz="240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if </a:t>
            </a:r>
            <a:r>
              <a:rPr lang="en-US" sz="2000">
                <a:latin typeface="Comic Sans MS" pitchFamily="66" charset="0"/>
              </a:rPr>
              <a:t>x = NIL</a:t>
            </a:r>
            <a:r>
              <a:rPr lang="en-US" sz="2000"/>
              <a:t> or </a:t>
            </a:r>
            <a:r>
              <a:rPr lang="en-US" sz="2000">
                <a:latin typeface="Comic Sans MS" pitchFamily="66" charset="0"/>
              </a:rPr>
              <a:t>k = key [x]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</a:t>
            </a:r>
            <a:r>
              <a:rPr lang="en-US" sz="2000" b="1"/>
              <a:t>     then return </a:t>
            </a:r>
            <a:r>
              <a:rPr lang="en-US" sz="2000">
                <a:latin typeface="Comic Sans MS" pitchFamily="66" charset="0"/>
              </a:rPr>
              <a:t>x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if </a:t>
            </a:r>
            <a:r>
              <a:rPr lang="en-US" sz="2000">
                <a:latin typeface="Comic Sans MS" pitchFamily="66" charset="0"/>
              </a:rPr>
              <a:t>k &lt; key [x]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</a:t>
            </a:r>
            <a:r>
              <a:rPr lang="en-US" sz="2000" b="1"/>
              <a:t>     then return </a:t>
            </a:r>
            <a:r>
              <a:rPr lang="en-US" sz="2000"/>
              <a:t>TREE-SEARCH</a:t>
            </a:r>
            <a:r>
              <a:rPr lang="en-US" sz="2000">
                <a:latin typeface="Comic Sans MS" pitchFamily="66" charset="0"/>
              </a:rPr>
              <a:t>(left [x], k )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</a:t>
            </a:r>
            <a:r>
              <a:rPr lang="en-US" sz="2000" b="1"/>
              <a:t>   else return </a:t>
            </a:r>
            <a:r>
              <a:rPr lang="en-US" sz="2000"/>
              <a:t>TREE-SEARCH</a:t>
            </a:r>
            <a:r>
              <a:rPr lang="en-US" sz="2000">
                <a:latin typeface="Comic Sans MS" pitchFamily="66" charset="0"/>
              </a:rPr>
              <a:t>(right [x], k 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74713" y="5021263"/>
            <a:ext cx="6958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 (h),</a:t>
            </a:r>
          </a:p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/>
              <a:t> – the height of the tree</a:t>
            </a:r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5861050" y="1449388"/>
            <a:ext cx="2546350" cy="1447800"/>
            <a:chOff x="682" y="1950"/>
            <a:chExt cx="1604" cy="912"/>
          </a:xfrm>
        </p:grpSpPr>
        <p:sp>
          <p:nvSpPr>
            <p:cNvPr id="40966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465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E86-EFB6-4F29-BF4F-9E77E454D040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Finding the Minimum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970713" cy="4516438"/>
          </a:xfrm>
        </p:spPr>
        <p:txBody>
          <a:bodyPr/>
          <a:lstStyle/>
          <a:p>
            <a:pPr marL="533400" indent="-533400"/>
            <a:r>
              <a:rPr lang="en-US" sz="2400"/>
              <a:t>Goal: find the minimum value in a BST</a:t>
            </a:r>
          </a:p>
          <a:p>
            <a:pPr marL="914400" lvl="1" indent="-457200"/>
            <a:r>
              <a:rPr lang="en-US" sz="2000"/>
              <a:t>Following left child pointers from the root, until a NIL is encountered</a:t>
            </a:r>
            <a:endParaRPr lang="en-US" sz="2000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>
              <a:buFontTx/>
              <a:buNone/>
            </a:pPr>
            <a:r>
              <a:rPr lang="en-US" sz="2400"/>
              <a:t>TREE-MINIMUM</a:t>
            </a:r>
            <a:r>
              <a:rPr lang="en-US" sz="2400">
                <a:latin typeface="Comic Sans MS" pitchFamily="66" charset="0"/>
              </a:rPr>
              <a:t>(x)</a:t>
            </a:r>
            <a:r>
              <a:rPr lang="en-US"/>
              <a:t> 			</a:t>
            </a:r>
            <a:endParaRPr lang="en-US" i="1"/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while </a:t>
            </a:r>
            <a:r>
              <a:rPr lang="en-US" sz="2000">
                <a:latin typeface="Comic Sans MS" pitchFamily="66" charset="0"/>
              </a:rPr>
              <a:t>left [x]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</a:t>
            </a:r>
            <a:r>
              <a:rPr lang="en-US" sz="2000"/>
              <a:t> NIL		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       </a:t>
            </a:r>
            <a:r>
              <a:rPr lang="en-US" sz="2000" b="1"/>
              <a:t>do </a:t>
            </a:r>
            <a:r>
              <a:rPr lang="en-US" sz="2000">
                <a:latin typeface="Comic Sans MS" pitchFamily="66" charset="0"/>
              </a:rPr>
              <a:t>x ← left [x]</a:t>
            </a:r>
            <a:r>
              <a:rPr lang="en-US" sz="2000"/>
              <a:t>		 	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return </a:t>
            </a:r>
            <a:r>
              <a:rPr lang="en-US" sz="2000">
                <a:latin typeface="Comic Sans MS" pitchFamily="66" charset="0"/>
              </a:rPr>
              <a:t>x</a:t>
            </a:r>
            <a:r>
              <a:rPr lang="en-US" sz="2000" i="1">
                <a:latin typeface="Monotype Corsiva" pitchFamily="66" charset="0"/>
              </a:rPr>
              <a:t>				 	</a:t>
            </a:r>
            <a:endParaRPr lang="en-US" sz="2000"/>
          </a:p>
          <a:p>
            <a:pPr marL="533400" indent="-533400">
              <a:buFontTx/>
              <a:buNone/>
            </a:pPr>
            <a:endParaRPr lang="en-US" sz="2000"/>
          </a:p>
          <a:p>
            <a:pPr marL="533400" indent="-533400">
              <a:buFontTx/>
              <a:buNone/>
            </a:pPr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O(h), h</a:t>
            </a:r>
            <a:r>
              <a:rPr lang="en-US" sz="2400"/>
              <a:t> – height of tree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5835650" y="2281238"/>
            <a:ext cx="2943225" cy="2209800"/>
            <a:chOff x="624" y="1200"/>
            <a:chExt cx="1854" cy="1392"/>
          </a:xfrm>
        </p:grpSpPr>
        <p:sp>
          <p:nvSpPr>
            <p:cNvPr id="43013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021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022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023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027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028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030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6559550" y="4679950"/>
            <a:ext cx="149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Minimum =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8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0CC6-55D5-496F-8AA6-46B445CE0E1A}" type="slidenum">
              <a:rPr lang="en-US"/>
              <a:pPr/>
              <a:t>37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/>
              <a:t>Finding the Maximum</a:t>
            </a:r>
            <a:r>
              <a:rPr lang="en-US" sz="4000"/>
              <a:t> 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5975350" y="2481263"/>
            <a:ext cx="2943225" cy="2209800"/>
            <a:chOff x="624" y="1200"/>
            <a:chExt cx="1854" cy="1392"/>
          </a:xfrm>
        </p:grpSpPr>
        <p:sp>
          <p:nvSpPr>
            <p:cNvPr id="45060" name="Line 4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1" name="Line 5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6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5073" name="Oval 17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5076" name="Oval 20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6729413" y="4824413"/>
            <a:ext cx="1689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Maximum = 20</a:t>
            </a:r>
          </a:p>
        </p:txBody>
      </p:sp>
      <p:sp>
        <p:nvSpPr>
          <p:cNvPr id="45079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54013" y="1225550"/>
            <a:ext cx="7026275" cy="5076825"/>
          </a:xfrm>
        </p:spPr>
        <p:txBody>
          <a:bodyPr/>
          <a:lstStyle/>
          <a:p>
            <a:pPr marL="533400" indent="-533400"/>
            <a:r>
              <a:rPr lang="en-US" sz="2400"/>
              <a:t>Goal: find the maximum value in a BST</a:t>
            </a:r>
          </a:p>
          <a:p>
            <a:pPr marL="914400" lvl="1" indent="-457200"/>
            <a:r>
              <a:rPr lang="en-US" sz="2000"/>
              <a:t>Following right child pointers from the root, until a NIL is encountered</a:t>
            </a:r>
            <a:endParaRPr lang="en-US" sz="2000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>
              <a:buFontTx/>
              <a:buNone/>
            </a:pPr>
            <a:r>
              <a:rPr lang="en-US" sz="2400"/>
              <a:t>TREE-MAXIMUM</a:t>
            </a:r>
            <a:r>
              <a:rPr lang="en-US" sz="2400" i="1"/>
              <a:t>(x)</a:t>
            </a:r>
            <a:r>
              <a:rPr lang="en-US" i="1"/>
              <a:t>		 	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while </a:t>
            </a:r>
            <a:r>
              <a:rPr lang="en-US" sz="2000">
                <a:latin typeface="Comic Sans MS" pitchFamily="66" charset="0"/>
              </a:rPr>
              <a:t>right [x]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</a:t>
            </a:r>
            <a:r>
              <a:rPr lang="en-US" sz="2000"/>
              <a:t> NIL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    </a:t>
            </a:r>
            <a:r>
              <a:rPr lang="en-US" sz="2000" b="1"/>
              <a:t>   do </a:t>
            </a:r>
            <a:r>
              <a:rPr lang="en-US" sz="2000">
                <a:latin typeface="Comic Sans MS" pitchFamily="66" charset="0"/>
              </a:rPr>
              <a:t>x ← right [x]</a:t>
            </a:r>
            <a:r>
              <a:rPr lang="en-US" sz="2000"/>
              <a:t>			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return </a:t>
            </a:r>
            <a:r>
              <a:rPr lang="en-US" sz="2000">
                <a:latin typeface="Comic Sans MS" pitchFamily="66" charset="0"/>
              </a:rPr>
              <a:t>x</a:t>
            </a:r>
            <a:r>
              <a:rPr lang="en-US" sz="2000" i="1">
                <a:latin typeface="Monotype Corsiva" pitchFamily="66" charset="0"/>
              </a:rPr>
              <a:t>		</a:t>
            </a:r>
          </a:p>
          <a:p>
            <a:pPr marL="533400" indent="-533400">
              <a:buFontTx/>
              <a:buNone/>
            </a:pPr>
            <a:r>
              <a:rPr lang="en-US" sz="2000" i="1">
                <a:latin typeface="Monotype Corsiva" pitchFamily="66" charset="0"/>
              </a:rPr>
              <a:t>			</a:t>
            </a:r>
            <a:endParaRPr lang="en-US" sz="2000"/>
          </a:p>
          <a:p>
            <a:pPr marL="533400" indent="-533400"/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O(h), h</a:t>
            </a:r>
            <a:r>
              <a:rPr lang="en-US" sz="2400"/>
              <a:t> – height of tree</a:t>
            </a:r>
          </a:p>
        </p:txBody>
      </p:sp>
    </p:spTree>
    <p:extLst>
      <p:ext uri="{BB962C8B-B14F-4D97-AF65-F5344CB8AC3E}">
        <p14:creationId xmlns:p14="http://schemas.microsoft.com/office/powerpoint/2010/main" xmlns="" val="4160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3866-1B78-49F6-83B8-F188BFE4A391}" type="slidenum">
              <a:rPr lang="en-US"/>
              <a:pPr/>
              <a:t>38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sz="2800"/>
              <a:t>Successor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4438"/>
            <a:ext cx="8686800" cy="54324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successor</a:t>
            </a:r>
            <a:r>
              <a:rPr lang="en-US" sz="2400"/>
              <a:t> (</a:t>
            </a:r>
            <a:r>
              <a:rPr lang="en-US" sz="2400">
                <a:latin typeface="Monotype Corsiva" pitchFamily="66" charset="0"/>
              </a:rPr>
              <a:t>x </a:t>
            </a:r>
            <a:r>
              <a:rPr lang="en-US" sz="2400"/>
              <a:t>) </a:t>
            </a:r>
            <a:r>
              <a:rPr lang="en-US" sz="2400">
                <a:latin typeface="Monotype Corsiva" pitchFamily="66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y</a:t>
            </a:r>
            <a:r>
              <a:rPr lang="en-US" sz="2400"/>
              <a:t>, such that </a:t>
            </a:r>
            <a:r>
              <a:rPr lang="en-US" sz="2400">
                <a:latin typeface="Comic Sans MS" pitchFamily="66" charset="0"/>
              </a:rPr>
              <a:t>key [y]</a:t>
            </a:r>
            <a:r>
              <a:rPr lang="en-US" sz="2400"/>
              <a:t> is the smallest key </a:t>
            </a:r>
            <a:r>
              <a:rPr lang="en-US" sz="2400" i="1"/>
              <a:t>&gt; </a:t>
            </a:r>
            <a:r>
              <a:rPr lang="en-US" sz="240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Monotype Corsiva" pitchFamily="66" charset="0"/>
              </a:rPr>
              <a:t>E.g.:</a:t>
            </a:r>
            <a:r>
              <a:rPr lang="en-US"/>
              <a:t> </a:t>
            </a:r>
            <a:r>
              <a:rPr lang="en-US" sz="2400">
                <a:latin typeface="Monotype Corsiva" pitchFamily="66" charset="0"/>
              </a:rPr>
              <a:t>successor (15) =</a:t>
            </a: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		 </a:t>
            </a:r>
            <a:r>
              <a:rPr lang="en-US" sz="2400">
                <a:latin typeface="Monotype Corsiva" pitchFamily="66" charset="0"/>
              </a:rPr>
              <a:t>successor (13)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		 successor (9) =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Case 1: </a:t>
            </a:r>
            <a:r>
              <a:rPr lang="en-US" sz="2400">
                <a:latin typeface="Comic Sans MS" pitchFamily="66" charset="0"/>
              </a:rPr>
              <a:t>right (x)</a:t>
            </a:r>
            <a:r>
              <a:rPr lang="en-US" sz="240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Monotype Corsiva" pitchFamily="66" charset="0"/>
              </a:rPr>
              <a:t>successor</a:t>
            </a:r>
            <a:r>
              <a:rPr lang="en-US" sz="2000"/>
              <a:t> (</a:t>
            </a:r>
            <a:r>
              <a:rPr lang="en-US" sz="2000">
                <a:latin typeface="Monotype Corsiva" pitchFamily="66" charset="0"/>
              </a:rPr>
              <a:t>x</a:t>
            </a:r>
            <a:r>
              <a:rPr lang="en-US" sz="2000"/>
              <a:t> ) = the minimum in </a:t>
            </a:r>
            <a:r>
              <a:rPr lang="en-US" sz="2000">
                <a:latin typeface="Comic Sans MS" pitchFamily="66" charset="0"/>
              </a:rPr>
              <a:t>right (x)</a:t>
            </a:r>
          </a:p>
          <a:p>
            <a:pPr>
              <a:lnSpc>
                <a:spcPct val="90000"/>
              </a:lnSpc>
            </a:pPr>
            <a:r>
              <a:rPr lang="en-US" sz="2400"/>
              <a:t>Case 2: </a:t>
            </a:r>
            <a:r>
              <a:rPr lang="en-US" sz="2400">
                <a:latin typeface="Comic Sans MS" pitchFamily="66" charset="0"/>
              </a:rPr>
              <a:t>right (x)</a:t>
            </a:r>
            <a:r>
              <a:rPr lang="en-US" sz="240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 up the tree until the current node is a left child: </a:t>
            </a:r>
            <a:r>
              <a:rPr lang="en-US" sz="2000">
                <a:latin typeface="Monotype Corsiva" pitchFamily="66" charset="0"/>
              </a:rPr>
              <a:t>successor</a:t>
            </a:r>
            <a:r>
              <a:rPr lang="en-US" sz="2000"/>
              <a:t> (</a:t>
            </a:r>
            <a:r>
              <a:rPr lang="en-US" sz="2000">
                <a:latin typeface="Monotype Corsiva" pitchFamily="66" charset="0"/>
              </a:rPr>
              <a:t>x</a:t>
            </a:r>
            <a:r>
              <a:rPr lang="en-US" sz="2000"/>
              <a:t> ) is the parent of the current node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you cannot go further (and you reached the root):    </a:t>
            </a:r>
            <a:r>
              <a:rPr lang="en-US" sz="2000">
                <a:latin typeface="Comic Sans MS" pitchFamily="66" charset="0"/>
              </a:rPr>
              <a:t>x</a:t>
            </a:r>
            <a:r>
              <a:rPr lang="en-US" sz="2000"/>
              <a:t> is the largest element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981700" y="1997075"/>
            <a:ext cx="2943225" cy="2209800"/>
            <a:chOff x="624" y="1200"/>
            <a:chExt cx="1854" cy="1392"/>
          </a:xfrm>
        </p:grpSpPr>
        <p:sp>
          <p:nvSpPr>
            <p:cNvPr id="47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3000375" y="1690688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17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965450" y="203835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15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895600" y="2447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13</a:t>
            </a:r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232650" y="3557588"/>
            <a:ext cx="11906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H="1">
            <a:off x="7945438" y="3373438"/>
            <a:ext cx="17462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7019925" y="32829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8037513" y="3148013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8883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8" grpId="0"/>
      <p:bldP spid="47129" grpId="0"/>
      <p:bldP spid="47130" grpId="0" animBg="1"/>
      <p:bldP spid="47131" grpId="0" animBg="1"/>
      <p:bldP spid="47132" grpId="0"/>
      <p:bldP spid="471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65C4-4363-4A8D-BD26-8987A3D80C95}" type="slidenum">
              <a:rPr lang="en-US"/>
              <a:pPr/>
              <a:t>39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Finding the Successor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TREE-SUCCESSOR</a:t>
            </a:r>
            <a:r>
              <a:rPr lang="en-US" sz="2400" i="1"/>
              <a:t>(x)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if </a:t>
            </a:r>
            <a:r>
              <a:rPr lang="en-US" sz="2000">
                <a:latin typeface="Comic Sans MS" pitchFamily="66" charset="0"/>
              </a:rPr>
              <a:t>right [x]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000">
                <a:latin typeface="Comic Sans MS" pitchFamily="66" charset="0"/>
              </a:rPr>
              <a:t> NIL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</a:t>
            </a:r>
            <a:r>
              <a:rPr lang="en-US" sz="2000" b="1"/>
              <a:t>then return </a:t>
            </a:r>
            <a:r>
              <a:rPr lang="en-US" sz="2000"/>
              <a:t>TREE-MINIMUM(</a:t>
            </a:r>
            <a:r>
              <a:rPr lang="en-US" sz="2000">
                <a:latin typeface="Comic Sans MS" pitchFamily="66" charset="0"/>
              </a:rPr>
              <a:t>right [x]</a:t>
            </a:r>
            <a:r>
              <a:rPr lang="en-US" sz="200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>
                <a:latin typeface="Comic Sans MS" pitchFamily="66" charset="0"/>
              </a:rPr>
              <a:t>y ← p[x]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while </a:t>
            </a:r>
            <a:r>
              <a:rPr lang="en-US" sz="2000">
                <a:latin typeface="Comic Sans MS" pitchFamily="66" charset="0"/>
              </a:rPr>
              <a:t>y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000">
                <a:latin typeface="Comic Sans MS" pitchFamily="66" charset="0"/>
              </a:rPr>
              <a:t> NIL</a:t>
            </a:r>
            <a:r>
              <a:rPr lang="en-US" sz="2000"/>
              <a:t> and </a:t>
            </a:r>
            <a:r>
              <a:rPr lang="en-US" sz="2000">
                <a:latin typeface="Comic Sans MS" pitchFamily="66" charset="0"/>
              </a:rPr>
              <a:t>x = right [y]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</a:t>
            </a:r>
            <a:r>
              <a:rPr lang="en-US" sz="2000" b="1"/>
              <a:t>do </a:t>
            </a:r>
            <a:r>
              <a:rPr lang="en-US" sz="2000">
                <a:latin typeface="Comic Sans MS" pitchFamily="66" charset="0"/>
              </a:rPr>
              <a:t>x ← y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        </a:t>
            </a:r>
            <a:r>
              <a:rPr lang="en-US" sz="2000">
                <a:latin typeface="Comic Sans MS" pitchFamily="66" charset="0"/>
              </a:rPr>
              <a:t>y ← p[y]</a:t>
            </a:r>
          </a:p>
          <a:p>
            <a:pPr marL="533400" indent="-533400"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return </a:t>
            </a:r>
            <a:r>
              <a:rPr lang="en-US" sz="2000">
                <a:latin typeface="Comic Sans MS" pitchFamily="66" charset="0"/>
              </a:rPr>
              <a:t>y</a:t>
            </a:r>
          </a:p>
          <a:p>
            <a:pPr marL="533400" indent="-533400">
              <a:buFontTx/>
              <a:buNone/>
            </a:pPr>
            <a:endParaRPr lang="en-US" sz="2800"/>
          </a:p>
          <a:p>
            <a:pPr marL="533400" indent="-533400">
              <a:buFontTx/>
              <a:buNone/>
            </a:pPr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 (h), h</a:t>
            </a:r>
            <a:r>
              <a:rPr lang="en-US" sz="2400"/>
              <a:t> – height of the tree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5940425" y="2689225"/>
            <a:ext cx="2943225" cy="2209800"/>
            <a:chOff x="624" y="1200"/>
            <a:chExt cx="1854" cy="1392"/>
          </a:xfrm>
        </p:grpSpPr>
        <p:sp>
          <p:nvSpPr>
            <p:cNvPr id="49157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9167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9168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9173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9175" name="Line 23"/>
          <p:cNvSpPr>
            <a:spLocks noChangeShapeType="1"/>
          </p:cNvSpPr>
          <p:nvPr/>
        </p:nvSpPr>
        <p:spPr bwMode="auto">
          <a:xfrm rot="19994941" flipH="1">
            <a:off x="7442200" y="3638550"/>
            <a:ext cx="28892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658100" y="3224213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7891463" y="4233863"/>
            <a:ext cx="303212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8131175" y="398145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29540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84250" y="1195388"/>
            <a:ext cx="3414713" cy="1930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Quicksort(A, p, r)</a:t>
            </a:r>
          </a:p>
          <a:p>
            <a:r>
              <a:rPr lang="en-US" sz="2000"/>
              <a:t>	</a:t>
            </a:r>
            <a:r>
              <a:rPr lang="en-US" sz="2000" b="1"/>
              <a:t>if</a:t>
            </a:r>
            <a:r>
              <a:rPr lang="en-US" sz="2000"/>
              <a:t> p &lt; r </a:t>
            </a:r>
            <a:r>
              <a:rPr lang="en-US" sz="2000" b="1"/>
              <a:t>then</a:t>
            </a:r>
            <a:endParaRPr lang="en-US" sz="2000"/>
          </a:p>
          <a:p>
            <a:r>
              <a:rPr lang="en-US" sz="2000"/>
              <a:t>		q := Partition(A, p, r);</a:t>
            </a:r>
          </a:p>
          <a:p>
            <a:r>
              <a:rPr lang="en-US" sz="2000"/>
              <a:t>		Quicksort(A, p, q – 1);</a:t>
            </a:r>
          </a:p>
          <a:p>
            <a:r>
              <a:rPr lang="en-US" sz="2000"/>
              <a:t>		Quicksort(A, q + 1, r)</a:t>
            </a:r>
          </a:p>
          <a:p>
            <a:r>
              <a:rPr lang="en-US" sz="2000"/>
              <a:t>	</a:t>
            </a:r>
            <a:r>
              <a:rPr lang="en-US" sz="2000" b="1"/>
              <a:t>fi</a:t>
            </a:r>
            <a:endParaRPr lang="en-US" sz="200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513388" y="1166813"/>
            <a:ext cx="2806700" cy="314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Partition(A, p, r)</a:t>
            </a:r>
          </a:p>
          <a:p>
            <a:r>
              <a:rPr lang="en-US" sz="2000"/>
              <a:t>	x, i  := A[r], p – 1;</a:t>
            </a:r>
          </a:p>
          <a:p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	i := i + 1;</a:t>
            </a:r>
          </a:p>
          <a:p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r>
              <a:rPr lang="en-US" sz="2000">
                <a:sym typeface="Symbol" pitchFamily="18" charset="2"/>
              </a:rPr>
              <a:t>	A[i + 1]  A[r];</a:t>
            </a: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287338" y="39830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7338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639763" y="397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992188" y="4002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1344613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697038" y="3992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2049463" y="39878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282575" y="4278313"/>
            <a:ext cx="17605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709738" y="393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/>
              <a:t>5</a:t>
            </a:r>
          </a:p>
        </p:txBody>
      </p:sp>
      <p:sp>
        <p:nvSpPr>
          <p:cNvPr id="6159" name="AutoShape 14"/>
          <p:cNvSpPr>
            <a:spLocks/>
          </p:cNvSpPr>
          <p:nvPr/>
        </p:nvSpPr>
        <p:spPr bwMode="auto">
          <a:xfrm rot="5400000">
            <a:off x="1065212" y="2959101"/>
            <a:ext cx="201613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685800" y="3360738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A[p..r]</a:t>
            </a: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2665413" y="51133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>
            <a:off x="2665413" y="51276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3017838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3370263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3722688" y="5113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>
            <a:off x="4075113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4427538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23"/>
          <p:cNvSpPr>
            <a:spLocks noChangeShapeType="1"/>
          </p:cNvSpPr>
          <p:nvPr/>
        </p:nvSpPr>
        <p:spPr bwMode="auto">
          <a:xfrm>
            <a:off x="2674938" y="5422900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AutoShape 24"/>
          <p:cNvSpPr>
            <a:spLocks/>
          </p:cNvSpPr>
          <p:nvPr/>
        </p:nvSpPr>
        <p:spPr bwMode="auto">
          <a:xfrm rot="5400000">
            <a:off x="2894807" y="4637881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2263775" y="4491038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A[p..q – 1]</a:t>
            </a:r>
          </a:p>
        </p:txBody>
      </p:sp>
      <p:sp>
        <p:nvSpPr>
          <p:cNvPr id="6171" name="AutoShape 26"/>
          <p:cNvSpPr>
            <a:spLocks/>
          </p:cNvSpPr>
          <p:nvPr/>
        </p:nvSpPr>
        <p:spPr bwMode="auto">
          <a:xfrm rot="5400000">
            <a:off x="3936206" y="4633119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3602038" y="4500563"/>
            <a:ext cx="114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A[q+1..r]</a:t>
            </a:r>
          </a:p>
        </p:txBody>
      </p:sp>
      <p:sp>
        <p:nvSpPr>
          <p:cNvPr id="6173" name="AutoShape 28"/>
          <p:cNvSpPr>
            <a:spLocks/>
          </p:cNvSpPr>
          <p:nvPr/>
        </p:nvSpPr>
        <p:spPr bwMode="auto">
          <a:xfrm rot="16200000" flipV="1">
            <a:off x="2918619" y="5218906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AutoShape 29"/>
          <p:cNvSpPr>
            <a:spLocks/>
          </p:cNvSpPr>
          <p:nvPr/>
        </p:nvSpPr>
        <p:spPr bwMode="auto">
          <a:xfrm rot="16200000" flipV="1">
            <a:off x="3981450" y="5192713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Text Box 30"/>
          <p:cNvSpPr txBox="1">
            <a:spLocks noChangeArrowheads="1"/>
          </p:cNvSpPr>
          <p:nvPr/>
        </p:nvSpPr>
        <p:spPr bwMode="auto">
          <a:xfrm>
            <a:off x="2765425" y="5646738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ym typeface="Symbol" pitchFamily="18" charset="2"/>
              </a:rPr>
              <a:t> 5</a:t>
            </a:r>
            <a:endParaRPr lang="en-US" sz="2000"/>
          </a:p>
        </p:txBody>
      </p:sp>
      <p:sp>
        <p:nvSpPr>
          <p:cNvPr id="6176" name="Text Box 31"/>
          <p:cNvSpPr txBox="1">
            <a:spLocks noChangeArrowheads="1"/>
          </p:cNvSpPr>
          <p:nvPr/>
        </p:nvSpPr>
        <p:spPr bwMode="auto">
          <a:xfrm>
            <a:off x="3816350" y="564832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ym typeface="Symbol" pitchFamily="18" charset="2"/>
              </a:rPr>
              <a:t> 5</a:t>
            </a:r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544513" y="4957763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Partition</a:t>
            </a:r>
          </a:p>
        </p:txBody>
      </p:sp>
      <p:sp>
        <p:nvSpPr>
          <p:cNvPr id="6178" name="AutoShape 33"/>
          <p:cNvSpPr>
            <a:spLocks noChangeArrowheads="1"/>
          </p:cNvSpPr>
          <p:nvPr/>
        </p:nvSpPr>
        <p:spPr bwMode="auto">
          <a:xfrm rot="41457">
            <a:off x="1919288" y="499110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AutoShape 34"/>
          <p:cNvSpPr>
            <a:spLocks noChangeArrowheads="1"/>
          </p:cNvSpPr>
          <p:nvPr/>
        </p:nvSpPr>
        <p:spPr bwMode="auto">
          <a:xfrm rot="5415885">
            <a:off x="901701" y="434975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Text Box 35"/>
          <p:cNvSpPr txBox="1">
            <a:spLocks noChangeArrowheads="1"/>
          </p:cNvSpPr>
          <p:nvPr/>
        </p:nvSpPr>
        <p:spPr bwMode="auto">
          <a:xfrm>
            <a:off x="3405188" y="50704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/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0A7A-66FA-433C-BF81-890BD4DED99A}" type="slidenum">
              <a:rPr lang="en-US"/>
              <a:pPr/>
              <a:t>40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Predecessor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4438"/>
            <a:ext cx="8686800" cy="53387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predecessor</a:t>
            </a:r>
            <a:r>
              <a:rPr lang="en-US" sz="2400"/>
              <a:t> (</a:t>
            </a:r>
            <a:r>
              <a:rPr lang="en-US" sz="2400">
                <a:latin typeface="Monotype Corsiva" pitchFamily="66" charset="0"/>
              </a:rPr>
              <a:t>x </a:t>
            </a:r>
            <a:r>
              <a:rPr lang="en-US" sz="2400"/>
              <a:t>) </a:t>
            </a:r>
            <a:r>
              <a:rPr lang="en-US" sz="2400">
                <a:latin typeface="Monotype Corsiva" pitchFamily="66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Monotype Corsiva" pitchFamily="66" charset="0"/>
              </a:rPr>
              <a:t>y</a:t>
            </a:r>
            <a:r>
              <a:rPr lang="en-US" sz="2400"/>
              <a:t>, such that </a:t>
            </a:r>
            <a:r>
              <a:rPr lang="en-US" sz="2400">
                <a:latin typeface="Comic Sans MS" pitchFamily="66" charset="0"/>
              </a:rPr>
              <a:t>key [y]</a:t>
            </a:r>
            <a:r>
              <a:rPr lang="en-US" sz="2400"/>
              <a:t> is the biggest </a:t>
            </a:r>
            <a:r>
              <a:rPr lang="en-US" sz="2400">
                <a:latin typeface="Comic Sans MS" pitchFamily="66" charset="0"/>
              </a:rPr>
              <a:t>key &lt; key [x]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Monotype Corsiva" pitchFamily="66" charset="0"/>
              </a:rPr>
              <a:t>E.g.:</a:t>
            </a:r>
            <a:r>
              <a:rPr lang="en-US" sz="2400"/>
              <a:t> </a:t>
            </a:r>
            <a:r>
              <a:rPr lang="en-US" sz="2400">
                <a:latin typeface="Monotype Corsiva" pitchFamily="66" charset="0"/>
              </a:rPr>
              <a:t>predecessor (15) =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		 </a:t>
            </a:r>
            <a:r>
              <a:rPr lang="en-US" sz="2400">
                <a:latin typeface="Monotype Corsiva" pitchFamily="66" charset="0"/>
              </a:rPr>
              <a:t>predecessor (9)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Monotype Corsiva" pitchFamily="66" charset="0"/>
              </a:rPr>
              <a:t>		 predecessor (7) =</a:t>
            </a:r>
            <a:r>
              <a:rPr lang="en-US">
                <a:latin typeface="Monotype Corsiva" pitchFamily="66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Case 1: </a:t>
            </a:r>
            <a:r>
              <a:rPr lang="en-US" sz="2400">
                <a:latin typeface="Comic Sans MS" pitchFamily="66" charset="0"/>
              </a:rPr>
              <a:t>left (x)</a:t>
            </a:r>
            <a:r>
              <a:rPr lang="en-US" sz="240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Monotype Corsiva" pitchFamily="66" charset="0"/>
              </a:rPr>
              <a:t>predecessor</a:t>
            </a:r>
            <a:r>
              <a:rPr lang="en-US" sz="2000"/>
              <a:t> (</a:t>
            </a:r>
            <a:r>
              <a:rPr lang="en-US" sz="2000">
                <a:latin typeface="Monotype Corsiva" pitchFamily="66" charset="0"/>
              </a:rPr>
              <a:t>x</a:t>
            </a:r>
            <a:r>
              <a:rPr lang="en-US" sz="2000"/>
              <a:t> ) = the maximum in </a:t>
            </a:r>
            <a:r>
              <a:rPr lang="en-US" sz="2000">
                <a:latin typeface="Comic Sans MS" pitchFamily="66" charset="0"/>
              </a:rPr>
              <a:t>left (x)</a:t>
            </a:r>
          </a:p>
          <a:p>
            <a:pPr>
              <a:lnSpc>
                <a:spcPct val="90000"/>
              </a:lnSpc>
            </a:pPr>
            <a:r>
              <a:rPr lang="en-US" sz="2400"/>
              <a:t>Case 2: </a:t>
            </a:r>
            <a:r>
              <a:rPr lang="en-US" sz="2400">
                <a:latin typeface="Comic Sans MS" pitchFamily="66" charset="0"/>
              </a:rPr>
              <a:t>left (x)</a:t>
            </a:r>
            <a:r>
              <a:rPr lang="en-US" sz="240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 up the tree until the current node is a right child: </a:t>
            </a:r>
            <a:r>
              <a:rPr lang="en-US" sz="2000">
                <a:latin typeface="Monotype Corsiva" pitchFamily="66" charset="0"/>
              </a:rPr>
              <a:t>predecessor</a:t>
            </a:r>
            <a:r>
              <a:rPr lang="en-US" sz="2000"/>
              <a:t> (</a:t>
            </a:r>
            <a:r>
              <a:rPr lang="en-US" sz="2000">
                <a:latin typeface="Monotype Corsiva" pitchFamily="66" charset="0"/>
              </a:rPr>
              <a:t>x </a:t>
            </a:r>
            <a:r>
              <a:rPr lang="en-US" sz="2000"/>
              <a:t>) is the parent of the current node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you cannot go further (and you reached the root):    </a:t>
            </a:r>
            <a:r>
              <a:rPr lang="en-US" sz="2000">
                <a:latin typeface="Comic Sans MS" pitchFamily="66" charset="0"/>
              </a:rPr>
              <a:t>x</a:t>
            </a:r>
            <a:r>
              <a:rPr lang="en-US" sz="2000"/>
              <a:t> is the smallest element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5691188" y="2022475"/>
            <a:ext cx="2943225" cy="2209800"/>
            <a:chOff x="624" y="1200"/>
            <a:chExt cx="1854" cy="1392"/>
          </a:xfrm>
        </p:grpSpPr>
        <p:sp>
          <p:nvSpPr>
            <p:cNvPr id="51205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222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228975" y="15621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13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194050" y="195262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7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3124200" y="240347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Monotype Corsiva" pitchFamily="66" charset="0"/>
              </a:rPr>
              <a:t>6</a:t>
            </a:r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H="1">
            <a:off x="7251700" y="2816225"/>
            <a:ext cx="9048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6162675" y="2487613"/>
            <a:ext cx="347663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275513" y="2589213"/>
            <a:ext cx="319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59463" y="2268538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omic Sans MS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25428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3" grpId="0"/>
      <p:bldP spid="51224" grpId="0"/>
      <p:bldP spid="51225" grpId="0"/>
      <p:bldP spid="51228" grpId="0"/>
      <p:bldP spid="512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5F1B-116C-446E-A4DF-2ED825C954A6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7432675" y="4200525"/>
            <a:ext cx="501650" cy="571500"/>
            <a:chOff x="4626" y="2677"/>
            <a:chExt cx="316" cy="360"/>
          </a:xfrm>
        </p:grpSpPr>
        <p:sp>
          <p:nvSpPr>
            <p:cNvPr id="53251" name="Line 3"/>
            <p:cNvSpPr>
              <a:spLocks noChangeAspect="1" noChangeShapeType="1"/>
            </p:cNvSpPr>
            <p:nvPr/>
          </p:nvSpPr>
          <p:spPr bwMode="auto">
            <a:xfrm flipV="1">
              <a:off x="4683" y="2677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2" name="Oval 4"/>
            <p:cNvSpPr>
              <a:spLocks noChangeArrowheads="1"/>
            </p:cNvSpPr>
            <p:nvPr/>
          </p:nvSpPr>
          <p:spPr bwMode="auto">
            <a:xfrm>
              <a:off x="4626" y="2835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Insertion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0338" y="1074738"/>
            <a:ext cx="6892925" cy="5495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Goal: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Insert value </a:t>
            </a:r>
            <a:r>
              <a:rPr lang="en-US" sz="2000">
                <a:latin typeface="Comic Sans MS" pitchFamily="66" charset="0"/>
              </a:rPr>
              <a:t>v</a:t>
            </a:r>
            <a:r>
              <a:rPr lang="en-US" sz="2000" i="1"/>
              <a:t> </a:t>
            </a:r>
            <a:r>
              <a:rPr lang="en-US" sz="2000"/>
              <a:t>into a binary search tree</a:t>
            </a:r>
          </a:p>
          <a:p>
            <a:pPr>
              <a:lnSpc>
                <a:spcPct val="110000"/>
              </a:lnSpc>
            </a:pPr>
            <a:r>
              <a:rPr lang="en-US" sz="2400"/>
              <a:t>Idea: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If </a:t>
            </a:r>
            <a:r>
              <a:rPr lang="en-US" sz="2000">
                <a:latin typeface="Comic Sans MS" pitchFamily="66" charset="0"/>
              </a:rPr>
              <a:t>key [x] &lt; v</a:t>
            </a:r>
            <a:r>
              <a:rPr lang="en-US" sz="2000"/>
              <a:t> move to the right child of </a:t>
            </a:r>
            <a:r>
              <a:rPr lang="en-US" sz="2000">
                <a:latin typeface="Comic Sans MS" pitchFamily="66" charset="0"/>
              </a:rPr>
              <a:t>x,</a:t>
            </a:r>
            <a:r>
              <a:rPr lang="en-US" sz="2000"/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/>
              <a:t>  	else move to the left child of </a:t>
            </a:r>
            <a:r>
              <a:rPr lang="en-US" sz="2000">
                <a:latin typeface="Comic Sans MS" pitchFamily="66" charset="0"/>
              </a:rPr>
              <a:t>x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When </a:t>
            </a:r>
            <a:r>
              <a:rPr lang="en-US" sz="2000">
                <a:latin typeface="Comic Sans MS" pitchFamily="66" charset="0"/>
              </a:rPr>
              <a:t>x</a:t>
            </a:r>
            <a:r>
              <a:rPr lang="en-US" sz="2000"/>
              <a:t> is NIL, we found the correct position 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If </a:t>
            </a:r>
            <a:r>
              <a:rPr lang="en-US" sz="2000">
                <a:latin typeface="Comic Sans MS" pitchFamily="66" charset="0"/>
              </a:rPr>
              <a:t>v &lt; key [y]</a:t>
            </a:r>
            <a:r>
              <a:rPr lang="en-US" sz="2000"/>
              <a:t> insert the new node as </a:t>
            </a:r>
            <a:r>
              <a:rPr lang="en-US" sz="2000">
                <a:latin typeface="Comic Sans MS" pitchFamily="66" charset="0"/>
              </a:rPr>
              <a:t>y</a:t>
            </a:r>
            <a:r>
              <a:rPr lang="en-US" sz="2000"/>
              <a:t>’s left child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/>
              <a:t>	  	else insert it as </a:t>
            </a:r>
            <a:r>
              <a:rPr lang="en-US" sz="2000">
                <a:latin typeface="Comic Sans MS" pitchFamily="66" charset="0"/>
              </a:rPr>
              <a:t>y</a:t>
            </a:r>
            <a:r>
              <a:rPr lang="en-US" sz="2000"/>
              <a:t>’s right child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2000"/>
              <a:t>Beginning at the root, go down the tree and maintain: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Pointer </a:t>
            </a:r>
            <a:r>
              <a:rPr lang="en-US" sz="1800">
                <a:latin typeface="Comic Sans MS" pitchFamily="66" charset="0"/>
              </a:rPr>
              <a:t>x</a:t>
            </a:r>
            <a:r>
              <a:rPr lang="en-US" sz="1800">
                <a:latin typeface="Monotype Corsiva" pitchFamily="66" charset="0"/>
              </a:rPr>
              <a:t> </a:t>
            </a:r>
            <a:r>
              <a:rPr lang="en-US" sz="1800"/>
              <a:t>: traces the downward path (current node)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Pointer </a:t>
            </a:r>
            <a:r>
              <a:rPr lang="en-US" sz="1800">
                <a:latin typeface="Comic Sans MS" pitchFamily="66" charset="0"/>
              </a:rPr>
              <a:t>y</a:t>
            </a:r>
            <a:r>
              <a:rPr lang="en-US" sz="1800">
                <a:latin typeface="Monotype Corsiva" pitchFamily="66" charset="0"/>
              </a:rPr>
              <a:t> </a:t>
            </a:r>
            <a:r>
              <a:rPr lang="en-US" sz="1800"/>
              <a:t>: parent of </a:t>
            </a:r>
            <a:r>
              <a:rPr lang="en-US" sz="1800">
                <a:latin typeface="Comic Sans MS" pitchFamily="66" charset="0"/>
              </a:rPr>
              <a:t>x</a:t>
            </a:r>
            <a:r>
              <a:rPr lang="en-US" sz="1800"/>
              <a:t>  (“trailing pointer” )</a:t>
            </a:r>
          </a:p>
        </p:txBody>
      </p:sp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6002338" y="2930525"/>
            <a:ext cx="2943225" cy="1846263"/>
            <a:chOff x="3718" y="1874"/>
            <a:chExt cx="1854" cy="1163"/>
          </a:xfrm>
        </p:grpSpPr>
        <p:sp>
          <p:nvSpPr>
            <p:cNvPr id="5325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859" y="264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Aspect="1" noChangeShapeType="1"/>
            </p:cNvSpPr>
            <p:nvPr/>
          </p:nvSpPr>
          <p:spPr bwMode="auto">
            <a:xfrm flipV="1">
              <a:off x="489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3998" y="264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4339" y="239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/>
            <p:cNvSpPr>
              <a:spLocks noChangeAspect="1" noChangeShapeType="1"/>
            </p:cNvSpPr>
            <p:nvPr/>
          </p:nvSpPr>
          <p:spPr bwMode="auto">
            <a:xfrm rot="16200000" flipV="1">
              <a:off x="4735" y="194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 flipV="1">
              <a:off x="3824" y="197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Oval 14"/>
            <p:cNvSpPr>
              <a:spLocks noChangeArrowheads="1"/>
            </p:cNvSpPr>
            <p:nvPr/>
          </p:nvSpPr>
          <p:spPr bwMode="auto">
            <a:xfrm>
              <a:off x="3968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3263" name="Oval 15"/>
            <p:cNvSpPr>
              <a:spLocks noChangeArrowheads="1"/>
            </p:cNvSpPr>
            <p:nvPr/>
          </p:nvSpPr>
          <p:spPr bwMode="auto">
            <a:xfrm>
              <a:off x="3718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auto">
            <a:xfrm>
              <a:off x="4160" y="283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3265" name="Oval 17"/>
            <p:cNvSpPr>
              <a:spLocks noChangeArrowheads="1"/>
            </p:cNvSpPr>
            <p:nvPr/>
          </p:nvSpPr>
          <p:spPr bwMode="auto">
            <a:xfrm>
              <a:off x="4256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3266" name="Oval 18"/>
            <p:cNvSpPr>
              <a:spLocks noChangeArrowheads="1"/>
            </p:cNvSpPr>
            <p:nvPr/>
          </p:nvSpPr>
          <p:spPr bwMode="auto">
            <a:xfrm>
              <a:off x="4544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3267" name="Oval 19"/>
            <p:cNvSpPr>
              <a:spLocks noChangeArrowheads="1"/>
            </p:cNvSpPr>
            <p:nvPr/>
          </p:nvSpPr>
          <p:spPr bwMode="auto">
            <a:xfrm>
              <a:off x="4712" y="18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3268" name="Oval 20"/>
            <p:cNvSpPr>
              <a:spLocks noChangeArrowheads="1"/>
            </p:cNvSpPr>
            <p:nvPr/>
          </p:nvSpPr>
          <p:spPr bwMode="auto">
            <a:xfrm>
              <a:off x="5118" y="23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4794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3270" name="Oval 22"/>
            <p:cNvSpPr>
              <a:spLocks noChangeArrowheads="1"/>
            </p:cNvSpPr>
            <p:nvPr/>
          </p:nvSpPr>
          <p:spPr bwMode="auto">
            <a:xfrm>
              <a:off x="5370" y="25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53271" name="Oval 23"/>
            <p:cNvSpPr>
              <a:spLocks noChangeArrowheads="1"/>
            </p:cNvSpPr>
            <p:nvPr/>
          </p:nvSpPr>
          <p:spPr bwMode="auto">
            <a:xfrm>
              <a:off x="5021" y="28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7138988" y="243522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Insert value 13</a:t>
            </a:r>
          </a:p>
        </p:txBody>
      </p:sp>
    </p:spTree>
    <p:extLst>
      <p:ext uri="{BB962C8B-B14F-4D97-AF65-F5344CB8AC3E}">
        <p14:creationId xmlns:p14="http://schemas.microsoft.com/office/powerpoint/2010/main" xmlns="" val="7402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0AA-2EBE-46B4-9022-D1CE88F50780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/>
              <a:t>Example: TREE-INSERT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687388" y="1347788"/>
            <a:ext cx="2943225" cy="1846262"/>
            <a:chOff x="433" y="849"/>
            <a:chExt cx="1854" cy="1163"/>
          </a:xfrm>
        </p:grpSpPr>
        <p:sp>
          <p:nvSpPr>
            <p:cNvPr id="55300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1574" y="16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1" name="Line 5"/>
            <p:cNvSpPr>
              <a:spLocks noChangeAspect="1" noChangeShapeType="1"/>
            </p:cNvSpPr>
            <p:nvPr/>
          </p:nvSpPr>
          <p:spPr bwMode="auto">
            <a:xfrm flipV="1">
              <a:off x="1614" y="13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713" y="161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1054" y="136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450" y="91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539" y="94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683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auto">
            <a:xfrm>
              <a:off x="433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5308" name="Oval 12"/>
            <p:cNvSpPr>
              <a:spLocks noChangeArrowheads="1"/>
            </p:cNvSpPr>
            <p:nvPr/>
          </p:nvSpPr>
          <p:spPr bwMode="auto">
            <a:xfrm>
              <a:off x="875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5309" name="Oval 13"/>
            <p:cNvSpPr>
              <a:spLocks noChangeArrowheads="1"/>
            </p:cNvSpPr>
            <p:nvPr/>
          </p:nvSpPr>
          <p:spPr bwMode="auto">
            <a:xfrm>
              <a:off x="971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5310" name="Oval 14"/>
            <p:cNvSpPr>
              <a:spLocks noChangeArrowheads="1"/>
            </p:cNvSpPr>
            <p:nvPr/>
          </p:nvSpPr>
          <p:spPr bwMode="auto">
            <a:xfrm>
              <a:off x="125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1427" y="8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5312" name="Oval 16"/>
            <p:cNvSpPr>
              <a:spLocks noChangeArrowheads="1"/>
            </p:cNvSpPr>
            <p:nvPr/>
          </p:nvSpPr>
          <p:spPr bwMode="auto">
            <a:xfrm>
              <a:off x="1833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150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085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1736" y="18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</p:grp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962275" y="113506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x=root[T], y=NIL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2657475" y="1355725"/>
            <a:ext cx="3333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66688" y="12700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Insert 13: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2527300" y="1624013"/>
            <a:ext cx="420688" cy="452437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4821238" y="1347788"/>
            <a:ext cx="3186112" cy="1846262"/>
            <a:chOff x="3037" y="849"/>
            <a:chExt cx="2007" cy="1163"/>
          </a:xfrm>
        </p:grpSpPr>
        <p:grpSp>
          <p:nvGrpSpPr>
            <p:cNvPr id="55321" name="Group 25"/>
            <p:cNvGrpSpPr>
              <a:grpSpLocks/>
            </p:cNvGrpSpPr>
            <p:nvPr/>
          </p:nvGrpSpPr>
          <p:grpSpPr bwMode="auto">
            <a:xfrm>
              <a:off x="3037" y="849"/>
              <a:ext cx="1854" cy="1163"/>
              <a:chOff x="433" y="849"/>
              <a:chExt cx="1854" cy="1163"/>
            </a:xfrm>
          </p:grpSpPr>
          <p:sp>
            <p:nvSpPr>
              <p:cNvPr id="55322" name="Line 2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3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4" name="Line 2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5" name="Line 29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6" name="Line 30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7" name="Line 31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8" name="Oval 32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5329" name="Oval 33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5330" name="Oval 34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55331" name="Oval 35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5332" name="Oval 36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55333" name="Oval 37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55335" name="Oval 39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55336" name="Oval 40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55337" name="Oval 41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4843" y="109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 flipH="1">
              <a:off x="4651" y="1233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4203" y="1037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41" name="Line 45"/>
          <p:cNvSpPr>
            <a:spLocks noChangeShapeType="1"/>
          </p:cNvSpPr>
          <p:nvPr/>
        </p:nvSpPr>
        <p:spPr bwMode="auto">
          <a:xfrm flipH="1">
            <a:off x="6797675" y="2312988"/>
            <a:ext cx="269875" cy="2476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755650" y="3963988"/>
            <a:ext cx="2943225" cy="1846262"/>
            <a:chOff x="476" y="2497"/>
            <a:chExt cx="1854" cy="1163"/>
          </a:xfrm>
        </p:grpSpPr>
        <p:grpSp>
          <p:nvGrpSpPr>
            <p:cNvPr id="55343" name="Group 47"/>
            <p:cNvGrpSpPr>
              <a:grpSpLocks/>
            </p:cNvGrpSpPr>
            <p:nvPr/>
          </p:nvGrpSpPr>
          <p:grpSpPr bwMode="auto">
            <a:xfrm>
              <a:off x="476" y="2497"/>
              <a:ext cx="1854" cy="1163"/>
              <a:chOff x="433" y="849"/>
              <a:chExt cx="1854" cy="1163"/>
            </a:xfrm>
          </p:grpSpPr>
          <p:sp>
            <p:nvSpPr>
              <p:cNvPr id="55344" name="Line 4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5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6" name="Line 50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7" name="Line 51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8" name="Line 52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9" name="Line 53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50" name="Oval 54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5351" name="Oval 55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5352" name="Oval 56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55353" name="Oval 57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5354" name="Oval 58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55355" name="Oval 59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55356" name="Oval 60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55357" name="Oval 61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55358" name="Oval 62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55359" name="Oval 63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55360" name="Text Box 64"/>
            <p:cNvSpPr txBox="1">
              <a:spLocks noChangeArrowheads="1"/>
            </p:cNvSpPr>
            <p:nvPr/>
          </p:nvSpPr>
          <p:spPr bwMode="auto">
            <a:xfrm>
              <a:off x="1489" y="2809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55361" name="Line 65"/>
            <p:cNvSpPr>
              <a:spLocks noChangeShapeType="1"/>
            </p:cNvSpPr>
            <p:nvPr/>
          </p:nvSpPr>
          <p:spPr bwMode="auto">
            <a:xfrm rot="16832977" flipH="1">
              <a:off x="1514" y="3069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2" name="Line 66"/>
            <p:cNvSpPr>
              <a:spLocks noChangeShapeType="1"/>
            </p:cNvSpPr>
            <p:nvPr/>
          </p:nvSpPr>
          <p:spPr bwMode="auto">
            <a:xfrm>
              <a:off x="1642" y="2685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3" name="Line 67"/>
            <p:cNvSpPr>
              <a:spLocks noChangeShapeType="1"/>
            </p:cNvSpPr>
            <p:nvPr/>
          </p:nvSpPr>
          <p:spPr bwMode="auto">
            <a:xfrm flipH="1">
              <a:off x="1735" y="3098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64" name="Line 68"/>
          <p:cNvSpPr>
            <a:spLocks noChangeShapeType="1"/>
          </p:cNvSpPr>
          <p:nvPr/>
        </p:nvSpPr>
        <p:spPr bwMode="auto">
          <a:xfrm flipH="1">
            <a:off x="2259013" y="5389563"/>
            <a:ext cx="258762" cy="268287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1941513" y="5767388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x = NIL</a:t>
            </a:r>
          </a:p>
          <a:p>
            <a:r>
              <a:rPr lang="en-US">
                <a:solidFill>
                  <a:srgbClr val="DD0111"/>
                </a:solidFill>
              </a:rPr>
              <a:t>y = 15</a:t>
            </a:r>
          </a:p>
        </p:txBody>
      </p:sp>
      <p:grpSp>
        <p:nvGrpSpPr>
          <p:cNvPr id="55366" name="Group 70"/>
          <p:cNvGrpSpPr>
            <a:grpSpLocks/>
          </p:cNvGrpSpPr>
          <p:nvPr/>
        </p:nvGrpSpPr>
        <p:grpSpPr bwMode="auto">
          <a:xfrm>
            <a:off x="5175250" y="3960813"/>
            <a:ext cx="2943225" cy="1846262"/>
            <a:chOff x="3260" y="2495"/>
            <a:chExt cx="1854" cy="1163"/>
          </a:xfrm>
        </p:grpSpPr>
        <p:sp>
          <p:nvSpPr>
            <p:cNvPr id="55367" name="Line 71"/>
            <p:cNvSpPr>
              <a:spLocks noChangeAspect="1" noChangeShapeType="1"/>
            </p:cNvSpPr>
            <p:nvPr/>
          </p:nvSpPr>
          <p:spPr bwMode="auto">
            <a:xfrm flipV="1">
              <a:off x="4184" y="3298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8" name="Oval 72"/>
            <p:cNvSpPr>
              <a:spLocks noChangeArrowheads="1"/>
            </p:cNvSpPr>
            <p:nvPr/>
          </p:nvSpPr>
          <p:spPr bwMode="auto">
            <a:xfrm>
              <a:off x="4127" y="345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grpSp>
          <p:nvGrpSpPr>
            <p:cNvPr id="55369" name="Group 73"/>
            <p:cNvGrpSpPr>
              <a:grpSpLocks/>
            </p:cNvGrpSpPr>
            <p:nvPr/>
          </p:nvGrpSpPr>
          <p:grpSpPr bwMode="auto">
            <a:xfrm>
              <a:off x="3260" y="2495"/>
              <a:ext cx="1854" cy="1163"/>
              <a:chOff x="433" y="849"/>
              <a:chExt cx="1854" cy="1163"/>
            </a:xfrm>
          </p:grpSpPr>
          <p:sp>
            <p:nvSpPr>
              <p:cNvPr id="55370" name="Line 74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1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2" name="Line 7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3" name="Line 7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Line 7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5" name="Line 79"/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6" name="Oval 80"/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55377" name="Oval 81"/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55378" name="Oval 82"/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55379" name="Oval 83"/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55380" name="Oval 84"/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55381" name="Oval 85"/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55382" name="Oval 86"/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55383" name="Oval 87"/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55384" name="Oval 88"/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19</a:t>
                </a:r>
              </a:p>
            </p:txBody>
          </p:sp>
          <p:sp>
            <p:nvSpPr>
              <p:cNvPr id="55385" name="Oval 89"/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17</a:t>
                </a:r>
              </a:p>
            </p:txBody>
          </p:sp>
        </p:grpSp>
        <p:sp>
          <p:nvSpPr>
            <p:cNvPr id="55386" name="Line 90"/>
            <p:cNvSpPr>
              <a:spLocks noChangeShapeType="1"/>
            </p:cNvSpPr>
            <p:nvPr/>
          </p:nvSpPr>
          <p:spPr bwMode="auto">
            <a:xfrm>
              <a:off x="4426" y="2683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7" name="Line 91"/>
            <p:cNvSpPr>
              <a:spLocks noChangeShapeType="1"/>
            </p:cNvSpPr>
            <p:nvPr/>
          </p:nvSpPr>
          <p:spPr bwMode="auto">
            <a:xfrm flipH="1">
              <a:off x="4519" y="3096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88" name="Group 92"/>
          <p:cNvGrpSpPr>
            <a:grpSpLocks/>
          </p:cNvGrpSpPr>
          <p:nvPr/>
        </p:nvGrpSpPr>
        <p:grpSpPr bwMode="auto">
          <a:xfrm>
            <a:off x="6723063" y="1144588"/>
            <a:ext cx="793750" cy="366712"/>
            <a:chOff x="4235" y="721"/>
            <a:chExt cx="500" cy="231"/>
          </a:xfrm>
        </p:grpSpPr>
        <p:sp>
          <p:nvSpPr>
            <p:cNvPr id="55389" name="Line 93"/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0" name="Text Box 94"/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</p:grpSp>
      <p:grpSp>
        <p:nvGrpSpPr>
          <p:cNvPr id="55391" name="Group 95"/>
          <p:cNvGrpSpPr>
            <a:grpSpLocks/>
          </p:cNvGrpSpPr>
          <p:nvPr/>
        </p:nvGrpSpPr>
        <p:grpSpPr bwMode="auto">
          <a:xfrm>
            <a:off x="3400425" y="4427538"/>
            <a:ext cx="793750" cy="366712"/>
            <a:chOff x="4235" y="721"/>
            <a:chExt cx="500" cy="231"/>
          </a:xfrm>
        </p:grpSpPr>
        <p:sp>
          <p:nvSpPr>
            <p:cNvPr id="55392" name="Line 96"/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Text Box 97"/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421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9" grpId="0" animBg="1"/>
      <p:bldP spid="55341" grpId="0" animBg="1"/>
      <p:bldP spid="55364" grpId="0" animBg="1"/>
      <p:bldP spid="553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354E-0478-4AA1-B08E-8F51A450BF33}" type="slidenum">
              <a:rPr lang="en-US"/>
              <a:pPr/>
              <a:t>43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2800"/>
              <a:t>TREE-INSERT</a:t>
            </a:r>
            <a:r>
              <a:rPr lang="en-US" sz="2800">
                <a:latin typeface="Comic Sans MS" pitchFamily="66" charset="0"/>
              </a:rPr>
              <a:t>(T, z)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788275" cy="53879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800" i="1"/>
              <a:t> </a:t>
            </a:r>
            <a:r>
              <a:rPr lang="en-US" sz="2400">
                <a:latin typeface="Comic Sans MS" pitchFamily="66" charset="0"/>
              </a:rPr>
              <a:t>y ← NIL</a:t>
            </a:r>
            <a:r>
              <a:rPr lang="en-US" sz="2400"/>
              <a:t>			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x ← root [T]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while </a:t>
            </a:r>
            <a:r>
              <a:rPr lang="en-US" sz="2400">
                <a:latin typeface="Comic Sans MS" pitchFamily="66" charset="0"/>
              </a:rPr>
              <a:t>x ≠ NIL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    do </a:t>
            </a:r>
            <a:r>
              <a:rPr lang="en-US" sz="2400">
                <a:latin typeface="Comic Sans MS" pitchFamily="66" charset="0"/>
              </a:rPr>
              <a:t>y ← x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        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key [z] &lt; key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            then </a:t>
            </a:r>
            <a:r>
              <a:rPr lang="en-US" sz="2400">
                <a:latin typeface="Comic Sans MS" pitchFamily="66" charset="0"/>
              </a:rPr>
              <a:t>x ← left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            else </a:t>
            </a:r>
            <a:r>
              <a:rPr lang="en-US" sz="2400">
                <a:latin typeface="Comic Sans MS" pitchFamily="66" charset="0"/>
              </a:rPr>
              <a:t>x ← right [x]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p[z] ← 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y = NIL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   then </a:t>
            </a:r>
            <a:r>
              <a:rPr lang="en-US" sz="2400">
                <a:latin typeface="Comic Sans MS" pitchFamily="66" charset="0"/>
              </a:rPr>
              <a:t>root [T] ← z</a:t>
            </a:r>
            <a:r>
              <a:rPr lang="en-US" sz="2400"/>
              <a:t>                      Tree T was empty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   else if </a:t>
            </a:r>
            <a:r>
              <a:rPr lang="en-US" sz="2400">
                <a:latin typeface="Comic Sans MS" pitchFamily="66" charset="0"/>
              </a:rPr>
              <a:t>key [z] &lt; key [y]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 </a:t>
            </a:r>
            <a:r>
              <a:rPr lang="en-US" sz="2400" b="1"/>
              <a:t>              then </a:t>
            </a:r>
            <a:r>
              <a:rPr lang="en-US" sz="2400">
                <a:latin typeface="Comic Sans MS" pitchFamily="66" charset="0"/>
              </a:rPr>
              <a:t>left [y] ← z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400"/>
              <a:t>  </a:t>
            </a:r>
            <a:r>
              <a:rPr lang="en-US" sz="2400" b="1"/>
              <a:t>              else </a:t>
            </a:r>
            <a:r>
              <a:rPr lang="en-US" sz="2400">
                <a:latin typeface="Comic Sans MS" pitchFamily="66" charset="0"/>
              </a:rPr>
              <a:t>right [y] ← z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 rot="13500000">
            <a:off x="5799138" y="4940300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5461000" y="1925638"/>
            <a:ext cx="2943225" cy="1846262"/>
            <a:chOff x="1303" y="1537"/>
            <a:chExt cx="1854" cy="1163"/>
          </a:xfrm>
        </p:grpSpPr>
        <p:sp>
          <p:nvSpPr>
            <p:cNvPr id="57350" name="Line 6"/>
            <p:cNvSpPr>
              <a:spLocks noChangeAspect="1" noChangeShapeType="1"/>
            </p:cNvSpPr>
            <p:nvPr/>
          </p:nvSpPr>
          <p:spPr bwMode="auto">
            <a:xfrm flipV="1">
              <a:off x="2268" y="2340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444" y="230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/>
            <p:cNvSpPr>
              <a:spLocks noChangeAspect="1" noChangeShapeType="1"/>
            </p:cNvSpPr>
            <p:nvPr/>
          </p:nvSpPr>
          <p:spPr bwMode="auto">
            <a:xfrm flipV="1">
              <a:off x="2484" y="20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583" y="23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924" y="20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2320" y="160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V="1">
              <a:off x="1409" y="163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Oval 13"/>
            <p:cNvSpPr>
              <a:spLocks noChangeArrowheads="1"/>
            </p:cNvSpPr>
            <p:nvPr/>
          </p:nvSpPr>
          <p:spPr bwMode="auto">
            <a:xfrm>
              <a:off x="1553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7358" name="Oval 14"/>
            <p:cNvSpPr>
              <a:spLocks noChangeArrowheads="1"/>
            </p:cNvSpPr>
            <p:nvPr/>
          </p:nvSpPr>
          <p:spPr bwMode="auto">
            <a:xfrm>
              <a:off x="1303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7359" name="Oval 15"/>
            <p:cNvSpPr>
              <a:spLocks noChangeArrowheads="1"/>
            </p:cNvSpPr>
            <p:nvPr/>
          </p:nvSpPr>
          <p:spPr bwMode="auto">
            <a:xfrm>
              <a:off x="1745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1841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7361" name="Oval 17"/>
            <p:cNvSpPr>
              <a:spLocks noChangeArrowheads="1"/>
            </p:cNvSpPr>
            <p:nvPr/>
          </p:nvSpPr>
          <p:spPr bwMode="auto">
            <a:xfrm>
              <a:off x="212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7362" name="Oval 18"/>
            <p:cNvSpPr>
              <a:spLocks noChangeArrowheads="1"/>
            </p:cNvSpPr>
            <p:nvPr/>
          </p:nvSpPr>
          <p:spPr bwMode="auto">
            <a:xfrm>
              <a:off x="2297" y="153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2703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7364" name="Oval 20"/>
            <p:cNvSpPr>
              <a:spLocks noChangeArrowheads="1"/>
            </p:cNvSpPr>
            <p:nvPr/>
          </p:nvSpPr>
          <p:spPr bwMode="auto">
            <a:xfrm>
              <a:off x="237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7365" name="Oval 21"/>
            <p:cNvSpPr>
              <a:spLocks noChangeArrowheads="1"/>
            </p:cNvSpPr>
            <p:nvPr/>
          </p:nvSpPr>
          <p:spPr bwMode="auto">
            <a:xfrm>
              <a:off x="2955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2606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11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856288" y="6000750"/>
            <a:ext cx="279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xmlns="" val="1967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8F-B68F-4B78-A661-2B7EC451D247}" type="slidenum">
              <a:rPr lang="en-US"/>
              <a:pPr/>
              <a:t>44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Deletion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47075" cy="2301875"/>
          </a:xfrm>
        </p:spPr>
        <p:txBody>
          <a:bodyPr/>
          <a:lstStyle/>
          <a:p>
            <a:r>
              <a:rPr lang="en-US" sz="2400"/>
              <a:t>Goal:</a:t>
            </a:r>
          </a:p>
          <a:p>
            <a:pPr lvl="1"/>
            <a:r>
              <a:rPr lang="en-US" sz="2000"/>
              <a:t>Delete a given node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from a binary search tree</a:t>
            </a:r>
          </a:p>
          <a:p>
            <a:r>
              <a:rPr lang="en-US" sz="2400"/>
              <a:t>Idea:</a:t>
            </a:r>
          </a:p>
          <a:p>
            <a:pPr lvl="1"/>
            <a:r>
              <a:rPr lang="en-US" sz="2000" b="1"/>
              <a:t>Case 1: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has no children</a:t>
            </a:r>
          </a:p>
          <a:p>
            <a:pPr lvl="2"/>
            <a:r>
              <a:rPr lang="en-US" sz="2000"/>
              <a:t>Delete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by making the parent of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point to NIL</a:t>
            </a:r>
            <a:endParaRPr lang="en-US" sz="2000">
              <a:latin typeface="Comic Sans MS" pitchFamily="66" charset="0"/>
            </a:endParaRP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228600" y="3635375"/>
            <a:ext cx="4202113" cy="2994025"/>
            <a:chOff x="1817" y="2253"/>
            <a:chExt cx="2647" cy="1886"/>
          </a:xfrm>
        </p:grpSpPr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2877" y="225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59398" name="Group 6"/>
            <p:cNvGrpSpPr>
              <a:grpSpLocks/>
            </p:cNvGrpSpPr>
            <p:nvPr/>
          </p:nvGrpSpPr>
          <p:grpSpPr bwMode="auto">
            <a:xfrm>
              <a:off x="3453" y="2585"/>
              <a:ext cx="1011" cy="889"/>
              <a:chOff x="3795" y="2585"/>
              <a:chExt cx="1011" cy="889"/>
            </a:xfrm>
          </p:grpSpPr>
          <p:sp>
            <p:nvSpPr>
              <p:cNvPr id="59399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59400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59401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59402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59403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4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5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06" name="Group 14"/>
            <p:cNvGrpSpPr>
              <a:grpSpLocks/>
            </p:cNvGrpSpPr>
            <p:nvPr/>
          </p:nvGrpSpPr>
          <p:grpSpPr bwMode="auto">
            <a:xfrm>
              <a:off x="1817" y="2585"/>
              <a:ext cx="2215" cy="1554"/>
              <a:chOff x="1470" y="2585"/>
              <a:chExt cx="2215" cy="1554"/>
            </a:xfrm>
          </p:grpSpPr>
          <p:sp>
            <p:nvSpPr>
              <p:cNvPr id="59407" name="Oval 15"/>
              <p:cNvSpPr>
                <a:spLocks noChangeArrowheads="1"/>
              </p:cNvSpPr>
              <p:nvPr/>
            </p:nvSpPr>
            <p:spPr bwMode="auto">
              <a:xfrm>
                <a:off x="1960" y="360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59408" name="Oval 16"/>
              <p:cNvSpPr>
                <a:spLocks noChangeArrowheads="1"/>
              </p:cNvSpPr>
              <p:nvPr/>
            </p:nvSpPr>
            <p:spPr bwMode="auto">
              <a:xfrm>
                <a:off x="1960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grpSp>
            <p:nvGrpSpPr>
              <p:cNvPr id="59409" name="Group 17"/>
              <p:cNvGrpSpPr>
                <a:grpSpLocks/>
              </p:cNvGrpSpPr>
              <p:nvPr/>
            </p:nvGrpSpPr>
            <p:grpSpPr bwMode="auto">
              <a:xfrm>
                <a:off x="1470" y="2917"/>
                <a:ext cx="1176" cy="224"/>
                <a:chOff x="1018" y="3184"/>
                <a:chExt cx="1176" cy="224"/>
              </a:xfrm>
            </p:grpSpPr>
            <p:sp>
              <p:nvSpPr>
                <p:cNvPr id="59410" name="Oval 18"/>
                <p:cNvSpPr>
                  <a:spLocks noChangeArrowheads="1"/>
                </p:cNvSpPr>
                <p:nvPr/>
              </p:nvSpPr>
              <p:spPr bwMode="auto">
                <a:xfrm>
                  <a:off x="1992" y="3206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12</a:t>
                  </a:r>
                </a:p>
              </p:txBody>
            </p:sp>
            <p:sp>
              <p:nvSpPr>
                <p:cNvPr id="59411" name="Oval 19"/>
                <p:cNvSpPr>
                  <a:spLocks noChangeArrowheads="1"/>
                </p:cNvSpPr>
                <p:nvPr/>
              </p:nvSpPr>
              <p:spPr bwMode="auto">
                <a:xfrm>
                  <a:off x="1018" y="3184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59412" name="Oval 20"/>
              <p:cNvSpPr>
                <a:spLocks noChangeArrowheads="1"/>
              </p:cNvSpPr>
              <p:nvPr/>
            </p:nvSpPr>
            <p:spPr bwMode="auto">
              <a:xfrm>
                <a:off x="2261" y="393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59413" name="Oval 21"/>
              <p:cNvSpPr>
                <a:spLocks noChangeArrowheads="1"/>
              </p:cNvSpPr>
              <p:nvPr/>
            </p:nvSpPr>
            <p:spPr bwMode="auto">
              <a:xfrm>
                <a:off x="2185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59414" name="Oval 22"/>
              <p:cNvSpPr>
                <a:spLocks noChangeArrowheads="1"/>
              </p:cNvSpPr>
              <p:nvPr/>
            </p:nvSpPr>
            <p:spPr bwMode="auto">
              <a:xfrm>
                <a:off x="2681" y="3272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13</a:t>
                </a:r>
              </a:p>
            </p:txBody>
          </p:sp>
          <p:sp>
            <p:nvSpPr>
              <p:cNvPr id="59415" name="Line 23"/>
              <p:cNvSpPr>
                <a:spLocks noChangeShapeType="1"/>
              </p:cNvSpPr>
              <p:nvPr/>
            </p:nvSpPr>
            <p:spPr bwMode="auto">
              <a:xfrm flipH="1">
                <a:off x="1649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6" name="Line 24"/>
              <p:cNvSpPr>
                <a:spLocks noChangeShapeType="1"/>
              </p:cNvSpPr>
              <p:nvPr/>
            </p:nvSpPr>
            <p:spPr bwMode="auto">
              <a:xfrm>
                <a:off x="2151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7" name="Line 25"/>
              <p:cNvSpPr>
                <a:spLocks noChangeShapeType="1"/>
              </p:cNvSpPr>
              <p:nvPr/>
            </p:nvSpPr>
            <p:spPr bwMode="auto">
              <a:xfrm flipH="1">
                <a:off x="2326" y="3124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8" name="Line 26"/>
              <p:cNvSpPr>
                <a:spLocks noChangeShapeType="1"/>
              </p:cNvSpPr>
              <p:nvPr/>
            </p:nvSpPr>
            <p:spPr bwMode="auto">
              <a:xfrm>
                <a:off x="2605" y="3132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9" name="Line 27"/>
              <p:cNvSpPr>
                <a:spLocks noChangeShapeType="1"/>
              </p:cNvSpPr>
              <p:nvPr/>
            </p:nvSpPr>
            <p:spPr bwMode="auto">
              <a:xfrm flipH="1">
                <a:off x="2103" y="3470"/>
                <a:ext cx="115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0" name="Line 28"/>
              <p:cNvSpPr>
                <a:spLocks noChangeShapeType="1"/>
              </p:cNvSpPr>
              <p:nvPr/>
            </p:nvSpPr>
            <p:spPr bwMode="auto">
              <a:xfrm>
                <a:off x="2109" y="3795"/>
                <a:ext cx="177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1" name="Text Box 29"/>
              <p:cNvSpPr txBox="1">
                <a:spLocks noChangeArrowheads="1"/>
              </p:cNvSpPr>
              <p:nvPr/>
            </p:nvSpPr>
            <p:spPr bwMode="auto">
              <a:xfrm>
                <a:off x="3177" y="355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delete</a:t>
                </a:r>
              </a:p>
            </p:txBody>
          </p:sp>
          <p:sp>
            <p:nvSpPr>
              <p:cNvPr id="59422" name="Line 30"/>
              <p:cNvSpPr>
                <a:spLocks noChangeShapeType="1"/>
              </p:cNvSpPr>
              <p:nvPr/>
            </p:nvSpPr>
            <p:spPr bwMode="auto">
              <a:xfrm flipH="1" flipV="1">
                <a:off x="2875" y="347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 flipH="1">
              <a:off x="249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3072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4789488" y="3635375"/>
            <a:ext cx="4202112" cy="2994025"/>
            <a:chOff x="3017" y="2290"/>
            <a:chExt cx="2647" cy="1886"/>
          </a:xfrm>
        </p:grpSpPr>
        <p:sp>
          <p:nvSpPr>
            <p:cNvPr id="59426" name="Oval 34"/>
            <p:cNvSpPr>
              <a:spLocks noChangeArrowheads="1"/>
            </p:cNvSpPr>
            <p:nvPr/>
          </p:nvSpPr>
          <p:spPr bwMode="auto">
            <a:xfrm>
              <a:off x="4077" y="22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59427" name="Group 35"/>
            <p:cNvGrpSpPr>
              <a:grpSpLocks/>
            </p:cNvGrpSpPr>
            <p:nvPr/>
          </p:nvGrpSpPr>
          <p:grpSpPr bwMode="auto">
            <a:xfrm>
              <a:off x="4653" y="2622"/>
              <a:ext cx="1011" cy="889"/>
              <a:chOff x="3795" y="2585"/>
              <a:chExt cx="1011" cy="889"/>
            </a:xfrm>
          </p:grpSpPr>
          <p:sp>
            <p:nvSpPr>
              <p:cNvPr id="59428" name="Oval 36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59429" name="Oval 37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59430" name="Oval 38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59431" name="Oval 39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59432" name="Line 40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Line 41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35" name="Oval 43"/>
            <p:cNvSpPr>
              <a:spLocks noChangeArrowheads="1"/>
            </p:cNvSpPr>
            <p:nvPr/>
          </p:nvSpPr>
          <p:spPr bwMode="auto">
            <a:xfrm>
              <a:off x="3507" y="36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3507" y="2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59437" name="Group 45"/>
            <p:cNvGrpSpPr>
              <a:grpSpLocks/>
            </p:cNvGrpSpPr>
            <p:nvPr/>
          </p:nvGrpSpPr>
          <p:grpSpPr bwMode="auto">
            <a:xfrm>
              <a:off x="3017" y="2954"/>
              <a:ext cx="1176" cy="224"/>
              <a:chOff x="1018" y="3184"/>
              <a:chExt cx="1176" cy="224"/>
            </a:xfrm>
          </p:grpSpPr>
          <p:sp>
            <p:nvSpPr>
              <p:cNvPr id="59438" name="Oval 46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59439" name="Oval 47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808" y="39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3732" y="33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 flipH="1">
              <a:off x="3196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3698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 flipH="1">
              <a:off x="3873" y="3161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5" name="Line 53"/>
            <p:cNvSpPr>
              <a:spLocks noChangeShapeType="1"/>
            </p:cNvSpPr>
            <p:nvPr/>
          </p:nvSpPr>
          <p:spPr bwMode="auto">
            <a:xfrm flipH="1">
              <a:off x="3650" y="3507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3656" y="3832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7" name="Line 55"/>
            <p:cNvSpPr>
              <a:spLocks noChangeShapeType="1"/>
            </p:cNvSpPr>
            <p:nvPr/>
          </p:nvSpPr>
          <p:spPr bwMode="auto">
            <a:xfrm flipH="1">
              <a:off x="3696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8" name="Line 56"/>
            <p:cNvSpPr>
              <a:spLocks noChangeShapeType="1"/>
            </p:cNvSpPr>
            <p:nvPr/>
          </p:nvSpPr>
          <p:spPr bwMode="auto">
            <a:xfrm>
              <a:off x="4272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2425700" y="5046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xmlns="" val="36661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CA5-3046-4955-A776-307C69253452}" type="slidenum">
              <a:rPr lang="en-US"/>
              <a:pPr/>
              <a:t>45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1727200"/>
          </a:xfrm>
        </p:spPr>
        <p:txBody>
          <a:bodyPr/>
          <a:lstStyle/>
          <a:p>
            <a:r>
              <a:rPr lang="en-US" sz="2400" b="1"/>
              <a:t>Case 2: 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 i="1"/>
              <a:t> </a:t>
            </a:r>
            <a:r>
              <a:rPr lang="en-US" sz="2400"/>
              <a:t>has one child</a:t>
            </a:r>
          </a:p>
          <a:p>
            <a:pPr lvl="1"/>
            <a:r>
              <a:rPr lang="en-US" sz="2000"/>
              <a:t>Delete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by making the parent of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 point to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’s child, instead of to </a:t>
            </a:r>
            <a:r>
              <a:rPr lang="en-US" sz="2000">
                <a:latin typeface="Comic Sans MS" pitchFamily="66" charset="0"/>
              </a:rPr>
              <a:t>z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350838" y="3087688"/>
            <a:ext cx="4235450" cy="2994025"/>
            <a:chOff x="144" y="1728"/>
            <a:chExt cx="2668" cy="1886"/>
          </a:xfrm>
        </p:grpSpPr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>
              <a:off x="1204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1446" name="Group 6"/>
            <p:cNvGrpSpPr>
              <a:grpSpLocks/>
            </p:cNvGrpSpPr>
            <p:nvPr/>
          </p:nvGrpSpPr>
          <p:grpSpPr bwMode="auto">
            <a:xfrm>
              <a:off x="1780" y="2060"/>
              <a:ext cx="1011" cy="889"/>
              <a:chOff x="3795" y="2585"/>
              <a:chExt cx="1011" cy="889"/>
            </a:xfrm>
          </p:grpSpPr>
          <p:sp>
            <p:nvSpPr>
              <p:cNvPr id="61447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61448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1449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1450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1451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54" name="Oval 14"/>
            <p:cNvSpPr>
              <a:spLocks noChangeArrowheads="1"/>
            </p:cNvSpPr>
            <p:nvPr/>
          </p:nvSpPr>
          <p:spPr bwMode="auto">
            <a:xfrm>
              <a:off x="634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1455" name="Oval 15"/>
            <p:cNvSpPr>
              <a:spLocks noChangeArrowheads="1"/>
            </p:cNvSpPr>
            <p:nvPr/>
          </p:nvSpPr>
          <p:spPr bwMode="auto">
            <a:xfrm>
              <a:off x="634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61456" name="Group 16"/>
            <p:cNvGrpSpPr>
              <a:grpSpLocks/>
            </p:cNvGrpSpPr>
            <p:nvPr/>
          </p:nvGrpSpPr>
          <p:grpSpPr bwMode="auto">
            <a:xfrm>
              <a:off x="144" y="2392"/>
              <a:ext cx="1176" cy="224"/>
              <a:chOff x="1018" y="3184"/>
              <a:chExt cx="1176" cy="224"/>
            </a:xfrm>
          </p:grpSpPr>
          <p:sp>
            <p:nvSpPr>
              <p:cNvPr id="61457" name="Oval 17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1458" name="Oval 18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1459" name="Oval 19"/>
            <p:cNvSpPr>
              <a:spLocks noChangeArrowheads="1"/>
            </p:cNvSpPr>
            <p:nvPr/>
          </p:nvSpPr>
          <p:spPr bwMode="auto">
            <a:xfrm>
              <a:off x="935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859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1461" name="Oval 21"/>
            <p:cNvSpPr>
              <a:spLocks noChangeArrowheads="1"/>
            </p:cNvSpPr>
            <p:nvPr/>
          </p:nvSpPr>
          <p:spPr bwMode="auto">
            <a:xfrm>
              <a:off x="1355" y="2747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 flipH="1">
              <a:off x="323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825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 flipH="1">
              <a:off x="1000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>
              <a:off x="1279" y="2607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 flipH="1">
              <a:off x="777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783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2304" y="17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delete</a:t>
              </a: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 rot="18682006" flipH="1" flipV="1">
              <a:off x="1992" y="1944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823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1399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72" name="Group 32"/>
          <p:cNvGrpSpPr>
            <a:grpSpLocks/>
          </p:cNvGrpSpPr>
          <p:nvPr/>
        </p:nvGrpSpPr>
        <p:grpSpPr bwMode="auto">
          <a:xfrm>
            <a:off x="5322888" y="3087688"/>
            <a:ext cx="3292475" cy="2994025"/>
            <a:chOff x="3017" y="1728"/>
            <a:chExt cx="2074" cy="1886"/>
          </a:xfrm>
        </p:grpSpPr>
        <p:sp>
          <p:nvSpPr>
            <p:cNvPr id="61473" name="Oval 33"/>
            <p:cNvSpPr>
              <a:spLocks noChangeArrowheads="1"/>
            </p:cNvSpPr>
            <p:nvPr/>
          </p:nvSpPr>
          <p:spPr bwMode="auto">
            <a:xfrm>
              <a:off x="4077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1474" name="Group 34"/>
            <p:cNvGrpSpPr>
              <a:grpSpLocks/>
            </p:cNvGrpSpPr>
            <p:nvPr/>
          </p:nvGrpSpPr>
          <p:grpSpPr bwMode="auto">
            <a:xfrm>
              <a:off x="4375" y="2091"/>
              <a:ext cx="716" cy="535"/>
              <a:chOff x="4948" y="2414"/>
              <a:chExt cx="716" cy="535"/>
            </a:xfrm>
          </p:grpSpPr>
          <p:sp>
            <p:nvSpPr>
              <p:cNvPr id="61475" name="Oval 35"/>
              <p:cNvSpPr>
                <a:spLocks noChangeArrowheads="1"/>
              </p:cNvSpPr>
              <p:nvPr/>
            </p:nvSpPr>
            <p:spPr bwMode="auto">
              <a:xfrm>
                <a:off x="5202" y="241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1476" name="Oval 36"/>
              <p:cNvSpPr>
                <a:spLocks noChangeArrowheads="1"/>
              </p:cNvSpPr>
              <p:nvPr/>
            </p:nvSpPr>
            <p:spPr bwMode="auto">
              <a:xfrm>
                <a:off x="4948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1477" name="Oval 37"/>
              <p:cNvSpPr>
                <a:spLocks noChangeArrowheads="1"/>
              </p:cNvSpPr>
              <p:nvPr/>
            </p:nvSpPr>
            <p:spPr bwMode="auto">
              <a:xfrm>
                <a:off x="5462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1478" name="Line 38"/>
              <p:cNvSpPr>
                <a:spLocks noChangeShapeType="1"/>
              </p:cNvSpPr>
              <p:nvPr/>
            </p:nvSpPr>
            <p:spPr bwMode="auto">
              <a:xfrm flipH="1">
                <a:off x="5082" y="2600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Line 39"/>
              <p:cNvSpPr>
                <a:spLocks noChangeShapeType="1"/>
              </p:cNvSpPr>
              <p:nvPr/>
            </p:nvSpPr>
            <p:spPr bwMode="auto">
              <a:xfrm>
                <a:off x="5361" y="2608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0" name="Oval 40"/>
            <p:cNvSpPr>
              <a:spLocks noChangeArrowheads="1"/>
            </p:cNvSpPr>
            <p:nvPr/>
          </p:nvSpPr>
          <p:spPr bwMode="auto">
            <a:xfrm>
              <a:off x="3507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1481" name="Oval 41"/>
            <p:cNvSpPr>
              <a:spLocks noChangeArrowheads="1"/>
            </p:cNvSpPr>
            <p:nvPr/>
          </p:nvSpPr>
          <p:spPr bwMode="auto">
            <a:xfrm>
              <a:off x="3507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61482" name="Group 42"/>
            <p:cNvGrpSpPr>
              <a:grpSpLocks/>
            </p:cNvGrpSpPr>
            <p:nvPr/>
          </p:nvGrpSpPr>
          <p:grpSpPr bwMode="auto">
            <a:xfrm>
              <a:off x="3017" y="2392"/>
              <a:ext cx="1176" cy="224"/>
              <a:chOff x="1018" y="3184"/>
              <a:chExt cx="1176" cy="224"/>
            </a:xfrm>
          </p:grpSpPr>
          <p:sp>
            <p:nvSpPr>
              <p:cNvPr id="61483" name="Oval 43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1484" name="Oval 44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1485" name="Oval 45"/>
            <p:cNvSpPr>
              <a:spLocks noChangeArrowheads="1"/>
            </p:cNvSpPr>
            <p:nvPr/>
          </p:nvSpPr>
          <p:spPr bwMode="auto">
            <a:xfrm>
              <a:off x="3808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1486" name="Oval 46"/>
            <p:cNvSpPr>
              <a:spLocks noChangeArrowheads="1"/>
            </p:cNvSpPr>
            <p:nvPr/>
          </p:nvSpPr>
          <p:spPr bwMode="auto">
            <a:xfrm>
              <a:off x="3732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H="1">
              <a:off x="3196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3698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H="1">
              <a:off x="3873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H="1">
              <a:off x="3650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3656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 flipH="1">
              <a:off x="3696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4272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4" name="Freeform 54"/>
          <p:cNvSpPr>
            <a:spLocks/>
          </p:cNvSpPr>
          <p:nvPr/>
        </p:nvSpPr>
        <p:spPr bwMode="auto">
          <a:xfrm>
            <a:off x="2255838" y="3392488"/>
            <a:ext cx="1524000" cy="990600"/>
          </a:xfrm>
          <a:custGeom>
            <a:avLst/>
            <a:gdLst>
              <a:gd name="T0" fmla="*/ 0 w 960"/>
              <a:gd name="T1" fmla="*/ 0 h 624"/>
              <a:gd name="T2" fmla="*/ 384 w 960"/>
              <a:gd name="T3" fmla="*/ 480 h 624"/>
              <a:gd name="T4" fmla="*/ 960 w 960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cubicBezTo>
                  <a:pt x="112" y="188"/>
                  <a:pt x="224" y="376"/>
                  <a:pt x="384" y="480"/>
                </a:cubicBezTo>
                <a:cubicBezTo>
                  <a:pt x="544" y="584"/>
                  <a:pt x="864" y="608"/>
                  <a:pt x="960" y="624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2986088" y="3271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1496" name="Freeform 56"/>
          <p:cNvSpPr>
            <a:spLocks/>
          </p:cNvSpPr>
          <p:nvPr/>
        </p:nvSpPr>
        <p:spPr bwMode="auto">
          <a:xfrm rot="-10800000">
            <a:off x="2419350" y="3157538"/>
            <a:ext cx="1524000" cy="990600"/>
          </a:xfrm>
          <a:custGeom>
            <a:avLst/>
            <a:gdLst>
              <a:gd name="T0" fmla="*/ 0 w 960"/>
              <a:gd name="T1" fmla="*/ 0 h 624"/>
              <a:gd name="T2" fmla="*/ 384 w 960"/>
              <a:gd name="T3" fmla="*/ 480 h 624"/>
              <a:gd name="T4" fmla="*/ 960 w 960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cubicBezTo>
                  <a:pt x="112" y="188"/>
                  <a:pt x="224" y="376"/>
                  <a:pt x="384" y="480"/>
                </a:cubicBezTo>
                <a:cubicBezTo>
                  <a:pt x="544" y="584"/>
                  <a:pt x="864" y="608"/>
                  <a:pt x="960" y="624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4" grpId="0" animBg="1"/>
      <p:bldP spid="614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B359-26BA-4E57-82B4-FAD626C462D5}" type="slidenum">
              <a:rPr lang="en-US"/>
              <a:pPr/>
              <a:t>46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/>
              <a:t>Deletion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214438"/>
            <a:ext cx="8788400" cy="5076825"/>
          </a:xfrm>
        </p:spPr>
        <p:txBody>
          <a:bodyPr/>
          <a:lstStyle/>
          <a:p>
            <a:r>
              <a:rPr lang="en-US" sz="2400" b="1"/>
              <a:t>Case 3: 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 has two children</a:t>
            </a:r>
          </a:p>
          <a:p>
            <a:pPr lvl="1"/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’s successor (y) is the minimum node in </a:t>
            </a:r>
            <a:r>
              <a:rPr lang="en-US" sz="2000">
                <a:latin typeface="Comic Sans MS" pitchFamily="66" charset="0"/>
              </a:rPr>
              <a:t>z</a:t>
            </a:r>
            <a:r>
              <a:rPr lang="en-US" sz="2000"/>
              <a:t>’s right subtree</a:t>
            </a:r>
          </a:p>
          <a:p>
            <a:pPr lvl="1"/>
            <a:r>
              <a:rPr lang="en-US" sz="2000">
                <a:latin typeface="Comic Sans MS" pitchFamily="66" charset="0"/>
              </a:rPr>
              <a:t>y</a:t>
            </a:r>
            <a:r>
              <a:rPr lang="en-US" sz="2000"/>
              <a:t> has either no children or one right child (but no left child)</a:t>
            </a:r>
          </a:p>
          <a:p>
            <a:pPr lvl="1"/>
            <a:r>
              <a:rPr lang="en-US" sz="2000"/>
              <a:t>Delete </a:t>
            </a:r>
            <a:r>
              <a:rPr lang="en-US" sz="2000">
                <a:latin typeface="Comic Sans MS" pitchFamily="66" charset="0"/>
              </a:rPr>
              <a:t>y</a:t>
            </a:r>
            <a:r>
              <a:rPr lang="en-US" sz="2000"/>
              <a:t> from the tree (via Case 1 or 2)</a:t>
            </a:r>
          </a:p>
          <a:p>
            <a:pPr lvl="1"/>
            <a:r>
              <a:rPr lang="en-US" sz="2000"/>
              <a:t>Replace z’s key and satellite data with y’s.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84138" y="3657600"/>
            <a:ext cx="4664075" cy="2994025"/>
            <a:chOff x="137" y="2304"/>
            <a:chExt cx="2938" cy="1886"/>
          </a:xfrm>
        </p:grpSpPr>
        <p:sp>
          <p:nvSpPr>
            <p:cNvPr id="63493" name="Oval 5"/>
            <p:cNvSpPr>
              <a:spLocks noChangeArrowheads="1"/>
            </p:cNvSpPr>
            <p:nvPr/>
          </p:nvSpPr>
          <p:spPr bwMode="auto">
            <a:xfrm>
              <a:off x="1488" y="230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3494" name="Group 6"/>
            <p:cNvGrpSpPr>
              <a:grpSpLocks/>
            </p:cNvGrpSpPr>
            <p:nvPr/>
          </p:nvGrpSpPr>
          <p:grpSpPr bwMode="auto">
            <a:xfrm>
              <a:off x="2064" y="2636"/>
              <a:ext cx="1011" cy="889"/>
              <a:chOff x="3795" y="2585"/>
              <a:chExt cx="1011" cy="889"/>
            </a:xfrm>
          </p:grpSpPr>
          <p:sp>
            <p:nvSpPr>
              <p:cNvPr id="63495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63496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3497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3498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3499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0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1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918" y="365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918" y="2636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63504" name="Group 16"/>
            <p:cNvGrpSpPr>
              <a:grpSpLocks/>
            </p:cNvGrpSpPr>
            <p:nvPr/>
          </p:nvGrpSpPr>
          <p:grpSpPr bwMode="auto">
            <a:xfrm>
              <a:off x="428" y="2968"/>
              <a:ext cx="1176" cy="224"/>
              <a:chOff x="1018" y="3184"/>
              <a:chExt cx="1176" cy="224"/>
            </a:xfrm>
          </p:grpSpPr>
          <p:sp>
            <p:nvSpPr>
              <p:cNvPr id="63505" name="Oval 17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3506" name="Oval 18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219" y="398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143" y="3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639" y="332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 flipH="1">
              <a:off x="607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1109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 flipH="1">
              <a:off x="1284" y="3175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1563" y="3183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 flipH="1">
              <a:off x="1061" y="3521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1067" y="3846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137" y="243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delete</a:t>
              </a:r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 flipH="1">
              <a:off x="1107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1683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911" y="2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651" y="2589"/>
              <a:ext cx="237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1003300" y="5873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y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1847850" y="5594350"/>
            <a:ext cx="107950" cy="731838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23" name="Group 35"/>
          <p:cNvGrpSpPr>
            <a:grpSpLocks/>
          </p:cNvGrpSpPr>
          <p:nvPr/>
        </p:nvGrpSpPr>
        <p:grpSpPr bwMode="auto">
          <a:xfrm>
            <a:off x="4813300" y="3687763"/>
            <a:ext cx="4202113" cy="2465387"/>
            <a:chOff x="2948" y="2323"/>
            <a:chExt cx="2647" cy="1553"/>
          </a:xfrm>
        </p:grpSpPr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4008" y="2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3525" name="Group 37"/>
            <p:cNvGrpSpPr>
              <a:grpSpLocks/>
            </p:cNvGrpSpPr>
            <p:nvPr/>
          </p:nvGrpSpPr>
          <p:grpSpPr bwMode="auto">
            <a:xfrm>
              <a:off x="4584" y="2655"/>
              <a:ext cx="1011" cy="889"/>
              <a:chOff x="3795" y="2585"/>
              <a:chExt cx="1011" cy="889"/>
            </a:xfrm>
          </p:grpSpPr>
          <p:sp>
            <p:nvSpPr>
              <p:cNvPr id="63526" name="Oval 38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63527" name="Oval 39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3528" name="Oval 40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3529" name="Oval 41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3530" name="Line 42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2" name="Line 44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3438" y="36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3534" name="Oval 46"/>
            <p:cNvSpPr>
              <a:spLocks noChangeArrowheads="1"/>
            </p:cNvSpPr>
            <p:nvPr/>
          </p:nvSpPr>
          <p:spPr bwMode="auto">
            <a:xfrm>
              <a:off x="3438" y="2655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grpSp>
          <p:nvGrpSpPr>
            <p:cNvPr id="63535" name="Group 47"/>
            <p:cNvGrpSpPr>
              <a:grpSpLocks/>
            </p:cNvGrpSpPr>
            <p:nvPr/>
          </p:nvGrpSpPr>
          <p:grpSpPr bwMode="auto">
            <a:xfrm>
              <a:off x="2948" y="2987"/>
              <a:ext cx="1176" cy="224"/>
              <a:chOff x="1018" y="3184"/>
              <a:chExt cx="1176" cy="224"/>
            </a:xfrm>
          </p:grpSpPr>
          <p:sp>
            <p:nvSpPr>
              <p:cNvPr id="63536" name="Oval 48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3537" name="Oval 49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3663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4159" y="3342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 flipH="1">
              <a:off x="3127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Line 53"/>
            <p:cNvSpPr>
              <a:spLocks noChangeShapeType="1"/>
            </p:cNvSpPr>
            <p:nvPr/>
          </p:nvSpPr>
          <p:spPr bwMode="auto">
            <a:xfrm>
              <a:off x="3629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2" name="Line 54"/>
            <p:cNvSpPr>
              <a:spLocks noChangeShapeType="1"/>
            </p:cNvSpPr>
            <p:nvPr/>
          </p:nvSpPr>
          <p:spPr bwMode="auto">
            <a:xfrm flipH="1">
              <a:off x="3804" y="3194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4083" y="3202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 flipH="1">
              <a:off x="3581" y="3540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Line 57"/>
            <p:cNvSpPr>
              <a:spLocks noChangeShapeType="1"/>
            </p:cNvSpPr>
            <p:nvPr/>
          </p:nvSpPr>
          <p:spPr bwMode="auto">
            <a:xfrm flipH="1">
              <a:off x="3627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4203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47" name="Group 59"/>
          <p:cNvGrpSpPr>
            <a:grpSpLocks/>
          </p:cNvGrpSpPr>
          <p:nvPr/>
        </p:nvGrpSpPr>
        <p:grpSpPr bwMode="auto">
          <a:xfrm>
            <a:off x="1046163" y="3571875"/>
            <a:ext cx="584200" cy="623888"/>
            <a:chOff x="694" y="2250"/>
            <a:chExt cx="368" cy="393"/>
          </a:xfrm>
        </p:grpSpPr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694" y="2250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3549" name="Freeform 61"/>
            <p:cNvSpPr>
              <a:spLocks/>
            </p:cNvSpPr>
            <p:nvPr/>
          </p:nvSpPr>
          <p:spPr bwMode="auto">
            <a:xfrm>
              <a:off x="894" y="2345"/>
              <a:ext cx="168" cy="298"/>
            </a:xfrm>
            <a:custGeom>
              <a:avLst/>
              <a:gdLst>
                <a:gd name="T0" fmla="*/ 0 w 168"/>
                <a:gd name="T1" fmla="*/ 0 h 298"/>
                <a:gd name="T2" fmla="*/ 143 w 168"/>
                <a:gd name="T3" fmla="*/ 88 h 298"/>
                <a:gd name="T4" fmla="*/ 150 w 168"/>
                <a:gd name="T5" fmla="*/ 217 h 298"/>
                <a:gd name="T6" fmla="*/ 116 w 16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298">
                  <a:moveTo>
                    <a:pt x="0" y="0"/>
                  </a:moveTo>
                  <a:cubicBezTo>
                    <a:pt x="59" y="26"/>
                    <a:pt x="118" y="52"/>
                    <a:pt x="143" y="88"/>
                  </a:cubicBezTo>
                  <a:cubicBezTo>
                    <a:pt x="168" y="124"/>
                    <a:pt x="154" y="182"/>
                    <a:pt x="150" y="217"/>
                  </a:cubicBezTo>
                  <a:cubicBezTo>
                    <a:pt x="146" y="252"/>
                    <a:pt x="103" y="288"/>
                    <a:pt x="116" y="2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26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1" grpId="0"/>
      <p:bldP spid="635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B51C-4A91-477E-AF21-D26C6295AE25}" type="slidenum">
              <a:rPr lang="en-US"/>
              <a:pPr/>
              <a:t>47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/>
              <a:t>TREE-DELETE</a:t>
            </a:r>
            <a:r>
              <a:rPr lang="en-US" sz="2800">
                <a:latin typeface="Comic Sans MS" pitchFamily="66" charset="0"/>
              </a:rPr>
              <a:t>(T, z)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23963"/>
            <a:ext cx="6518275" cy="5294312"/>
          </a:xfrm>
        </p:spPr>
        <p:txBody>
          <a:bodyPr/>
          <a:lstStyle/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left[z]</a:t>
            </a:r>
            <a:r>
              <a:rPr lang="en-US" sz="2400"/>
              <a:t> = NIL or </a:t>
            </a:r>
            <a:r>
              <a:rPr lang="en-US" sz="2400">
                <a:latin typeface="Comic Sans MS" pitchFamily="66" charset="0"/>
              </a:rPr>
              <a:t>right[z]</a:t>
            </a:r>
            <a:r>
              <a:rPr lang="en-US" sz="2400"/>
              <a:t> = NIL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then </a:t>
            </a:r>
            <a:r>
              <a:rPr lang="en-US" sz="2400">
                <a:latin typeface="Comic Sans MS" pitchFamily="66" charset="0"/>
              </a:rPr>
              <a:t>y ← z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else </a:t>
            </a:r>
            <a:r>
              <a:rPr lang="en-US" sz="2400">
                <a:latin typeface="Comic Sans MS" pitchFamily="66" charset="0"/>
              </a:rPr>
              <a:t>y </a:t>
            </a:r>
            <a:r>
              <a:rPr lang="en-US" sz="2400"/>
              <a:t>← TREE-SUCCESSOR(</a:t>
            </a:r>
            <a:r>
              <a:rPr lang="en-US" sz="2400">
                <a:latin typeface="Comic Sans MS" pitchFamily="66" charset="0"/>
              </a:rPr>
              <a:t>z</a:t>
            </a:r>
            <a:r>
              <a:rPr lang="en-US" sz="2400"/>
              <a:t>)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left[y]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NIL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then </a:t>
            </a:r>
            <a:r>
              <a:rPr lang="en-US" sz="2400">
                <a:latin typeface="Comic Sans MS" pitchFamily="66" charset="0"/>
              </a:rPr>
              <a:t>x ← left[y]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else </a:t>
            </a:r>
            <a:r>
              <a:rPr lang="en-US" sz="2400">
                <a:latin typeface="Comic Sans MS" pitchFamily="66" charset="0"/>
              </a:rPr>
              <a:t>x ← right[y]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x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>
                <a:latin typeface="Comic Sans MS" pitchFamily="66" charset="0"/>
              </a:rPr>
              <a:t> NIL</a:t>
            </a:r>
          </a:p>
          <a:p>
            <a:pPr marL="381000" indent="-381000">
              <a:lnSpc>
                <a:spcPct val="130000"/>
              </a:lnSpc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then </a:t>
            </a:r>
            <a:r>
              <a:rPr lang="en-US" sz="2400">
                <a:latin typeface="Comic Sans MS" pitchFamily="66" charset="0"/>
              </a:rPr>
              <a:t>p[x] ← p[y]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4751388" y="3367088"/>
            <a:ext cx="4202112" cy="2994025"/>
            <a:chOff x="2993" y="2121"/>
            <a:chExt cx="2647" cy="1886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4053" y="21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5544" name="Group 8"/>
            <p:cNvGrpSpPr>
              <a:grpSpLocks/>
            </p:cNvGrpSpPr>
            <p:nvPr/>
          </p:nvGrpSpPr>
          <p:grpSpPr bwMode="auto">
            <a:xfrm>
              <a:off x="4629" y="2453"/>
              <a:ext cx="1011" cy="889"/>
              <a:chOff x="3795" y="2585"/>
              <a:chExt cx="1011" cy="889"/>
            </a:xfrm>
          </p:grpSpPr>
          <p:sp>
            <p:nvSpPr>
              <p:cNvPr id="65545" name="Oval 9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65546" name="Oval 10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5547" name="Oval 11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5548" name="Oval 12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5549" name="Line 13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0" name="Line 14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1" name="Line 15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3483" y="34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3483" y="245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65554" name="Group 18"/>
            <p:cNvGrpSpPr>
              <a:grpSpLocks/>
            </p:cNvGrpSpPr>
            <p:nvPr/>
          </p:nvGrpSpPr>
          <p:grpSpPr bwMode="auto">
            <a:xfrm>
              <a:off x="2993" y="2785"/>
              <a:ext cx="1176" cy="224"/>
              <a:chOff x="1018" y="3184"/>
              <a:chExt cx="1176" cy="224"/>
            </a:xfrm>
          </p:grpSpPr>
          <p:sp>
            <p:nvSpPr>
              <p:cNvPr id="65555" name="Oval 19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5556" name="Oval 20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3784" y="380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708" y="314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4204" y="3140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H="1">
              <a:off x="3172" y="2620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3674" y="2620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flipH="1">
              <a:off x="3849" y="2992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4128" y="3000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H="1">
              <a:off x="3626" y="3338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3632" y="3663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 flipH="1">
              <a:off x="3672" y="226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4248" y="226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68" name="Line 32"/>
          <p:cNvSpPr>
            <a:spLocks noChangeShapeType="1"/>
          </p:cNvSpPr>
          <p:nvPr/>
        </p:nvSpPr>
        <p:spPr bwMode="auto">
          <a:xfrm rot="19994941" flipH="1">
            <a:off x="7607300" y="3729038"/>
            <a:ext cx="288925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7867650" y="336708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8462963" y="4081463"/>
            <a:ext cx="542925" cy="392112"/>
            <a:chOff x="5331" y="2571"/>
            <a:chExt cx="342" cy="247"/>
          </a:xfrm>
        </p:grpSpPr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 flipH="1">
              <a:off x="5331" y="2730"/>
              <a:ext cx="19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5482" y="2571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</p:grpSp>
      <p:sp>
        <p:nvSpPr>
          <p:cNvPr id="65573" name="Freeform 37"/>
          <p:cNvSpPr>
            <a:spLocks/>
          </p:cNvSpPr>
          <p:nvPr/>
        </p:nvSpPr>
        <p:spPr bwMode="auto">
          <a:xfrm>
            <a:off x="6827838" y="3438525"/>
            <a:ext cx="1581150" cy="954088"/>
          </a:xfrm>
          <a:custGeom>
            <a:avLst/>
            <a:gdLst>
              <a:gd name="T0" fmla="*/ 996 w 996"/>
              <a:gd name="T1" fmla="*/ 601 h 601"/>
              <a:gd name="T2" fmla="*/ 733 w 996"/>
              <a:gd name="T3" fmla="*/ 226 h 601"/>
              <a:gd name="T4" fmla="*/ 0 w 996"/>
              <a:gd name="T5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601">
                <a:moveTo>
                  <a:pt x="996" y="601"/>
                </a:moveTo>
                <a:cubicBezTo>
                  <a:pt x="947" y="463"/>
                  <a:pt x="899" y="326"/>
                  <a:pt x="733" y="226"/>
                </a:cubicBezTo>
                <a:cubicBezTo>
                  <a:pt x="567" y="126"/>
                  <a:pt x="283" y="63"/>
                  <a:pt x="0" y="0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BA95-9269-41E3-9795-27CAFD23B60F}" type="slidenum">
              <a:rPr lang="en-US"/>
              <a:pPr/>
              <a:t>48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TREE-DELETE</a:t>
            </a:r>
            <a:r>
              <a:rPr lang="en-US" sz="2800">
                <a:latin typeface="Comic Sans MS" pitchFamily="66" charset="0"/>
              </a:rPr>
              <a:t>(T, z) </a:t>
            </a:r>
            <a:r>
              <a:rPr lang="en-US" sz="2800"/>
              <a:t>– cont.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27125"/>
            <a:ext cx="6627812" cy="5529263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p[y]</a:t>
            </a:r>
            <a:r>
              <a:rPr lang="en-US" sz="2400"/>
              <a:t> = NIL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  </a:t>
            </a:r>
            <a:r>
              <a:rPr lang="en-US" sz="2400" b="1"/>
              <a:t>then </a:t>
            </a:r>
            <a:r>
              <a:rPr lang="en-US" sz="2400">
                <a:latin typeface="Comic Sans MS" pitchFamily="66" charset="0"/>
              </a:rPr>
              <a:t>root[T] ← x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  </a:t>
            </a:r>
            <a:r>
              <a:rPr lang="en-US" sz="2400" b="1"/>
              <a:t>else if </a:t>
            </a:r>
            <a:r>
              <a:rPr lang="en-US" sz="2400">
                <a:latin typeface="Comic Sans MS" pitchFamily="66" charset="0"/>
              </a:rPr>
              <a:t>y = left[p[y]]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  </a:t>
            </a:r>
            <a:r>
              <a:rPr lang="en-US" sz="2400" b="1"/>
              <a:t>           then </a:t>
            </a:r>
            <a:r>
              <a:rPr lang="en-US" sz="2400">
                <a:latin typeface="Comic Sans MS" pitchFamily="66" charset="0"/>
              </a:rPr>
              <a:t>left[p[y]] ← x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  </a:t>
            </a:r>
            <a:r>
              <a:rPr lang="en-US" sz="2400" b="1"/>
              <a:t>           else </a:t>
            </a:r>
            <a:r>
              <a:rPr lang="en-US" sz="2400">
                <a:latin typeface="Comic Sans MS" pitchFamily="66" charset="0"/>
              </a:rPr>
              <a:t>right[p[y]] ← x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y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z="2400">
                <a:latin typeface="Comic Sans MS" pitchFamily="66" charset="0"/>
              </a:rPr>
              <a:t> z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</a:t>
            </a:r>
            <a:r>
              <a:rPr lang="en-US" sz="2400" b="1"/>
              <a:t>  then </a:t>
            </a:r>
            <a:r>
              <a:rPr lang="en-US" sz="2400">
                <a:latin typeface="Comic Sans MS" pitchFamily="66" charset="0"/>
              </a:rPr>
              <a:t>key[z] ← key[y]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            copy y’s satellite data into z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 b="1"/>
              <a:t>return </a:t>
            </a:r>
            <a:r>
              <a:rPr lang="en-US" sz="2400">
                <a:latin typeface="Comic Sans MS" pitchFamily="66" charset="0"/>
              </a:rPr>
              <a:t>y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4916488" y="1236663"/>
            <a:ext cx="4202112" cy="2994025"/>
            <a:chOff x="2993" y="2121"/>
            <a:chExt cx="2647" cy="1886"/>
          </a:xfrm>
        </p:grpSpPr>
        <p:sp>
          <p:nvSpPr>
            <p:cNvPr id="67589" name="Oval 5"/>
            <p:cNvSpPr>
              <a:spLocks noChangeArrowheads="1"/>
            </p:cNvSpPr>
            <p:nvPr/>
          </p:nvSpPr>
          <p:spPr bwMode="auto">
            <a:xfrm>
              <a:off x="4053" y="21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4629" y="2453"/>
              <a:ext cx="1011" cy="889"/>
              <a:chOff x="3795" y="2585"/>
              <a:chExt cx="1011" cy="889"/>
            </a:xfrm>
          </p:grpSpPr>
          <p:sp>
            <p:nvSpPr>
              <p:cNvPr id="67591" name="Oval 7"/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67592" name="Oval 8"/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20</a:t>
                </a:r>
              </a:p>
            </p:txBody>
          </p:sp>
          <p:sp>
            <p:nvSpPr>
              <p:cNvPr id="67593" name="Oval 9"/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18</a:t>
                </a:r>
              </a:p>
            </p:txBody>
          </p:sp>
          <p:sp>
            <p:nvSpPr>
              <p:cNvPr id="67594" name="Oval 10"/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23</a:t>
                </a:r>
              </a:p>
            </p:txBody>
          </p:sp>
          <p:sp>
            <p:nvSpPr>
              <p:cNvPr id="67595" name="Line 11"/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7" name="Line 13"/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3483" y="34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auto">
            <a:xfrm>
              <a:off x="3483" y="245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67600" name="Group 16"/>
            <p:cNvGrpSpPr>
              <a:grpSpLocks/>
            </p:cNvGrpSpPr>
            <p:nvPr/>
          </p:nvGrpSpPr>
          <p:grpSpPr bwMode="auto">
            <a:xfrm>
              <a:off x="2993" y="2785"/>
              <a:ext cx="1176" cy="224"/>
              <a:chOff x="1018" y="3184"/>
              <a:chExt cx="1176" cy="224"/>
            </a:xfrm>
          </p:grpSpPr>
          <p:sp>
            <p:nvSpPr>
              <p:cNvPr id="67601" name="Oval 17"/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67602" name="Oval 18"/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67603" name="Oval 19"/>
            <p:cNvSpPr>
              <a:spLocks noChangeArrowheads="1"/>
            </p:cNvSpPr>
            <p:nvPr/>
          </p:nvSpPr>
          <p:spPr bwMode="auto">
            <a:xfrm>
              <a:off x="3784" y="380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auto">
            <a:xfrm>
              <a:off x="3708" y="314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auto">
            <a:xfrm>
              <a:off x="4204" y="3140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 flipH="1">
              <a:off x="3172" y="2620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3674" y="2620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H="1">
              <a:off x="3849" y="2992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4128" y="3000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 flipH="1">
              <a:off x="3626" y="3338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>
              <a:off x="3632" y="3663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 flipH="1">
              <a:off x="3672" y="226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4248" y="226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14" name="Line 30"/>
          <p:cNvSpPr>
            <a:spLocks noChangeShapeType="1"/>
          </p:cNvSpPr>
          <p:nvPr/>
        </p:nvSpPr>
        <p:spPr bwMode="auto">
          <a:xfrm rot="19994941" flipH="1">
            <a:off x="7634288" y="1571625"/>
            <a:ext cx="28892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7894638" y="1209675"/>
            <a:ext cx="303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 flipH="1">
            <a:off x="8489950" y="2176463"/>
            <a:ext cx="303213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8729663" y="1924050"/>
            <a:ext cx="303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67618" name="Freeform 34"/>
          <p:cNvSpPr>
            <a:spLocks/>
          </p:cNvSpPr>
          <p:nvPr/>
        </p:nvSpPr>
        <p:spPr bwMode="auto">
          <a:xfrm rot="5400000" flipV="1">
            <a:off x="7094537" y="1243013"/>
            <a:ext cx="925513" cy="1589088"/>
          </a:xfrm>
          <a:custGeom>
            <a:avLst/>
            <a:gdLst>
              <a:gd name="T0" fmla="*/ 996 w 996"/>
              <a:gd name="T1" fmla="*/ 601 h 601"/>
              <a:gd name="T2" fmla="*/ 733 w 996"/>
              <a:gd name="T3" fmla="*/ 226 h 601"/>
              <a:gd name="T4" fmla="*/ 0 w 996"/>
              <a:gd name="T5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601">
                <a:moveTo>
                  <a:pt x="996" y="601"/>
                </a:moveTo>
                <a:cubicBezTo>
                  <a:pt x="947" y="463"/>
                  <a:pt x="899" y="326"/>
                  <a:pt x="733" y="226"/>
                </a:cubicBezTo>
                <a:cubicBezTo>
                  <a:pt x="567" y="126"/>
                  <a:pt x="283" y="63"/>
                  <a:pt x="0" y="0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Freeform 35"/>
          <p:cNvSpPr>
            <a:spLocks/>
          </p:cNvSpPr>
          <p:nvPr/>
        </p:nvSpPr>
        <p:spPr bwMode="auto">
          <a:xfrm>
            <a:off x="6937375" y="1350963"/>
            <a:ext cx="1581150" cy="954087"/>
          </a:xfrm>
          <a:custGeom>
            <a:avLst/>
            <a:gdLst>
              <a:gd name="T0" fmla="*/ 996 w 996"/>
              <a:gd name="T1" fmla="*/ 601 h 601"/>
              <a:gd name="T2" fmla="*/ 733 w 996"/>
              <a:gd name="T3" fmla="*/ 226 h 601"/>
              <a:gd name="T4" fmla="*/ 0 w 996"/>
              <a:gd name="T5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601">
                <a:moveTo>
                  <a:pt x="996" y="601"/>
                </a:moveTo>
                <a:cubicBezTo>
                  <a:pt x="947" y="463"/>
                  <a:pt x="899" y="326"/>
                  <a:pt x="733" y="226"/>
                </a:cubicBezTo>
                <a:cubicBezTo>
                  <a:pt x="567" y="126"/>
                  <a:pt x="283" y="63"/>
                  <a:pt x="0" y="0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5856288" y="6000750"/>
            <a:ext cx="279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xmlns="" val="21317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8CB2-27FB-4CBF-A5B4-0833D8209D76}" type="slidenum">
              <a:rPr lang="en-US"/>
              <a:pPr/>
              <a:t>49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800"/>
              <a:t>Binary Search Trees -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71563"/>
            <a:ext cx="8229600" cy="54562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Operations on binary search trees: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SEARCH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PREDECESSOR</a:t>
            </a:r>
            <a:r>
              <a:rPr lang="en-US" sz="2000"/>
              <a:t>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SUCCESOR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MINIMUM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MAXIMUM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INSERT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rgbClr val="336699"/>
                </a:solidFill>
              </a:rPr>
              <a:t>DELETE</a:t>
            </a:r>
            <a:r>
              <a:rPr lang="en-US" sz="2000"/>
              <a:t>			</a:t>
            </a:r>
            <a:r>
              <a:rPr lang="en-US" sz="2000">
                <a:latin typeface="Comic Sans MS" pitchFamily="66" charset="0"/>
              </a:rPr>
              <a:t>O(h)</a:t>
            </a:r>
          </a:p>
          <a:p>
            <a:pPr>
              <a:lnSpc>
                <a:spcPct val="110000"/>
              </a:lnSpc>
            </a:pPr>
            <a:r>
              <a:rPr lang="en-US" sz="2400"/>
              <a:t>These operations are fast if the height of the tree is </a:t>
            </a:r>
            <a:r>
              <a:rPr lang="en-US" sz="2400">
                <a:latin typeface="Comic Sans MS" pitchFamily="66" charset="0"/>
              </a:rPr>
              <a:t>small</a:t>
            </a:r>
            <a:r>
              <a:rPr lang="en-US" sz="2400"/>
              <a:t> – otherwise their performance is similar to that of a linked list</a:t>
            </a:r>
          </a:p>
        </p:txBody>
      </p:sp>
    </p:spTree>
    <p:extLst>
      <p:ext uri="{BB962C8B-B14F-4D97-AF65-F5344CB8AC3E}">
        <p14:creationId xmlns:p14="http://schemas.microsoft.com/office/powerpoint/2010/main" xmlns="" val="20103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547688" y="1292225"/>
            <a:ext cx="7527925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                                 	p                                    r</a:t>
            </a:r>
            <a:endParaRPr lang="en-US" sz="2000" b="1" u="sng">
              <a:solidFill>
                <a:srgbClr val="CC0000"/>
              </a:solidFill>
            </a:endParaRPr>
          </a:p>
          <a:p>
            <a:r>
              <a:rPr lang="en-US" sz="2000" b="1" u="sng">
                <a:solidFill>
                  <a:srgbClr val="CC0000"/>
                </a:solidFill>
              </a:rPr>
              <a:t>initially:</a:t>
            </a:r>
            <a:r>
              <a:rPr lang="en-US" sz="2000"/>
              <a:t>                    	2  5  8  3  9  4  1  7  10  </a:t>
            </a:r>
            <a:r>
              <a:rPr lang="en-US" sz="2000" b="1"/>
              <a:t>6</a:t>
            </a:r>
            <a:r>
              <a:rPr lang="en-US" sz="2000"/>
              <a:t>          </a:t>
            </a:r>
            <a:r>
              <a:rPr lang="en-US" sz="2000" b="1" u="sng">
                <a:solidFill>
                  <a:schemeClr val="tx2"/>
                </a:solidFill>
              </a:rPr>
              <a:t>note:</a:t>
            </a:r>
            <a:r>
              <a:rPr lang="en-US" sz="2000">
                <a:solidFill>
                  <a:schemeClr val="tx2"/>
                </a:solidFill>
              </a:rPr>
              <a:t> pivot (x) = 6</a:t>
            </a:r>
          </a:p>
          <a:p>
            <a:r>
              <a:rPr lang="en-US" sz="2000"/>
              <a:t>                                 i  j</a:t>
            </a:r>
          </a:p>
          <a:p>
            <a:endParaRPr lang="en-US" sz="16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</a:t>
            </a:r>
            <a:r>
              <a:rPr lang="en-US" sz="2000"/>
              <a:t>  5  8  3  9  4  1  7  10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	i   j</a:t>
            </a:r>
          </a:p>
          <a:p>
            <a:endParaRPr lang="en-US" sz="16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5</a:t>
            </a:r>
            <a:r>
              <a:rPr lang="en-US" sz="2000"/>
              <a:t>  8  3  9  4  1  7  10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i   j</a:t>
            </a:r>
          </a:p>
          <a:p>
            <a:endParaRPr lang="en-US" sz="16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3  9  4  1  7  10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i       j</a:t>
            </a:r>
          </a:p>
          <a:p>
            <a:endParaRPr lang="en-US" sz="16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9  4  1  7  10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i       j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51575" y="2733675"/>
            <a:ext cx="2806700" cy="314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Partition(A, p, r)</a:t>
            </a:r>
          </a:p>
          <a:p>
            <a:r>
              <a:rPr lang="en-US" sz="2000"/>
              <a:t>	x, i  := A[r], p – 1;</a:t>
            </a:r>
          </a:p>
          <a:p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	i := i + 1;</a:t>
            </a:r>
          </a:p>
          <a:p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r>
              <a:rPr lang="en-US" sz="2000">
                <a:sym typeface="Symbol" pitchFamily="18" charset="2"/>
              </a:rPr>
              <a:t>	A[i + 1]  A[r];</a:t>
            </a: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(Continued)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261938" y="920750"/>
            <a:ext cx="5003800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9  4  1  7  10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i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9</a:t>
            </a:r>
            <a:r>
              <a:rPr lang="en-US" sz="2000"/>
              <a:t>  4  1  7  10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i    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4</a:t>
            </a:r>
            <a:r>
              <a:rPr lang="en-US" sz="2000"/>
              <a:t> </a:t>
            </a:r>
            <a:r>
              <a:rPr lang="en-US" sz="2000">
                <a:solidFill>
                  <a:schemeClr val="tx2"/>
                </a:solidFill>
              </a:rPr>
              <a:t> 9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1  7  10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    i    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4</a:t>
            </a:r>
            <a:r>
              <a:rPr lang="en-US" sz="2000"/>
              <a:t> 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CC0000"/>
                </a:solidFill>
              </a:rPr>
              <a:t>1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9</a:t>
            </a:r>
            <a:r>
              <a:rPr lang="en-US" sz="2000"/>
              <a:t>  7  10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        i    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4</a:t>
            </a:r>
            <a:r>
              <a:rPr lang="en-US" sz="2000"/>
              <a:t> 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CC0000"/>
                </a:solidFill>
              </a:rPr>
              <a:t>1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9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7</a:t>
            </a:r>
            <a:r>
              <a:rPr lang="en-US" sz="2000"/>
              <a:t>  10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        i         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next iteration:</a:t>
            </a:r>
            <a:r>
              <a:rPr lang="en-US" sz="2000"/>
              <a:t> 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4</a:t>
            </a:r>
            <a:r>
              <a:rPr lang="en-US" sz="2000"/>
              <a:t> 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CC0000"/>
                </a:solidFill>
              </a:rPr>
              <a:t>1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9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7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10</a:t>
            </a:r>
            <a:r>
              <a:rPr lang="en-US" sz="2000"/>
              <a:t>  </a:t>
            </a:r>
            <a:r>
              <a:rPr lang="en-US" sz="2000" b="1"/>
              <a:t>6</a:t>
            </a:r>
            <a:endParaRPr lang="en-US" sz="2000"/>
          </a:p>
          <a:p>
            <a:r>
              <a:rPr lang="en-US" sz="2000"/>
              <a:t>                                                    i                     j</a:t>
            </a:r>
          </a:p>
          <a:p>
            <a:endParaRPr lang="en-US" sz="1400"/>
          </a:p>
          <a:p>
            <a:r>
              <a:rPr lang="en-US" sz="2000" b="1" u="sng">
                <a:solidFill>
                  <a:srgbClr val="CC0000"/>
                </a:solidFill>
              </a:rPr>
              <a:t>after final swap:</a:t>
            </a:r>
            <a:r>
              <a:rPr lang="en-US" sz="2000"/>
              <a:t>       	</a:t>
            </a:r>
            <a:r>
              <a:rPr lang="en-US" sz="2000">
                <a:solidFill>
                  <a:srgbClr val="CC0000"/>
                </a:solidFill>
              </a:rPr>
              <a:t>2  5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rgbClr val="CC0000"/>
                </a:solidFill>
              </a:rPr>
              <a:t>4</a:t>
            </a:r>
            <a:r>
              <a:rPr lang="en-US" sz="2000"/>
              <a:t> 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rgbClr val="CC0000"/>
                </a:solidFill>
              </a:rPr>
              <a:t>1</a:t>
            </a:r>
            <a:r>
              <a:rPr lang="en-US" sz="2000"/>
              <a:t>  </a:t>
            </a:r>
            <a:r>
              <a:rPr lang="en-US" sz="2000" b="1"/>
              <a:t>6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9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7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10</a:t>
            </a:r>
            <a:r>
              <a:rPr lang="en-US" sz="2000"/>
              <a:t>  </a:t>
            </a:r>
            <a:r>
              <a:rPr lang="en-US" sz="2000">
                <a:solidFill>
                  <a:schemeClr val="tx2"/>
                </a:solidFill>
              </a:rPr>
              <a:t>8</a:t>
            </a:r>
            <a:endParaRPr lang="en-US" sz="2000"/>
          </a:p>
          <a:p>
            <a:r>
              <a:rPr lang="en-US" sz="2000"/>
              <a:t>                                                    i                     j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251575" y="2733675"/>
            <a:ext cx="2806700" cy="314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Partition(A, p, r)</a:t>
            </a:r>
          </a:p>
          <a:p>
            <a:r>
              <a:rPr lang="en-US" sz="2000"/>
              <a:t>	x, i  := A[r], p – 1;</a:t>
            </a:r>
          </a:p>
          <a:p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	i := i + 1;</a:t>
            </a:r>
          </a:p>
          <a:p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r>
              <a:rPr lang="en-US" sz="2000">
                <a:sym typeface="Symbol" pitchFamily="18" charset="2"/>
              </a:rPr>
              <a:t>	A[i + 1]  A[r];</a:t>
            </a: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9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54088"/>
            <a:ext cx="8458200" cy="5367337"/>
          </a:xfrm>
        </p:spPr>
        <p:txBody>
          <a:bodyPr/>
          <a:lstStyle/>
          <a:p>
            <a:pPr marL="609600" indent="-609600"/>
            <a:r>
              <a:rPr lang="en-US" sz="2800" dirty="0" smtClean="0"/>
              <a:t>Select the </a:t>
            </a:r>
            <a:r>
              <a:rPr lang="en-US" sz="2800" dirty="0" smtClean="0">
                <a:solidFill>
                  <a:srgbClr val="CC3300"/>
                </a:solidFill>
              </a:rPr>
              <a:t>last element</a:t>
            </a:r>
            <a:r>
              <a:rPr lang="en-US" sz="2800" dirty="0" smtClean="0"/>
              <a:t> A[</a:t>
            </a:r>
            <a:r>
              <a:rPr lang="en-US" sz="2800" i="1" dirty="0" smtClean="0"/>
              <a:t>r</a:t>
            </a:r>
            <a:r>
              <a:rPr lang="en-US" sz="2800" dirty="0" smtClean="0"/>
              <a:t>] in the </a:t>
            </a:r>
            <a:r>
              <a:rPr lang="en-US" sz="2800" dirty="0" err="1" smtClean="0"/>
              <a:t>subarray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[</a:t>
            </a:r>
            <a:r>
              <a:rPr lang="en-US" sz="2800" i="1" dirty="0" err="1" smtClean="0"/>
              <a:t>p</a:t>
            </a:r>
            <a:r>
              <a:rPr lang="en-US" sz="2800" dirty="0" err="1" smtClean="0"/>
              <a:t>..</a:t>
            </a:r>
            <a:r>
              <a:rPr lang="en-US" sz="2800" i="1" dirty="0" err="1" smtClean="0"/>
              <a:t>r</a:t>
            </a:r>
            <a:r>
              <a:rPr lang="en-US" sz="2800" dirty="0" smtClean="0"/>
              <a:t>] as the </a:t>
            </a:r>
            <a:r>
              <a:rPr lang="en-US" sz="2800" i="1" dirty="0" smtClean="0">
                <a:solidFill>
                  <a:schemeClr val="hlink"/>
                </a:solidFill>
              </a:rPr>
              <a:t>pivot</a:t>
            </a:r>
            <a:r>
              <a:rPr lang="en-US" sz="2800" dirty="0" smtClean="0">
                <a:solidFill>
                  <a:schemeClr val="hlink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– the element around which to partition.</a:t>
            </a:r>
          </a:p>
          <a:p>
            <a:pPr marL="609600" indent="-609600"/>
            <a:r>
              <a:rPr lang="en-US" sz="2800" dirty="0" smtClean="0">
                <a:solidFill>
                  <a:schemeClr val="tx1"/>
                </a:solidFill>
              </a:rPr>
              <a:t>As the procedure executes, the array is partitioned into possibly empty regions.</a:t>
            </a:r>
          </a:p>
          <a:p>
            <a:pPr marL="990600" lvl="1" indent="-533400">
              <a:buFontTx/>
              <a:buAutoNum type="arabicPeriod"/>
            </a:pPr>
            <a:r>
              <a:rPr lang="en-US" sz="2400" i="1" dirty="0" smtClean="0">
                <a:solidFill>
                  <a:srgbClr val="CC3300"/>
                </a:solidFill>
              </a:rPr>
              <a:t>A</a:t>
            </a:r>
            <a:r>
              <a:rPr lang="en-US" sz="2400" dirty="0" smtClean="0">
                <a:solidFill>
                  <a:srgbClr val="CC3300"/>
                </a:solidFill>
              </a:rPr>
              <a:t>[</a:t>
            </a:r>
            <a:r>
              <a:rPr lang="en-US" sz="2400" i="1" dirty="0" err="1" smtClean="0">
                <a:solidFill>
                  <a:srgbClr val="CC3300"/>
                </a:solidFill>
              </a:rPr>
              <a:t>p</a:t>
            </a:r>
            <a:r>
              <a:rPr lang="en-US" sz="2400" dirty="0" err="1" smtClean="0">
                <a:solidFill>
                  <a:srgbClr val="CC3300"/>
                </a:solidFill>
              </a:rPr>
              <a:t>..</a:t>
            </a:r>
            <a:r>
              <a:rPr lang="en-US" sz="2400" i="1" dirty="0" err="1" smtClean="0">
                <a:solidFill>
                  <a:srgbClr val="CC3300"/>
                </a:solidFill>
              </a:rPr>
              <a:t>i</a:t>
            </a:r>
            <a:r>
              <a:rPr lang="en-US" sz="2400" dirty="0" smtClean="0">
                <a:solidFill>
                  <a:srgbClr val="CC3300"/>
                </a:solidFill>
              </a:rPr>
              <a:t>]</a:t>
            </a:r>
            <a:r>
              <a:rPr lang="en-US" sz="2400" dirty="0" smtClean="0"/>
              <a:t> — All entries in this region are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pivot</a:t>
            </a:r>
            <a:r>
              <a:rPr lang="en-US" sz="2000" dirty="0" smtClean="0">
                <a:sym typeface="Symbol" pitchFamily="18" charset="2"/>
              </a:rPr>
              <a:t>.</a:t>
            </a:r>
            <a:r>
              <a:rPr lang="en-US" sz="2400" dirty="0" smtClean="0"/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sz="2400" i="1" dirty="0" smtClean="0">
                <a:solidFill>
                  <a:srgbClr val="CC3300"/>
                </a:solidFill>
              </a:rPr>
              <a:t>A</a:t>
            </a:r>
            <a:r>
              <a:rPr lang="en-US" sz="2400" dirty="0" smtClean="0">
                <a:solidFill>
                  <a:srgbClr val="CC3300"/>
                </a:solidFill>
              </a:rPr>
              <a:t>[</a:t>
            </a:r>
            <a:r>
              <a:rPr lang="en-US" sz="2400" i="1" dirty="0" smtClean="0">
                <a:solidFill>
                  <a:srgbClr val="CC3300"/>
                </a:solidFill>
              </a:rPr>
              <a:t>i</a:t>
            </a:r>
            <a:r>
              <a:rPr lang="en-US" sz="2400" dirty="0" smtClean="0">
                <a:solidFill>
                  <a:srgbClr val="CC3300"/>
                </a:solidFill>
              </a:rPr>
              <a:t>+1..</a:t>
            </a:r>
            <a:r>
              <a:rPr lang="en-US" sz="2400" i="1" dirty="0" smtClean="0">
                <a:solidFill>
                  <a:srgbClr val="CC3300"/>
                </a:solidFill>
              </a:rPr>
              <a:t>j – </a:t>
            </a:r>
            <a:r>
              <a:rPr lang="en-US" sz="2400" dirty="0" smtClean="0">
                <a:solidFill>
                  <a:srgbClr val="CC3300"/>
                </a:solidFill>
              </a:rPr>
              <a:t>1]</a:t>
            </a:r>
            <a:r>
              <a:rPr lang="en-US" sz="2400" dirty="0" smtClean="0"/>
              <a:t> — All entries in this region are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&gt;  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pivot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400" dirty="0" smtClean="0"/>
          </a:p>
          <a:p>
            <a:pPr marL="990600" lvl="1" indent="-533400">
              <a:buFontTx/>
              <a:buAutoNum type="arabicPeriod"/>
            </a:pPr>
            <a:r>
              <a:rPr lang="en-US" sz="2400" i="1" dirty="0" smtClean="0">
                <a:solidFill>
                  <a:srgbClr val="CC3300"/>
                </a:solidFill>
              </a:rPr>
              <a:t>A</a:t>
            </a:r>
            <a:r>
              <a:rPr lang="en-US" sz="2400" dirty="0" smtClean="0">
                <a:solidFill>
                  <a:srgbClr val="CC3300"/>
                </a:solidFill>
              </a:rPr>
              <a:t>[</a:t>
            </a:r>
            <a:r>
              <a:rPr lang="en-US" sz="2400" i="1" dirty="0" smtClean="0">
                <a:solidFill>
                  <a:srgbClr val="CC3300"/>
                </a:solidFill>
              </a:rPr>
              <a:t>r</a:t>
            </a:r>
            <a:r>
              <a:rPr lang="en-US" sz="2400" dirty="0" smtClean="0">
                <a:solidFill>
                  <a:srgbClr val="CC3300"/>
                </a:solidFill>
              </a:rPr>
              <a:t>] = </a:t>
            </a:r>
            <a:r>
              <a:rPr lang="en-US" sz="2400" i="1" dirty="0" smtClean="0">
                <a:solidFill>
                  <a:srgbClr val="CC3300"/>
                </a:solidFill>
              </a:rPr>
              <a:t>pivot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  <a:r>
              <a:rPr lang="en-US" sz="2800" dirty="0" smtClean="0">
                <a:solidFill>
                  <a:srgbClr val="CC3300"/>
                </a:solidFill>
              </a:rPr>
              <a:t>The above</a:t>
            </a:r>
            <a:r>
              <a:rPr lang="en-US" sz="2800" dirty="0" smtClean="0"/>
              <a:t> hold before each iteration of the </a:t>
            </a:r>
            <a:r>
              <a:rPr lang="en-US" sz="2800" i="1" dirty="0" smtClean="0"/>
              <a:t>for</a:t>
            </a:r>
            <a:r>
              <a:rPr lang="en-US" sz="2800" dirty="0" smtClean="0"/>
              <a:t> loop, and </a:t>
            </a:r>
            <a:r>
              <a:rPr lang="en-US" sz="2800" dirty="0" smtClean="0">
                <a:solidFill>
                  <a:srgbClr val="CC3300"/>
                </a:solidFill>
              </a:rPr>
              <a:t>constitute</a:t>
            </a:r>
            <a:r>
              <a:rPr lang="en-US" sz="2800" dirty="0" smtClean="0"/>
              <a:t> a </a:t>
            </a:r>
            <a:r>
              <a:rPr lang="en-US" sz="2800" i="1" dirty="0" smtClean="0">
                <a:solidFill>
                  <a:schemeClr val="hlink"/>
                </a:solidFill>
              </a:rPr>
              <a:t>loop invariant</a:t>
            </a:r>
            <a:r>
              <a:rPr lang="en-US" sz="2800" i="1" dirty="0" smtClean="0"/>
              <a:t>. </a:t>
            </a:r>
            <a:r>
              <a:rPr lang="en-US" sz="2400" dirty="0" smtClean="0"/>
              <a:t>(4 is not part of the LI.)</a:t>
            </a:r>
            <a:endParaRPr lang="en-US" sz="2400" i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3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Partition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85875"/>
            <a:ext cx="8458200" cy="42799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</a:extLst>
        </p:spPr>
        <p:txBody>
          <a:bodyPr/>
          <a:lstStyle/>
          <a:p>
            <a:r>
              <a:rPr lang="en-US" sz="2800" smtClean="0"/>
              <a:t>Use loop invariant.</a:t>
            </a:r>
          </a:p>
          <a:p>
            <a:r>
              <a:rPr lang="en-US" sz="2800" b="1" u="sng" smtClean="0">
                <a:solidFill>
                  <a:srgbClr val="CC3300"/>
                </a:solidFill>
              </a:rPr>
              <a:t>Initialization:</a:t>
            </a:r>
          </a:p>
          <a:p>
            <a:pPr lvl="1"/>
            <a:r>
              <a:rPr lang="en-US" sz="2400" smtClean="0"/>
              <a:t>Before first iteration</a:t>
            </a:r>
          </a:p>
          <a:p>
            <a:pPr lvl="2"/>
            <a:r>
              <a:rPr lang="en-US" sz="2000" i="1" smtClean="0"/>
              <a:t>A</a:t>
            </a:r>
            <a:r>
              <a:rPr lang="en-US" sz="2000" smtClean="0"/>
              <a:t>[</a:t>
            </a:r>
            <a:r>
              <a:rPr lang="en-US" sz="2000" i="1" smtClean="0"/>
              <a:t>p</a:t>
            </a:r>
            <a:r>
              <a:rPr lang="en-US" sz="2000" smtClean="0"/>
              <a:t>..</a:t>
            </a:r>
            <a:r>
              <a:rPr lang="en-US" sz="2000" i="1" smtClean="0"/>
              <a:t>i</a:t>
            </a:r>
            <a:r>
              <a:rPr lang="en-US" sz="2000" smtClean="0"/>
              <a:t>] and </a:t>
            </a:r>
            <a:r>
              <a:rPr lang="en-US" sz="2000" i="1" smtClean="0"/>
              <a:t>A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+1..</a:t>
            </a:r>
            <a:r>
              <a:rPr lang="en-US" sz="2000" i="1" smtClean="0"/>
              <a:t>j – </a:t>
            </a:r>
            <a:r>
              <a:rPr lang="en-US" sz="2000" smtClean="0"/>
              <a:t>1] are empty – Conds. 1 and 2 are satisfied (trivially).</a:t>
            </a:r>
          </a:p>
          <a:p>
            <a:pPr lvl="2"/>
            <a:r>
              <a:rPr lang="en-US" sz="2000" i="1" smtClean="0"/>
              <a:t>r </a:t>
            </a:r>
            <a:r>
              <a:rPr lang="en-US" sz="2000" smtClean="0"/>
              <a:t>is the index of the </a:t>
            </a:r>
            <a:r>
              <a:rPr lang="en-US" sz="2000" i="1" smtClean="0"/>
              <a:t>pivot – </a:t>
            </a:r>
            <a:r>
              <a:rPr lang="en-US" sz="2000" smtClean="0"/>
              <a:t>Cond. 3 is satisfied.</a:t>
            </a:r>
          </a:p>
          <a:p>
            <a:r>
              <a:rPr lang="en-US" sz="2800" b="1" u="sng" smtClean="0">
                <a:solidFill>
                  <a:srgbClr val="CC3300"/>
                </a:solidFill>
              </a:rPr>
              <a:t>Maintenance:</a:t>
            </a:r>
          </a:p>
          <a:p>
            <a:pPr lvl="1"/>
            <a:r>
              <a:rPr lang="en-US" sz="2400" b="1" u="sng" smtClean="0">
                <a:solidFill>
                  <a:schemeClr val="hlink"/>
                </a:solidFill>
              </a:rPr>
              <a:t>Case 1:</a:t>
            </a:r>
            <a:r>
              <a:rPr lang="en-US" sz="2400" b="1" smtClean="0"/>
              <a:t> 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j</a:t>
            </a:r>
            <a:r>
              <a:rPr lang="en-US" sz="2400" smtClean="0">
                <a:solidFill>
                  <a:schemeClr val="hlink"/>
                </a:solidFill>
              </a:rPr>
              <a:t>] &gt; </a:t>
            </a:r>
            <a:r>
              <a:rPr lang="en-US" sz="2400" i="1" smtClean="0">
                <a:solidFill>
                  <a:schemeClr val="hlink"/>
                </a:solidFill>
              </a:rPr>
              <a:t>x</a:t>
            </a:r>
            <a:endParaRPr lang="en-US" sz="2400" smtClean="0">
              <a:solidFill>
                <a:schemeClr val="hlink"/>
              </a:solidFill>
            </a:endParaRPr>
          </a:p>
          <a:p>
            <a:pPr lvl="2"/>
            <a:r>
              <a:rPr lang="en-US" sz="2000" smtClean="0"/>
              <a:t>Increment </a:t>
            </a:r>
            <a:r>
              <a:rPr lang="en-US" sz="2000" i="1" smtClean="0"/>
              <a:t>j</a:t>
            </a:r>
            <a:r>
              <a:rPr lang="en-US" sz="2000" smtClean="0"/>
              <a:t> only.</a:t>
            </a:r>
          </a:p>
          <a:p>
            <a:pPr lvl="2"/>
            <a:r>
              <a:rPr lang="en-US" sz="2000" smtClean="0"/>
              <a:t>LI is maintained.</a:t>
            </a:r>
          </a:p>
          <a:p>
            <a:pPr lvl="2">
              <a:buFontTx/>
              <a:buNone/>
            </a:pPr>
            <a:endParaRPr lang="en-US" sz="2000" smtClean="0"/>
          </a:p>
          <a:p>
            <a:pPr lvl="1"/>
            <a:endParaRPr lang="en-US" sz="2400" i="1" smtClean="0"/>
          </a:p>
          <a:p>
            <a:pPr lvl="2"/>
            <a:endParaRPr lang="en-US" sz="2000" i="1" smtClean="0"/>
          </a:p>
          <a:p>
            <a:pPr lvl="2"/>
            <a:endParaRPr lang="en-US" sz="2000" smtClean="0"/>
          </a:p>
          <a:p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10245" name="Text Box 61"/>
          <p:cNvSpPr txBox="1">
            <a:spLocks noChangeArrowheads="1"/>
          </p:cNvSpPr>
          <p:nvPr/>
        </p:nvSpPr>
        <p:spPr bwMode="auto">
          <a:xfrm>
            <a:off x="5786438" y="3708400"/>
            <a:ext cx="2806700" cy="314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/>
              <a:t>Partition(A, p, r)</a:t>
            </a:r>
          </a:p>
          <a:p>
            <a:r>
              <a:rPr lang="en-US" sz="2000"/>
              <a:t>	x, i  := A[r], p – 1;</a:t>
            </a:r>
          </a:p>
          <a:p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		i := i + 1;</a:t>
            </a:r>
          </a:p>
          <a:p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r>
              <a:rPr lang="en-US" sz="2000">
                <a:sym typeface="Symbol" pitchFamily="18" charset="2"/>
              </a:rPr>
              <a:t>	A[i + 1]  A[r];</a:t>
            </a:r>
          </a:p>
          <a:p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0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Partition</a:t>
            </a:r>
          </a:p>
        </p:txBody>
      </p:sp>
      <p:grpSp>
        <p:nvGrpSpPr>
          <p:cNvPr id="11268" name="Group 28"/>
          <p:cNvGrpSpPr>
            <a:grpSpLocks/>
          </p:cNvGrpSpPr>
          <p:nvPr/>
        </p:nvGrpSpPr>
        <p:grpSpPr bwMode="auto">
          <a:xfrm>
            <a:off x="668338" y="2192338"/>
            <a:ext cx="7875587" cy="1619250"/>
            <a:chOff x="421" y="738"/>
            <a:chExt cx="4961" cy="1020"/>
          </a:xfrm>
        </p:grpSpPr>
        <p:sp>
          <p:nvSpPr>
            <p:cNvPr id="11295" name="Text Box 4"/>
            <p:cNvSpPr txBox="1">
              <a:spLocks noChangeArrowheads="1"/>
            </p:cNvSpPr>
            <p:nvPr/>
          </p:nvSpPr>
          <p:spPr bwMode="auto">
            <a:xfrm>
              <a:off x="421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96" name="Text Box 5"/>
            <p:cNvSpPr txBox="1">
              <a:spLocks noChangeArrowheads="1"/>
            </p:cNvSpPr>
            <p:nvPr/>
          </p:nvSpPr>
          <p:spPr bwMode="auto">
            <a:xfrm>
              <a:off x="753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97" name="Text Box 6"/>
            <p:cNvSpPr txBox="1">
              <a:spLocks noChangeArrowheads="1"/>
            </p:cNvSpPr>
            <p:nvPr/>
          </p:nvSpPr>
          <p:spPr bwMode="auto">
            <a:xfrm>
              <a:off x="1085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98" name="Text Box 7"/>
            <p:cNvSpPr txBox="1">
              <a:spLocks noChangeArrowheads="1"/>
            </p:cNvSpPr>
            <p:nvPr/>
          </p:nvSpPr>
          <p:spPr bwMode="auto">
            <a:xfrm>
              <a:off x="1393" y="983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299" name="Text Box 8"/>
            <p:cNvSpPr txBox="1">
              <a:spLocks noChangeArrowheads="1"/>
            </p:cNvSpPr>
            <p:nvPr/>
          </p:nvSpPr>
          <p:spPr bwMode="auto">
            <a:xfrm>
              <a:off x="1749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0" name="Text Box 9"/>
            <p:cNvSpPr txBox="1">
              <a:spLocks noChangeArrowheads="1"/>
            </p:cNvSpPr>
            <p:nvPr/>
          </p:nvSpPr>
          <p:spPr bwMode="auto">
            <a:xfrm>
              <a:off x="2081" y="983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1" name="Text Box 10"/>
            <p:cNvSpPr txBox="1">
              <a:spLocks noChangeArrowheads="1"/>
            </p:cNvSpPr>
            <p:nvPr/>
          </p:nvSpPr>
          <p:spPr bwMode="auto">
            <a:xfrm>
              <a:off x="2389" y="983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302" name="Text Box 11"/>
            <p:cNvSpPr txBox="1">
              <a:spLocks noChangeArrowheads="1"/>
            </p:cNvSpPr>
            <p:nvPr/>
          </p:nvSpPr>
          <p:spPr bwMode="auto">
            <a:xfrm>
              <a:off x="2721" y="983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303" name="Text Box 12"/>
            <p:cNvSpPr txBox="1">
              <a:spLocks noChangeArrowheads="1"/>
            </p:cNvSpPr>
            <p:nvPr/>
          </p:nvSpPr>
          <p:spPr bwMode="auto">
            <a:xfrm>
              <a:off x="3077" y="983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3409" y="983"/>
              <a:ext cx="321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&gt;</a:t>
              </a:r>
              <a:r>
                <a:rPr lang="en-US" i="1"/>
                <a:t>x</a:t>
              </a:r>
              <a:endParaRPr lang="en-US"/>
            </a:p>
          </p:txBody>
        </p:sp>
        <p:sp>
          <p:nvSpPr>
            <p:cNvPr id="11305" name="Text Box 14"/>
            <p:cNvSpPr txBox="1">
              <a:spLocks noChangeArrowheads="1"/>
            </p:cNvSpPr>
            <p:nvPr/>
          </p:nvSpPr>
          <p:spPr bwMode="auto">
            <a:xfrm>
              <a:off x="3749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6" name="Text Box 15"/>
            <p:cNvSpPr txBox="1">
              <a:spLocks noChangeArrowheads="1"/>
            </p:cNvSpPr>
            <p:nvPr/>
          </p:nvSpPr>
          <p:spPr bwMode="auto">
            <a:xfrm>
              <a:off x="4073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7" name="Text Box 16"/>
            <p:cNvSpPr txBox="1">
              <a:spLocks noChangeArrowheads="1"/>
            </p:cNvSpPr>
            <p:nvPr/>
          </p:nvSpPr>
          <p:spPr bwMode="auto">
            <a:xfrm>
              <a:off x="4403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8" name="Text Box 17"/>
            <p:cNvSpPr txBox="1">
              <a:spLocks noChangeArrowheads="1"/>
            </p:cNvSpPr>
            <p:nvPr/>
          </p:nvSpPr>
          <p:spPr bwMode="auto">
            <a:xfrm>
              <a:off x="4735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309" name="Text Box 18"/>
            <p:cNvSpPr txBox="1">
              <a:spLocks noChangeArrowheads="1"/>
            </p:cNvSpPr>
            <p:nvPr/>
          </p:nvSpPr>
          <p:spPr bwMode="auto">
            <a:xfrm>
              <a:off x="5073" y="983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i="1"/>
                <a:t> x</a:t>
              </a:r>
              <a:r>
                <a:rPr lang="en-US"/>
                <a:t> </a:t>
              </a:r>
            </a:p>
          </p:txBody>
        </p:sp>
        <p:sp>
          <p:nvSpPr>
            <p:cNvPr id="11310" name="Text Box 19"/>
            <p:cNvSpPr txBox="1">
              <a:spLocks noChangeArrowheads="1"/>
            </p:cNvSpPr>
            <p:nvPr/>
          </p:nvSpPr>
          <p:spPr bwMode="auto">
            <a:xfrm>
              <a:off x="484" y="75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p</a:t>
              </a:r>
            </a:p>
          </p:txBody>
        </p:sp>
        <p:sp>
          <p:nvSpPr>
            <p:cNvPr id="11311" name="Text Box 20"/>
            <p:cNvSpPr txBox="1">
              <a:spLocks noChangeArrowheads="1"/>
            </p:cNvSpPr>
            <p:nvPr/>
          </p:nvSpPr>
          <p:spPr bwMode="auto">
            <a:xfrm>
              <a:off x="1824" y="73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i</a:t>
              </a:r>
            </a:p>
          </p:txBody>
        </p:sp>
        <p:sp>
          <p:nvSpPr>
            <p:cNvPr id="11312" name="Text Box 21"/>
            <p:cNvSpPr txBox="1">
              <a:spLocks noChangeArrowheads="1"/>
            </p:cNvSpPr>
            <p:nvPr/>
          </p:nvSpPr>
          <p:spPr bwMode="auto">
            <a:xfrm>
              <a:off x="3422" y="75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j</a:t>
              </a:r>
            </a:p>
          </p:txBody>
        </p:sp>
        <p:sp>
          <p:nvSpPr>
            <p:cNvPr id="11313" name="Text Box 22"/>
            <p:cNvSpPr txBox="1">
              <a:spLocks noChangeArrowheads="1"/>
            </p:cNvSpPr>
            <p:nvPr/>
          </p:nvSpPr>
          <p:spPr bwMode="auto">
            <a:xfrm>
              <a:off x="5087" y="746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r</a:t>
              </a:r>
            </a:p>
          </p:txBody>
        </p:sp>
        <p:sp>
          <p:nvSpPr>
            <p:cNvPr id="11314" name="AutoShape 23"/>
            <p:cNvSpPr>
              <a:spLocks/>
            </p:cNvSpPr>
            <p:nvPr/>
          </p:nvSpPr>
          <p:spPr bwMode="auto">
            <a:xfrm rot="-5400000">
              <a:off x="1167" y="668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AutoShape 24"/>
            <p:cNvSpPr>
              <a:spLocks/>
            </p:cNvSpPr>
            <p:nvPr/>
          </p:nvSpPr>
          <p:spPr bwMode="auto">
            <a:xfrm rot="-5400000">
              <a:off x="2691" y="805"/>
              <a:ext cx="126" cy="1329"/>
            </a:xfrm>
            <a:prstGeom prst="leftBrace">
              <a:avLst>
                <a:gd name="adj1" fmla="val 8789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Text Box 26"/>
            <p:cNvSpPr txBox="1">
              <a:spLocks noChangeArrowheads="1"/>
            </p:cNvSpPr>
            <p:nvPr/>
          </p:nvSpPr>
          <p:spPr bwMode="auto">
            <a:xfrm>
              <a:off x="1086" y="1508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11317" name="Text Box 27"/>
            <p:cNvSpPr txBox="1">
              <a:spLocks noChangeArrowheads="1"/>
            </p:cNvSpPr>
            <p:nvPr/>
          </p:nvSpPr>
          <p:spPr bwMode="auto">
            <a:xfrm>
              <a:off x="2609" y="1492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</p:grpSp>
      <p:grpSp>
        <p:nvGrpSpPr>
          <p:cNvPr id="433206" name="Group 54"/>
          <p:cNvGrpSpPr>
            <a:grpSpLocks/>
          </p:cNvGrpSpPr>
          <p:nvPr/>
        </p:nvGrpSpPr>
        <p:grpSpPr bwMode="auto">
          <a:xfrm>
            <a:off x="647700" y="2941638"/>
            <a:ext cx="7875588" cy="2400300"/>
            <a:chOff x="408" y="1219"/>
            <a:chExt cx="4961" cy="1512"/>
          </a:xfrm>
        </p:grpSpPr>
        <p:sp>
          <p:nvSpPr>
            <p:cNvPr id="11271" name="Text Box 30"/>
            <p:cNvSpPr txBox="1">
              <a:spLocks noChangeArrowheads="1"/>
            </p:cNvSpPr>
            <p:nvPr/>
          </p:nvSpPr>
          <p:spPr bwMode="auto">
            <a:xfrm>
              <a:off x="408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72" name="Text Box 31"/>
            <p:cNvSpPr txBox="1">
              <a:spLocks noChangeArrowheads="1"/>
            </p:cNvSpPr>
            <p:nvPr/>
          </p:nvSpPr>
          <p:spPr bwMode="auto">
            <a:xfrm>
              <a:off x="740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73" name="Text Box 32"/>
            <p:cNvSpPr txBox="1">
              <a:spLocks noChangeArrowheads="1"/>
            </p:cNvSpPr>
            <p:nvPr/>
          </p:nvSpPr>
          <p:spPr bwMode="auto">
            <a:xfrm>
              <a:off x="1072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74" name="Text Box 33"/>
            <p:cNvSpPr txBox="1">
              <a:spLocks noChangeArrowheads="1"/>
            </p:cNvSpPr>
            <p:nvPr/>
          </p:nvSpPr>
          <p:spPr bwMode="auto">
            <a:xfrm>
              <a:off x="1380" y="1956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275" name="Text Box 34"/>
            <p:cNvSpPr txBox="1">
              <a:spLocks noChangeArrowheads="1"/>
            </p:cNvSpPr>
            <p:nvPr/>
          </p:nvSpPr>
          <p:spPr bwMode="auto">
            <a:xfrm>
              <a:off x="1736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76" name="Text Box 35"/>
            <p:cNvSpPr txBox="1">
              <a:spLocks noChangeArrowheads="1"/>
            </p:cNvSpPr>
            <p:nvPr/>
          </p:nvSpPr>
          <p:spPr bwMode="auto">
            <a:xfrm>
              <a:off x="2068" y="1956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77" name="Text Box 36"/>
            <p:cNvSpPr txBox="1">
              <a:spLocks noChangeArrowheads="1"/>
            </p:cNvSpPr>
            <p:nvPr/>
          </p:nvSpPr>
          <p:spPr bwMode="auto">
            <a:xfrm>
              <a:off x="2376" y="1956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278" name="Text Box 37"/>
            <p:cNvSpPr txBox="1">
              <a:spLocks noChangeArrowheads="1"/>
            </p:cNvSpPr>
            <p:nvPr/>
          </p:nvSpPr>
          <p:spPr bwMode="auto">
            <a:xfrm>
              <a:off x="2708" y="1956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279" name="Text Box 38"/>
            <p:cNvSpPr txBox="1">
              <a:spLocks noChangeArrowheads="1"/>
            </p:cNvSpPr>
            <p:nvPr/>
          </p:nvSpPr>
          <p:spPr bwMode="auto">
            <a:xfrm>
              <a:off x="3064" y="1956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80" name="Text Box 39"/>
            <p:cNvSpPr txBox="1">
              <a:spLocks noChangeArrowheads="1"/>
            </p:cNvSpPr>
            <p:nvPr/>
          </p:nvSpPr>
          <p:spPr bwMode="auto">
            <a:xfrm>
              <a:off x="3372" y="1956"/>
              <a:ext cx="368" cy="300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11281" name="Text Box 40"/>
            <p:cNvSpPr txBox="1">
              <a:spLocks noChangeArrowheads="1"/>
            </p:cNvSpPr>
            <p:nvPr/>
          </p:nvSpPr>
          <p:spPr bwMode="auto">
            <a:xfrm>
              <a:off x="3736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82" name="Text Box 41"/>
            <p:cNvSpPr txBox="1">
              <a:spLocks noChangeArrowheads="1"/>
            </p:cNvSpPr>
            <p:nvPr/>
          </p:nvSpPr>
          <p:spPr bwMode="auto">
            <a:xfrm>
              <a:off x="4060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4390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84" name="Text Box 43"/>
            <p:cNvSpPr txBox="1">
              <a:spLocks noChangeArrowheads="1"/>
            </p:cNvSpPr>
            <p:nvPr/>
          </p:nvSpPr>
          <p:spPr bwMode="auto">
            <a:xfrm>
              <a:off x="4722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11285" name="Text Box 44"/>
            <p:cNvSpPr txBox="1">
              <a:spLocks noChangeArrowheads="1"/>
            </p:cNvSpPr>
            <p:nvPr/>
          </p:nvSpPr>
          <p:spPr bwMode="auto">
            <a:xfrm>
              <a:off x="5060" y="1956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</a:t>
              </a:r>
              <a:r>
                <a:rPr lang="en-US" i="1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11286" name="Text Box 45"/>
            <p:cNvSpPr txBox="1">
              <a:spLocks noChangeArrowheads="1"/>
            </p:cNvSpPr>
            <p:nvPr/>
          </p:nvSpPr>
          <p:spPr bwMode="auto">
            <a:xfrm>
              <a:off x="471" y="173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p</a:t>
              </a:r>
            </a:p>
          </p:txBody>
        </p:sp>
        <p:sp>
          <p:nvSpPr>
            <p:cNvPr id="11287" name="Text Box 46"/>
            <p:cNvSpPr txBox="1">
              <a:spLocks noChangeArrowheads="1"/>
            </p:cNvSpPr>
            <p:nvPr/>
          </p:nvSpPr>
          <p:spPr bwMode="auto">
            <a:xfrm>
              <a:off x="1811" y="171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i</a:t>
              </a:r>
            </a:p>
          </p:txBody>
        </p:sp>
        <p:sp>
          <p:nvSpPr>
            <p:cNvPr id="11288" name="Text Box 47"/>
            <p:cNvSpPr txBox="1">
              <a:spLocks noChangeArrowheads="1"/>
            </p:cNvSpPr>
            <p:nvPr/>
          </p:nvSpPr>
          <p:spPr bwMode="auto">
            <a:xfrm>
              <a:off x="3801" y="170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j</a:t>
              </a:r>
            </a:p>
          </p:txBody>
        </p:sp>
        <p:sp>
          <p:nvSpPr>
            <p:cNvPr id="11289" name="Text Box 48"/>
            <p:cNvSpPr txBox="1">
              <a:spLocks noChangeArrowheads="1"/>
            </p:cNvSpPr>
            <p:nvPr/>
          </p:nvSpPr>
          <p:spPr bwMode="auto">
            <a:xfrm>
              <a:off x="5074" y="1719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i="1"/>
                <a:t>r</a:t>
              </a:r>
            </a:p>
          </p:txBody>
        </p:sp>
        <p:sp>
          <p:nvSpPr>
            <p:cNvPr id="11290" name="AutoShape 49"/>
            <p:cNvSpPr>
              <a:spLocks/>
            </p:cNvSpPr>
            <p:nvPr/>
          </p:nvSpPr>
          <p:spPr bwMode="auto">
            <a:xfrm rot="-5400000">
              <a:off x="1154" y="1641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50"/>
            <p:cNvSpPr>
              <a:spLocks/>
            </p:cNvSpPr>
            <p:nvPr/>
          </p:nvSpPr>
          <p:spPr bwMode="auto">
            <a:xfrm rot="-5400000">
              <a:off x="2828" y="1620"/>
              <a:ext cx="134" cy="1638"/>
            </a:xfrm>
            <a:prstGeom prst="leftBrace">
              <a:avLst>
                <a:gd name="adj1" fmla="val 1018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51"/>
            <p:cNvSpPr txBox="1">
              <a:spLocks noChangeArrowheads="1"/>
            </p:cNvSpPr>
            <p:nvPr/>
          </p:nvSpPr>
          <p:spPr bwMode="auto">
            <a:xfrm>
              <a:off x="1073" y="2481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11293" name="Text Box 52"/>
            <p:cNvSpPr txBox="1">
              <a:spLocks noChangeArrowheads="1"/>
            </p:cNvSpPr>
            <p:nvPr/>
          </p:nvSpPr>
          <p:spPr bwMode="auto">
            <a:xfrm>
              <a:off x="2596" y="2465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11294" name="Line 53"/>
            <p:cNvSpPr>
              <a:spLocks noChangeShapeType="1"/>
            </p:cNvSpPr>
            <p:nvPr/>
          </p:nvSpPr>
          <p:spPr bwMode="auto">
            <a:xfrm>
              <a:off x="3573" y="1219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55"/>
          <p:cNvSpPr txBox="1">
            <a:spLocks noChangeArrowheads="1"/>
          </p:cNvSpPr>
          <p:nvPr/>
        </p:nvSpPr>
        <p:spPr bwMode="auto">
          <a:xfrm>
            <a:off x="649288" y="1306513"/>
            <a:ext cx="1300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1" u="sng">
                <a:solidFill>
                  <a:srgbClr val="CC3300"/>
                </a:solidFill>
              </a:rPr>
              <a:t>Case 1: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8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2700</Words>
  <Application>Microsoft Office PowerPoint</Application>
  <PresentationFormat>On-screen Show (4:3)</PresentationFormat>
  <Paragraphs>1020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Quicksort</vt:lpstr>
      <vt:lpstr>Performance</vt:lpstr>
      <vt:lpstr>Design</vt:lpstr>
      <vt:lpstr>Pseudocode</vt:lpstr>
      <vt:lpstr>Example</vt:lpstr>
      <vt:lpstr>Example (Continued)</vt:lpstr>
      <vt:lpstr>Partitioning</vt:lpstr>
      <vt:lpstr>Correctness of Partition</vt:lpstr>
      <vt:lpstr>Correctness of Partition</vt:lpstr>
      <vt:lpstr>Correctness of Partition</vt:lpstr>
      <vt:lpstr>Correctness of Partition</vt:lpstr>
      <vt:lpstr>Complexity of Partition</vt:lpstr>
      <vt:lpstr>Algorithm Performance</vt:lpstr>
      <vt:lpstr>Best-case Partitioning</vt:lpstr>
      <vt:lpstr>Recursion Tree for Best-case Partition</vt:lpstr>
      <vt:lpstr>Unbalanced Partition Analysis</vt:lpstr>
      <vt:lpstr>Intuition for the Average Case</vt:lpstr>
      <vt:lpstr>Intuition for the Average Case</vt:lpstr>
      <vt:lpstr>Binary Search Trees</vt:lpstr>
      <vt:lpstr>Binary Trees</vt:lpstr>
      <vt:lpstr>Trees</vt:lpstr>
      <vt:lpstr>Binary Tree Representation</vt:lpstr>
      <vt:lpstr>Full Binary Tree</vt:lpstr>
      <vt:lpstr>Complete Binary Tree</vt:lpstr>
      <vt:lpstr> Binary Search Trees</vt:lpstr>
      <vt:lpstr>BST – Representation </vt:lpstr>
      <vt:lpstr>Binary Search Tree Property</vt:lpstr>
      <vt:lpstr>Traversals for a Binary Tree</vt:lpstr>
      <vt:lpstr>Traversal Examples</vt:lpstr>
      <vt:lpstr>Inorder Traversal</vt:lpstr>
      <vt:lpstr>Querying a Binary Search Tree</vt:lpstr>
      <vt:lpstr>BST Search: Key</vt:lpstr>
      <vt:lpstr>Searching for a Key</vt:lpstr>
      <vt:lpstr>Example: TREE-SEARCH</vt:lpstr>
      <vt:lpstr>Searching for a Key</vt:lpstr>
      <vt:lpstr>Finding the Minimum </vt:lpstr>
      <vt:lpstr>Finding the Maximum </vt:lpstr>
      <vt:lpstr>Successor</vt:lpstr>
      <vt:lpstr>Finding the Successor</vt:lpstr>
      <vt:lpstr>Predecessor</vt:lpstr>
      <vt:lpstr>Insertion</vt:lpstr>
      <vt:lpstr>Example: TREE-INSERT</vt:lpstr>
      <vt:lpstr>TREE-INSERT(T, z)</vt:lpstr>
      <vt:lpstr>Deletion</vt:lpstr>
      <vt:lpstr>Deletion</vt:lpstr>
      <vt:lpstr>Deletion</vt:lpstr>
      <vt:lpstr>TREE-DELETE(T, z)</vt:lpstr>
      <vt:lpstr>TREE-DELETE(T, z) – cont.</vt:lpstr>
      <vt:lpstr>Binary Search Trees - Summary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Nazma</dc:creator>
  <cp:lastModifiedBy>user</cp:lastModifiedBy>
  <cp:revision>9</cp:revision>
  <dcterms:created xsi:type="dcterms:W3CDTF">2012-11-13T02:47:34Z</dcterms:created>
  <dcterms:modified xsi:type="dcterms:W3CDTF">2013-11-23T05:05:45Z</dcterms:modified>
</cp:coreProperties>
</file>