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49"/>
  </p:notesMasterIdLst>
  <p:handoutMasterIdLst>
    <p:handoutMasterId r:id="rId50"/>
  </p:handoutMasterIdLst>
  <p:sldIdLst>
    <p:sldId id="256" r:id="rId2"/>
    <p:sldId id="313" r:id="rId3"/>
    <p:sldId id="268" r:id="rId4"/>
    <p:sldId id="314" r:id="rId5"/>
    <p:sldId id="315" r:id="rId6"/>
    <p:sldId id="316" r:id="rId7"/>
    <p:sldId id="317" r:id="rId8"/>
    <p:sldId id="318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32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320" r:id="rId34"/>
    <p:sldId id="300" r:id="rId35"/>
    <p:sldId id="301" r:id="rId36"/>
    <p:sldId id="302" r:id="rId37"/>
    <p:sldId id="319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FFFF00"/>
    <a:srgbClr val="B8C26A"/>
    <a:srgbClr val="9900FF"/>
    <a:srgbClr val="00FF00"/>
    <a:srgbClr val="66FF99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60" autoAdjust="0"/>
    <p:restoredTop sz="86486" autoAdjust="0"/>
  </p:normalViewPr>
  <p:slideViewPr>
    <p:cSldViewPr>
      <p:cViewPr varScale="1">
        <p:scale>
          <a:sx n="60" d="100"/>
          <a:sy n="60" d="100"/>
        </p:scale>
        <p:origin x="1020" y="78"/>
      </p:cViewPr>
      <p:guideLst>
        <p:guide orient="horz" pos="29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74"/>
    </p:cViewPr>
  </p:sorterViewPr>
  <p:notesViewPr>
    <p:cSldViewPr>
      <p:cViewPr varScale="1">
        <p:scale>
          <a:sx n="60" d="100"/>
          <a:sy n="60" d="100"/>
        </p:scale>
        <p:origin x="-1710" y="-72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877240E4-0251-4026-B882-ED5AAE0697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589007C-1CCE-4F7C-9C69-CF515379E71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23F9425-D7B6-4B25-ADBB-D423E7692184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6C091079-099D-4D02-831F-686D48A9815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3B87F306-827B-469A-BF7B-C7649F7AC2C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EDC52E-149B-4615-B918-EB22CDDAB19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27EF3AC6-9FDF-42EF-B74B-8742C68FC1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>
            <a:lvl1pPr defTabSz="923925"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257CB9E-7908-45BA-B344-A26D62952C7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3AD2C792-14A8-4B02-91C2-F89453EA1A5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3295E50D-D1EB-498D-992B-987C7595AC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87888"/>
            <a:ext cx="4941887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11F13C7C-1447-40B5-AB23-F7C91549B8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3925"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0B988E8B-748E-463D-8EEA-8E4CFED51F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fld id="{14F18965-6B8F-4EB3-9C8D-13F19BC856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D3BFCF9-71C7-4A81-A11F-E24268EDF0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06A5FC2-4043-4572-935A-8351E58EB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3129487-C1FC-405F-9A9E-B7638A6079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6699FDC-71D3-4FCC-AEEC-23229561C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5E263D-AF38-4188-B7D7-AB4D21F618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7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36BDFC-4FF4-4906-B474-0DB2466F99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4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D3A9CF-B85B-4D55-9885-E29B3DE944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2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7B7E35-6901-4B65-8DB5-AFF301371C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C386E23-812D-43D9-A773-200E88E51DA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0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A27A2D-7309-479E-9876-819B6F1DB2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6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0436DDE-BFB0-42FA-8EFF-B2984E076F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99EB4-0107-4A5A-87E1-3F950F9E5B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1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4148D93-4B97-46F0-9D9C-44FE96AE02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86F231-32D0-47E3-8E6E-9D567B120A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5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44A3F8-65AE-4898-BCBB-CF718B0CFA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>
            <a:extLst>
              <a:ext uri="{FF2B5EF4-FFF2-40B4-BE49-F238E27FC236}">
                <a16:creationId xmlns:a16="http://schemas.microsoft.com/office/drawing/2014/main" id="{C682A438-F537-4BBE-A7EB-F058E45E92D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b="1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9157C4F-2EF2-4399-9EC8-4BD716CBB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E2ABF61-A60B-438A-A271-785E6FBB4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498A79-15AC-481A-BF04-2D63A600E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B91D8DE-99D1-4B1A-A876-4333FF884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anose="02020603050405020304" pitchFamily="18" charset="0"/>
        <a:buChar char="●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Times New Roman" panose="02020603050405020304" pitchFamily="18" charset="0"/>
        <a:buChar char="■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anose="02020603050405020304" pitchFamily="18" charset="0"/>
        <a:buChar char="○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7DC241C-A3A1-4AD2-9F99-E2BF19B190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/>
              <a:t>Red-</a:t>
            </a:r>
            <a:r>
              <a:rPr lang="en-US" altLang="en-US">
                <a:solidFill>
                  <a:schemeClr val="tx1"/>
                </a:solidFill>
              </a:rPr>
              <a:t>Black</a:t>
            </a:r>
            <a:r>
              <a:rPr lang="en-US" altLang="en-US"/>
              <a:t> </a:t>
            </a:r>
            <a:r>
              <a:rPr lang="en-US" altLang="en-US">
                <a:solidFill>
                  <a:schemeClr val="accent1"/>
                </a:solidFill>
              </a:rPr>
              <a:t>Trees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D111585-D7CF-418B-B267-BD10BD150A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4400" y="4114800"/>
            <a:ext cx="7315200" cy="17526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2052" name="Footer Placeholder 3">
            <a:extLst>
              <a:ext uri="{FF2B5EF4-FFF2-40B4-BE49-F238E27FC236}">
                <a16:creationId xmlns:a16="http://schemas.microsoft.com/office/drawing/2014/main" id="{BCC40F7E-E9B9-4E4A-B9FB-3F0E02D676DF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50A90FE-58A4-4301-8FFD-49F8CF079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Insert 8</a:t>
            </a:r>
          </a:p>
          <a:p>
            <a:pPr lvl="1"/>
            <a:r>
              <a:rPr lang="en-US" altLang="en-US" i="1">
                <a:solidFill>
                  <a:schemeClr val="accent1"/>
                </a:solidFill>
              </a:rPr>
              <a:t>Where does it go?</a:t>
            </a: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2423D1A-4051-43F6-9F8F-953B6C325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Red-Black Trees: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The Problem With Insertion</a:t>
            </a:r>
          </a:p>
        </p:txBody>
      </p:sp>
      <p:grpSp>
        <p:nvGrpSpPr>
          <p:cNvPr id="11268" name="Group 4">
            <a:extLst>
              <a:ext uri="{FF2B5EF4-FFF2-40B4-BE49-F238E27FC236}">
                <a16:creationId xmlns:a16="http://schemas.microsoft.com/office/drawing/2014/main" id="{7C97494B-C89F-4CEE-8F47-D57B42B74FFA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676400"/>
            <a:ext cx="4191000" cy="2286000"/>
            <a:chOff x="2544" y="1056"/>
            <a:chExt cx="2640" cy="1440"/>
          </a:xfrm>
        </p:grpSpPr>
        <p:sp>
          <p:nvSpPr>
            <p:cNvPr id="11271" name="Oval 5">
              <a:extLst>
                <a:ext uri="{FF2B5EF4-FFF2-40B4-BE49-F238E27FC236}">
                  <a16:creationId xmlns:a16="http://schemas.microsoft.com/office/drawing/2014/main" id="{7E2B3A7A-4FBD-4355-9C74-B687B10C5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20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72" name="Oval 6">
              <a:extLst>
                <a:ext uri="{FF2B5EF4-FFF2-40B4-BE49-F238E27FC236}">
                  <a16:creationId xmlns:a16="http://schemas.microsoft.com/office/drawing/2014/main" id="{E46F79A3-0BB3-4D66-93C4-6435EBD6D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920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73" name="Oval 7">
              <a:extLst>
                <a:ext uri="{FF2B5EF4-FFF2-40B4-BE49-F238E27FC236}">
                  <a16:creationId xmlns:a16="http://schemas.microsoft.com/office/drawing/2014/main" id="{94AA38B4-0DE6-442C-AB7E-ED57B3CD5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20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74" name="Oval 8">
              <a:extLst>
                <a:ext uri="{FF2B5EF4-FFF2-40B4-BE49-F238E27FC236}">
                  <a16:creationId xmlns:a16="http://schemas.microsoft.com/office/drawing/2014/main" id="{45DB7BE1-5D8C-49FD-ABBC-C0A8ADA8A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35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75" name="Oval 9">
              <a:extLst>
                <a:ext uri="{FF2B5EF4-FFF2-40B4-BE49-F238E27FC236}">
                  <a16:creationId xmlns:a16="http://schemas.microsoft.com/office/drawing/2014/main" id="{4F901226-98C9-4320-A06B-FC00AD96A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35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1276" name="AutoShape 10">
              <a:extLst>
                <a:ext uri="{FF2B5EF4-FFF2-40B4-BE49-F238E27FC236}">
                  <a16:creationId xmlns:a16="http://schemas.microsoft.com/office/drawing/2014/main" id="{BE8D5A51-2243-4CBC-9F8C-21B2E30A63EE}"/>
                </a:ext>
              </a:extLst>
            </p:cNvPr>
            <p:cNvCxnSpPr>
              <a:cxnSpLocks noChangeShapeType="1"/>
              <a:stCxn id="11271" idx="7"/>
            </p:cNvCxnSpPr>
            <p:nvPr/>
          </p:nvCxnSpPr>
          <p:spPr bwMode="auto">
            <a:xfrm flipV="1">
              <a:off x="2667" y="1784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7" name="AutoShape 11">
              <a:extLst>
                <a:ext uri="{FF2B5EF4-FFF2-40B4-BE49-F238E27FC236}">
                  <a16:creationId xmlns:a16="http://schemas.microsoft.com/office/drawing/2014/main" id="{820F4791-75D5-4998-9586-7F28AECB86AD}"/>
                </a:ext>
              </a:extLst>
            </p:cNvPr>
            <p:cNvCxnSpPr>
              <a:cxnSpLocks noChangeShapeType="1"/>
              <a:endCxn id="11272" idx="1"/>
            </p:cNvCxnSpPr>
            <p:nvPr/>
          </p:nvCxnSpPr>
          <p:spPr bwMode="auto">
            <a:xfrm>
              <a:off x="3071" y="1784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8" name="AutoShape 12">
              <a:extLst>
                <a:ext uri="{FF2B5EF4-FFF2-40B4-BE49-F238E27FC236}">
                  <a16:creationId xmlns:a16="http://schemas.microsoft.com/office/drawing/2014/main" id="{0B5E6D2B-51F2-4425-B53E-DA4394BB4946}"/>
                </a:ext>
              </a:extLst>
            </p:cNvPr>
            <p:cNvCxnSpPr>
              <a:cxnSpLocks noChangeShapeType="1"/>
              <a:endCxn id="11273" idx="7"/>
            </p:cNvCxnSpPr>
            <p:nvPr/>
          </p:nvCxnSpPr>
          <p:spPr bwMode="auto">
            <a:xfrm flipH="1">
              <a:off x="4011" y="1784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9" name="AutoShape 13">
              <a:extLst>
                <a:ext uri="{FF2B5EF4-FFF2-40B4-BE49-F238E27FC236}">
                  <a16:creationId xmlns:a16="http://schemas.microsoft.com/office/drawing/2014/main" id="{166D456E-8882-4848-83C4-F3DA179F9FB1}"/>
                </a:ext>
              </a:extLst>
            </p:cNvPr>
            <p:cNvCxnSpPr>
              <a:cxnSpLocks noChangeShapeType="1"/>
              <a:endCxn id="11274" idx="7"/>
            </p:cNvCxnSpPr>
            <p:nvPr/>
          </p:nvCxnSpPr>
          <p:spPr bwMode="auto">
            <a:xfrm flipH="1">
              <a:off x="4491" y="2216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0" name="AutoShape 14">
              <a:extLst>
                <a:ext uri="{FF2B5EF4-FFF2-40B4-BE49-F238E27FC236}">
                  <a16:creationId xmlns:a16="http://schemas.microsoft.com/office/drawing/2014/main" id="{FC549476-7751-4A09-A94C-CB916D207FB7}"/>
                </a:ext>
              </a:extLst>
            </p:cNvPr>
            <p:cNvCxnSpPr>
              <a:cxnSpLocks noChangeShapeType="1"/>
              <a:endCxn id="11275" idx="1"/>
            </p:cNvCxnSpPr>
            <p:nvPr/>
          </p:nvCxnSpPr>
          <p:spPr bwMode="auto">
            <a:xfrm>
              <a:off x="4895" y="2216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1" name="AutoShape 15">
              <a:extLst>
                <a:ext uri="{FF2B5EF4-FFF2-40B4-BE49-F238E27FC236}">
                  <a16:creationId xmlns:a16="http://schemas.microsoft.com/office/drawing/2014/main" id="{D3F6522D-4FED-4BF3-8698-20AE21089EF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743" y="1352"/>
              <a:ext cx="434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2" name="AutoShape 16">
              <a:extLst>
                <a:ext uri="{FF2B5EF4-FFF2-40B4-BE49-F238E27FC236}">
                  <a16:creationId xmlns:a16="http://schemas.microsoft.com/office/drawing/2014/main" id="{8AF8D828-0A88-40A6-9C85-1194206A6B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071" y="1352"/>
              <a:ext cx="434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3" name="AutoShape 17">
              <a:extLst>
                <a:ext uri="{FF2B5EF4-FFF2-40B4-BE49-F238E27FC236}">
                  <a16:creationId xmlns:a16="http://schemas.microsoft.com/office/drawing/2014/main" id="{70D23ACA-0AA3-46C3-BB90-27106C4009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15" y="1784"/>
              <a:ext cx="242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1284" name="Group 18">
              <a:extLst>
                <a:ext uri="{FF2B5EF4-FFF2-40B4-BE49-F238E27FC236}">
                  <a16:creationId xmlns:a16="http://schemas.microsoft.com/office/drawing/2014/main" id="{41EF259D-EDEE-4606-92C8-3D92A3963E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056"/>
              <a:ext cx="2160" cy="1200"/>
              <a:chOff x="2784" y="1056"/>
              <a:chExt cx="2160" cy="1200"/>
            </a:xfrm>
          </p:grpSpPr>
          <p:sp>
            <p:nvSpPr>
              <p:cNvPr id="11285" name="Oval 19">
                <a:extLst>
                  <a:ext uri="{FF2B5EF4-FFF2-40B4-BE49-F238E27FC236}">
                    <a16:creationId xmlns:a16="http://schemas.microsoft.com/office/drawing/2014/main" id="{9BF9F307-7B6F-4A5B-B8B6-54A25050E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920"/>
                <a:ext cx="336" cy="336"/>
              </a:xfrm>
              <a:prstGeom prst="ellipse">
                <a:avLst/>
              </a:prstGeom>
              <a:solidFill>
                <a:srgbClr val="FFFFFF"/>
              </a:solidFill>
              <a:ln w="762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12</a:t>
                </a:r>
              </a:p>
            </p:txBody>
          </p:sp>
          <p:sp>
            <p:nvSpPr>
              <p:cNvPr id="11286" name="Oval 20">
                <a:extLst>
                  <a:ext uri="{FF2B5EF4-FFF2-40B4-BE49-F238E27FC236}">
                    <a16:creationId xmlns:a16="http://schemas.microsoft.com/office/drawing/2014/main" id="{651CFDE4-A334-4A8A-BAF5-9CF2D9F20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488"/>
                <a:ext cx="336" cy="33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>
                    <a:latin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11287" name="Oval 21">
                <a:extLst>
                  <a:ext uri="{FF2B5EF4-FFF2-40B4-BE49-F238E27FC236}">
                    <a16:creationId xmlns:a16="http://schemas.microsoft.com/office/drawing/2014/main" id="{EA3CCA73-E3AF-4B0B-AFED-73CA06FC8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488"/>
                <a:ext cx="336" cy="33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>
                    <a:latin typeface="Courier New" panose="02070309020205020404" pitchFamily="49" charset="0"/>
                  </a:rPr>
                  <a:t>9</a:t>
                </a:r>
              </a:p>
            </p:txBody>
          </p:sp>
          <p:sp>
            <p:nvSpPr>
              <p:cNvPr id="11288" name="Oval 22">
                <a:extLst>
                  <a:ext uri="{FF2B5EF4-FFF2-40B4-BE49-F238E27FC236}">
                    <a16:creationId xmlns:a16="http://schemas.microsoft.com/office/drawing/2014/main" id="{0E914219-27FA-4F00-8691-33E4B0691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056"/>
                <a:ext cx="336" cy="33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>
                    <a:latin typeface="Courier New" panose="02070309020205020404" pitchFamily="49" charset="0"/>
                  </a:rPr>
                  <a:t>7</a:t>
                </a:r>
              </a:p>
            </p:txBody>
          </p:sp>
        </p:grpSp>
      </p:grpSp>
      <p:sp>
        <p:nvSpPr>
          <p:cNvPr id="11269" name="Rectangle 23">
            <a:extLst>
              <a:ext uri="{FF2B5EF4-FFF2-40B4-BE49-F238E27FC236}">
                <a16:creationId xmlns:a16="http://schemas.microsoft.com/office/drawing/2014/main" id="{0845ABE2-3A92-4FC1-A028-AF4259885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altLang="en-US" sz="2400" i="0">
                <a:latin typeface="Times New Roman" panose="02020603050405020304" pitchFamily="18" charset="0"/>
              </a:rPr>
            </a:br>
            <a:r>
              <a:rPr lang="en-US" altLang="en-US" sz="2400" i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5. 	The root is always black</a:t>
            </a:r>
          </a:p>
        </p:txBody>
      </p:sp>
      <p:sp>
        <p:nvSpPr>
          <p:cNvPr id="11270" name="Footer Placeholder 3">
            <a:extLst>
              <a:ext uri="{FF2B5EF4-FFF2-40B4-BE49-F238E27FC236}">
                <a16:creationId xmlns:a16="http://schemas.microsoft.com/office/drawing/2014/main" id="{57055616-0E9E-4CBF-839C-AAFF18A8928C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E70C50A-B764-4DC4-8E76-7DFF705C3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Insert 8</a:t>
            </a:r>
          </a:p>
          <a:p>
            <a:pPr lvl="1"/>
            <a:r>
              <a:rPr lang="en-US" altLang="en-US" i="1">
                <a:solidFill>
                  <a:schemeClr val="accent1"/>
                </a:solidFill>
              </a:rPr>
              <a:t>Where does it go?</a:t>
            </a:r>
          </a:p>
          <a:p>
            <a:pPr lvl="1"/>
            <a:r>
              <a:rPr lang="en-US" altLang="en-US" i="1">
                <a:solidFill>
                  <a:schemeClr val="accent1"/>
                </a:solidFill>
              </a:rPr>
              <a:t>What color </a:t>
            </a:r>
            <a:br>
              <a:rPr lang="en-US" altLang="en-US" i="1">
                <a:solidFill>
                  <a:schemeClr val="accent1"/>
                </a:solidFill>
              </a:rPr>
            </a:br>
            <a:r>
              <a:rPr lang="en-US" altLang="en-US" i="1">
                <a:solidFill>
                  <a:schemeClr val="accent1"/>
                </a:solidFill>
              </a:rPr>
              <a:t>should it be?</a:t>
            </a:r>
            <a:endParaRPr lang="en-US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CC04C18-77EF-449F-A288-74AEA9B47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Red-Black Trees: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The Problem With Insertion</a:t>
            </a:r>
          </a:p>
        </p:txBody>
      </p:sp>
      <p:sp>
        <p:nvSpPr>
          <p:cNvPr id="12292" name="Oval 4">
            <a:extLst>
              <a:ext uri="{FF2B5EF4-FFF2-40B4-BE49-F238E27FC236}">
                <a16:creationId xmlns:a16="http://schemas.microsoft.com/office/drawing/2014/main" id="{5FDA81F4-AEF9-4CB1-A69C-1EA658FD7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Oval 5">
            <a:extLst>
              <a:ext uri="{FF2B5EF4-FFF2-40B4-BE49-F238E27FC236}">
                <a16:creationId xmlns:a16="http://schemas.microsoft.com/office/drawing/2014/main" id="{F9F12425-0D27-4AEB-BB51-2433F8D4D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Oval 6">
            <a:extLst>
              <a:ext uri="{FF2B5EF4-FFF2-40B4-BE49-F238E27FC236}">
                <a16:creationId xmlns:a16="http://schemas.microsoft.com/office/drawing/2014/main" id="{900FA577-4DE1-4FF0-844B-F299A2D34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AF4FC94B-3513-4F9A-952C-1401E062A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2296" name="AutoShape 8">
            <a:extLst>
              <a:ext uri="{FF2B5EF4-FFF2-40B4-BE49-F238E27FC236}">
                <a16:creationId xmlns:a16="http://schemas.microsoft.com/office/drawing/2014/main" id="{AF83AEE7-900A-41AE-8B00-2B525A98DED2}"/>
              </a:ext>
            </a:extLst>
          </p:cNvPr>
          <p:cNvCxnSpPr>
            <a:cxnSpLocks noChangeShapeType="1"/>
            <a:stCxn id="12292" idx="7"/>
            <a:endCxn id="12305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7" name="AutoShape 9">
            <a:extLst>
              <a:ext uri="{FF2B5EF4-FFF2-40B4-BE49-F238E27FC236}">
                <a16:creationId xmlns:a16="http://schemas.microsoft.com/office/drawing/2014/main" id="{F23D70A0-1B72-48E2-AF71-6F8DE019FF06}"/>
              </a:ext>
            </a:extLst>
          </p:cNvPr>
          <p:cNvCxnSpPr>
            <a:cxnSpLocks noChangeShapeType="1"/>
            <a:stCxn id="12305" idx="5"/>
            <a:endCxn id="12293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8" name="AutoShape 10">
            <a:extLst>
              <a:ext uri="{FF2B5EF4-FFF2-40B4-BE49-F238E27FC236}">
                <a16:creationId xmlns:a16="http://schemas.microsoft.com/office/drawing/2014/main" id="{3799009E-33A6-44F4-B767-7D14C2E5D6D4}"/>
              </a:ext>
            </a:extLst>
          </p:cNvPr>
          <p:cNvCxnSpPr>
            <a:cxnSpLocks noChangeShapeType="1"/>
            <a:stCxn id="12306" idx="3"/>
            <a:endCxn id="12308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AutoShape 11">
            <a:extLst>
              <a:ext uri="{FF2B5EF4-FFF2-40B4-BE49-F238E27FC236}">
                <a16:creationId xmlns:a16="http://schemas.microsoft.com/office/drawing/2014/main" id="{6AFF80F2-7619-48B9-8466-C1B40AE9DE33}"/>
              </a:ext>
            </a:extLst>
          </p:cNvPr>
          <p:cNvCxnSpPr>
            <a:cxnSpLocks noChangeShapeType="1"/>
            <a:stCxn id="12304" idx="3"/>
            <a:endCxn id="12294" idx="7"/>
          </p:cNvCxnSpPr>
          <p:nvPr/>
        </p:nvCxnSpPr>
        <p:spPr bwMode="auto">
          <a:xfrm flipH="1">
            <a:off x="743426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12">
            <a:extLst>
              <a:ext uri="{FF2B5EF4-FFF2-40B4-BE49-F238E27FC236}">
                <a16:creationId xmlns:a16="http://schemas.microsoft.com/office/drawing/2014/main" id="{B597F5C7-FED7-447B-9777-5043B446589B}"/>
              </a:ext>
            </a:extLst>
          </p:cNvPr>
          <p:cNvCxnSpPr>
            <a:cxnSpLocks noChangeShapeType="1"/>
            <a:stCxn id="12304" idx="5"/>
            <a:endCxn id="12295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3">
            <a:extLst>
              <a:ext uri="{FF2B5EF4-FFF2-40B4-BE49-F238E27FC236}">
                <a16:creationId xmlns:a16="http://schemas.microsoft.com/office/drawing/2014/main" id="{CA1D799D-FAD7-476E-AFDC-E024C90E42FB}"/>
              </a:ext>
            </a:extLst>
          </p:cNvPr>
          <p:cNvCxnSpPr>
            <a:cxnSpLocks noChangeShapeType="1"/>
            <a:stCxn id="12306" idx="1"/>
            <a:endCxn id="12307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4">
            <a:extLst>
              <a:ext uri="{FF2B5EF4-FFF2-40B4-BE49-F238E27FC236}">
                <a16:creationId xmlns:a16="http://schemas.microsoft.com/office/drawing/2014/main" id="{610D7A39-1B22-46BA-9C45-46791F9C21F2}"/>
              </a:ext>
            </a:extLst>
          </p:cNvPr>
          <p:cNvCxnSpPr>
            <a:cxnSpLocks noChangeShapeType="1"/>
            <a:stCxn id="12307" idx="3"/>
            <a:endCxn id="12305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5">
            <a:extLst>
              <a:ext uri="{FF2B5EF4-FFF2-40B4-BE49-F238E27FC236}">
                <a16:creationId xmlns:a16="http://schemas.microsoft.com/office/drawing/2014/main" id="{9917D856-3FFD-4F88-A08E-E50106D8D91F}"/>
              </a:ext>
            </a:extLst>
          </p:cNvPr>
          <p:cNvCxnSpPr>
            <a:cxnSpLocks noChangeShapeType="1"/>
            <a:stCxn id="12306" idx="5"/>
            <a:endCxn id="12304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4" name="Oval 16">
            <a:extLst>
              <a:ext uri="{FF2B5EF4-FFF2-40B4-BE49-F238E27FC236}">
                <a16:creationId xmlns:a16="http://schemas.microsoft.com/office/drawing/2014/main" id="{427E62B6-3705-4246-9FEA-629D155A6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12305" name="Oval 17">
            <a:extLst>
              <a:ext uri="{FF2B5EF4-FFF2-40B4-BE49-F238E27FC236}">
                <a16:creationId xmlns:a16="http://schemas.microsoft.com/office/drawing/2014/main" id="{FC90F74D-A77C-478D-945B-4FFF7B7F9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2306" name="Oval 18">
            <a:extLst>
              <a:ext uri="{FF2B5EF4-FFF2-40B4-BE49-F238E27FC236}">
                <a16:creationId xmlns:a16="http://schemas.microsoft.com/office/drawing/2014/main" id="{50A5600F-BCC6-40AA-8F28-B627D15C7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12307" name="Oval 19">
            <a:extLst>
              <a:ext uri="{FF2B5EF4-FFF2-40B4-BE49-F238E27FC236}">
                <a16:creationId xmlns:a16="http://schemas.microsoft.com/office/drawing/2014/main" id="{C9D69E17-2615-49FB-ACA7-14A0EA42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12308" name="Oval 20">
            <a:extLst>
              <a:ext uri="{FF2B5EF4-FFF2-40B4-BE49-F238E27FC236}">
                <a16:creationId xmlns:a16="http://schemas.microsoft.com/office/drawing/2014/main" id="{0C374263-C4FB-42DB-807B-2C994DD44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2309" name="Oval 21">
            <a:extLst>
              <a:ext uri="{FF2B5EF4-FFF2-40B4-BE49-F238E27FC236}">
                <a16:creationId xmlns:a16="http://schemas.microsoft.com/office/drawing/2014/main" id="{BA48D783-8821-4BA8-8D4A-3CCE46379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310" name="Oval 22">
            <a:extLst>
              <a:ext uri="{FF2B5EF4-FFF2-40B4-BE49-F238E27FC236}">
                <a16:creationId xmlns:a16="http://schemas.microsoft.com/office/drawing/2014/main" id="{8485FF86-918F-42D3-B7CC-F3D8FECEA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2311" name="AutoShape 23">
            <a:extLst>
              <a:ext uri="{FF2B5EF4-FFF2-40B4-BE49-F238E27FC236}">
                <a16:creationId xmlns:a16="http://schemas.microsoft.com/office/drawing/2014/main" id="{89274303-DFC7-43DE-BAD8-617264589679}"/>
              </a:ext>
            </a:extLst>
          </p:cNvPr>
          <p:cNvCxnSpPr>
            <a:cxnSpLocks noChangeShapeType="1"/>
            <a:stCxn id="12308" idx="3"/>
            <a:endCxn id="12309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24">
            <a:extLst>
              <a:ext uri="{FF2B5EF4-FFF2-40B4-BE49-F238E27FC236}">
                <a16:creationId xmlns:a16="http://schemas.microsoft.com/office/drawing/2014/main" id="{C5ED93E9-1BAD-410A-8ECD-583D83907E4A}"/>
              </a:ext>
            </a:extLst>
          </p:cNvPr>
          <p:cNvCxnSpPr>
            <a:cxnSpLocks noChangeShapeType="1"/>
            <a:stCxn id="12308" idx="5"/>
            <a:endCxn id="12310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3" name="Rectangle 25">
            <a:extLst>
              <a:ext uri="{FF2B5EF4-FFF2-40B4-BE49-F238E27FC236}">
                <a16:creationId xmlns:a16="http://schemas.microsoft.com/office/drawing/2014/main" id="{3B1B1574-8AA8-419A-A19A-73A2D95C6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altLang="en-US" sz="2400" i="0">
                <a:latin typeface="Times New Roman" panose="02020603050405020304" pitchFamily="18" charset="0"/>
              </a:rPr>
            </a:br>
            <a:r>
              <a:rPr lang="en-US" altLang="en-US" sz="2400" i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5. 	The root is always black</a:t>
            </a:r>
          </a:p>
        </p:txBody>
      </p:sp>
      <p:sp>
        <p:nvSpPr>
          <p:cNvPr id="12314" name="Footer Placeholder 3">
            <a:extLst>
              <a:ext uri="{FF2B5EF4-FFF2-40B4-BE49-F238E27FC236}">
                <a16:creationId xmlns:a16="http://schemas.microsoft.com/office/drawing/2014/main" id="{4551D84C-FD2C-4FCC-9C8E-22FCC78FFD91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F608E57-0957-4F13-B435-986B51A3E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Insert 8</a:t>
            </a:r>
          </a:p>
          <a:p>
            <a:pPr lvl="1"/>
            <a:r>
              <a:rPr lang="en-US" altLang="en-US" i="1">
                <a:solidFill>
                  <a:schemeClr val="accent1"/>
                </a:solidFill>
              </a:rPr>
              <a:t>Where does it go?</a:t>
            </a:r>
          </a:p>
          <a:p>
            <a:pPr lvl="1"/>
            <a:r>
              <a:rPr lang="en-US" altLang="en-US" i="1">
                <a:solidFill>
                  <a:schemeClr val="accent1"/>
                </a:solidFill>
              </a:rPr>
              <a:t>What color </a:t>
            </a:r>
            <a:br>
              <a:rPr lang="en-US" altLang="en-US" i="1">
                <a:solidFill>
                  <a:schemeClr val="accent1"/>
                </a:solidFill>
              </a:rPr>
            </a:br>
            <a:r>
              <a:rPr lang="en-US" altLang="en-US" i="1">
                <a:solidFill>
                  <a:schemeClr val="accent1"/>
                </a:solidFill>
              </a:rPr>
              <a:t>should it be?</a:t>
            </a:r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A3BDE69-833C-4177-8BFA-2B3BBC1B8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Red-Black Trees: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The Problem With Insertion</a:t>
            </a:r>
          </a:p>
        </p:txBody>
      </p:sp>
      <p:sp>
        <p:nvSpPr>
          <p:cNvPr id="13316" name="Oval 4">
            <a:extLst>
              <a:ext uri="{FF2B5EF4-FFF2-40B4-BE49-F238E27FC236}">
                <a16:creationId xmlns:a16="http://schemas.microsoft.com/office/drawing/2014/main" id="{4D6460CA-46A2-4B1A-B51D-3056C6093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Oval 5">
            <a:extLst>
              <a:ext uri="{FF2B5EF4-FFF2-40B4-BE49-F238E27FC236}">
                <a16:creationId xmlns:a16="http://schemas.microsoft.com/office/drawing/2014/main" id="{EF12330B-8497-4795-8EDC-E5B8995CD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Oval 6">
            <a:extLst>
              <a:ext uri="{FF2B5EF4-FFF2-40B4-BE49-F238E27FC236}">
                <a16:creationId xmlns:a16="http://schemas.microsoft.com/office/drawing/2014/main" id="{9F537CB6-87A9-475C-863D-3275FE3AE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Oval 7">
            <a:extLst>
              <a:ext uri="{FF2B5EF4-FFF2-40B4-BE49-F238E27FC236}">
                <a16:creationId xmlns:a16="http://schemas.microsoft.com/office/drawing/2014/main" id="{F902EF24-BB12-45C5-9DE0-DA1AFDDA1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3320" name="AutoShape 8">
            <a:extLst>
              <a:ext uri="{FF2B5EF4-FFF2-40B4-BE49-F238E27FC236}">
                <a16:creationId xmlns:a16="http://schemas.microsoft.com/office/drawing/2014/main" id="{21C7AFE3-47A4-477A-BC6E-908CD06F3B5B}"/>
              </a:ext>
            </a:extLst>
          </p:cNvPr>
          <p:cNvCxnSpPr>
            <a:cxnSpLocks noChangeShapeType="1"/>
            <a:stCxn id="13316" idx="7"/>
            <a:endCxn id="13329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AutoShape 9">
            <a:extLst>
              <a:ext uri="{FF2B5EF4-FFF2-40B4-BE49-F238E27FC236}">
                <a16:creationId xmlns:a16="http://schemas.microsoft.com/office/drawing/2014/main" id="{2DD7DB5E-532C-40D4-B521-E4BE6D469CD9}"/>
              </a:ext>
            </a:extLst>
          </p:cNvPr>
          <p:cNvCxnSpPr>
            <a:cxnSpLocks noChangeShapeType="1"/>
            <a:stCxn id="13329" idx="5"/>
            <a:endCxn id="13317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AutoShape 10">
            <a:extLst>
              <a:ext uri="{FF2B5EF4-FFF2-40B4-BE49-F238E27FC236}">
                <a16:creationId xmlns:a16="http://schemas.microsoft.com/office/drawing/2014/main" id="{858326F7-7FA9-40E0-9DDA-BEDA3D48F134}"/>
              </a:ext>
            </a:extLst>
          </p:cNvPr>
          <p:cNvCxnSpPr>
            <a:cxnSpLocks noChangeShapeType="1"/>
            <a:stCxn id="13330" idx="3"/>
            <a:endCxn id="13332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11">
            <a:extLst>
              <a:ext uri="{FF2B5EF4-FFF2-40B4-BE49-F238E27FC236}">
                <a16:creationId xmlns:a16="http://schemas.microsoft.com/office/drawing/2014/main" id="{6CD4F300-3476-4E60-AD64-09FF7C1A2417}"/>
              </a:ext>
            </a:extLst>
          </p:cNvPr>
          <p:cNvCxnSpPr>
            <a:cxnSpLocks noChangeShapeType="1"/>
            <a:stCxn id="13328" idx="3"/>
            <a:endCxn id="13318" idx="7"/>
          </p:cNvCxnSpPr>
          <p:nvPr/>
        </p:nvCxnSpPr>
        <p:spPr bwMode="auto">
          <a:xfrm flipH="1">
            <a:off x="743426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AutoShape 12">
            <a:extLst>
              <a:ext uri="{FF2B5EF4-FFF2-40B4-BE49-F238E27FC236}">
                <a16:creationId xmlns:a16="http://schemas.microsoft.com/office/drawing/2014/main" id="{8B82D306-BB91-49D3-85E7-9ACEFAA7AB36}"/>
              </a:ext>
            </a:extLst>
          </p:cNvPr>
          <p:cNvCxnSpPr>
            <a:cxnSpLocks noChangeShapeType="1"/>
            <a:stCxn id="13328" idx="5"/>
            <a:endCxn id="13319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13">
            <a:extLst>
              <a:ext uri="{FF2B5EF4-FFF2-40B4-BE49-F238E27FC236}">
                <a16:creationId xmlns:a16="http://schemas.microsoft.com/office/drawing/2014/main" id="{FD8BDFB9-52CC-48CC-998B-73128C71FC79}"/>
              </a:ext>
            </a:extLst>
          </p:cNvPr>
          <p:cNvCxnSpPr>
            <a:cxnSpLocks noChangeShapeType="1"/>
            <a:stCxn id="13330" idx="1"/>
            <a:endCxn id="13331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14">
            <a:extLst>
              <a:ext uri="{FF2B5EF4-FFF2-40B4-BE49-F238E27FC236}">
                <a16:creationId xmlns:a16="http://schemas.microsoft.com/office/drawing/2014/main" id="{D6FEEED8-DFB6-4BCA-AB70-3E7AAACD680D}"/>
              </a:ext>
            </a:extLst>
          </p:cNvPr>
          <p:cNvCxnSpPr>
            <a:cxnSpLocks noChangeShapeType="1"/>
            <a:stCxn id="13331" idx="3"/>
            <a:endCxn id="13329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15">
            <a:extLst>
              <a:ext uri="{FF2B5EF4-FFF2-40B4-BE49-F238E27FC236}">
                <a16:creationId xmlns:a16="http://schemas.microsoft.com/office/drawing/2014/main" id="{85B869ED-695A-4D5B-9303-337D4EDCC4B6}"/>
              </a:ext>
            </a:extLst>
          </p:cNvPr>
          <p:cNvCxnSpPr>
            <a:cxnSpLocks noChangeShapeType="1"/>
            <a:stCxn id="13330" idx="5"/>
            <a:endCxn id="13328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8" name="Oval 16">
            <a:extLst>
              <a:ext uri="{FF2B5EF4-FFF2-40B4-BE49-F238E27FC236}">
                <a16:creationId xmlns:a16="http://schemas.microsoft.com/office/drawing/2014/main" id="{362A4021-F293-4791-ABF6-76B9E0D9C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13329" name="Oval 17">
            <a:extLst>
              <a:ext uri="{FF2B5EF4-FFF2-40B4-BE49-F238E27FC236}">
                <a16:creationId xmlns:a16="http://schemas.microsoft.com/office/drawing/2014/main" id="{BA3622DD-9D7E-4961-84C8-BCB78617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3330" name="Oval 18">
            <a:extLst>
              <a:ext uri="{FF2B5EF4-FFF2-40B4-BE49-F238E27FC236}">
                <a16:creationId xmlns:a16="http://schemas.microsoft.com/office/drawing/2014/main" id="{05CC8EC1-BF72-493D-A17C-B03B67ED7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13331" name="Oval 19">
            <a:extLst>
              <a:ext uri="{FF2B5EF4-FFF2-40B4-BE49-F238E27FC236}">
                <a16:creationId xmlns:a16="http://schemas.microsoft.com/office/drawing/2014/main" id="{C7125CDA-0C54-4E3A-A2CE-3F02F57B4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13332" name="Oval 20">
            <a:extLst>
              <a:ext uri="{FF2B5EF4-FFF2-40B4-BE49-F238E27FC236}">
                <a16:creationId xmlns:a16="http://schemas.microsoft.com/office/drawing/2014/main" id="{8FD0DCA4-231B-469A-8E72-9FF79163B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3333" name="Oval 21">
            <a:extLst>
              <a:ext uri="{FF2B5EF4-FFF2-40B4-BE49-F238E27FC236}">
                <a16:creationId xmlns:a16="http://schemas.microsoft.com/office/drawing/2014/main" id="{EA332972-676F-40D4-802D-7D744B1A6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34" name="Oval 22">
            <a:extLst>
              <a:ext uri="{FF2B5EF4-FFF2-40B4-BE49-F238E27FC236}">
                <a16:creationId xmlns:a16="http://schemas.microsoft.com/office/drawing/2014/main" id="{F782E894-F7D7-424A-AAB6-2364B407E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3335" name="AutoShape 23">
            <a:extLst>
              <a:ext uri="{FF2B5EF4-FFF2-40B4-BE49-F238E27FC236}">
                <a16:creationId xmlns:a16="http://schemas.microsoft.com/office/drawing/2014/main" id="{6575F19D-4B6D-47E0-86C3-033B9D289A53}"/>
              </a:ext>
            </a:extLst>
          </p:cNvPr>
          <p:cNvCxnSpPr>
            <a:cxnSpLocks noChangeShapeType="1"/>
            <a:stCxn id="13332" idx="3"/>
            <a:endCxn id="13333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24">
            <a:extLst>
              <a:ext uri="{FF2B5EF4-FFF2-40B4-BE49-F238E27FC236}">
                <a16:creationId xmlns:a16="http://schemas.microsoft.com/office/drawing/2014/main" id="{D7E1A153-3EA9-4B23-A408-9C58256B6480}"/>
              </a:ext>
            </a:extLst>
          </p:cNvPr>
          <p:cNvCxnSpPr>
            <a:cxnSpLocks noChangeShapeType="1"/>
            <a:stCxn id="13332" idx="5"/>
            <a:endCxn id="13334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7" name="Rectangle 25">
            <a:extLst>
              <a:ext uri="{FF2B5EF4-FFF2-40B4-BE49-F238E27FC236}">
                <a16:creationId xmlns:a16="http://schemas.microsoft.com/office/drawing/2014/main" id="{F158031F-0FA1-4BDF-8785-9E37AD39A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2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altLang="en-US" sz="2400" i="0">
                <a:latin typeface="Times New Roman" panose="02020603050405020304" pitchFamily="18" charset="0"/>
              </a:rPr>
            </a:br>
            <a:r>
              <a:rPr lang="en-US" altLang="en-US" sz="2400" i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5. 	The root is always black</a:t>
            </a:r>
          </a:p>
        </p:txBody>
      </p:sp>
      <p:sp>
        <p:nvSpPr>
          <p:cNvPr id="13338" name="Footer Placeholder 3">
            <a:extLst>
              <a:ext uri="{FF2B5EF4-FFF2-40B4-BE49-F238E27FC236}">
                <a16:creationId xmlns:a16="http://schemas.microsoft.com/office/drawing/2014/main" id="{6DB33D2F-FB50-47C5-B7E7-9F021C8A6244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13AD76A-281A-492D-8CFC-9D44192C9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Red-Black Trees: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The Problem With Insertion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C301C81-EB32-4902-83B7-C9B19C5F9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Insert 11</a:t>
            </a:r>
          </a:p>
          <a:p>
            <a:pPr lvl="1"/>
            <a:r>
              <a:rPr lang="en-US" altLang="en-US" i="1">
                <a:solidFill>
                  <a:schemeClr val="accent1"/>
                </a:solidFill>
              </a:rPr>
              <a:t>Where does it go?</a:t>
            </a:r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270594B-2C6A-4383-941F-840BCF8D0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2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altLang="en-US" sz="2400" i="0">
                <a:latin typeface="Times New Roman" panose="02020603050405020304" pitchFamily="18" charset="0"/>
              </a:rPr>
            </a:br>
            <a:r>
              <a:rPr lang="en-US" altLang="en-US" sz="2400" i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5. 	The root is always black</a:t>
            </a:r>
          </a:p>
        </p:txBody>
      </p:sp>
      <p:sp>
        <p:nvSpPr>
          <p:cNvPr id="14341" name="Oval 5">
            <a:extLst>
              <a:ext uri="{FF2B5EF4-FFF2-40B4-BE49-F238E27FC236}">
                <a16:creationId xmlns:a16="http://schemas.microsoft.com/office/drawing/2014/main" id="{F00EDF08-166A-40A6-A098-C4ECE26CF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2" name="Oval 6">
            <a:extLst>
              <a:ext uri="{FF2B5EF4-FFF2-40B4-BE49-F238E27FC236}">
                <a16:creationId xmlns:a16="http://schemas.microsoft.com/office/drawing/2014/main" id="{9570A0CD-8C89-4FD7-9E51-E117C1EEA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3" name="Oval 7">
            <a:extLst>
              <a:ext uri="{FF2B5EF4-FFF2-40B4-BE49-F238E27FC236}">
                <a16:creationId xmlns:a16="http://schemas.microsoft.com/office/drawing/2014/main" id="{AF61257B-687C-4A35-BD44-AF349F25F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4" name="Oval 8">
            <a:extLst>
              <a:ext uri="{FF2B5EF4-FFF2-40B4-BE49-F238E27FC236}">
                <a16:creationId xmlns:a16="http://schemas.microsoft.com/office/drawing/2014/main" id="{29426C67-AB39-4717-924C-CFA7FA2AF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4345" name="AutoShape 9">
            <a:extLst>
              <a:ext uri="{FF2B5EF4-FFF2-40B4-BE49-F238E27FC236}">
                <a16:creationId xmlns:a16="http://schemas.microsoft.com/office/drawing/2014/main" id="{B0BFD846-D4E8-4618-AD28-9783CEC9E6BB}"/>
              </a:ext>
            </a:extLst>
          </p:cNvPr>
          <p:cNvCxnSpPr>
            <a:cxnSpLocks noChangeShapeType="1"/>
            <a:stCxn id="14341" idx="7"/>
            <a:endCxn id="14354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AutoShape 10">
            <a:extLst>
              <a:ext uri="{FF2B5EF4-FFF2-40B4-BE49-F238E27FC236}">
                <a16:creationId xmlns:a16="http://schemas.microsoft.com/office/drawing/2014/main" id="{A6FA3E16-6985-4D5D-9F56-B126BC8C180D}"/>
              </a:ext>
            </a:extLst>
          </p:cNvPr>
          <p:cNvCxnSpPr>
            <a:cxnSpLocks noChangeShapeType="1"/>
            <a:stCxn id="14354" idx="5"/>
            <a:endCxn id="14342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AutoShape 11">
            <a:extLst>
              <a:ext uri="{FF2B5EF4-FFF2-40B4-BE49-F238E27FC236}">
                <a16:creationId xmlns:a16="http://schemas.microsoft.com/office/drawing/2014/main" id="{BA6A0E2D-D02E-494C-BA58-A515511AAD79}"/>
              </a:ext>
            </a:extLst>
          </p:cNvPr>
          <p:cNvCxnSpPr>
            <a:cxnSpLocks noChangeShapeType="1"/>
            <a:stCxn id="14355" idx="3"/>
            <a:endCxn id="14357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12">
            <a:extLst>
              <a:ext uri="{FF2B5EF4-FFF2-40B4-BE49-F238E27FC236}">
                <a16:creationId xmlns:a16="http://schemas.microsoft.com/office/drawing/2014/main" id="{BD3E521C-2CC3-4BF3-8FA8-3F9E64FD6095}"/>
              </a:ext>
            </a:extLst>
          </p:cNvPr>
          <p:cNvCxnSpPr>
            <a:cxnSpLocks noChangeShapeType="1"/>
            <a:stCxn id="14353" idx="3"/>
            <a:endCxn id="14343" idx="7"/>
          </p:cNvCxnSpPr>
          <p:nvPr/>
        </p:nvCxnSpPr>
        <p:spPr bwMode="auto">
          <a:xfrm flipH="1">
            <a:off x="743426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13">
            <a:extLst>
              <a:ext uri="{FF2B5EF4-FFF2-40B4-BE49-F238E27FC236}">
                <a16:creationId xmlns:a16="http://schemas.microsoft.com/office/drawing/2014/main" id="{1627E84C-9FED-47F6-8CD4-19B734B30DAF}"/>
              </a:ext>
            </a:extLst>
          </p:cNvPr>
          <p:cNvCxnSpPr>
            <a:cxnSpLocks noChangeShapeType="1"/>
            <a:stCxn id="14353" idx="5"/>
            <a:endCxn id="14344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14">
            <a:extLst>
              <a:ext uri="{FF2B5EF4-FFF2-40B4-BE49-F238E27FC236}">
                <a16:creationId xmlns:a16="http://schemas.microsoft.com/office/drawing/2014/main" id="{A1646AD9-3906-43D3-A9A7-3197BE6BE819}"/>
              </a:ext>
            </a:extLst>
          </p:cNvPr>
          <p:cNvCxnSpPr>
            <a:cxnSpLocks noChangeShapeType="1"/>
            <a:stCxn id="14355" idx="1"/>
            <a:endCxn id="14356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AutoShape 15">
            <a:extLst>
              <a:ext uri="{FF2B5EF4-FFF2-40B4-BE49-F238E27FC236}">
                <a16:creationId xmlns:a16="http://schemas.microsoft.com/office/drawing/2014/main" id="{DAE3D185-0ECE-4F1E-89BD-8CB390D87B1D}"/>
              </a:ext>
            </a:extLst>
          </p:cNvPr>
          <p:cNvCxnSpPr>
            <a:cxnSpLocks noChangeShapeType="1"/>
            <a:stCxn id="14356" idx="3"/>
            <a:endCxn id="14354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16">
            <a:extLst>
              <a:ext uri="{FF2B5EF4-FFF2-40B4-BE49-F238E27FC236}">
                <a16:creationId xmlns:a16="http://schemas.microsoft.com/office/drawing/2014/main" id="{EA9A05E0-0E8F-411C-9EE3-0BB127289E1C}"/>
              </a:ext>
            </a:extLst>
          </p:cNvPr>
          <p:cNvCxnSpPr>
            <a:cxnSpLocks noChangeShapeType="1"/>
            <a:stCxn id="14355" idx="5"/>
            <a:endCxn id="14353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3" name="Oval 17">
            <a:extLst>
              <a:ext uri="{FF2B5EF4-FFF2-40B4-BE49-F238E27FC236}">
                <a16:creationId xmlns:a16="http://schemas.microsoft.com/office/drawing/2014/main" id="{A452847C-F23F-495F-8438-D92F262F8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14354" name="Oval 18">
            <a:extLst>
              <a:ext uri="{FF2B5EF4-FFF2-40B4-BE49-F238E27FC236}">
                <a16:creationId xmlns:a16="http://schemas.microsoft.com/office/drawing/2014/main" id="{68F6A227-425D-4ACB-8655-8962CFB14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4355" name="Oval 19">
            <a:extLst>
              <a:ext uri="{FF2B5EF4-FFF2-40B4-BE49-F238E27FC236}">
                <a16:creationId xmlns:a16="http://schemas.microsoft.com/office/drawing/2014/main" id="{5A4E99EE-1A8E-4ABC-8C36-841C52C82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14356" name="Oval 20">
            <a:extLst>
              <a:ext uri="{FF2B5EF4-FFF2-40B4-BE49-F238E27FC236}">
                <a16:creationId xmlns:a16="http://schemas.microsoft.com/office/drawing/2014/main" id="{A9A79A45-7A4C-470C-8C9F-A56C2F015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14357" name="Oval 21">
            <a:extLst>
              <a:ext uri="{FF2B5EF4-FFF2-40B4-BE49-F238E27FC236}">
                <a16:creationId xmlns:a16="http://schemas.microsoft.com/office/drawing/2014/main" id="{512B32F2-FAC1-466A-882C-DDE66C13C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4358" name="Oval 22">
            <a:extLst>
              <a:ext uri="{FF2B5EF4-FFF2-40B4-BE49-F238E27FC236}">
                <a16:creationId xmlns:a16="http://schemas.microsoft.com/office/drawing/2014/main" id="{7FADD5F4-6C08-47A8-B115-5C71BB853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59" name="Oval 23">
            <a:extLst>
              <a:ext uri="{FF2B5EF4-FFF2-40B4-BE49-F238E27FC236}">
                <a16:creationId xmlns:a16="http://schemas.microsoft.com/office/drawing/2014/main" id="{A37CFA90-1898-4DAD-A362-ED712B3F2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4360" name="AutoShape 24">
            <a:extLst>
              <a:ext uri="{FF2B5EF4-FFF2-40B4-BE49-F238E27FC236}">
                <a16:creationId xmlns:a16="http://schemas.microsoft.com/office/drawing/2014/main" id="{E130FFC9-75B8-4FA7-93B1-8893A1A97374}"/>
              </a:ext>
            </a:extLst>
          </p:cNvPr>
          <p:cNvCxnSpPr>
            <a:cxnSpLocks noChangeShapeType="1"/>
            <a:stCxn id="14357" idx="3"/>
            <a:endCxn id="14358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25">
            <a:extLst>
              <a:ext uri="{FF2B5EF4-FFF2-40B4-BE49-F238E27FC236}">
                <a16:creationId xmlns:a16="http://schemas.microsoft.com/office/drawing/2014/main" id="{F32619C8-79FF-437F-A6EE-D607B563E386}"/>
              </a:ext>
            </a:extLst>
          </p:cNvPr>
          <p:cNvCxnSpPr>
            <a:cxnSpLocks noChangeShapeType="1"/>
            <a:stCxn id="14357" idx="5"/>
            <a:endCxn id="14359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2" name="Footer Placeholder 3">
            <a:extLst>
              <a:ext uri="{FF2B5EF4-FFF2-40B4-BE49-F238E27FC236}">
                <a16:creationId xmlns:a16="http://schemas.microsoft.com/office/drawing/2014/main" id="{367DB744-DEF3-42F2-A5E5-353983B48B89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2C205AD-0422-40C1-B4E9-14E7F011C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Red-Black Trees: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The Problem With Insertion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4DF2CC0-E281-4169-ABC9-A622AFB0E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Insert 11</a:t>
            </a:r>
          </a:p>
          <a:p>
            <a:pPr lvl="1"/>
            <a:r>
              <a:rPr lang="en-US" altLang="en-US" i="1">
                <a:solidFill>
                  <a:schemeClr val="accent1"/>
                </a:solidFill>
              </a:rPr>
              <a:t>Where does it go?</a:t>
            </a:r>
          </a:p>
          <a:p>
            <a:pPr lvl="1"/>
            <a:r>
              <a:rPr lang="en-US" altLang="en-US" i="1">
                <a:solidFill>
                  <a:schemeClr val="accent1"/>
                </a:solidFill>
              </a:rPr>
              <a:t>What color?</a:t>
            </a:r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04154445-CAE5-45D8-BFDA-5D46FCEBD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2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altLang="en-US" sz="2400" i="0">
                <a:latin typeface="Times New Roman" panose="02020603050405020304" pitchFamily="18" charset="0"/>
              </a:rPr>
            </a:br>
            <a:r>
              <a:rPr lang="en-US" altLang="en-US" sz="2400" i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5. 	The root is always black</a:t>
            </a:r>
          </a:p>
        </p:txBody>
      </p:sp>
      <p:sp>
        <p:nvSpPr>
          <p:cNvPr id="15365" name="Oval 5">
            <a:extLst>
              <a:ext uri="{FF2B5EF4-FFF2-40B4-BE49-F238E27FC236}">
                <a16:creationId xmlns:a16="http://schemas.microsoft.com/office/drawing/2014/main" id="{C856AE84-B78F-4A44-8C4A-CE36CBE02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6" name="Oval 6">
            <a:extLst>
              <a:ext uri="{FF2B5EF4-FFF2-40B4-BE49-F238E27FC236}">
                <a16:creationId xmlns:a16="http://schemas.microsoft.com/office/drawing/2014/main" id="{6F838F3A-F86A-4380-B205-FA0F358FA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7" name="Oval 7">
            <a:extLst>
              <a:ext uri="{FF2B5EF4-FFF2-40B4-BE49-F238E27FC236}">
                <a16:creationId xmlns:a16="http://schemas.microsoft.com/office/drawing/2014/main" id="{93D7CB99-0ABC-4606-ADF4-5B627EE1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5368" name="AutoShape 8">
            <a:extLst>
              <a:ext uri="{FF2B5EF4-FFF2-40B4-BE49-F238E27FC236}">
                <a16:creationId xmlns:a16="http://schemas.microsoft.com/office/drawing/2014/main" id="{53BF5D4C-6902-42DF-955D-62BFCBAD6ACD}"/>
              </a:ext>
            </a:extLst>
          </p:cNvPr>
          <p:cNvCxnSpPr>
            <a:cxnSpLocks noChangeShapeType="1"/>
            <a:stCxn id="15365" idx="7"/>
            <a:endCxn id="15377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AutoShape 9">
            <a:extLst>
              <a:ext uri="{FF2B5EF4-FFF2-40B4-BE49-F238E27FC236}">
                <a16:creationId xmlns:a16="http://schemas.microsoft.com/office/drawing/2014/main" id="{CAAE28DA-5577-4F04-A84F-850A751266D2}"/>
              </a:ext>
            </a:extLst>
          </p:cNvPr>
          <p:cNvCxnSpPr>
            <a:cxnSpLocks noChangeShapeType="1"/>
            <a:stCxn id="15377" idx="5"/>
            <a:endCxn id="15366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AutoShape 10">
            <a:extLst>
              <a:ext uri="{FF2B5EF4-FFF2-40B4-BE49-F238E27FC236}">
                <a16:creationId xmlns:a16="http://schemas.microsoft.com/office/drawing/2014/main" id="{A261B532-B681-437B-8995-F65E6757C6AF}"/>
              </a:ext>
            </a:extLst>
          </p:cNvPr>
          <p:cNvCxnSpPr>
            <a:cxnSpLocks noChangeShapeType="1"/>
            <a:stCxn id="15378" idx="3"/>
            <a:endCxn id="15380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AutoShape 11">
            <a:extLst>
              <a:ext uri="{FF2B5EF4-FFF2-40B4-BE49-F238E27FC236}">
                <a16:creationId xmlns:a16="http://schemas.microsoft.com/office/drawing/2014/main" id="{F4004BFA-7F86-426C-A63A-22217A5A2172}"/>
              </a:ext>
            </a:extLst>
          </p:cNvPr>
          <p:cNvCxnSpPr>
            <a:cxnSpLocks noChangeShapeType="1"/>
            <a:stCxn id="15376" idx="3"/>
            <a:endCxn id="15385" idx="0"/>
          </p:cNvCxnSpPr>
          <p:nvPr/>
        </p:nvCxnSpPr>
        <p:spPr bwMode="auto">
          <a:xfrm flipH="1">
            <a:off x="7505700" y="3541713"/>
            <a:ext cx="192088" cy="1539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AutoShape 12">
            <a:extLst>
              <a:ext uri="{FF2B5EF4-FFF2-40B4-BE49-F238E27FC236}">
                <a16:creationId xmlns:a16="http://schemas.microsoft.com/office/drawing/2014/main" id="{0E9EDBEE-42C6-41EA-B849-93A8C206B53E}"/>
              </a:ext>
            </a:extLst>
          </p:cNvPr>
          <p:cNvCxnSpPr>
            <a:cxnSpLocks noChangeShapeType="1"/>
            <a:stCxn id="15376" idx="5"/>
            <a:endCxn id="15367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AutoShape 13">
            <a:extLst>
              <a:ext uri="{FF2B5EF4-FFF2-40B4-BE49-F238E27FC236}">
                <a16:creationId xmlns:a16="http://schemas.microsoft.com/office/drawing/2014/main" id="{A9023257-12C6-4E73-B23F-A20076939F3B}"/>
              </a:ext>
            </a:extLst>
          </p:cNvPr>
          <p:cNvCxnSpPr>
            <a:cxnSpLocks noChangeShapeType="1"/>
            <a:stCxn id="15378" idx="1"/>
            <a:endCxn id="15379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14">
            <a:extLst>
              <a:ext uri="{FF2B5EF4-FFF2-40B4-BE49-F238E27FC236}">
                <a16:creationId xmlns:a16="http://schemas.microsoft.com/office/drawing/2014/main" id="{6CC7DDFE-0E08-4A75-90DD-03675844ADF8}"/>
              </a:ext>
            </a:extLst>
          </p:cNvPr>
          <p:cNvCxnSpPr>
            <a:cxnSpLocks noChangeShapeType="1"/>
            <a:stCxn id="15379" idx="3"/>
            <a:endCxn id="15377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15">
            <a:extLst>
              <a:ext uri="{FF2B5EF4-FFF2-40B4-BE49-F238E27FC236}">
                <a16:creationId xmlns:a16="http://schemas.microsoft.com/office/drawing/2014/main" id="{2B6F3CA3-1229-417F-B0D8-557846416A32}"/>
              </a:ext>
            </a:extLst>
          </p:cNvPr>
          <p:cNvCxnSpPr>
            <a:cxnSpLocks noChangeShapeType="1"/>
            <a:stCxn id="15378" idx="5"/>
            <a:endCxn id="15376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6" name="Oval 16">
            <a:extLst>
              <a:ext uri="{FF2B5EF4-FFF2-40B4-BE49-F238E27FC236}">
                <a16:creationId xmlns:a16="http://schemas.microsoft.com/office/drawing/2014/main" id="{B2AB6C19-EBE6-4301-BCB1-A7DE3C39C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15377" name="Oval 17">
            <a:extLst>
              <a:ext uri="{FF2B5EF4-FFF2-40B4-BE49-F238E27FC236}">
                <a16:creationId xmlns:a16="http://schemas.microsoft.com/office/drawing/2014/main" id="{896187E6-381C-44BA-B15C-1E042CA50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5378" name="Oval 18">
            <a:extLst>
              <a:ext uri="{FF2B5EF4-FFF2-40B4-BE49-F238E27FC236}">
                <a16:creationId xmlns:a16="http://schemas.microsoft.com/office/drawing/2014/main" id="{AE0A2D85-AC83-4625-A186-CD8F08692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15379" name="Oval 19">
            <a:extLst>
              <a:ext uri="{FF2B5EF4-FFF2-40B4-BE49-F238E27FC236}">
                <a16:creationId xmlns:a16="http://schemas.microsoft.com/office/drawing/2014/main" id="{161B4376-77D9-43EF-B1EB-69DCB61B2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15380" name="Oval 20">
            <a:extLst>
              <a:ext uri="{FF2B5EF4-FFF2-40B4-BE49-F238E27FC236}">
                <a16:creationId xmlns:a16="http://schemas.microsoft.com/office/drawing/2014/main" id="{40A59385-F202-4D87-A710-32B23DD23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5381" name="Oval 21">
            <a:extLst>
              <a:ext uri="{FF2B5EF4-FFF2-40B4-BE49-F238E27FC236}">
                <a16:creationId xmlns:a16="http://schemas.microsoft.com/office/drawing/2014/main" id="{8B96D301-B791-481E-BC16-32A50446E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2" name="Oval 22">
            <a:extLst>
              <a:ext uri="{FF2B5EF4-FFF2-40B4-BE49-F238E27FC236}">
                <a16:creationId xmlns:a16="http://schemas.microsoft.com/office/drawing/2014/main" id="{5F8EB481-E69F-43F8-92B2-76EBDAF50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5383" name="AutoShape 23">
            <a:extLst>
              <a:ext uri="{FF2B5EF4-FFF2-40B4-BE49-F238E27FC236}">
                <a16:creationId xmlns:a16="http://schemas.microsoft.com/office/drawing/2014/main" id="{4719E6E1-C581-42CE-A1D5-1333FC2A056E}"/>
              </a:ext>
            </a:extLst>
          </p:cNvPr>
          <p:cNvCxnSpPr>
            <a:cxnSpLocks noChangeShapeType="1"/>
            <a:stCxn id="15380" idx="3"/>
            <a:endCxn id="15381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24">
            <a:extLst>
              <a:ext uri="{FF2B5EF4-FFF2-40B4-BE49-F238E27FC236}">
                <a16:creationId xmlns:a16="http://schemas.microsoft.com/office/drawing/2014/main" id="{A21A9731-74DC-435E-8369-8D8B7A3915BF}"/>
              </a:ext>
            </a:extLst>
          </p:cNvPr>
          <p:cNvCxnSpPr>
            <a:cxnSpLocks noChangeShapeType="1"/>
            <a:stCxn id="15380" idx="5"/>
            <a:endCxn id="15382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5" name="Oval 25">
            <a:extLst>
              <a:ext uri="{FF2B5EF4-FFF2-40B4-BE49-F238E27FC236}">
                <a16:creationId xmlns:a16="http://schemas.microsoft.com/office/drawing/2014/main" id="{C3100CFD-B540-4E09-A79C-E48F595B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733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11</a:t>
            </a:r>
          </a:p>
        </p:txBody>
      </p:sp>
      <p:sp>
        <p:nvSpPr>
          <p:cNvPr id="15386" name="Oval 26">
            <a:extLst>
              <a:ext uri="{FF2B5EF4-FFF2-40B4-BE49-F238E27FC236}">
                <a16:creationId xmlns:a16="http://schemas.microsoft.com/office/drawing/2014/main" id="{1B124C8E-AB0F-42EE-917F-DEA528D2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7" name="Oval 27">
            <a:extLst>
              <a:ext uri="{FF2B5EF4-FFF2-40B4-BE49-F238E27FC236}">
                <a16:creationId xmlns:a16="http://schemas.microsoft.com/office/drawing/2014/main" id="{B78577E9-48BA-474D-8B4A-3BA1423A9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5388" name="AutoShape 28">
            <a:extLst>
              <a:ext uri="{FF2B5EF4-FFF2-40B4-BE49-F238E27FC236}">
                <a16:creationId xmlns:a16="http://schemas.microsoft.com/office/drawing/2014/main" id="{67892801-8CEF-4A0E-B1FE-E21DB0E468CB}"/>
              </a:ext>
            </a:extLst>
          </p:cNvPr>
          <p:cNvCxnSpPr>
            <a:cxnSpLocks noChangeShapeType="1"/>
            <a:stCxn id="15385" idx="3"/>
            <a:endCxn id="15386" idx="7"/>
          </p:cNvCxnSpPr>
          <p:nvPr/>
        </p:nvCxnSpPr>
        <p:spPr bwMode="auto">
          <a:xfrm flipH="1">
            <a:off x="705326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9" name="AutoShape 29">
            <a:extLst>
              <a:ext uri="{FF2B5EF4-FFF2-40B4-BE49-F238E27FC236}">
                <a16:creationId xmlns:a16="http://schemas.microsoft.com/office/drawing/2014/main" id="{2A90E3F9-8145-4451-9042-29CDF4E09E86}"/>
              </a:ext>
            </a:extLst>
          </p:cNvPr>
          <p:cNvCxnSpPr>
            <a:cxnSpLocks noChangeShapeType="1"/>
            <a:stCxn id="15385" idx="5"/>
            <a:endCxn id="15387" idx="1"/>
          </p:cNvCxnSpPr>
          <p:nvPr/>
        </p:nvCxnSpPr>
        <p:spPr bwMode="auto">
          <a:xfrm>
            <a:off x="769461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0" name="Footer Placeholder 3">
            <a:extLst>
              <a:ext uri="{FF2B5EF4-FFF2-40B4-BE49-F238E27FC236}">
                <a16:creationId xmlns:a16="http://schemas.microsoft.com/office/drawing/2014/main" id="{F33ABFC5-6EC2-4C1F-AC1B-31E4CE90C7A0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FC2B477-A2AC-4E63-848E-0EE4E402C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Red-Black Trees: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The Problem With Insertion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9F9A3FE-F08C-4B6E-8976-36577BC4B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Insert 11</a:t>
            </a:r>
          </a:p>
          <a:p>
            <a:pPr lvl="1"/>
            <a:r>
              <a:rPr lang="en-US" altLang="en-US" i="1">
                <a:solidFill>
                  <a:schemeClr val="accent1"/>
                </a:solidFill>
              </a:rPr>
              <a:t>Where does it go?</a:t>
            </a:r>
          </a:p>
          <a:p>
            <a:pPr lvl="1"/>
            <a:r>
              <a:rPr lang="en-US" altLang="en-US" i="1">
                <a:solidFill>
                  <a:schemeClr val="accent1"/>
                </a:solidFill>
              </a:rPr>
              <a:t>What color?</a:t>
            </a:r>
          </a:p>
          <a:p>
            <a:pPr lvl="2"/>
            <a:r>
              <a:rPr lang="en-US" altLang="en-US"/>
              <a:t>Can’t be red! (#3)</a:t>
            </a:r>
          </a:p>
          <a:p>
            <a:pPr lvl="2"/>
            <a:endParaRPr lang="en-US" alt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F369C710-85AB-4FA3-85B7-0D793D972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2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altLang="en-US" sz="2400" i="0">
                <a:latin typeface="Times New Roman" panose="02020603050405020304" pitchFamily="18" charset="0"/>
              </a:rPr>
            </a:br>
            <a:r>
              <a:rPr lang="en-US" altLang="en-US" sz="2400" i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5. 	The root is always black</a:t>
            </a:r>
          </a:p>
        </p:txBody>
      </p:sp>
      <p:sp>
        <p:nvSpPr>
          <p:cNvPr id="16389" name="Oval 5">
            <a:extLst>
              <a:ext uri="{FF2B5EF4-FFF2-40B4-BE49-F238E27FC236}">
                <a16:creationId xmlns:a16="http://schemas.microsoft.com/office/drawing/2014/main" id="{DA54E2EC-557C-4769-AA98-7B0E79FD1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5F7F2744-E183-4AEF-A02D-C5589E268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1" name="Oval 7">
            <a:extLst>
              <a:ext uri="{FF2B5EF4-FFF2-40B4-BE49-F238E27FC236}">
                <a16:creationId xmlns:a16="http://schemas.microsoft.com/office/drawing/2014/main" id="{691A392C-7B5D-4132-A667-A0EC5941A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6392" name="AutoShape 8">
            <a:extLst>
              <a:ext uri="{FF2B5EF4-FFF2-40B4-BE49-F238E27FC236}">
                <a16:creationId xmlns:a16="http://schemas.microsoft.com/office/drawing/2014/main" id="{DF89B9C7-514E-40D5-8B1E-8A0B0E36D3F5}"/>
              </a:ext>
            </a:extLst>
          </p:cNvPr>
          <p:cNvCxnSpPr>
            <a:cxnSpLocks noChangeShapeType="1"/>
            <a:stCxn id="16389" idx="7"/>
            <a:endCxn id="16401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9">
            <a:extLst>
              <a:ext uri="{FF2B5EF4-FFF2-40B4-BE49-F238E27FC236}">
                <a16:creationId xmlns:a16="http://schemas.microsoft.com/office/drawing/2014/main" id="{B692EB96-F24A-4F21-9893-9E90852CDE0B}"/>
              </a:ext>
            </a:extLst>
          </p:cNvPr>
          <p:cNvCxnSpPr>
            <a:cxnSpLocks noChangeShapeType="1"/>
            <a:stCxn id="16401" idx="5"/>
            <a:endCxn id="16390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10">
            <a:extLst>
              <a:ext uri="{FF2B5EF4-FFF2-40B4-BE49-F238E27FC236}">
                <a16:creationId xmlns:a16="http://schemas.microsoft.com/office/drawing/2014/main" id="{94B98F2D-0AEC-4524-9330-2D2DF09B06C3}"/>
              </a:ext>
            </a:extLst>
          </p:cNvPr>
          <p:cNvCxnSpPr>
            <a:cxnSpLocks noChangeShapeType="1"/>
            <a:stCxn id="16402" idx="3"/>
            <a:endCxn id="16404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AutoShape 11">
            <a:extLst>
              <a:ext uri="{FF2B5EF4-FFF2-40B4-BE49-F238E27FC236}">
                <a16:creationId xmlns:a16="http://schemas.microsoft.com/office/drawing/2014/main" id="{5876A054-7A46-4739-8E09-2FBD97671B70}"/>
              </a:ext>
            </a:extLst>
          </p:cNvPr>
          <p:cNvCxnSpPr>
            <a:cxnSpLocks noChangeShapeType="1"/>
            <a:stCxn id="16400" idx="3"/>
            <a:endCxn id="16409" idx="0"/>
          </p:cNvCxnSpPr>
          <p:nvPr/>
        </p:nvCxnSpPr>
        <p:spPr bwMode="auto">
          <a:xfrm flipH="1">
            <a:off x="7505700" y="3541713"/>
            <a:ext cx="192088" cy="1539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AutoShape 12">
            <a:extLst>
              <a:ext uri="{FF2B5EF4-FFF2-40B4-BE49-F238E27FC236}">
                <a16:creationId xmlns:a16="http://schemas.microsoft.com/office/drawing/2014/main" id="{8553F965-7CD0-410E-A49A-E485848C8858}"/>
              </a:ext>
            </a:extLst>
          </p:cNvPr>
          <p:cNvCxnSpPr>
            <a:cxnSpLocks noChangeShapeType="1"/>
            <a:stCxn id="16400" idx="5"/>
            <a:endCxn id="16391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AutoShape 13">
            <a:extLst>
              <a:ext uri="{FF2B5EF4-FFF2-40B4-BE49-F238E27FC236}">
                <a16:creationId xmlns:a16="http://schemas.microsoft.com/office/drawing/2014/main" id="{3D0E4B4E-2FE8-4206-B4E2-EC57520FEA10}"/>
              </a:ext>
            </a:extLst>
          </p:cNvPr>
          <p:cNvCxnSpPr>
            <a:cxnSpLocks noChangeShapeType="1"/>
            <a:stCxn id="16402" idx="1"/>
            <a:endCxn id="16403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AutoShape 14">
            <a:extLst>
              <a:ext uri="{FF2B5EF4-FFF2-40B4-BE49-F238E27FC236}">
                <a16:creationId xmlns:a16="http://schemas.microsoft.com/office/drawing/2014/main" id="{2E12E789-A8C5-4EE7-A8E2-E82CA31068D6}"/>
              </a:ext>
            </a:extLst>
          </p:cNvPr>
          <p:cNvCxnSpPr>
            <a:cxnSpLocks noChangeShapeType="1"/>
            <a:stCxn id="16403" idx="3"/>
            <a:endCxn id="16401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AutoShape 15">
            <a:extLst>
              <a:ext uri="{FF2B5EF4-FFF2-40B4-BE49-F238E27FC236}">
                <a16:creationId xmlns:a16="http://schemas.microsoft.com/office/drawing/2014/main" id="{1BAD44F5-0935-4A8F-909A-BE12B7DDAC47}"/>
              </a:ext>
            </a:extLst>
          </p:cNvPr>
          <p:cNvCxnSpPr>
            <a:cxnSpLocks noChangeShapeType="1"/>
            <a:stCxn id="16402" idx="5"/>
            <a:endCxn id="16400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0" name="Oval 16">
            <a:extLst>
              <a:ext uri="{FF2B5EF4-FFF2-40B4-BE49-F238E27FC236}">
                <a16:creationId xmlns:a16="http://schemas.microsoft.com/office/drawing/2014/main" id="{B67C1CCF-6EE6-4BDE-99FA-1B846D680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16401" name="Oval 17">
            <a:extLst>
              <a:ext uri="{FF2B5EF4-FFF2-40B4-BE49-F238E27FC236}">
                <a16:creationId xmlns:a16="http://schemas.microsoft.com/office/drawing/2014/main" id="{68605B16-1B70-4045-AAED-8CCB79BFA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6402" name="Oval 18">
            <a:extLst>
              <a:ext uri="{FF2B5EF4-FFF2-40B4-BE49-F238E27FC236}">
                <a16:creationId xmlns:a16="http://schemas.microsoft.com/office/drawing/2014/main" id="{F1274670-895D-4C3E-B8C5-9A78650F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16403" name="Oval 19">
            <a:extLst>
              <a:ext uri="{FF2B5EF4-FFF2-40B4-BE49-F238E27FC236}">
                <a16:creationId xmlns:a16="http://schemas.microsoft.com/office/drawing/2014/main" id="{5BDD757C-4AB2-47DF-BCA9-E1847F101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16404" name="Oval 20">
            <a:extLst>
              <a:ext uri="{FF2B5EF4-FFF2-40B4-BE49-F238E27FC236}">
                <a16:creationId xmlns:a16="http://schemas.microsoft.com/office/drawing/2014/main" id="{F2F1C9F8-AFE5-48AF-8173-A6C3D2F52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6405" name="Oval 21">
            <a:extLst>
              <a:ext uri="{FF2B5EF4-FFF2-40B4-BE49-F238E27FC236}">
                <a16:creationId xmlns:a16="http://schemas.microsoft.com/office/drawing/2014/main" id="{3C449077-C44F-49CD-97C1-B8AE1C7F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06" name="Oval 22">
            <a:extLst>
              <a:ext uri="{FF2B5EF4-FFF2-40B4-BE49-F238E27FC236}">
                <a16:creationId xmlns:a16="http://schemas.microsoft.com/office/drawing/2014/main" id="{5DD4EBB0-863C-4E5C-9C3C-C1D261E4C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6407" name="AutoShape 23">
            <a:extLst>
              <a:ext uri="{FF2B5EF4-FFF2-40B4-BE49-F238E27FC236}">
                <a16:creationId xmlns:a16="http://schemas.microsoft.com/office/drawing/2014/main" id="{992C6F7C-BFCE-41BC-A9D3-1EDD74C471B2}"/>
              </a:ext>
            </a:extLst>
          </p:cNvPr>
          <p:cNvCxnSpPr>
            <a:cxnSpLocks noChangeShapeType="1"/>
            <a:stCxn id="16404" idx="3"/>
            <a:endCxn id="16405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AutoShape 24">
            <a:extLst>
              <a:ext uri="{FF2B5EF4-FFF2-40B4-BE49-F238E27FC236}">
                <a16:creationId xmlns:a16="http://schemas.microsoft.com/office/drawing/2014/main" id="{FCCC61A7-FD60-4387-82F5-6569529DE7A4}"/>
              </a:ext>
            </a:extLst>
          </p:cNvPr>
          <p:cNvCxnSpPr>
            <a:cxnSpLocks noChangeShapeType="1"/>
            <a:stCxn id="16404" idx="5"/>
            <a:endCxn id="16406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9" name="Oval 25">
            <a:extLst>
              <a:ext uri="{FF2B5EF4-FFF2-40B4-BE49-F238E27FC236}">
                <a16:creationId xmlns:a16="http://schemas.microsoft.com/office/drawing/2014/main" id="{9B871060-8645-481E-82E3-510D3275D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733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11</a:t>
            </a:r>
          </a:p>
        </p:txBody>
      </p:sp>
      <p:sp>
        <p:nvSpPr>
          <p:cNvPr id="16410" name="Oval 26">
            <a:extLst>
              <a:ext uri="{FF2B5EF4-FFF2-40B4-BE49-F238E27FC236}">
                <a16:creationId xmlns:a16="http://schemas.microsoft.com/office/drawing/2014/main" id="{9FD03CDE-834E-4A58-A3C5-83D9A941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11" name="Oval 27">
            <a:extLst>
              <a:ext uri="{FF2B5EF4-FFF2-40B4-BE49-F238E27FC236}">
                <a16:creationId xmlns:a16="http://schemas.microsoft.com/office/drawing/2014/main" id="{8AE5BCDA-933E-4589-9FB7-518D2E4D4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6412" name="AutoShape 28">
            <a:extLst>
              <a:ext uri="{FF2B5EF4-FFF2-40B4-BE49-F238E27FC236}">
                <a16:creationId xmlns:a16="http://schemas.microsoft.com/office/drawing/2014/main" id="{58DAAB1F-14FB-4B5A-9FAE-1FF75CF04564}"/>
              </a:ext>
            </a:extLst>
          </p:cNvPr>
          <p:cNvCxnSpPr>
            <a:cxnSpLocks noChangeShapeType="1"/>
            <a:stCxn id="16409" idx="3"/>
            <a:endCxn id="16410" idx="7"/>
          </p:cNvCxnSpPr>
          <p:nvPr/>
        </p:nvCxnSpPr>
        <p:spPr bwMode="auto">
          <a:xfrm flipH="1">
            <a:off x="705326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3" name="AutoShape 29">
            <a:extLst>
              <a:ext uri="{FF2B5EF4-FFF2-40B4-BE49-F238E27FC236}">
                <a16:creationId xmlns:a16="http://schemas.microsoft.com/office/drawing/2014/main" id="{FDD4027E-79E6-4082-9861-8B7F393A6734}"/>
              </a:ext>
            </a:extLst>
          </p:cNvPr>
          <p:cNvCxnSpPr>
            <a:cxnSpLocks noChangeShapeType="1"/>
            <a:stCxn id="16409" idx="5"/>
            <a:endCxn id="16411" idx="1"/>
          </p:cNvCxnSpPr>
          <p:nvPr/>
        </p:nvCxnSpPr>
        <p:spPr bwMode="auto">
          <a:xfrm>
            <a:off x="769461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4" name="Footer Placeholder 3">
            <a:extLst>
              <a:ext uri="{FF2B5EF4-FFF2-40B4-BE49-F238E27FC236}">
                <a16:creationId xmlns:a16="http://schemas.microsoft.com/office/drawing/2014/main" id="{17C7B0C7-9F23-4BB0-863E-51386A09FA4D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F2BAD98-0524-4270-B071-43928BF14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Red-Black Trees: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The Problem With Insertion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B88F316-E524-430E-83A3-D99CFCD8D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Insert 11</a:t>
            </a:r>
          </a:p>
          <a:p>
            <a:pPr lvl="1"/>
            <a:r>
              <a:rPr lang="en-US" altLang="en-US" i="1">
                <a:solidFill>
                  <a:schemeClr val="accent1"/>
                </a:solidFill>
              </a:rPr>
              <a:t>Where does it go?</a:t>
            </a:r>
          </a:p>
          <a:p>
            <a:pPr lvl="1"/>
            <a:r>
              <a:rPr lang="en-US" altLang="en-US" i="1">
                <a:solidFill>
                  <a:schemeClr val="accent1"/>
                </a:solidFill>
              </a:rPr>
              <a:t>What color?</a:t>
            </a:r>
          </a:p>
          <a:p>
            <a:pPr lvl="2"/>
            <a:r>
              <a:rPr lang="en-US" altLang="en-US"/>
              <a:t>Can’t be red! (#3)</a:t>
            </a:r>
          </a:p>
          <a:p>
            <a:pPr lvl="2"/>
            <a:r>
              <a:rPr lang="en-US" altLang="en-US"/>
              <a:t>Can’t be black! (#4)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7072B16B-CCCF-41B2-BC87-28829B7A2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2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altLang="en-US" sz="2400" i="0">
                <a:latin typeface="Times New Roman" panose="02020603050405020304" pitchFamily="18" charset="0"/>
              </a:rPr>
            </a:br>
            <a:r>
              <a:rPr lang="en-US" altLang="en-US" sz="2400" i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5. 	The root is always black</a:t>
            </a:r>
          </a:p>
        </p:txBody>
      </p:sp>
      <p:sp>
        <p:nvSpPr>
          <p:cNvPr id="17413" name="Oval 5">
            <a:extLst>
              <a:ext uri="{FF2B5EF4-FFF2-40B4-BE49-F238E27FC236}">
                <a16:creationId xmlns:a16="http://schemas.microsoft.com/office/drawing/2014/main" id="{21C58FF3-E8EC-462B-A03C-4CB54B1BD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4" name="Oval 6">
            <a:extLst>
              <a:ext uri="{FF2B5EF4-FFF2-40B4-BE49-F238E27FC236}">
                <a16:creationId xmlns:a16="http://schemas.microsoft.com/office/drawing/2014/main" id="{0AB31F18-C284-4274-B245-F28C6BE4E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5" name="Oval 7">
            <a:extLst>
              <a:ext uri="{FF2B5EF4-FFF2-40B4-BE49-F238E27FC236}">
                <a16:creationId xmlns:a16="http://schemas.microsoft.com/office/drawing/2014/main" id="{462DE16D-2C9A-4BD0-8B85-DB00113F3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7416" name="AutoShape 8">
            <a:extLst>
              <a:ext uri="{FF2B5EF4-FFF2-40B4-BE49-F238E27FC236}">
                <a16:creationId xmlns:a16="http://schemas.microsoft.com/office/drawing/2014/main" id="{C6362FE2-6BF2-42D2-ACBB-512394CBC04D}"/>
              </a:ext>
            </a:extLst>
          </p:cNvPr>
          <p:cNvCxnSpPr>
            <a:cxnSpLocks noChangeShapeType="1"/>
            <a:stCxn id="17413" idx="7"/>
            <a:endCxn id="17425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9">
            <a:extLst>
              <a:ext uri="{FF2B5EF4-FFF2-40B4-BE49-F238E27FC236}">
                <a16:creationId xmlns:a16="http://schemas.microsoft.com/office/drawing/2014/main" id="{37345B86-ED3C-48FF-8051-654D16B4339E}"/>
              </a:ext>
            </a:extLst>
          </p:cNvPr>
          <p:cNvCxnSpPr>
            <a:cxnSpLocks noChangeShapeType="1"/>
            <a:stCxn id="17425" idx="5"/>
            <a:endCxn id="17414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AutoShape 10">
            <a:extLst>
              <a:ext uri="{FF2B5EF4-FFF2-40B4-BE49-F238E27FC236}">
                <a16:creationId xmlns:a16="http://schemas.microsoft.com/office/drawing/2014/main" id="{CFD0A07E-16DD-4DB5-B009-A3B58A684CEA}"/>
              </a:ext>
            </a:extLst>
          </p:cNvPr>
          <p:cNvCxnSpPr>
            <a:cxnSpLocks noChangeShapeType="1"/>
            <a:stCxn id="17426" idx="3"/>
            <a:endCxn id="17428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AutoShape 11">
            <a:extLst>
              <a:ext uri="{FF2B5EF4-FFF2-40B4-BE49-F238E27FC236}">
                <a16:creationId xmlns:a16="http://schemas.microsoft.com/office/drawing/2014/main" id="{3DCA6D7E-0801-43A4-AAA9-356355C70FB3}"/>
              </a:ext>
            </a:extLst>
          </p:cNvPr>
          <p:cNvCxnSpPr>
            <a:cxnSpLocks noChangeShapeType="1"/>
            <a:stCxn id="17424" idx="3"/>
            <a:endCxn id="17433" idx="0"/>
          </p:cNvCxnSpPr>
          <p:nvPr/>
        </p:nvCxnSpPr>
        <p:spPr bwMode="auto">
          <a:xfrm flipH="1">
            <a:off x="7505700" y="3541713"/>
            <a:ext cx="192088" cy="1539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2">
            <a:extLst>
              <a:ext uri="{FF2B5EF4-FFF2-40B4-BE49-F238E27FC236}">
                <a16:creationId xmlns:a16="http://schemas.microsoft.com/office/drawing/2014/main" id="{3BB66AB7-0FDC-422F-B3BA-E576E96715B5}"/>
              </a:ext>
            </a:extLst>
          </p:cNvPr>
          <p:cNvCxnSpPr>
            <a:cxnSpLocks noChangeShapeType="1"/>
            <a:stCxn id="17424" idx="5"/>
            <a:endCxn id="17415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13">
            <a:extLst>
              <a:ext uri="{FF2B5EF4-FFF2-40B4-BE49-F238E27FC236}">
                <a16:creationId xmlns:a16="http://schemas.microsoft.com/office/drawing/2014/main" id="{A2B544B7-7BE5-4EBB-B1B1-4A41D0B173FC}"/>
              </a:ext>
            </a:extLst>
          </p:cNvPr>
          <p:cNvCxnSpPr>
            <a:cxnSpLocks noChangeShapeType="1"/>
            <a:stCxn id="17426" idx="1"/>
            <a:endCxn id="17427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14">
            <a:extLst>
              <a:ext uri="{FF2B5EF4-FFF2-40B4-BE49-F238E27FC236}">
                <a16:creationId xmlns:a16="http://schemas.microsoft.com/office/drawing/2014/main" id="{880753A4-19A7-4419-A421-D6F8B99CAD47}"/>
              </a:ext>
            </a:extLst>
          </p:cNvPr>
          <p:cNvCxnSpPr>
            <a:cxnSpLocks noChangeShapeType="1"/>
            <a:stCxn id="17427" idx="3"/>
            <a:endCxn id="17425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5">
            <a:extLst>
              <a:ext uri="{FF2B5EF4-FFF2-40B4-BE49-F238E27FC236}">
                <a16:creationId xmlns:a16="http://schemas.microsoft.com/office/drawing/2014/main" id="{333901E8-D336-415F-AC0E-01FBA6A0DDC3}"/>
              </a:ext>
            </a:extLst>
          </p:cNvPr>
          <p:cNvCxnSpPr>
            <a:cxnSpLocks noChangeShapeType="1"/>
            <a:stCxn id="17426" idx="5"/>
            <a:endCxn id="17424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Oval 16">
            <a:extLst>
              <a:ext uri="{FF2B5EF4-FFF2-40B4-BE49-F238E27FC236}">
                <a16:creationId xmlns:a16="http://schemas.microsoft.com/office/drawing/2014/main" id="{91A96008-DAFA-483B-B0F1-872C3A315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17425" name="Oval 17">
            <a:extLst>
              <a:ext uri="{FF2B5EF4-FFF2-40B4-BE49-F238E27FC236}">
                <a16:creationId xmlns:a16="http://schemas.microsoft.com/office/drawing/2014/main" id="{61EB96E3-DF38-4752-AF2C-C73C24041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7426" name="Oval 18">
            <a:extLst>
              <a:ext uri="{FF2B5EF4-FFF2-40B4-BE49-F238E27FC236}">
                <a16:creationId xmlns:a16="http://schemas.microsoft.com/office/drawing/2014/main" id="{F8D8ECEA-8219-406E-9C3C-C91224F80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17427" name="Oval 19">
            <a:extLst>
              <a:ext uri="{FF2B5EF4-FFF2-40B4-BE49-F238E27FC236}">
                <a16:creationId xmlns:a16="http://schemas.microsoft.com/office/drawing/2014/main" id="{5A30ED13-6FF4-4069-BE6C-8FD95797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17428" name="Oval 20">
            <a:extLst>
              <a:ext uri="{FF2B5EF4-FFF2-40B4-BE49-F238E27FC236}">
                <a16:creationId xmlns:a16="http://schemas.microsoft.com/office/drawing/2014/main" id="{FC379AD9-D483-4D69-BDF6-5AD27A183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7429" name="Oval 21">
            <a:extLst>
              <a:ext uri="{FF2B5EF4-FFF2-40B4-BE49-F238E27FC236}">
                <a16:creationId xmlns:a16="http://schemas.microsoft.com/office/drawing/2014/main" id="{8F32F733-CB4B-4CE3-A2DF-D055838D8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30" name="Oval 22">
            <a:extLst>
              <a:ext uri="{FF2B5EF4-FFF2-40B4-BE49-F238E27FC236}">
                <a16:creationId xmlns:a16="http://schemas.microsoft.com/office/drawing/2014/main" id="{D5B90DA5-91B3-48A2-9003-15CB899CC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7431" name="AutoShape 23">
            <a:extLst>
              <a:ext uri="{FF2B5EF4-FFF2-40B4-BE49-F238E27FC236}">
                <a16:creationId xmlns:a16="http://schemas.microsoft.com/office/drawing/2014/main" id="{EB710A05-9A99-4FA4-9A25-B5E361EC5071}"/>
              </a:ext>
            </a:extLst>
          </p:cNvPr>
          <p:cNvCxnSpPr>
            <a:cxnSpLocks noChangeShapeType="1"/>
            <a:stCxn id="17428" idx="3"/>
            <a:endCxn id="17429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AutoShape 24">
            <a:extLst>
              <a:ext uri="{FF2B5EF4-FFF2-40B4-BE49-F238E27FC236}">
                <a16:creationId xmlns:a16="http://schemas.microsoft.com/office/drawing/2014/main" id="{F82C610A-7F47-497F-AF56-58B101BA0A8D}"/>
              </a:ext>
            </a:extLst>
          </p:cNvPr>
          <p:cNvCxnSpPr>
            <a:cxnSpLocks noChangeShapeType="1"/>
            <a:stCxn id="17428" idx="5"/>
            <a:endCxn id="17430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3" name="Oval 25">
            <a:extLst>
              <a:ext uri="{FF2B5EF4-FFF2-40B4-BE49-F238E27FC236}">
                <a16:creationId xmlns:a16="http://schemas.microsoft.com/office/drawing/2014/main" id="{9078C6C6-F871-496B-837C-025F3A537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733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11</a:t>
            </a:r>
          </a:p>
        </p:txBody>
      </p:sp>
      <p:sp>
        <p:nvSpPr>
          <p:cNvPr id="17434" name="Oval 26">
            <a:extLst>
              <a:ext uri="{FF2B5EF4-FFF2-40B4-BE49-F238E27FC236}">
                <a16:creationId xmlns:a16="http://schemas.microsoft.com/office/drawing/2014/main" id="{35D56F04-4E4E-4196-87FB-CA7E5A136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35" name="Oval 27">
            <a:extLst>
              <a:ext uri="{FF2B5EF4-FFF2-40B4-BE49-F238E27FC236}">
                <a16:creationId xmlns:a16="http://schemas.microsoft.com/office/drawing/2014/main" id="{6C18D7E2-AD71-407D-8126-2FE139AA0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7436" name="AutoShape 28">
            <a:extLst>
              <a:ext uri="{FF2B5EF4-FFF2-40B4-BE49-F238E27FC236}">
                <a16:creationId xmlns:a16="http://schemas.microsoft.com/office/drawing/2014/main" id="{4EE577E9-3272-48B9-90B5-AE52D094B48A}"/>
              </a:ext>
            </a:extLst>
          </p:cNvPr>
          <p:cNvCxnSpPr>
            <a:cxnSpLocks noChangeShapeType="1"/>
            <a:stCxn id="17433" idx="3"/>
            <a:endCxn id="17434" idx="7"/>
          </p:cNvCxnSpPr>
          <p:nvPr/>
        </p:nvCxnSpPr>
        <p:spPr bwMode="auto">
          <a:xfrm flipH="1">
            <a:off x="705326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7" name="AutoShape 29">
            <a:extLst>
              <a:ext uri="{FF2B5EF4-FFF2-40B4-BE49-F238E27FC236}">
                <a16:creationId xmlns:a16="http://schemas.microsoft.com/office/drawing/2014/main" id="{53718747-2B06-4F96-B2CD-BC9FF7C1D841}"/>
              </a:ext>
            </a:extLst>
          </p:cNvPr>
          <p:cNvCxnSpPr>
            <a:cxnSpLocks noChangeShapeType="1"/>
            <a:stCxn id="17433" idx="5"/>
            <a:endCxn id="17435" idx="1"/>
          </p:cNvCxnSpPr>
          <p:nvPr/>
        </p:nvCxnSpPr>
        <p:spPr bwMode="auto">
          <a:xfrm>
            <a:off x="769461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8" name="Footer Placeholder 3">
            <a:extLst>
              <a:ext uri="{FF2B5EF4-FFF2-40B4-BE49-F238E27FC236}">
                <a16:creationId xmlns:a16="http://schemas.microsoft.com/office/drawing/2014/main" id="{CD58FCB0-F7DD-4016-8517-667102A1B8A5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3DBBD85-B898-4319-9BAF-4F7D7F85A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Red-Black Trees: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The Problem With Insertion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B563D59-2AE4-458F-AC8E-9FFA2BF77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Insert 11</a:t>
            </a:r>
          </a:p>
          <a:p>
            <a:pPr lvl="1"/>
            <a:r>
              <a:rPr lang="en-US" altLang="en-US" i="1">
                <a:solidFill>
                  <a:schemeClr val="accent1"/>
                </a:solidFill>
              </a:rPr>
              <a:t>Where does it go?</a:t>
            </a:r>
          </a:p>
          <a:p>
            <a:pPr lvl="1"/>
            <a:r>
              <a:rPr lang="en-US" altLang="en-US" i="1">
                <a:solidFill>
                  <a:schemeClr val="accent1"/>
                </a:solidFill>
              </a:rPr>
              <a:t>What color?</a:t>
            </a:r>
          </a:p>
          <a:p>
            <a:pPr lvl="2"/>
            <a:r>
              <a:rPr lang="en-US" altLang="en-US"/>
              <a:t>Solution: </a:t>
            </a:r>
            <a:br>
              <a:rPr lang="en-US" altLang="en-US"/>
            </a:br>
            <a:r>
              <a:rPr lang="en-US" altLang="en-US"/>
              <a:t>recolor the tree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32CFF942-B14E-4ABB-B9F1-F2C2B57C6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2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altLang="en-US" sz="2400" i="0">
                <a:latin typeface="Times New Roman" panose="02020603050405020304" pitchFamily="18" charset="0"/>
              </a:rPr>
            </a:br>
            <a:r>
              <a:rPr lang="en-US" altLang="en-US" sz="2400" i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5. 	The root is always black</a:t>
            </a:r>
          </a:p>
        </p:txBody>
      </p:sp>
      <p:sp>
        <p:nvSpPr>
          <p:cNvPr id="18437" name="Oval 5">
            <a:extLst>
              <a:ext uri="{FF2B5EF4-FFF2-40B4-BE49-F238E27FC236}">
                <a16:creationId xmlns:a16="http://schemas.microsoft.com/office/drawing/2014/main" id="{80A87E82-1671-42F1-986A-1C07EFF3D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38" name="Oval 6">
            <a:extLst>
              <a:ext uri="{FF2B5EF4-FFF2-40B4-BE49-F238E27FC236}">
                <a16:creationId xmlns:a16="http://schemas.microsoft.com/office/drawing/2014/main" id="{30910B93-805F-4045-A45A-AAAED76AA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39" name="Oval 7">
            <a:extLst>
              <a:ext uri="{FF2B5EF4-FFF2-40B4-BE49-F238E27FC236}">
                <a16:creationId xmlns:a16="http://schemas.microsoft.com/office/drawing/2014/main" id="{E866FE44-770E-409C-836B-F09768BE2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8440" name="AutoShape 8">
            <a:extLst>
              <a:ext uri="{FF2B5EF4-FFF2-40B4-BE49-F238E27FC236}">
                <a16:creationId xmlns:a16="http://schemas.microsoft.com/office/drawing/2014/main" id="{434808CE-A2A9-4CC4-8967-F00337241133}"/>
              </a:ext>
            </a:extLst>
          </p:cNvPr>
          <p:cNvCxnSpPr>
            <a:cxnSpLocks noChangeShapeType="1"/>
            <a:stCxn id="18437" idx="7"/>
            <a:endCxn id="18449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AutoShape 9">
            <a:extLst>
              <a:ext uri="{FF2B5EF4-FFF2-40B4-BE49-F238E27FC236}">
                <a16:creationId xmlns:a16="http://schemas.microsoft.com/office/drawing/2014/main" id="{80FBAC7C-B967-4690-BFF5-EA894EE11CD1}"/>
              </a:ext>
            </a:extLst>
          </p:cNvPr>
          <p:cNvCxnSpPr>
            <a:cxnSpLocks noChangeShapeType="1"/>
            <a:stCxn id="18449" idx="5"/>
            <a:endCxn id="18438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AutoShape 10">
            <a:extLst>
              <a:ext uri="{FF2B5EF4-FFF2-40B4-BE49-F238E27FC236}">
                <a16:creationId xmlns:a16="http://schemas.microsoft.com/office/drawing/2014/main" id="{BC23374C-F2C7-4BBA-95E8-7366D9790E39}"/>
              </a:ext>
            </a:extLst>
          </p:cNvPr>
          <p:cNvCxnSpPr>
            <a:cxnSpLocks noChangeShapeType="1"/>
            <a:stCxn id="18450" idx="3"/>
            <a:endCxn id="18452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AutoShape 11">
            <a:extLst>
              <a:ext uri="{FF2B5EF4-FFF2-40B4-BE49-F238E27FC236}">
                <a16:creationId xmlns:a16="http://schemas.microsoft.com/office/drawing/2014/main" id="{D466410C-615B-4D8B-B0E2-11D1EBC5EE72}"/>
              </a:ext>
            </a:extLst>
          </p:cNvPr>
          <p:cNvCxnSpPr>
            <a:cxnSpLocks noChangeShapeType="1"/>
            <a:stCxn id="18448" idx="3"/>
            <a:endCxn id="18457" idx="0"/>
          </p:cNvCxnSpPr>
          <p:nvPr/>
        </p:nvCxnSpPr>
        <p:spPr bwMode="auto">
          <a:xfrm flipH="1">
            <a:off x="7505700" y="3541713"/>
            <a:ext cx="192088" cy="1539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AutoShape 12">
            <a:extLst>
              <a:ext uri="{FF2B5EF4-FFF2-40B4-BE49-F238E27FC236}">
                <a16:creationId xmlns:a16="http://schemas.microsoft.com/office/drawing/2014/main" id="{CFD3AF66-DA8E-4B3E-8722-AB3BF6C8C99B}"/>
              </a:ext>
            </a:extLst>
          </p:cNvPr>
          <p:cNvCxnSpPr>
            <a:cxnSpLocks noChangeShapeType="1"/>
            <a:stCxn id="18448" idx="5"/>
            <a:endCxn id="18439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AutoShape 13">
            <a:extLst>
              <a:ext uri="{FF2B5EF4-FFF2-40B4-BE49-F238E27FC236}">
                <a16:creationId xmlns:a16="http://schemas.microsoft.com/office/drawing/2014/main" id="{AFDBF4E7-7930-420B-9DD6-55DFBC37F341}"/>
              </a:ext>
            </a:extLst>
          </p:cNvPr>
          <p:cNvCxnSpPr>
            <a:cxnSpLocks noChangeShapeType="1"/>
            <a:stCxn id="18450" idx="1"/>
            <a:endCxn id="18451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4">
            <a:extLst>
              <a:ext uri="{FF2B5EF4-FFF2-40B4-BE49-F238E27FC236}">
                <a16:creationId xmlns:a16="http://schemas.microsoft.com/office/drawing/2014/main" id="{F8528B9E-715F-409F-9CFC-A828583B51DE}"/>
              </a:ext>
            </a:extLst>
          </p:cNvPr>
          <p:cNvCxnSpPr>
            <a:cxnSpLocks noChangeShapeType="1"/>
            <a:stCxn id="18451" idx="3"/>
            <a:endCxn id="18449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15">
            <a:extLst>
              <a:ext uri="{FF2B5EF4-FFF2-40B4-BE49-F238E27FC236}">
                <a16:creationId xmlns:a16="http://schemas.microsoft.com/office/drawing/2014/main" id="{1EA7350C-F8AE-4BD2-ACD0-3FE74CF1750A}"/>
              </a:ext>
            </a:extLst>
          </p:cNvPr>
          <p:cNvCxnSpPr>
            <a:cxnSpLocks noChangeShapeType="1"/>
            <a:stCxn id="18450" idx="5"/>
            <a:endCxn id="18448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8" name="Oval 16">
            <a:extLst>
              <a:ext uri="{FF2B5EF4-FFF2-40B4-BE49-F238E27FC236}">
                <a16:creationId xmlns:a16="http://schemas.microsoft.com/office/drawing/2014/main" id="{A1694F3B-57F8-4F00-83F4-2449E48EE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18449" name="Oval 17">
            <a:extLst>
              <a:ext uri="{FF2B5EF4-FFF2-40B4-BE49-F238E27FC236}">
                <a16:creationId xmlns:a16="http://schemas.microsoft.com/office/drawing/2014/main" id="{540EB637-F54D-4054-827B-F2A3D0A51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8450" name="Oval 18">
            <a:extLst>
              <a:ext uri="{FF2B5EF4-FFF2-40B4-BE49-F238E27FC236}">
                <a16:creationId xmlns:a16="http://schemas.microsoft.com/office/drawing/2014/main" id="{3782A885-ED86-4FB0-BF2B-30BB9CF6C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18451" name="Oval 19">
            <a:extLst>
              <a:ext uri="{FF2B5EF4-FFF2-40B4-BE49-F238E27FC236}">
                <a16:creationId xmlns:a16="http://schemas.microsoft.com/office/drawing/2014/main" id="{85058E7B-278F-4A33-9C8C-2BF3228D7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18452" name="Oval 20">
            <a:extLst>
              <a:ext uri="{FF2B5EF4-FFF2-40B4-BE49-F238E27FC236}">
                <a16:creationId xmlns:a16="http://schemas.microsoft.com/office/drawing/2014/main" id="{ED111AA1-3FED-4E0F-861B-91E5C2004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8453" name="Oval 21">
            <a:extLst>
              <a:ext uri="{FF2B5EF4-FFF2-40B4-BE49-F238E27FC236}">
                <a16:creationId xmlns:a16="http://schemas.microsoft.com/office/drawing/2014/main" id="{8BE7EE67-3983-4E2C-9722-9F14CECFE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54" name="Oval 22">
            <a:extLst>
              <a:ext uri="{FF2B5EF4-FFF2-40B4-BE49-F238E27FC236}">
                <a16:creationId xmlns:a16="http://schemas.microsoft.com/office/drawing/2014/main" id="{26267877-7940-4587-9D38-73F6E75CD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8455" name="AutoShape 23">
            <a:extLst>
              <a:ext uri="{FF2B5EF4-FFF2-40B4-BE49-F238E27FC236}">
                <a16:creationId xmlns:a16="http://schemas.microsoft.com/office/drawing/2014/main" id="{47502C08-75D3-4590-8CF5-D6161F2AC0BF}"/>
              </a:ext>
            </a:extLst>
          </p:cNvPr>
          <p:cNvCxnSpPr>
            <a:cxnSpLocks noChangeShapeType="1"/>
            <a:stCxn id="18452" idx="3"/>
            <a:endCxn id="18453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AutoShape 24">
            <a:extLst>
              <a:ext uri="{FF2B5EF4-FFF2-40B4-BE49-F238E27FC236}">
                <a16:creationId xmlns:a16="http://schemas.microsoft.com/office/drawing/2014/main" id="{F408CC79-D0D9-42BD-8196-242A764E3E7B}"/>
              </a:ext>
            </a:extLst>
          </p:cNvPr>
          <p:cNvCxnSpPr>
            <a:cxnSpLocks noChangeShapeType="1"/>
            <a:stCxn id="18452" idx="5"/>
            <a:endCxn id="18454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7" name="Oval 25">
            <a:extLst>
              <a:ext uri="{FF2B5EF4-FFF2-40B4-BE49-F238E27FC236}">
                <a16:creationId xmlns:a16="http://schemas.microsoft.com/office/drawing/2014/main" id="{4F6785BB-E4A7-40F0-9485-5D35D50DA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733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11</a:t>
            </a:r>
          </a:p>
        </p:txBody>
      </p:sp>
      <p:sp>
        <p:nvSpPr>
          <p:cNvPr id="18458" name="Oval 26">
            <a:extLst>
              <a:ext uri="{FF2B5EF4-FFF2-40B4-BE49-F238E27FC236}">
                <a16:creationId xmlns:a16="http://schemas.microsoft.com/office/drawing/2014/main" id="{52B76FBE-3604-4622-94D4-9987CC36E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59" name="Oval 27">
            <a:extLst>
              <a:ext uri="{FF2B5EF4-FFF2-40B4-BE49-F238E27FC236}">
                <a16:creationId xmlns:a16="http://schemas.microsoft.com/office/drawing/2014/main" id="{C3AB704B-0EDC-4235-81E6-9D34295C3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8460" name="AutoShape 28">
            <a:extLst>
              <a:ext uri="{FF2B5EF4-FFF2-40B4-BE49-F238E27FC236}">
                <a16:creationId xmlns:a16="http://schemas.microsoft.com/office/drawing/2014/main" id="{AFE8DC68-3760-4748-A959-63599D4D2EC0}"/>
              </a:ext>
            </a:extLst>
          </p:cNvPr>
          <p:cNvCxnSpPr>
            <a:cxnSpLocks noChangeShapeType="1"/>
            <a:stCxn id="18457" idx="3"/>
            <a:endCxn id="18458" idx="7"/>
          </p:cNvCxnSpPr>
          <p:nvPr/>
        </p:nvCxnSpPr>
        <p:spPr bwMode="auto">
          <a:xfrm flipH="1">
            <a:off x="705326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AutoShape 29">
            <a:extLst>
              <a:ext uri="{FF2B5EF4-FFF2-40B4-BE49-F238E27FC236}">
                <a16:creationId xmlns:a16="http://schemas.microsoft.com/office/drawing/2014/main" id="{1CB6742A-20DF-4989-A235-9268D837B511}"/>
              </a:ext>
            </a:extLst>
          </p:cNvPr>
          <p:cNvCxnSpPr>
            <a:cxnSpLocks noChangeShapeType="1"/>
            <a:stCxn id="18457" idx="5"/>
            <a:endCxn id="18459" idx="1"/>
          </p:cNvCxnSpPr>
          <p:nvPr/>
        </p:nvCxnSpPr>
        <p:spPr bwMode="auto">
          <a:xfrm>
            <a:off x="769461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2" name="Footer Placeholder 3">
            <a:extLst>
              <a:ext uri="{FF2B5EF4-FFF2-40B4-BE49-F238E27FC236}">
                <a16:creationId xmlns:a16="http://schemas.microsoft.com/office/drawing/2014/main" id="{37D45904-48BA-4A3A-BCA4-D1B04DE07B68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577DE15-49E6-431C-8791-E470D215A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Red-Black Trees: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The Problem With Insertion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FE91810-DADF-43DB-B387-A2A499C55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Insert 10</a:t>
            </a:r>
          </a:p>
          <a:p>
            <a:pPr lvl="1"/>
            <a:r>
              <a:rPr lang="en-US" altLang="en-US" i="1">
                <a:solidFill>
                  <a:schemeClr val="accent1"/>
                </a:solidFill>
              </a:rPr>
              <a:t>Where does it go?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8221076D-6898-42E3-900E-CF4C340A8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2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altLang="en-US" sz="2400" i="0">
                <a:latin typeface="Times New Roman" panose="02020603050405020304" pitchFamily="18" charset="0"/>
              </a:rPr>
            </a:br>
            <a:r>
              <a:rPr lang="en-US" altLang="en-US" sz="2400" i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5. 	The root is always black</a:t>
            </a:r>
          </a:p>
        </p:txBody>
      </p:sp>
      <p:sp>
        <p:nvSpPr>
          <p:cNvPr id="19461" name="Oval 5">
            <a:extLst>
              <a:ext uri="{FF2B5EF4-FFF2-40B4-BE49-F238E27FC236}">
                <a16:creationId xmlns:a16="http://schemas.microsoft.com/office/drawing/2014/main" id="{C981BFA8-D577-447B-8E5A-D9A3D2BC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2" name="Oval 6">
            <a:extLst>
              <a:ext uri="{FF2B5EF4-FFF2-40B4-BE49-F238E27FC236}">
                <a16:creationId xmlns:a16="http://schemas.microsoft.com/office/drawing/2014/main" id="{C01BA382-9B1F-488D-B664-6B476DB37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Oval 7">
            <a:extLst>
              <a:ext uri="{FF2B5EF4-FFF2-40B4-BE49-F238E27FC236}">
                <a16:creationId xmlns:a16="http://schemas.microsoft.com/office/drawing/2014/main" id="{ACBF6FF9-B1FA-454F-8012-1B2900B23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9464" name="AutoShape 8">
            <a:extLst>
              <a:ext uri="{FF2B5EF4-FFF2-40B4-BE49-F238E27FC236}">
                <a16:creationId xmlns:a16="http://schemas.microsoft.com/office/drawing/2014/main" id="{4B32FA27-1BB4-4463-B089-7E6F62F3C588}"/>
              </a:ext>
            </a:extLst>
          </p:cNvPr>
          <p:cNvCxnSpPr>
            <a:cxnSpLocks noChangeShapeType="1"/>
            <a:stCxn id="19461" idx="7"/>
            <a:endCxn id="19473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5" name="AutoShape 9">
            <a:extLst>
              <a:ext uri="{FF2B5EF4-FFF2-40B4-BE49-F238E27FC236}">
                <a16:creationId xmlns:a16="http://schemas.microsoft.com/office/drawing/2014/main" id="{BE607C68-4993-4DF7-B2DF-0AF65899C73A}"/>
              </a:ext>
            </a:extLst>
          </p:cNvPr>
          <p:cNvCxnSpPr>
            <a:cxnSpLocks noChangeShapeType="1"/>
            <a:stCxn id="19473" idx="5"/>
            <a:endCxn id="19462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AutoShape 10">
            <a:extLst>
              <a:ext uri="{FF2B5EF4-FFF2-40B4-BE49-F238E27FC236}">
                <a16:creationId xmlns:a16="http://schemas.microsoft.com/office/drawing/2014/main" id="{63941A08-B5B7-4690-B88E-1EB0189F3EA7}"/>
              </a:ext>
            </a:extLst>
          </p:cNvPr>
          <p:cNvCxnSpPr>
            <a:cxnSpLocks noChangeShapeType="1"/>
            <a:stCxn id="19474" idx="3"/>
            <a:endCxn id="19476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AutoShape 11">
            <a:extLst>
              <a:ext uri="{FF2B5EF4-FFF2-40B4-BE49-F238E27FC236}">
                <a16:creationId xmlns:a16="http://schemas.microsoft.com/office/drawing/2014/main" id="{6A0045BD-4C34-451D-9EEA-A69B4DEE42C1}"/>
              </a:ext>
            </a:extLst>
          </p:cNvPr>
          <p:cNvCxnSpPr>
            <a:cxnSpLocks noChangeShapeType="1"/>
            <a:stCxn id="19472" idx="3"/>
            <a:endCxn id="19481" idx="0"/>
          </p:cNvCxnSpPr>
          <p:nvPr/>
        </p:nvCxnSpPr>
        <p:spPr bwMode="auto">
          <a:xfrm flipH="1">
            <a:off x="7505700" y="3541713"/>
            <a:ext cx="192088" cy="1539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2">
            <a:extLst>
              <a:ext uri="{FF2B5EF4-FFF2-40B4-BE49-F238E27FC236}">
                <a16:creationId xmlns:a16="http://schemas.microsoft.com/office/drawing/2014/main" id="{6333A68B-ECED-4968-8E9D-703EB27FF477}"/>
              </a:ext>
            </a:extLst>
          </p:cNvPr>
          <p:cNvCxnSpPr>
            <a:cxnSpLocks noChangeShapeType="1"/>
            <a:stCxn id="19472" idx="5"/>
            <a:endCxn id="19463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3">
            <a:extLst>
              <a:ext uri="{FF2B5EF4-FFF2-40B4-BE49-F238E27FC236}">
                <a16:creationId xmlns:a16="http://schemas.microsoft.com/office/drawing/2014/main" id="{46C7EFB4-4191-4850-8494-47EFF685DDD2}"/>
              </a:ext>
            </a:extLst>
          </p:cNvPr>
          <p:cNvCxnSpPr>
            <a:cxnSpLocks noChangeShapeType="1"/>
            <a:stCxn id="19474" idx="1"/>
            <a:endCxn id="19475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4">
            <a:extLst>
              <a:ext uri="{FF2B5EF4-FFF2-40B4-BE49-F238E27FC236}">
                <a16:creationId xmlns:a16="http://schemas.microsoft.com/office/drawing/2014/main" id="{6302CA1F-C8E2-421E-86CE-2C9D5E974B08}"/>
              </a:ext>
            </a:extLst>
          </p:cNvPr>
          <p:cNvCxnSpPr>
            <a:cxnSpLocks noChangeShapeType="1"/>
            <a:stCxn id="19475" idx="3"/>
            <a:endCxn id="19473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AutoShape 15">
            <a:extLst>
              <a:ext uri="{FF2B5EF4-FFF2-40B4-BE49-F238E27FC236}">
                <a16:creationId xmlns:a16="http://schemas.microsoft.com/office/drawing/2014/main" id="{AF1FB450-B93F-451B-AA02-AE4E63CC6073}"/>
              </a:ext>
            </a:extLst>
          </p:cNvPr>
          <p:cNvCxnSpPr>
            <a:cxnSpLocks noChangeShapeType="1"/>
            <a:stCxn id="19474" idx="5"/>
            <a:endCxn id="19472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2" name="Oval 16">
            <a:extLst>
              <a:ext uri="{FF2B5EF4-FFF2-40B4-BE49-F238E27FC236}">
                <a16:creationId xmlns:a16="http://schemas.microsoft.com/office/drawing/2014/main" id="{95A5D57D-63D7-40DC-833A-5C88F50AF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19473" name="Oval 17">
            <a:extLst>
              <a:ext uri="{FF2B5EF4-FFF2-40B4-BE49-F238E27FC236}">
                <a16:creationId xmlns:a16="http://schemas.microsoft.com/office/drawing/2014/main" id="{56EE7831-364B-4529-9974-4054771C7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9474" name="Oval 18">
            <a:extLst>
              <a:ext uri="{FF2B5EF4-FFF2-40B4-BE49-F238E27FC236}">
                <a16:creationId xmlns:a16="http://schemas.microsoft.com/office/drawing/2014/main" id="{5C98F681-0F8F-4EB6-9ED7-333143783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19475" name="Oval 19">
            <a:extLst>
              <a:ext uri="{FF2B5EF4-FFF2-40B4-BE49-F238E27FC236}">
                <a16:creationId xmlns:a16="http://schemas.microsoft.com/office/drawing/2014/main" id="{DFE3C043-BF59-4987-A6D3-47B09ABDD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19476" name="Oval 20">
            <a:extLst>
              <a:ext uri="{FF2B5EF4-FFF2-40B4-BE49-F238E27FC236}">
                <a16:creationId xmlns:a16="http://schemas.microsoft.com/office/drawing/2014/main" id="{A437DDCB-31E1-4AEF-B609-2C28266CA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9477" name="Oval 21">
            <a:extLst>
              <a:ext uri="{FF2B5EF4-FFF2-40B4-BE49-F238E27FC236}">
                <a16:creationId xmlns:a16="http://schemas.microsoft.com/office/drawing/2014/main" id="{5FDB6F4D-D1E0-49C7-BAE6-C330DB332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8" name="Oval 22">
            <a:extLst>
              <a:ext uri="{FF2B5EF4-FFF2-40B4-BE49-F238E27FC236}">
                <a16:creationId xmlns:a16="http://schemas.microsoft.com/office/drawing/2014/main" id="{1AEEDB99-945F-407A-8C43-43D23BAEB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9479" name="AutoShape 23">
            <a:extLst>
              <a:ext uri="{FF2B5EF4-FFF2-40B4-BE49-F238E27FC236}">
                <a16:creationId xmlns:a16="http://schemas.microsoft.com/office/drawing/2014/main" id="{F0659633-55AD-4505-89DB-D08BDC26F47F}"/>
              </a:ext>
            </a:extLst>
          </p:cNvPr>
          <p:cNvCxnSpPr>
            <a:cxnSpLocks noChangeShapeType="1"/>
            <a:stCxn id="19476" idx="3"/>
            <a:endCxn id="19477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AutoShape 24">
            <a:extLst>
              <a:ext uri="{FF2B5EF4-FFF2-40B4-BE49-F238E27FC236}">
                <a16:creationId xmlns:a16="http://schemas.microsoft.com/office/drawing/2014/main" id="{071380B0-AA6C-44CD-B89D-0B17B4EBEDFC}"/>
              </a:ext>
            </a:extLst>
          </p:cNvPr>
          <p:cNvCxnSpPr>
            <a:cxnSpLocks noChangeShapeType="1"/>
            <a:stCxn id="19476" idx="5"/>
            <a:endCxn id="19478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1" name="Oval 25">
            <a:extLst>
              <a:ext uri="{FF2B5EF4-FFF2-40B4-BE49-F238E27FC236}">
                <a16:creationId xmlns:a16="http://schemas.microsoft.com/office/drawing/2014/main" id="{C3F59D9E-F503-418A-97B7-E4F1CB1B0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733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11</a:t>
            </a:r>
          </a:p>
        </p:txBody>
      </p:sp>
      <p:sp>
        <p:nvSpPr>
          <p:cNvPr id="19482" name="Oval 26">
            <a:extLst>
              <a:ext uri="{FF2B5EF4-FFF2-40B4-BE49-F238E27FC236}">
                <a16:creationId xmlns:a16="http://schemas.microsoft.com/office/drawing/2014/main" id="{54509420-DB0B-4A8A-9816-A2C32412F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83" name="Oval 27">
            <a:extLst>
              <a:ext uri="{FF2B5EF4-FFF2-40B4-BE49-F238E27FC236}">
                <a16:creationId xmlns:a16="http://schemas.microsoft.com/office/drawing/2014/main" id="{D137ECFF-3BF5-4A4A-8414-6B7C9FF37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9484" name="AutoShape 28">
            <a:extLst>
              <a:ext uri="{FF2B5EF4-FFF2-40B4-BE49-F238E27FC236}">
                <a16:creationId xmlns:a16="http://schemas.microsoft.com/office/drawing/2014/main" id="{541B63C0-915C-4DAC-BC32-D4E7E4A010CC}"/>
              </a:ext>
            </a:extLst>
          </p:cNvPr>
          <p:cNvCxnSpPr>
            <a:cxnSpLocks noChangeShapeType="1"/>
            <a:stCxn id="19481" idx="3"/>
            <a:endCxn id="19482" idx="7"/>
          </p:cNvCxnSpPr>
          <p:nvPr/>
        </p:nvCxnSpPr>
        <p:spPr bwMode="auto">
          <a:xfrm flipH="1">
            <a:off x="705326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5" name="AutoShape 29">
            <a:extLst>
              <a:ext uri="{FF2B5EF4-FFF2-40B4-BE49-F238E27FC236}">
                <a16:creationId xmlns:a16="http://schemas.microsoft.com/office/drawing/2014/main" id="{FB293D11-28C8-4B45-BB5B-2120F606C8C5}"/>
              </a:ext>
            </a:extLst>
          </p:cNvPr>
          <p:cNvCxnSpPr>
            <a:cxnSpLocks noChangeShapeType="1"/>
            <a:stCxn id="19481" idx="5"/>
            <a:endCxn id="19483" idx="1"/>
          </p:cNvCxnSpPr>
          <p:nvPr/>
        </p:nvCxnSpPr>
        <p:spPr bwMode="auto">
          <a:xfrm>
            <a:off x="769461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6" name="Footer Placeholder 3">
            <a:extLst>
              <a:ext uri="{FF2B5EF4-FFF2-40B4-BE49-F238E27FC236}">
                <a16:creationId xmlns:a16="http://schemas.microsoft.com/office/drawing/2014/main" id="{18474C3C-CB52-4EC3-B47C-3E6048F13E49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50F66E8-6A06-4587-BFD6-E77FA109F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Red-Black Trees: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The Problem With Insertion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4808176-D5D4-4EAC-91AF-A884104A5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Insert 10</a:t>
            </a:r>
          </a:p>
          <a:p>
            <a:pPr lvl="1"/>
            <a:r>
              <a:rPr lang="en-US" altLang="en-US" i="1">
                <a:solidFill>
                  <a:schemeClr val="accent1"/>
                </a:solidFill>
              </a:rPr>
              <a:t>Where does it go?</a:t>
            </a:r>
          </a:p>
          <a:p>
            <a:pPr lvl="1"/>
            <a:r>
              <a:rPr lang="en-US" altLang="en-US" i="1">
                <a:solidFill>
                  <a:schemeClr val="accent1"/>
                </a:solidFill>
              </a:rPr>
              <a:t>What color?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DBE86F57-A0EE-4070-B4C1-C39EEEDED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2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altLang="en-US" sz="2400" i="0">
                <a:latin typeface="Times New Roman" panose="02020603050405020304" pitchFamily="18" charset="0"/>
              </a:rPr>
            </a:br>
            <a:r>
              <a:rPr lang="en-US" altLang="en-US" sz="2400" i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5. 	The root is always black</a:t>
            </a:r>
          </a:p>
        </p:txBody>
      </p:sp>
      <p:sp>
        <p:nvSpPr>
          <p:cNvPr id="20485" name="Oval 5">
            <a:extLst>
              <a:ext uri="{FF2B5EF4-FFF2-40B4-BE49-F238E27FC236}">
                <a16:creationId xmlns:a16="http://schemas.microsoft.com/office/drawing/2014/main" id="{D61CE2EE-4425-40B6-928C-B9DA7B1FA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6" name="Oval 6">
            <a:extLst>
              <a:ext uri="{FF2B5EF4-FFF2-40B4-BE49-F238E27FC236}">
                <a16:creationId xmlns:a16="http://schemas.microsoft.com/office/drawing/2014/main" id="{4AAA8278-F83E-46B9-84C1-097EC0FCE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7" name="Oval 7">
            <a:extLst>
              <a:ext uri="{FF2B5EF4-FFF2-40B4-BE49-F238E27FC236}">
                <a16:creationId xmlns:a16="http://schemas.microsoft.com/office/drawing/2014/main" id="{B506EE37-91D1-49DB-B1CA-20E119D18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20488" name="AutoShape 8">
            <a:extLst>
              <a:ext uri="{FF2B5EF4-FFF2-40B4-BE49-F238E27FC236}">
                <a16:creationId xmlns:a16="http://schemas.microsoft.com/office/drawing/2014/main" id="{B172B2F6-129C-428B-B46C-71D34A5C8A2B}"/>
              </a:ext>
            </a:extLst>
          </p:cNvPr>
          <p:cNvCxnSpPr>
            <a:cxnSpLocks noChangeShapeType="1"/>
            <a:stCxn id="20485" idx="7"/>
            <a:endCxn id="20497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AutoShape 9">
            <a:extLst>
              <a:ext uri="{FF2B5EF4-FFF2-40B4-BE49-F238E27FC236}">
                <a16:creationId xmlns:a16="http://schemas.microsoft.com/office/drawing/2014/main" id="{6879A082-688A-4F85-86E3-C70FF265C983}"/>
              </a:ext>
            </a:extLst>
          </p:cNvPr>
          <p:cNvCxnSpPr>
            <a:cxnSpLocks noChangeShapeType="1"/>
            <a:stCxn id="20497" idx="5"/>
            <a:endCxn id="20486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AutoShape 10">
            <a:extLst>
              <a:ext uri="{FF2B5EF4-FFF2-40B4-BE49-F238E27FC236}">
                <a16:creationId xmlns:a16="http://schemas.microsoft.com/office/drawing/2014/main" id="{F769046E-A2CD-4D15-8E28-FB2FABAAF8CC}"/>
              </a:ext>
            </a:extLst>
          </p:cNvPr>
          <p:cNvCxnSpPr>
            <a:cxnSpLocks noChangeShapeType="1"/>
            <a:stCxn id="20498" idx="3"/>
            <a:endCxn id="20500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1" name="AutoShape 11">
            <a:extLst>
              <a:ext uri="{FF2B5EF4-FFF2-40B4-BE49-F238E27FC236}">
                <a16:creationId xmlns:a16="http://schemas.microsoft.com/office/drawing/2014/main" id="{A9D6C781-928F-4915-A6B2-0C4ED524CAE9}"/>
              </a:ext>
            </a:extLst>
          </p:cNvPr>
          <p:cNvCxnSpPr>
            <a:cxnSpLocks noChangeShapeType="1"/>
            <a:stCxn id="20496" idx="3"/>
            <a:endCxn id="20505" idx="0"/>
          </p:cNvCxnSpPr>
          <p:nvPr/>
        </p:nvCxnSpPr>
        <p:spPr bwMode="auto">
          <a:xfrm flipH="1">
            <a:off x="7505700" y="3541713"/>
            <a:ext cx="192088" cy="1539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AutoShape 12">
            <a:extLst>
              <a:ext uri="{FF2B5EF4-FFF2-40B4-BE49-F238E27FC236}">
                <a16:creationId xmlns:a16="http://schemas.microsoft.com/office/drawing/2014/main" id="{726DE874-63E4-4E61-AC30-450AEF89DA44}"/>
              </a:ext>
            </a:extLst>
          </p:cNvPr>
          <p:cNvCxnSpPr>
            <a:cxnSpLocks noChangeShapeType="1"/>
            <a:stCxn id="20496" idx="5"/>
            <a:endCxn id="20487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AutoShape 13">
            <a:extLst>
              <a:ext uri="{FF2B5EF4-FFF2-40B4-BE49-F238E27FC236}">
                <a16:creationId xmlns:a16="http://schemas.microsoft.com/office/drawing/2014/main" id="{88CA7449-9CC9-41D9-9A19-8DDD85AEEEDF}"/>
              </a:ext>
            </a:extLst>
          </p:cNvPr>
          <p:cNvCxnSpPr>
            <a:cxnSpLocks noChangeShapeType="1"/>
            <a:stCxn id="20498" idx="1"/>
            <a:endCxn id="20499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AutoShape 14">
            <a:extLst>
              <a:ext uri="{FF2B5EF4-FFF2-40B4-BE49-F238E27FC236}">
                <a16:creationId xmlns:a16="http://schemas.microsoft.com/office/drawing/2014/main" id="{70E9E19A-AA47-435E-B501-3CA49257D2B9}"/>
              </a:ext>
            </a:extLst>
          </p:cNvPr>
          <p:cNvCxnSpPr>
            <a:cxnSpLocks noChangeShapeType="1"/>
            <a:stCxn id="20499" idx="3"/>
            <a:endCxn id="20497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15">
            <a:extLst>
              <a:ext uri="{FF2B5EF4-FFF2-40B4-BE49-F238E27FC236}">
                <a16:creationId xmlns:a16="http://schemas.microsoft.com/office/drawing/2014/main" id="{87722C1F-14AF-48AC-BC62-209DF41AE7AE}"/>
              </a:ext>
            </a:extLst>
          </p:cNvPr>
          <p:cNvCxnSpPr>
            <a:cxnSpLocks noChangeShapeType="1"/>
            <a:stCxn id="20498" idx="5"/>
            <a:endCxn id="20496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6" name="Oval 16">
            <a:extLst>
              <a:ext uri="{FF2B5EF4-FFF2-40B4-BE49-F238E27FC236}">
                <a16:creationId xmlns:a16="http://schemas.microsoft.com/office/drawing/2014/main" id="{DD576BB9-83A2-4E24-BC84-51193EFF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20497" name="Oval 17">
            <a:extLst>
              <a:ext uri="{FF2B5EF4-FFF2-40B4-BE49-F238E27FC236}">
                <a16:creationId xmlns:a16="http://schemas.microsoft.com/office/drawing/2014/main" id="{2BBAA09C-1002-4989-A505-126982CA1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0498" name="Oval 18">
            <a:extLst>
              <a:ext uri="{FF2B5EF4-FFF2-40B4-BE49-F238E27FC236}">
                <a16:creationId xmlns:a16="http://schemas.microsoft.com/office/drawing/2014/main" id="{42BC92B9-27EB-4FFE-9542-81F5E49AB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20499" name="Oval 19">
            <a:extLst>
              <a:ext uri="{FF2B5EF4-FFF2-40B4-BE49-F238E27FC236}">
                <a16:creationId xmlns:a16="http://schemas.microsoft.com/office/drawing/2014/main" id="{C465085D-B8FE-428D-9AE9-7D3DC5C79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20500" name="Oval 20">
            <a:extLst>
              <a:ext uri="{FF2B5EF4-FFF2-40B4-BE49-F238E27FC236}">
                <a16:creationId xmlns:a16="http://schemas.microsoft.com/office/drawing/2014/main" id="{5002FD81-0FE9-423F-9320-FA8BE2CD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20501" name="Oval 21">
            <a:extLst>
              <a:ext uri="{FF2B5EF4-FFF2-40B4-BE49-F238E27FC236}">
                <a16:creationId xmlns:a16="http://schemas.microsoft.com/office/drawing/2014/main" id="{0C749072-9FC6-4C6A-A1B6-54BBD3CC3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02" name="Oval 22">
            <a:extLst>
              <a:ext uri="{FF2B5EF4-FFF2-40B4-BE49-F238E27FC236}">
                <a16:creationId xmlns:a16="http://schemas.microsoft.com/office/drawing/2014/main" id="{A6B20594-8D64-4370-9E46-9593396B5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20503" name="AutoShape 23">
            <a:extLst>
              <a:ext uri="{FF2B5EF4-FFF2-40B4-BE49-F238E27FC236}">
                <a16:creationId xmlns:a16="http://schemas.microsoft.com/office/drawing/2014/main" id="{0356470A-A3F0-42D1-B829-87F536073D2F}"/>
              </a:ext>
            </a:extLst>
          </p:cNvPr>
          <p:cNvCxnSpPr>
            <a:cxnSpLocks noChangeShapeType="1"/>
            <a:stCxn id="20500" idx="3"/>
            <a:endCxn id="20501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AutoShape 24">
            <a:extLst>
              <a:ext uri="{FF2B5EF4-FFF2-40B4-BE49-F238E27FC236}">
                <a16:creationId xmlns:a16="http://schemas.microsoft.com/office/drawing/2014/main" id="{14B2151D-0502-4D2F-B991-056404ABF192}"/>
              </a:ext>
            </a:extLst>
          </p:cNvPr>
          <p:cNvCxnSpPr>
            <a:cxnSpLocks noChangeShapeType="1"/>
            <a:stCxn id="20500" idx="5"/>
            <a:endCxn id="20502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5" name="Oval 25">
            <a:extLst>
              <a:ext uri="{FF2B5EF4-FFF2-40B4-BE49-F238E27FC236}">
                <a16:creationId xmlns:a16="http://schemas.microsoft.com/office/drawing/2014/main" id="{DD5E1D9D-00DC-451E-91F6-FA0DD2632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733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11</a:t>
            </a:r>
          </a:p>
        </p:txBody>
      </p:sp>
      <p:sp>
        <p:nvSpPr>
          <p:cNvPr id="20506" name="Oval 26">
            <a:extLst>
              <a:ext uri="{FF2B5EF4-FFF2-40B4-BE49-F238E27FC236}">
                <a16:creationId xmlns:a16="http://schemas.microsoft.com/office/drawing/2014/main" id="{39179E25-548D-4452-B980-E12872ED8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20507" name="AutoShape 27">
            <a:extLst>
              <a:ext uri="{FF2B5EF4-FFF2-40B4-BE49-F238E27FC236}">
                <a16:creationId xmlns:a16="http://schemas.microsoft.com/office/drawing/2014/main" id="{924EC9F2-9509-4758-83BB-A1CE13966B90}"/>
              </a:ext>
            </a:extLst>
          </p:cNvPr>
          <p:cNvCxnSpPr>
            <a:cxnSpLocks noChangeShapeType="1"/>
            <a:stCxn id="20505" idx="3"/>
            <a:endCxn id="20509" idx="0"/>
          </p:cNvCxnSpPr>
          <p:nvPr/>
        </p:nvCxnSpPr>
        <p:spPr bwMode="auto">
          <a:xfrm flipH="1">
            <a:off x="7048500" y="4227513"/>
            <a:ext cx="268288" cy="2301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8" name="AutoShape 28">
            <a:extLst>
              <a:ext uri="{FF2B5EF4-FFF2-40B4-BE49-F238E27FC236}">
                <a16:creationId xmlns:a16="http://schemas.microsoft.com/office/drawing/2014/main" id="{B6A454BD-A9C8-48EE-AF06-F470711CB168}"/>
              </a:ext>
            </a:extLst>
          </p:cNvPr>
          <p:cNvCxnSpPr>
            <a:cxnSpLocks noChangeShapeType="1"/>
            <a:stCxn id="20505" idx="5"/>
            <a:endCxn id="20506" idx="1"/>
          </p:cNvCxnSpPr>
          <p:nvPr/>
        </p:nvCxnSpPr>
        <p:spPr bwMode="auto">
          <a:xfrm>
            <a:off x="769461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9" name="Oval 29">
            <a:extLst>
              <a:ext uri="{FF2B5EF4-FFF2-40B4-BE49-F238E27FC236}">
                <a16:creationId xmlns:a16="http://schemas.microsoft.com/office/drawing/2014/main" id="{4411F7C2-D281-4031-A108-C3A5A1447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495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20510" name="Oval 30">
            <a:extLst>
              <a:ext uri="{FF2B5EF4-FFF2-40B4-BE49-F238E27FC236}">
                <a16:creationId xmlns:a16="http://schemas.microsoft.com/office/drawing/2014/main" id="{991B402B-5720-42BE-86AB-EAD0DBAF9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257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11" name="Oval 31">
            <a:extLst>
              <a:ext uri="{FF2B5EF4-FFF2-40B4-BE49-F238E27FC236}">
                <a16:creationId xmlns:a16="http://schemas.microsoft.com/office/drawing/2014/main" id="{135D30B4-3601-45C8-973C-19553490C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257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20512" name="AutoShape 32">
            <a:extLst>
              <a:ext uri="{FF2B5EF4-FFF2-40B4-BE49-F238E27FC236}">
                <a16:creationId xmlns:a16="http://schemas.microsoft.com/office/drawing/2014/main" id="{4D1F516E-462A-4354-A38E-90E679691200}"/>
              </a:ext>
            </a:extLst>
          </p:cNvPr>
          <p:cNvCxnSpPr>
            <a:cxnSpLocks noChangeShapeType="1"/>
            <a:stCxn id="20509" idx="3"/>
            <a:endCxn id="20510" idx="7"/>
          </p:cNvCxnSpPr>
          <p:nvPr/>
        </p:nvCxnSpPr>
        <p:spPr bwMode="auto">
          <a:xfrm flipH="1">
            <a:off x="6748463" y="4989513"/>
            <a:ext cx="1111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3" name="AutoShape 33">
            <a:extLst>
              <a:ext uri="{FF2B5EF4-FFF2-40B4-BE49-F238E27FC236}">
                <a16:creationId xmlns:a16="http://schemas.microsoft.com/office/drawing/2014/main" id="{0DE015F0-C09F-408E-B907-9F18BA574A73}"/>
              </a:ext>
            </a:extLst>
          </p:cNvPr>
          <p:cNvCxnSpPr>
            <a:cxnSpLocks noChangeShapeType="1"/>
            <a:stCxn id="20509" idx="5"/>
            <a:endCxn id="20511" idx="1"/>
          </p:cNvCxnSpPr>
          <p:nvPr/>
        </p:nvCxnSpPr>
        <p:spPr bwMode="auto">
          <a:xfrm>
            <a:off x="7237413" y="4989513"/>
            <a:ext cx="1111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4" name="Footer Placeholder 3">
            <a:extLst>
              <a:ext uri="{FF2B5EF4-FFF2-40B4-BE49-F238E27FC236}">
                <a16:creationId xmlns:a16="http://schemas.microsoft.com/office/drawing/2014/main" id="{84B26C7B-95CD-4B5D-B0AA-2D64E1C65826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9AEE9F2-7B9E-4994-A6C8-075620C46B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Red-black Tree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ED6BCE2-43A0-438F-83AD-1BBDA65DC4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458200" cy="5029200"/>
          </a:xfrm>
        </p:spPr>
        <p:txBody>
          <a:bodyPr/>
          <a:lstStyle/>
          <a:p>
            <a:r>
              <a:rPr lang="en-US" altLang="en-US"/>
              <a:t>Binary search tree + 1 bit per node: the attribute </a:t>
            </a:r>
            <a:r>
              <a:rPr lang="en-US" altLang="en-US" i="1">
                <a:solidFill>
                  <a:srgbClr val="CC3300"/>
                </a:solidFill>
              </a:rPr>
              <a:t>color</a:t>
            </a:r>
            <a:r>
              <a:rPr lang="en-US" altLang="en-US"/>
              <a:t>, which is either </a:t>
            </a:r>
            <a:r>
              <a:rPr lang="en-US" altLang="en-US" b="1">
                <a:solidFill>
                  <a:srgbClr val="FF0000"/>
                </a:solidFill>
              </a:rPr>
              <a:t>red</a:t>
            </a:r>
            <a:r>
              <a:rPr lang="en-US" altLang="en-US"/>
              <a:t> or </a:t>
            </a:r>
            <a:r>
              <a:rPr lang="en-US" altLang="en-US" b="1"/>
              <a:t>black</a:t>
            </a:r>
            <a:r>
              <a:rPr lang="en-US" altLang="en-US"/>
              <a:t>.</a:t>
            </a:r>
          </a:p>
          <a:p>
            <a:r>
              <a:rPr lang="en-US" altLang="en-US"/>
              <a:t>All other attributes of BSTs are inherited:</a:t>
            </a:r>
          </a:p>
          <a:p>
            <a:pPr lvl="1"/>
            <a:r>
              <a:rPr lang="en-US" altLang="en-US" sz="3200" i="1">
                <a:solidFill>
                  <a:srgbClr val="CC3300"/>
                </a:solidFill>
              </a:rPr>
              <a:t>key</a:t>
            </a:r>
            <a:r>
              <a:rPr lang="en-US" altLang="en-US" sz="3200"/>
              <a:t>, </a:t>
            </a:r>
            <a:r>
              <a:rPr lang="en-US" altLang="en-US" sz="3200" i="1">
                <a:solidFill>
                  <a:srgbClr val="CC3300"/>
                </a:solidFill>
              </a:rPr>
              <a:t>left</a:t>
            </a:r>
            <a:r>
              <a:rPr lang="en-US" altLang="en-US" sz="3200"/>
              <a:t>, </a:t>
            </a:r>
            <a:r>
              <a:rPr lang="en-US" altLang="en-US" sz="3200" i="1">
                <a:solidFill>
                  <a:srgbClr val="CC3300"/>
                </a:solidFill>
              </a:rPr>
              <a:t>right</a:t>
            </a:r>
            <a:r>
              <a:rPr lang="en-US" altLang="en-US" sz="3200"/>
              <a:t>, and </a:t>
            </a:r>
            <a:r>
              <a:rPr lang="en-US" altLang="en-US" sz="3200" i="1">
                <a:solidFill>
                  <a:srgbClr val="CC3300"/>
                </a:solidFill>
              </a:rPr>
              <a:t>p</a:t>
            </a:r>
            <a:r>
              <a:rPr lang="en-US" altLang="en-US" sz="3200"/>
              <a:t>.</a:t>
            </a:r>
          </a:p>
          <a:p>
            <a:pPr lvl="1"/>
            <a:endParaRPr lang="en-US" altLang="en-US" sz="3200"/>
          </a:p>
          <a:p>
            <a:r>
              <a:rPr lang="en-US" altLang="en-US"/>
              <a:t>All empty trees (leaves) are colored black.</a:t>
            </a:r>
          </a:p>
          <a:p>
            <a:pPr lvl="1"/>
            <a:r>
              <a:rPr lang="en-US" altLang="en-US"/>
              <a:t>We use a single sentinel, </a:t>
            </a:r>
            <a:r>
              <a:rPr lang="en-US" altLang="en-US" i="1">
                <a:solidFill>
                  <a:schemeClr val="accent1"/>
                </a:solidFill>
              </a:rPr>
              <a:t>nil</a:t>
            </a:r>
            <a:r>
              <a:rPr lang="en-US" altLang="en-US">
                <a:solidFill>
                  <a:schemeClr val="hlink"/>
                </a:solidFill>
              </a:rPr>
              <a:t>, </a:t>
            </a:r>
            <a:r>
              <a:rPr lang="en-US" altLang="en-US"/>
              <a:t>for all the leaves of red-black tree </a:t>
            </a:r>
            <a:r>
              <a:rPr lang="en-US" altLang="en-US" i="1"/>
              <a:t>T</a:t>
            </a:r>
            <a:r>
              <a:rPr lang="en-US" altLang="en-US"/>
              <a:t>, with </a:t>
            </a:r>
            <a:r>
              <a:rPr lang="en-US" altLang="en-US" i="1">
                <a:solidFill>
                  <a:schemeClr val="accent1"/>
                </a:solidFill>
              </a:rPr>
              <a:t>color</a:t>
            </a:r>
            <a:r>
              <a:rPr lang="en-US" altLang="en-US">
                <a:solidFill>
                  <a:schemeClr val="accent1"/>
                </a:solidFill>
              </a:rPr>
              <a:t>[</a:t>
            </a:r>
            <a:r>
              <a:rPr lang="en-US" altLang="en-US" i="1">
                <a:solidFill>
                  <a:schemeClr val="accent1"/>
                </a:solidFill>
              </a:rPr>
              <a:t>nil</a:t>
            </a:r>
            <a:r>
              <a:rPr lang="en-US" altLang="en-US">
                <a:solidFill>
                  <a:schemeClr val="accent1"/>
                </a:solidFill>
              </a:rPr>
              <a:t>]</a:t>
            </a:r>
            <a:r>
              <a:rPr lang="en-US" altLang="en-US"/>
              <a:t> = black.</a:t>
            </a:r>
          </a:p>
          <a:p>
            <a:pPr lvl="1"/>
            <a:r>
              <a:rPr lang="en-US" altLang="en-US"/>
              <a:t>The root’s parent is also </a:t>
            </a:r>
            <a:r>
              <a:rPr lang="en-US" altLang="en-US" i="1"/>
              <a:t>nil</a:t>
            </a:r>
            <a:r>
              <a:rPr lang="en-US" altLang="en-US"/>
              <a:t>[</a:t>
            </a:r>
            <a:r>
              <a:rPr lang="en-US" altLang="en-US" i="1"/>
              <a:t>T </a:t>
            </a:r>
            <a:r>
              <a:rPr lang="en-US" altLang="en-US"/>
              <a:t>].</a:t>
            </a:r>
          </a:p>
        </p:txBody>
      </p:sp>
      <p:sp>
        <p:nvSpPr>
          <p:cNvPr id="3076" name="Footer Placeholder 3">
            <a:extLst>
              <a:ext uri="{FF2B5EF4-FFF2-40B4-BE49-F238E27FC236}">
                <a16:creationId xmlns:a16="http://schemas.microsoft.com/office/drawing/2014/main" id="{92711DAE-E9C9-4B84-B8FF-F88F1335BD14}"/>
              </a:ext>
            </a:extLst>
          </p:cNvPr>
          <p:cNvSpPr txBox="1">
            <a:spLocks noGrp="1"/>
          </p:cNvSpPr>
          <p:nvPr/>
        </p:nvSpPr>
        <p:spPr bwMode="auto">
          <a:xfrm>
            <a:off x="35814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04A3402-0B17-42A1-BDE8-B7FFE9CAD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Red-Black Trees: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The Problem With Insertion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FAAE29A-9244-4D80-9F40-92A44DCEB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Insert 10</a:t>
            </a:r>
          </a:p>
          <a:p>
            <a:pPr lvl="1"/>
            <a:r>
              <a:rPr lang="en-US" altLang="en-US" i="1">
                <a:solidFill>
                  <a:schemeClr val="accent1"/>
                </a:solidFill>
              </a:rPr>
              <a:t>Where does it go?</a:t>
            </a:r>
          </a:p>
          <a:p>
            <a:pPr lvl="1"/>
            <a:r>
              <a:rPr lang="en-US" altLang="en-US" i="1">
                <a:solidFill>
                  <a:schemeClr val="accent1"/>
                </a:solidFill>
              </a:rPr>
              <a:t>What color?</a:t>
            </a:r>
          </a:p>
          <a:p>
            <a:pPr lvl="2"/>
            <a:r>
              <a:rPr lang="en-US" altLang="en-US"/>
              <a:t>A: no color! Tree </a:t>
            </a:r>
            <a:br>
              <a:rPr lang="en-US" altLang="en-US"/>
            </a:br>
            <a:r>
              <a:rPr lang="en-US" altLang="en-US"/>
              <a:t>is too imbalanced</a:t>
            </a:r>
          </a:p>
          <a:p>
            <a:pPr lvl="2"/>
            <a:r>
              <a:rPr lang="en-US" altLang="en-US"/>
              <a:t>Must change tree structure</a:t>
            </a:r>
            <a:br>
              <a:rPr lang="en-US" altLang="en-US"/>
            </a:br>
            <a:r>
              <a:rPr lang="en-US" altLang="en-US"/>
              <a:t>to allow recoloring</a:t>
            </a:r>
          </a:p>
          <a:p>
            <a:pPr lvl="1"/>
            <a:r>
              <a:rPr lang="en-US" altLang="en-US"/>
              <a:t>Goal: restructure tree in </a:t>
            </a:r>
            <a:br>
              <a:rPr lang="en-US" altLang="en-US"/>
            </a:br>
            <a:r>
              <a:rPr lang="en-US" altLang="en-US"/>
              <a:t>O(lg </a:t>
            </a:r>
            <a:r>
              <a:rPr lang="en-US" altLang="en-US" i="1"/>
              <a:t>n</a:t>
            </a:r>
            <a:r>
              <a:rPr lang="en-US" altLang="en-US"/>
              <a:t>) time</a:t>
            </a:r>
            <a:endParaRPr lang="en-US" altLang="en-US" i="1">
              <a:solidFill>
                <a:schemeClr val="accent1"/>
              </a:solidFill>
            </a:endParaRPr>
          </a:p>
        </p:txBody>
      </p:sp>
      <p:sp>
        <p:nvSpPr>
          <p:cNvPr id="21508" name="Oval 4">
            <a:extLst>
              <a:ext uri="{FF2B5EF4-FFF2-40B4-BE49-F238E27FC236}">
                <a16:creationId xmlns:a16="http://schemas.microsoft.com/office/drawing/2014/main" id="{DCE63F6F-528F-4621-9CE4-58453E434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ED29B982-0049-448A-9378-69413F3FD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10" name="Oval 6">
            <a:extLst>
              <a:ext uri="{FF2B5EF4-FFF2-40B4-BE49-F238E27FC236}">
                <a16:creationId xmlns:a16="http://schemas.microsoft.com/office/drawing/2014/main" id="{359506E0-5E9C-494C-B8D5-644A18997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21511" name="AutoShape 7">
            <a:extLst>
              <a:ext uri="{FF2B5EF4-FFF2-40B4-BE49-F238E27FC236}">
                <a16:creationId xmlns:a16="http://schemas.microsoft.com/office/drawing/2014/main" id="{BFFF04BE-6B4D-4697-B581-D2C7A34516B8}"/>
              </a:ext>
            </a:extLst>
          </p:cNvPr>
          <p:cNvCxnSpPr>
            <a:cxnSpLocks noChangeShapeType="1"/>
            <a:stCxn id="21508" idx="7"/>
            <a:endCxn id="21520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AutoShape 8">
            <a:extLst>
              <a:ext uri="{FF2B5EF4-FFF2-40B4-BE49-F238E27FC236}">
                <a16:creationId xmlns:a16="http://schemas.microsoft.com/office/drawing/2014/main" id="{7BD83F21-F79C-46E0-9093-35CE4608BAE9}"/>
              </a:ext>
            </a:extLst>
          </p:cNvPr>
          <p:cNvCxnSpPr>
            <a:cxnSpLocks noChangeShapeType="1"/>
            <a:stCxn id="21520" idx="5"/>
            <a:endCxn id="21509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AutoShape 9">
            <a:extLst>
              <a:ext uri="{FF2B5EF4-FFF2-40B4-BE49-F238E27FC236}">
                <a16:creationId xmlns:a16="http://schemas.microsoft.com/office/drawing/2014/main" id="{AC25009B-9F70-4369-9BC0-B34F5DDF9D78}"/>
              </a:ext>
            </a:extLst>
          </p:cNvPr>
          <p:cNvCxnSpPr>
            <a:cxnSpLocks noChangeShapeType="1"/>
            <a:stCxn id="21521" idx="3"/>
            <a:endCxn id="21523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AutoShape 10">
            <a:extLst>
              <a:ext uri="{FF2B5EF4-FFF2-40B4-BE49-F238E27FC236}">
                <a16:creationId xmlns:a16="http://schemas.microsoft.com/office/drawing/2014/main" id="{BA0EB5C8-3B36-45CB-8E7C-F3AF8E12CAAA}"/>
              </a:ext>
            </a:extLst>
          </p:cNvPr>
          <p:cNvCxnSpPr>
            <a:cxnSpLocks noChangeShapeType="1"/>
            <a:stCxn id="21519" idx="3"/>
            <a:endCxn id="21528" idx="0"/>
          </p:cNvCxnSpPr>
          <p:nvPr/>
        </p:nvCxnSpPr>
        <p:spPr bwMode="auto">
          <a:xfrm flipH="1">
            <a:off x="7505700" y="3541713"/>
            <a:ext cx="192088" cy="1539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1">
            <a:extLst>
              <a:ext uri="{FF2B5EF4-FFF2-40B4-BE49-F238E27FC236}">
                <a16:creationId xmlns:a16="http://schemas.microsoft.com/office/drawing/2014/main" id="{7D142BB6-EEFD-42CE-86EB-E74F8ED4B01E}"/>
              </a:ext>
            </a:extLst>
          </p:cNvPr>
          <p:cNvCxnSpPr>
            <a:cxnSpLocks noChangeShapeType="1"/>
            <a:stCxn id="21519" idx="5"/>
            <a:endCxn id="21510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12">
            <a:extLst>
              <a:ext uri="{FF2B5EF4-FFF2-40B4-BE49-F238E27FC236}">
                <a16:creationId xmlns:a16="http://schemas.microsoft.com/office/drawing/2014/main" id="{1D2B4D82-CD1C-4FBC-A8F9-D40F24AAE37B}"/>
              </a:ext>
            </a:extLst>
          </p:cNvPr>
          <p:cNvCxnSpPr>
            <a:cxnSpLocks noChangeShapeType="1"/>
            <a:stCxn id="21521" idx="1"/>
            <a:endCxn id="21522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13">
            <a:extLst>
              <a:ext uri="{FF2B5EF4-FFF2-40B4-BE49-F238E27FC236}">
                <a16:creationId xmlns:a16="http://schemas.microsoft.com/office/drawing/2014/main" id="{35840179-C3C8-47C8-9325-3248CC2356DF}"/>
              </a:ext>
            </a:extLst>
          </p:cNvPr>
          <p:cNvCxnSpPr>
            <a:cxnSpLocks noChangeShapeType="1"/>
            <a:stCxn id="21522" idx="3"/>
            <a:endCxn id="21520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14">
            <a:extLst>
              <a:ext uri="{FF2B5EF4-FFF2-40B4-BE49-F238E27FC236}">
                <a16:creationId xmlns:a16="http://schemas.microsoft.com/office/drawing/2014/main" id="{2C6C788A-0D4A-4F5D-AE65-52EE51818D77}"/>
              </a:ext>
            </a:extLst>
          </p:cNvPr>
          <p:cNvCxnSpPr>
            <a:cxnSpLocks noChangeShapeType="1"/>
            <a:stCxn id="21521" idx="5"/>
            <a:endCxn id="21519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9" name="Oval 15">
            <a:extLst>
              <a:ext uri="{FF2B5EF4-FFF2-40B4-BE49-F238E27FC236}">
                <a16:creationId xmlns:a16="http://schemas.microsoft.com/office/drawing/2014/main" id="{8565B36D-8BB4-46ED-BCD6-10EC57473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21520" name="Oval 16">
            <a:extLst>
              <a:ext uri="{FF2B5EF4-FFF2-40B4-BE49-F238E27FC236}">
                <a16:creationId xmlns:a16="http://schemas.microsoft.com/office/drawing/2014/main" id="{B3536A5E-6D66-455B-A45B-9D1336E60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1521" name="Oval 17">
            <a:extLst>
              <a:ext uri="{FF2B5EF4-FFF2-40B4-BE49-F238E27FC236}">
                <a16:creationId xmlns:a16="http://schemas.microsoft.com/office/drawing/2014/main" id="{54C11D00-23BE-472F-9172-0ECCD9738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21522" name="Oval 18">
            <a:extLst>
              <a:ext uri="{FF2B5EF4-FFF2-40B4-BE49-F238E27FC236}">
                <a16:creationId xmlns:a16="http://schemas.microsoft.com/office/drawing/2014/main" id="{4A8F5493-64B1-4297-B842-ECB01994D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21523" name="Oval 19">
            <a:extLst>
              <a:ext uri="{FF2B5EF4-FFF2-40B4-BE49-F238E27FC236}">
                <a16:creationId xmlns:a16="http://schemas.microsoft.com/office/drawing/2014/main" id="{F0660A16-DB86-469B-BC18-635567D3D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21524" name="Oval 20">
            <a:extLst>
              <a:ext uri="{FF2B5EF4-FFF2-40B4-BE49-F238E27FC236}">
                <a16:creationId xmlns:a16="http://schemas.microsoft.com/office/drawing/2014/main" id="{19B0C71A-CC51-4C8E-BC97-CEA131939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25" name="Oval 21">
            <a:extLst>
              <a:ext uri="{FF2B5EF4-FFF2-40B4-BE49-F238E27FC236}">
                <a16:creationId xmlns:a16="http://schemas.microsoft.com/office/drawing/2014/main" id="{0E7CCE23-DD00-462E-ADDE-A36C63CCE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21526" name="AutoShape 22">
            <a:extLst>
              <a:ext uri="{FF2B5EF4-FFF2-40B4-BE49-F238E27FC236}">
                <a16:creationId xmlns:a16="http://schemas.microsoft.com/office/drawing/2014/main" id="{39FC0274-A338-42DC-92B4-907DADD87474}"/>
              </a:ext>
            </a:extLst>
          </p:cNvPr>
          <p:cNvCxnSpPr>
            <a:cxnSpLocks noChangeShapeType="1"/>
            <a:stCxn id="21523" idx="3"/>
            <a:endCxn id="21524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AutoShape 23">
            <a:extLst>
              <a:ext uri="{FF2B5EF4-FFF2-40B4-BE49-F238E27FC236}">
                <a16:creationId xmlns:a16="http://schemas.microsoft.com/office/drawing/2014/main" id="{979FE2B2-0BC9-42BF-BE70-1516B84A8EBA}"/>
              </a:ext>
            </a:extLst>
          </p:cNvPr>
          <p:cNvCxnSpPr>
            <a:cxnSpLocks noChangeShapeType="1"/>
            <a:stCxn id="21523" idx="5"/>
            <a:endCxn id="21525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8" name="Oval 24">
            <a:extLst>
              <a:ext uri="{FF2B5EF4-FFF2-40B4-BE49-F238E27FC236}">
                <a16:creationId xmlns:a16="http://schemas.microsoft.com/office/drawing/2014/main" id="{1B267538-BB5F-4DC6-8321-3A07AD60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733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11</a:t>
            </a:r>
          </a:p>
        </p:txBody>
      </p:sp>
      <p:sp>
        <p:nvSpPr>
          <p:cNvPr id="21529" name="Oval 25">
            <a:extLst>
              <a:ext uri="{FF2B5EF4-FFF2-40B4-BE49-F238E27FC236}">
                <a16:creationId xmlns:a16="http://schemas.microsoft.com/office/drawing/2014/main" id="{11146A6C-512E-4837-BE7E-D64C7F034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21530" name="AutoShape 26">
            <a:extLst>
              <a:ext uri="{FF2B5EF4-FFF2-40B4-BE49-F238E27FC236}">
                <a16:creationId xmlns:a16="http://schemas.microsoft.com/office/drawing/2014/main" id="{3C9C1D05-E4CE-4142-9FCF-0C60932E98EF}"/>
              </a:ext>
            </a:extLst>
          </p:cNvPr>
          <p:cNvCxnSpPr>
            <a:cxnSpLocks noChangeShapeType="1"/>
            <a:stCxn id="21528" idx="3"/>
            <a:endCxn id="21532" idx="0"/>
          </p:cNvCxnSpPr>
          <p:nvPr/>
        </p:nvCxnSpPr>
        <p:spPr bwMode="auto">
          <a:xfrm flipH="1">
            <a:off x="7048500" y="4227513"/>
            <a:ext cx="268288" cy="2301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AutoShape 27">
            <a:extLst>
              <a:ext uri="{FF2B5EF4-FFF2-40B4-BE49-F238E27FC236}">
                <a16:creationId xmlns:a16="http://schemas.microsoft.com/office/drawing/2014/main" id="{3EC22F00-A20E-4D56-8D04-AD5091B464D5}"/>
              </a:ext>
            </a:extLst>
          </p:cNvPr>
          <p:cNvCxnSpPr>
            <a:cxnSpLocks noChangeShapeType="1"/>
            <a:stCxn id="21528" idx="5"/>
            <a:endCxn id="21529" idx="1"/>
          </p:cNvCxnSpPr>
          <p:nvPr/>
        </p:nvCxnSpPr>
        <p:spPr bwMode="auto">
          <a:xfrm>
            <a:off x="769461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2" name="Oval 28">
            <a:extLst>
              <a:ext uri="{FF2B5EF4-FFF2-40B4-BE49-F238E27FC236}">
                <a16:creationId xmlns:a16="http://schemas.microsoft.com/office/drawing/2014/main" id="{D846AFEE-14CA-43ED-BE6A-A4C3201CB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495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21533" name="Oval 29">
            <a:extLst>
              <a:ext uri="{FF2B5EF4-FFF2-40B4-BE49-F238E27FC236}">
                <a16:creationId xmlns:a16="http://schemas.microsoft.com/office/drawing/2014/main" id="{0E523877-6902-4AE3-9AB8-972F051AA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257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34" name="Oval 30">
            <a:extLst>
              <a:ext uri="{FF2B5EF4-FFF2-40B4-BE49-F238E27FC236}">
                <a16:creationId xmlns:a16="http://schemas.microsoft.com/office/drawing/2014/main" id="{24DA5F1E-5955-4E6D-95A5-8CC51720E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257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21535" name="AutoShape 31">
            <a:extLst>
              <a:ext uri="{FF2B5EF4-FFF2-40B4-BE49-F238E27FC236}">
                <a16:creationId xmlns:a16="http://schemas.microsoft.com/office/drawing/2014/main" id="{6CD79A59-1DE6-4B1D-B610-FF791E149C33}"/>
              </a:ext>
            </a:extLst>
          </p:cNvPr>
          <p:cNvCxnSpPr>
            <a:cxnSpLocks noChangeShapeType="1"/>
            <a:stCxn id="21532" idx="3"/>
            <a:endCxn id="21533" idx="7"/>
          </p:cNvCxnSpPr>
          <p:nvPr/>
        </p:nvCxnSpPr>
        <p:spPr bwMode="auto">
          <a:xfrm flipH="1">
            <a:off x="6748463" y="4989513"/>
            <a:ext cx="1111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6" name="AutoShape 32">
            <a:extLst>
              <a:ext uri="{FF2B5EF4-FFF2-40B4-BE49-F238E27FC236}">
                <a16:creationId xmlns:a16="http://schemas.microsoft.com/office/drawing/2014/main" id="{C106E2EE-DE05-4AE9-89A5-18BFE941A628}"/>
              </a:ext>
            </a:extLst>
          </p:cNvPr>
          <p:cNvCxnSpPr>
            <a:cxnSpLocks noChangeShapeType="1"/>
            <a:stCxn id="21532" idx="5"/>
            <a:endCxn id="21534" idx="1"/>
          </p:cNvCxnSpPr>
          <p:nvPr/>
        </p:nvCxnSpPr>
        <p:spPr bwMode="auto">
          <a:xfrm>
            <a:off x="7237413" y="4989513"/>
            <a:ext cx="1111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7" name="Footer Placeholder 3">
            <a:extLst>
              <a:ext uri="{FF2B5EF4-FFF2-40B4-BE49-F238E27FC236}">
                <a16:creationId xmlns:a16="http://schemas.microsoft.com/office/drawing/2014/main" id="{D07CFB54-5A80-4D88-BD8A-912214DACE0D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419FF71-F0BA-4918-B5DB-E46A77506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RB Trees: Rotation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CCDDA1B-D541-4258-B872-9E8F96233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Our basic operation for changing tree structure is called </a:t>
            </a:r>
            <a:r>
              <a:rPr lang="en-US" altLang="en-US" i="1">
                <a:solidFill>
                  <a:schemeClr val="tx2"/>
                </a:solidFill>
              </a:rPr>
              <a:t>rotation</a:t>
            </a:r>
            <a:r>
              <a:rPr lang="en-US" altLang="en-US"/>
              <a:t>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32" name="Oval 4">
            <a:extLst>
              <a:ext uri="{FF2B5EF4-FFF2-40B4-BE49-F238E27FC236}">
                <a16:creationId xmlns:a16="http://schemas.microsoft.com/office/drawing/2014/main" id="{7CFB9F58-2884-4809-8D48-575682495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971800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2800" b="1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2533" name="Oval 5">
            <a:extLst>
              <a:ext uri="{FF2B5EF4-FFF2-40B4-BE49-F238E27FC236}">
                <a16:creationId xmlns:a16="http://schemas.microsoft.com/office/drawing/2014/main" id="{5DB02B87-4808-4E0D-A7AE-CE6C3FAC4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57600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2800" b="1">
                <a:latin typeface="Times New Roman" panose="02020603050405020304" pitchFamily="18" charset="0"/>
              </a:rPr>
              <a:t>x</a:t>
            </a:r>
          </a:p>
        </p:txBody>
      </p:sp>
      <p:cxnSp>
        <p:nvCxnSpPr>
          <p:cNvPr id="22534" name="AutoShape 6">
            <a:extLst>
              <a:ext uri="{FF2B5EF4-FFF2-40B4-BE49-F238E27FC236}">
                <a16:creationId xmlns:a16="http://schemas.microsoft.com/office/drawing/2014/main" id="{6F28EBC9-3296-4700-A2F4-90A0BABBF9FA}"/>
              </a:ext>
            </a:extLst>
          </p:cNvPr>
          <p:cNvCxnSpPr>
            <a:cxnSpLocks noChangeShapeType="1"/>
            <a:stCxn id="22532" idx="3"/>
            <a:endCxn id="22533" idx="7"/>
          </p:cNvCxnSpPr>
          <p:nvPr/>
        </p:nvCxnSpPr>
        <p:spPr bwMode="auto">
          <a:xfrm flipH="1">
            <a:off x="1663700" y="3506788"/>
            <a:ext cx="254000" cy="225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5" name="Oval 7">
            <a:extLst>
              <a:ext uri="{FF2B5EF4-FFF2-40B4-BE49-F238E27FC236}">
                <a16:creationId xmlns:a16="http://schemas.microsoft.com/office/drawing/2014/main" id="{B807A740-5910-4919-A14B-B30309D3E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657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en-US" sz="2800" b="1">
              <a:latin typeface="Times New Roman" panose="02020603050405020304" pitchFamily="18" charset="0"/>
            </a:endParaRPr>
          </a:p>
        </p:txBody>
      </p:sp>
      <p:cxnSp>
        <p:nvCxnSpPr>
          <p:cNvPr id="22536" name="AutoShape 8">
            <a:extLst>
              <a:ext uri="{FF2B5EF4-FFF2-40B4-BE49-F238E27FC236}">
                <a16:creationId xmlns:a16="http://schemas.microsoft.com/office/drawing/2014/main" id="{0B4A020A-CB21-47A5-B891-40389502DF6A}"/>
              </a:ext>
            </a:extLst>
          </p:cNvPr>
          <p:cNvCxnSpPr>
            <a:cxnSpLocks noChangeShapeType="1"/>
            <a:stCxn id="22532" idx="5"/>
            <a:endCxn id="22535" idx="1"/>
          </p:cNvCxnSpPr>
          <p:nvPr/>
        </p:nvCxnSpPr>
        <p:spPr bwMode="auto">
          <a:xfrm>
            <a:off x="2349500" y="3506788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7" name="Oval 9">
            <a:extLst>
              <a:ext uri="{FF2B5EF4-FFF2-40B4-BE49-F238E27FC236}">
                <a16:creationId xmlns:a16="http://schemas.microsoft.com/office/drawing/2014/main" id="{56913A22-92E7-49B8-970B-0C0C79E26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434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2538" name="Oval 10">
            <a:extLst>
              <a:ext uri="{FF2B5EF4-FFF2-40B4-BE49-F238E27FC236}">
                <a16:creationId xmlns:a16="http://schemas.microsoft.com/office/drawing/2014/main" id="{EDF4ECC0-1F70-4057-89B8-2DD76753C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</p:txBody>
      </p:sp>
      <p:cxnSp>
        <p:nvCxnSpPr>
          <p:cNvPr id="22539" name="AutoShape 11">
            <a:extLst>
              <a:ext uri="{FF2B5EF4-FFF2-40B4-BE49-F238E27FC236}">
                <a16:creationId xmlns:a16="http://schemas.microsoft.com/office/drawing/2014/main" id="{1A62556D-7921-44DF-BE5A-FD278A5C3D7A}"/>
              </a:ext>
            </a:extLst>
          </p:cNvPr>
          <p:cNvCxnSpPr>
            <a:cxnSpLocks noChangeShapeType="1"/>
            <a:stCxn id="22533" idx="3"/>
            <a:endCxn id="22537" idx="7"/>
          </p:cNvCxnSpPr>
          <p:nvPr/>
        </p:nvCxnSpPr>
        <p:spPr bwMode="auto">
          <a:xfrm flipH="1">
            <a:off x="977900" y="4192588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12">
            <a:extLst>
              <a:ext uri="{FF2B5EF4-FFF2-40B4-BE49-F238E27FC236}">
                <a16:creationId xmlns:a16="http://schemas.microsoft.com/office/drawing/2014/main" id="{64DA8549-EFE2-4E6D-B0C0-F2319C6F4BD4}"/>
              </a:ext>
            </a:extLst>
          </p:cNvPr>
          <p:cNvCxnSpPr>
            <a:cxnSpLocks noChangeShapeType="1"/>
            <a:stCxn id="22533" idx="5"/>
            <a:endCxn id="22538" idx="1"/>
          </p:cNvCxnSpPr>
          <p:nvPr/>
        </p:nvCxnSpPr>
        <p:spPr bwMode="auto">
          <a:xfrm>
            <a:off x="1663700" y="4192588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1" name="Oval 13">
            <a:extLst>
              <a:ext uri="{FF2B5EF4-FFF2-40B4-BE49-F238E27FC236}">
                <a16:creationId xmlns:a16="http://schemas.microsoft.com/office/drawing/2014/main" id="{FE99A02B-B4B0-4520-B3FB-01C46AA7A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971800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28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2542" name="Oval 14">
            <a:extLst>
              <a:ext uri="{FF2B5EF4-FFF2-40B4-BE49-F238E27FC236}">
                <a16:creationId xmlns:a16="http://schemas.microsoft.com/office/drawing/2014/main" id="{739D7438-1082-4883-B0EE-A62F0E153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657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2800" b="1"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22543" name="AutoShape 15">
            <a:extLst>
              <a:ext uri="{FF2B5EF4-FFF2-40B4-BE49-F238E27FC236}">
                <a16:creationId xmlns:a16="http://schemas.microsoft.com/office/drawing/2014/main" id="{410E5257-E067-49BB-80B8-DE9D89C5F5C7}"/>
              </a:ext>
            </a:extLst>
          </p:cNvPr>
          <p:cNvCxnSpPr>
            <a:cxnSpLocks noChangeShapeType="1"/>
            <a:stCxn id="22541" idx="3"/>
            <a:endCxn id="22542" idx="7"/>
          </p:cNvCxnSpPr>
          <p:nvPr/>
        </p:nvCxnSpPr>
        <p:spPr bwMode="auto">
          <a:xfrm flipH="1">
            <a:off x="6464300" y="3506788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4" name="Oval 16">
            <a:extLst>
              <a:ext uri="{FF2B5EF4-FFF2-40B4-BE49-F238E27FC236}">
                <a16:creationId xmlns:a16="http://schemas.microsoft.com/office/drawing/2014/main" id="{1C371902-7241-424F-B9B2-F63017E82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57600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en-US" sz="2800" b="1">
              <a:latin typeface="Times New Roman" panose="02020603050405020304" pitchFamily="18" charset="0"/>
            </a:endParaRPr>
          </a:p>
        </p:txBody>
      </p:sp>
      <p:cxnSp>
        <p:nvCxnSpPr>
          <p:cNvPr id="22545" name="AutoShape 17">
            <a:extLst>
              <a:ext uri="{FF2B5EF4-FFF2-40B4-BE49-F238E27FC236}">
                <a16:creationId xmlns:a16="http://schemas.microsoft.com/office/drawing/2014/main" id="{D6C812DC-2017-40F6-9C77-6F83A7211668}"/>
              </a:ext>
            </a:extLst>
          </p:cNvPr>
          <p:cNvCxnSpPr>
            <a:cxnSpLocks noChangeShapeType="1"/>
            <a:stCxn id="22541" idx="5"/>
            <a:endCxn id="22544" idx="1"/>
          </p:cNvCxnSpPr>
          <p:nvPr/>
        </p:nvCxnSpPr>
        <p:spPr bwMode="auto">
          <a:xfrm>
            <a:off x="7150100" y="3506788"/>
            <a:ext cx="254000" cy="225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6" name="Oval 18">
            <a:extLst>
              <a:ext uri="{FF2B5EF4-FFF2-40B4-BE49-F238E27FC236}">
                <a16:creationId xmlns:a16="http://schemas.microsoft.com/office/drawing/2014/main" id="{2120D253-4F30-4D9F-90A8-8A457D897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3434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2547" name="Oval 19">
            <a:extLst>
              <a:ext uri="{FF2B5EF4-FFF2-40B4-BE49-F238E27FC236}">
                <a16:creationId xmlns:a16="http://schemas.microsoft.com/office/drawing/2014/main" id="{36537BE7-498D-4293-A907-83AC8A9AB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3434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en-US" sz="2800" b="1">
              <a:latin typeface="Times New Roman" panose="02020603050405020304" pitchFamily="18" charset="0"/>
            </a:endParaRPr>
          </a:p>
        </p:txBody>
      </p:sp>
      <p:cxnSp>
        <p:nvCxnSpPr>
          <p:cNvPr id="22548" name="AutoShape 20">
            <a:extLst>
              <a:ext uri="{FF2B5EF4-FFF2-40B4-BE49-F238E27FC236}">
                <a16:creationId xmlns:a16="http://schemas.microsoft.com/office/drawing/2014/main" id="{C3437232-3EA3-4A86-9A74-CDD39619FAB8}"/>
              </a:ext>
            </a:extLst>
          </p:cNvPr>
          <p:cNvCxnSpPr>
            <a:cxnSpLocks noChangeShapeType="1"/>
            <a:stCxn id="22544" idx="3"/>
            <a:endCxn id="22546" idx="7"/>
          </p:cNvCxnSpPr>
          <p:nvPr/>
        </p:nvCxnSpPr>
        <p:spPr bwMode="auto">
          <a:xfrm flipH="1">
            <a:off x="7150100" y="4192588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21">
            <a:extLst>
              <a:ext uri="{FF2B5EF4-FFF2-40B4-BE49-F238E27FC236}">
                <a16:creationId xmlns:a16="http://schemas.microsoft.com/office/drawing/2014/main" id="{BF65F5F5-89C2-4CB8-B59A-9BEA11536A54}"/>
              </a:ext>
            </a:extLst>
          </p:cNvPr>
          <p:cNvCxnSpPr>
            <a:cxnSpLocks noChangeShapeType="1"/>
            <a:stCxn id="22544" idx="5"/>
            <a:endCxn id="22547" idx="1"/>
          </p:cNvCxnSpPr>
          <p:nvPr/>
        </p:nvCxnSpPr>
        <p:spPr bwMode="auto">
          <a:xfrm>
            <a:off x="7835900" y="4192588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0" name="Line 22">
            <a:extLst>
              <a:ext uri="{FF2B5EF4-FFF2-40B4-BE49-F238E27FC236}">
                <a16:creationId xmlns:a16="http://schemas.microsoft.com/office/drawing/2014/main" id="{66B84377-91B9-4951-91A0-5228267BD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5814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Text Box 23">
            <a:extLst>
              <a:ext uri="{FF2B5EF4-FFF2-40B4-BE49-F238E27FC236}">
                <a16:creationId xmlns:a16="http://schemas.microsoft.com/office/drawing/2014/main" id="{D3F26260-7A11-428F-BDE2-C694F19FF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3184525"/>
            <a:ext cx="2317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</a:rPr>
              <a:t>rightRotate(y)</a:t>
            </a:r>
          </a:p>
        </p:txBody>
      </p:sp>
      <p:sp>
        <p:nvSpPr>
          <p:cNvPr id="22552" name="Line 24">
            <a:extLst>
              <a:ext uri="{FF2B5EF4-FFF2-40B4-BE49-F238E27FC236}">
                <a16:creationId xmlns:a16="http://schemas.microsoft.com/office/drawing/2014/main" id="{02E03478-4F9E-49B7-BA8B-F0DA2DEDE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1148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Text Box 25">
            <a:extLst>
              <a:ext uri="{FF2B5EF4-FFF2-40B4-BE49-F238E27FC236}">
                <a16:creationId xmlns:a16="http://schemas.microsoft.com/office/drawing/2014/main" id="{67ECF181-BAD3-40CD-A34D-AA781B956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98925"/>
            <a:ext cx="2165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</a:rPr>
              <a:t>leftRotate(x)</a:t>
            </a:r>
          </a:p>
        </p:txBody>
      </p:sp>
      <p:sp>
        <p:nvSpPr>
          <p:cNvPr id="22554" name="Line 26">
            <a:extLst>
              <a:ext uri="{FF2B5EF4-FFF2-40B4-BE49-F238E27FC236}">
                <a16:creationId xmlns:a16="http://schemas.microsoft.com/office/drawing/2014/main" id="{41DC698C-EF52-4D4D-8A65-F9BAE58770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Line 27">
            <a:extLst>
              <a:ext uri="{FF2B5EF4-FFF2-40B4-BE49-F238E27FC236}">
                <a16:creationId xmlns:a16="http://schemas.microsoft.com/office/drawing/2014/main" id="{DF8CF89C-54E9-4F39-9710-29FC83D149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Footer Placeholder 3">
            <a:extLst>
              <a:ext uri="{FF2B5EF4-FFF2-40B4-BE49-F238E27FC236}">
                <a16:creationId xmlns:a16="http://schemas.microsoft.com/office/drawing/2014/main" id="{E1E99BCE-370F-479E-BEC5-42DB94D790EF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D7662AC1-1C20-40C0-A0BB-91F11E5E4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263" y="2101850"/>
            <a:ext cx="1673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rightRotate(y)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357B2CF-DB99-42BC-B81D-184DBD6E8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RB Trees: Rotation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B86CA9CF-C36C-49EB-97E6-1B4172BD7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Answer: A lot of pointer manipulation</a:t>
            </a:r>
          </a:p>
          <a:p>
            <a:pPr lvl="1"/>
            <a:r>
              <a:rPr lang="en-US" altLang="en-US" i="1"/>
              <a:t>x</a:t>
            </a:r>
            <a:r>
              <a:rPr lang="en-US" altLang="en-US"/>
              <a:t> keeps its left child</a:t>
            </a:r>
          </a:p>
          <a:p>
            <a:pPr lvl="1"/>
            <a:r>
              <a:rPr lang="en-US" altLang="en-US" i="1"/>
              <a:t>y</a:t>
            </a:r>
            <a:r>
              <a:rPr lang="en-US" altLang="en-US"/>
              <a:t> keeps its right child</a:t>
            </a:r>
          </a:p>
          <a:p>
            <a:pPr lvl="1"/>
            <a:r>
              <a:rPr lang="en-US" altLang="en-US" i="1"/>
              <a:t>x</a:t>
            </a:r>
            <a:r>
              <a:rPr lang="en-US" altLang="en-US"/>
              <a:t>’s right child becomes </a:t>
            </a:r>
            <a:r>
              <a:rPr lang="en-US" altLang="en-US" i="1"/>
              <a:t>y</a:t>
            </a:r>
            <a:r>
              <a:rPr lang="en-US" altLang="en-US"/>
              <a:t>’s left child</a:t>
            </a:r>
          </a:p>
          <a:p>
            <a:pPr lvl="1"/>
            <a:r>
              <a:rPr lang="en-US" altLang="en-US" i="1"/>
              <a:t>x</a:t>
            </a:r>
            <a:r>
              <a:rPr lang="en-US" altLang="en-US"/>
              <a:t>’s and </a:t>
            </a:r>
            <a:r>
              <a:rPr lang="en-US" altLang="en-US" i="1"/>
              <a:t>y</a:t>
            </a:r>
            <a:r>
              <a:rPr lang="en-US" altLang="en-US"/>
              <a:t>’s parents change</a:t>
            </a:r>
            <a:endParaRPr lang="en-US" altLang="en-US" i="1"/>
          </a:p>
        </p:txBody>
      </p:sp>
      <p:sp>
        <p:nvSpPr>
          <p:cNvPr id="23557" name="Oval 5">
            <a:extLst>
              <a:ext uri="{FF2B5EF4-FFF2-40B4-BE49-F238E27FC236}">
                <a16:creationId xmlns:a16="http://schemas.microsoft.com/office/drawing/2014/main" id="{16A87BCA-1F02-4220-8B86-B1E627790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225" y="18256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2400" b="1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3558" name="Oval 6">
            <a:extLst>
              <a:ext uri="{FF2B5EF4-FFF2-40B4-BE49-F238E27FC236}">
                <a16:creationId xmlns:a16="http://schemas.microsoft.com/office/drawing/2014/main" id="{490D19A6-CE3B-42FD-A847-AECD87528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13" y="2332038"/>
            <a:ext cx="449262" cy="4492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2400" b="1">
                <a:latin typeface="Times New Roman" panose="02020603050405020304" pitchFamily="18" charset="0"/>
              </a:rPr>
              <a:t>x</a:t>
            </a:r>
          </a:p>
        </p:txBody>
      </p:sp>
      <p:cxnSp>
        <p:nvCxnSpPr>
          <p:cNvPr id="23559" name="AutoShape 7">
            <a:extLst>
              <a:ext uri="{FF2B5EF4-FFF2-40B4-BE49-F238E27FC236}">
                <a16:creationId xmlns:a16="http://schemas.microsoft.com/office/drawing/2014/main" id="{3789427A-18E7-4D40-A900-CB5EF6E95288}"/>
              </a:ext>
            </a:extLst>
          </p:cNvPr>
          <p:cNvCxnSpPr>
            <a:cxnSpLocks noChangeShapeType="1"/>
            <a:stCxn id="23557" idx="3"/>
            <a:endCxn id="23558" idx="7"/>
          </p:cNvCxnSpPr>
          <p:nvPr/>
        </p:nvCxnSpPr>
        <p:spPr bwMode="auto">
          <a:xfrm flipH="1">
            <a:off x="2185988" y="2220913"/>
            <a:ext cx="187325" cy="165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0" name="Oval 8">
            <a:extLst>
              <a:ext uri="{FF2B5EF4-FFF2-40B4-BE49-F238E27FC236}">
                <a16:creationId xmlns:a16="http://schemas.microsoft.com/office/drawing/2014/main" id="{EE3EE2CF-A09E-4EF0-97DE-06160731E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2332038"/>
            <a:ext cx="449262" cy="4492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cxnSp>
        <p:nvCxnSpPr>
          <p:cNvPr id="23561" name="AutoShape 9">
            <a:extLst>
              <a:ext uri="{FF2B5EF4-FFF2-40B4-BE49-F238E27FC236}">
                <a16:creationId xmlns:a16="http://schemas.microsoft.com/office/drawing/2014/main" id="{95DD4EE7-3777-4D95-9E00-4CF3E4ED3CDA}"/>
              </a:ext>
            </a:extLst>
          </p:cNvPr>
          <p:cNvCxnSpPr>
            <a:cxnSpLocks noChangeShapeType="1"/>
            <a:stCxn id="23557" idx="5"/>
            <a:endCxn id="23560" idx="1"/>
          </p:cNvCxnSpPr>
          <p:nvPr/>
        </p:nvCxnSpPr>
        <p:spPr bwMode="auto">
          <a:xfrm>
            <a:off x="2692400" y="2220913"/>
            <a:ext cx="187325" cy="1762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2" name="Oval 10">
            <a:extLst>
              <a:ext uri="{FF2B5EF4-FFF2-40B4-BE49-F238E27FC236}">
                <a16:creationId xmlns:a16="http://schemas.microsoft.com/office/drawing/2014/main" id="{99118308-660B-4F4E-8D37-8952E0F8B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838450"/>
            <a:ext cx="450850" cy="4492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3563" name="Oval 11">
            <a:extLst>
              <a:ext uri="{FF2B5EF4-FFF2-40B4-BE49-F238E27FC236}">
                <a16:creationId xmlns:a16="http://schemas.microsoft.com/office/drawing/2014/main" id="{C1477CEA-F85C-405F-8FA8-5DCB6CA0B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225" y="2838450"/>
            <a:ext cx="449263" cy="4492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</p:txBody>
      </p:sp>
      <p:cxnSp>
        <p:nvCxnSpPr>
          <p:cNvPr id="23564" name="AutoShape 12">
            <a:extLst>
              <a:ext uri="{FF2B5EF4-FFF2-40B4-BE49-F238E27FC236}">
                <a16:creationId xmlns:a16="http://schemas.microsoft.com/office/drawing/2014/main" id="{226E2A45-3D4C-449B-9613-7E2BC548A4D5}"/>
              </a:ext>
            </a:extLst>
          </p:cNvPr>
          <p:cNvCxnSpPr>
            <a:cxnSpLocks noChangeShapeType="1"/>
            <a:stCxn id="23558" idx="3"/>
            <a:endCxn id="23562" idx="7"/>
          </p:cNvCxnSpPr>
          <p:nvPr/>
        </p:nvCxnSpPr>
        <p:spPr bwMode="auto">
          <a:xfrm flipH="1">
            <a:off x="1679575" y="2725738"/>
            <a:ext cx="187325" cy="177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AutoShape 13">
            <a:extLst>
              <a:ext uri="{FF2B5EF4-FFF2-40B4-BE49-F238E27FC236}">
                <a16:creationId xmlns:a16="http://schemas.microsoft.com/office/drawing/2014/main" id="{6944DE19-927B-4A3D-827B-06121679FF47}"/>
              </a:ext>
            </a:extLst>
          </p:cNvPr>
          <p:cNvCxnSpPr>
            <a:cxnSpLocks noChangeShapeType="1"/>
            <a:stCxn id="23558" idx="5"/>
            <a:endCxn id="23563" idx="1"/>
          </p:cNvCxnSpPr>
          <p:nvPr/>
        </p:nvCxnSpPr>
        <p:spPr bwMode="auto">
          <a:xfrm>
            <a:off x="2185988" y="2725738"/>
            <a:ext cx="187325" cy="177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6" name="Oval 14">
            <a:extLst>
              <a:ext uri="{FF2B5EF4-FFF2-40B4-BE49-F238E27FC236}">
                <a16:creationId xmlns:a16="http://schemas.microsoft.com/office/drawing/2014/main" id="{6C099786-4E76-4E82-BAC2-2D86416C5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1825625"/>
            <a:ext cx="449262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2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3567" name="Oval 15">
            <a:extLst>
              <a:ext uri="{FF2B5EF4-FFF2-40B4-BE49-F238E27FC236}">
                <a16:creationId xmlns:a16="http://schemas.microsoft.com/office/drawing/2014/main" id="{02649CA3-65CC-4986-BB2D-2FB314D7B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0" y="2332038"/>
            <a:ext cx="449263" cy="4492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2400" b="1"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23568" name="AutoShape 16">
            <a:extLst>
              <a:ext uri="{FF2B5EF4-FFF2-40B4-BE49-F238E27FC236}">
                <a16:creationId xmlns:a16="http://schemas.microsoft.com/office/drawing/2014/main" id="{0FCF5A81-2BF1-408A-A598-83FDCFFDD27B}"/>
              </a:ext>
            </a:extLst>
          </p:cNvPr>
          <p:cNvCxnSpPr>
            <a:cxnSpLocks noChangeShapeType="1"/>
            <a:stCxn id="23566" idx="3"/>
            <a:endCxn id="23567" idx="7"/>
          </p:cNvCxnSpPr>
          <p:nvPr/>
        </p:nvCxnSpPr>
        <p:spPr bwMode="auto">
          <a:xfrm flipH="1">
            <a:off x="5730875" y="2220913"/>
            <a:ext cx="187325" cy="1762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9" name="Oval 17">
            <a:extLst>
              <a:ext uri="{FF2B5EF4-FFF2-40B4-BE49-F238E27FC236}">
                <a16:creationId xmlns:a16="http://schemas.microsoft.com/office/drawing/2014/main" id="{08F74C3E-A345-4455-8C38-905624DFB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2332038"/>
            <a:ext cx="449263" cy="4492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cxnSp>
        <p:nvCxnSpPr>
          <p:cNvPr id="23570" name="AutoShape 18">
            <a:extLst>
              <a:ext uri="{FF2B5EF4-FFF2-40B4-BE49-F238E27FC236}">
                <a16:creationId xmlns:a16="http://schemas.microsoft.com/office/drawing/2014/main" id="{EE468956-4598-45FE-A1B1-2344609F33BD}"/>
              </a:ext>
            </a:extLst>
          </p:cNvPr>
          <p:cNvCxnSpPr>
            <a:cxnSpLocks noChangeShapeType="1"/>
            <a:stCxn id="23566" idx="5"/>
            <a:endCxn id="23569" idx="1"/>
          </p:cNvCxnSpPr>
          <p:nvPr/>
        </p:nvCxnSpPr>
        <p:spPr bwMode="auto">
          <a:xfrm>
            <a:off x="6237288" y="2220913"/>
            <a:ext cx="187325" cy="165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1" name="Oval 19">
            <a:extLst>
              <a:ext uri="{FF2B5EF4-FFF2-40B4-BE49-F238E27FC236}">
                <a16:creationId xmlns:a16="http://schemas.microsoft.com/office/drawing/2014/main" id="{61AA8769-57FA-4357-B24F-0CBC5DCC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2838450"/>
            <a:ext cx="449262" cy="4492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3572" name="Oval 20">
            <a:extLst>
              <a:ext uri="{FF2B5EF4-FFF2-40B4-BE49-F238E27FC236}">
                <a16:creationId xmlns:a16="http://schemas.microsoft.com/office/drawing/2014/main" id="{00BB4091-C940-4FE7-9CAE-087B83868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2838450"/>
            <a:ext cx="450850" cy="4492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cxnSp>
        <p:nvCxnSpPr>
          <p:cNvPr id="23573" name="AutoShape 21">
            <a:extLst>
              <a:ext uri="{FF2B5EF4-FFF2-40B4-BE49-F238E27FC236}">
                <a16:creationId xmlns:a16="http://schemas.microsoft.com/office/drawing/2014/main" id="{CD7E1B28-E8EA-4873-AF59-436CE4466895}"/>
              </a:ext>
            </a:extLst>
          </p:cNvPr>
          <p:cNvCxnSpPr>
            <a:cxnSpLocks noChangeShapeType="1"/>
            <a:stCxn id="23569" idx="3"/>
            <a:endCxn id="23571" idx="7"/>
          </p:cNvCxnSpPr>
          <p:nvPr/>
        </p:nvCxnSpPr>
        <p:spPr bwMode="auto">
          <a:xfrm flipH="1">
            <a:off x="6237288" y="2725738"/>
            <a:ext cx="187325" cy="177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4" name="AutoShape 22">
            <a:extLst>
              <a:ext uri="{FF2B5EF4-FFF2-40B4-BE49-F238E27FC236}">
                <a16:creationId xmlns:a16="http://schemas.microsoft.com/office/drawing/2014/main" id="{2C070A40-B172-409B-AFD7-0B617B8498BB}"/>
              </a:ext>
            </a:extLst>
          </p:cNvPr>
          <p:cNvCxnSpPr>
            <a:cxnSpLocks noChangeShapeType="1"/>
            <a:stCxn id="23569" idx="5"/>
            <a:endCxn id="23572" idx="1"/>
          </p:cNvCxnSpPr>
          <p:nvPr/>
        </p:nvCxnSpPr>
        <p:spPr bwMode="auto">
          <a:xfrm>
            <a:off x="6743700" y="2725738"/>
            <a:ext cx="187325" cy="177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5" name="Line 23">
            <a:extLst>
              <a:ext uri="{FF2B5EF4-FFF2-40B4-BE49-F238E27FC236}">
                <a16:creationId xmlns:a16="http://schemas.microsoft.com/office/drawing/2014/main" id="{E4EE2E10-9673-4A21-9E5D-6CB3F45EE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2438400"/>
            <a:ext cx="1517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24">
            <a:extLst>
              <a:ext uri="{FF2B5EF4-FFF2-40B4-BE49-F238E27FC236}">
                <a16:creationId xmlns:a16="http://schemas.microsoft.com/office/drawing/2014/main" id="{7E40E4E9-AAA0-48F5-9098-41351649ED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3650" y="16002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Line 25">
            <a:extLst>
              <a:ext uri="{FF2B5EF4-FFF2-40B4-BE49-F238E27FC236}">
                <a16:creationId xmlns:a16="http://schemas.microsoft.com/office/drawing/2014/main" id="{75238202-8661-44ED-B487-C54AB0A19A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6950" y="16002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>
            <a:extLst>
              <a:ext uri="{FF2B5EF4-FFF2-40B4-BE49-F238E27FC236}">
                <a16:creationId xmlns:a16="http://schemas.microsoft.com/office/drawing/2014/main" id="{503DF4DD-1C24-416D-8CD5-4D10B2076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524000"/>
            <a:ext cx="6019800" cy="17526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79" name="Footer Placeholder 3">
            <a:extLst>
              <a:ext uri="{FF2B5EF4-FFF2-40B4-BE49-F238E27FC236}">
                <a16:creationId xmlns:a16="http://schemas.microsoft.com/office/drawing/2014/main" id="{6E12FBD4-B90C-4C00-905F-AC0E0B8E9577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DF68B23-EEEF-4F9F-90D9-8AA01364E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Rotation Example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CC2B938-13F4-4DE0-9C5E-39FE9D790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Rotate left about 9:</a:t>
            </a:r>
          </a:p>
        </p:txBody>
      </p:sp>
      <p:sp>
        <p:nvSpPr>
          <p:cNvPr id="24580" name="Oval 4">
            <a:extLst>
              <a:ext uri="{FF2B5EF4-FFF2-40B4-BE49-F238E27FC236}">
                <a16:creationId xmlns:a16="http://schemas.microsoft.com/office/drawing/2014/main" id="{0159B6B6-6E1E-4009-B5DC-1FF5A170F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Oval 5">
            <a:extLst>
              <a:ext uri="{FF2B5EF4-FFF2-40B4-BE49-F238E27FC236}">
                <a16:creationId xmlns:a16="http://schemas.microsoft.com/office/drawing/2014/main" id="{CAE461AD-8472-405E-8E2D-840AE0CE4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038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Oval 6">
            <a:extLst>
              <a:ext uri="{FF2B5EF4-FFF2-40B4-BE49-F238E27FC236}">
                <a16:creationId xmlns:a16="http://schemas.microsoft.com/office/drawing/2014/main" id="{27D21315-AB59-4A74-BAFE-75BC94737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724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24583" name="AutoShape 7">
            <a:extLst>
              <a:ext uri="{FF2B5EF4-FFF2-40B4-BE49-F238E27FC236}">
                <a16:creationId xmlns:a16="http://schemas.microsoft.com/office/drawing/2014/main" id="{DE717029-FE32-426D-9C4F-843242505E17}"/>
              </a:ext>
            </a:extLst>
          </p:cNvPr>
          <p:cNvCxnSpPr>
            <a:cxnSpLocks noChangeShapeType="1"/>
            <a:stCxn id="24580" idx="7"/>
            <a:endCxn id="24592" idx="3"/>
          </p:cNvCxnSpPr>
          <p:nvPr/>
        </p:nvCxnSpPr>
        <p:spPr bwMode="auto">
          <a:xfrm flipV="1">
            <a:off x="2709863" y="3827463"/>
            <a:ext cx="263525" cy="2254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8">
            <a:extLst>
              <a:ext uri="{FF2B5EF4-FFF2-40B4-BE49-F238E27FC236}">
                <a16:creationId xmlns:a16="http://schemas.microsoft.com/office/drawing/2014/main" id="{5AA90073-F00F-41A6-B671-C113FD4DFCF3}"/>
              </a:ext>
            </a:extLst>
          </p:cNvPr>
          <p:cNvCxnSpPr>
            <a:cxnSpLocks noChangeShapeType="1"/>
            <a:stCxn id="24592" idx="5"/>
            <a:endCxn id="24581" idx="1"/>
          </p:cNvCxnSpPr>
          <p:nvPr/>
        </p:nvCxnSpPr>
        <p:spPr bwMode="auto">
          <a:xfrm>
            <a:off x="3351213" y="3827463"/>
            <a:ext cx="263525" cy="2254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AutoShape 9">
            <a:extLst>
              <a:ext uri="{FF2B5EF4-FFF2-40B4-BE49-F238E27FC236}">
                <a16:creationId xmlns:a16="http://schemas.microsoft.com/office/drawing/2014/main" id="{DBB9E05B-F168-4B03-851D-825E53339F35}"/>
              </a:ext>
            </a:extLst>
          </p:cNvPr>
          <p:cNvCxnSpPr>
            <a:cxnSpLocks noChangeShapeType="1"/>
            <a:stCxn id="24593" idx="3"/>
            <a:endCxn id="24595" idx="7"/>
          </p:cNvCxnSpPr>
          <p:nvPr/>
        </p:nvCxnSpPr>
        <p:spPr bwMode="auto">
          <a:xfrm flipH="1">
            <a:off x="4722813" y="3827463"/>
            <a:ext cx="3841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AutoShape 10">
            <a:extLst>
              <a:ext uri="{FF2B5EF4-FFF2-40B4-BE49-F238E27FC236}">
                <a16:creationId xmlns:a16="http://schemas.microsoft.com/office/drawing/2014/main" id="{3AA83CF1-182E-4E52-9ACD-4D3ECFA46D21}"/>
              </a:ext>
            </a:extLst>
          </p:cNvPr>
          <p:cNvCxnSpPr>
            <a:cxnSpLocks noChangeShapeType="1"/>
            <a:stCxn id="24591" idx="3"/>
            <a:endCxn id="24600" idx="0"/>
          </p:cNvCxnSpPr>
          <p:nvPr/>
        </p:nvCxnSpPr>
        <p:spPr bwMode="auto">
          <a:xfrm flipH="1">
            <a:off x="5676900" y="4513263"/>
            <a:ext cx="192088" cy="192087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AutoShape 11">
            <a:extLst>
              <a:ext uri="{FF2B5EF4-FFF2-40B4-BE49-F238E27FC236}">
                <a16:creationId xmlns:a16="http://schemas.microsoft.com/office/drawing/2014/main" id="{F27916B8-7B72-48EE-97FC-04E7EC7B2AA5}"/>
              </a:ext>
            </a:extLst>
          </p:cNvPr>
          <p:cNvCxnSpPr>
            <a:cxnSpLocks noChangeShapeType="1"/>
            <a:stCxn id="24591" idx="5"/>
            <a:endCxn id="24582" idx="1"/>
          </p:cNvCxnSpPr>
          <p:nvPr/>
        </p:nvCxnSpPr>
        <p:spPr bwMode="auto">
          <a:xfrm>
            <a:off x="6246813" y="4513263"/>
            <a:ext cx="263525" cy="2254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12">
            <a:extLst>
              <a:ext uri="{FF2B5EF4-FFF2-40B4-BE49-F238E27FC236}">
                <a16:creationId xmlns:a16="http://schemas.microsoft.com/office/drawing/2014/main" id="{651B231B-D501-43CE-B399-7ACE5DDB6D5C}"/>
              </a:ext>
            </a:extLst>
          </p:cNvPr>
          <p:cNvCxnSpPr>
            <a:cxnSpLocks noChangeShapeType="1"/>
            <a:stCxn id="24593" idx="1"/>
            <a:endCxn id="24594" idx="5"/>
          </p:cNvCxnSpPr>
          <p:nvPr/>
        </p:nvCxnSpPr>
        <p:spPr bwMode="auto">
          <a:xfrm flipH="1" flipV="1">
            <a:off x="4418013" y="3141663"/>
            <a:ext cx="6889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3">
            <a:extLst>
              <a:ext uri="{FF2B5EF4-FFF2-40B4-BE49-F238E27FC236}">
                <a16:creationId xmlns:a16="http://schemas.microsoft.com/office/drawing/2014/main" id="{99EF17A9-80CA-4597-ABE7-7566463D09D3}"/>
              </a:ext>
            </a:extLst>
          </p:cNvPr>
          <p:cNvCxnSpPr>
            <a:cxnSpLocks noChangeShapeType="1"/>
            <a:stCxn id="24594" idx="3"/>
            <a:endCxn id="24592" idx="7"/>
          </p:cNvCxnSpPr>
          <p:nvPr/>
        </p:nvCxnSpPr>
        <p:spPr bwMode="auto">
          <a:xfrm flipH="1">
            <a:off x="3351213" y="3141663"/>
            <a:ext cx="6889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4">
            <a:extLst>
              <a:ext uri="{FF2B5EF4-FFF2-40B4-BE49-F238E27FC236}">
                <a16:creationId xmlns:a16="http://schemas.microsoft.com/office/drawing/2014/main" id="{A67B703B-5F8D-434E-B1F1-18815882F789}"/>
              </a:ext>
            </a:extLst>
          </p:cNvPr>
          <p:cNvCxnSpPr>
            <a:cxnSpLocks noChangeShapeType="1"/>
            <a:stCxn id="24593" idx="5"/>
            <a:endCxn id="24591" idx="1"/>
          </p:cNvCxnSpPr>
          <p:nvPr/>
        </p:nvCxnSpPr>
        <p:spPr bwMode="auto">
          <a:xfrm>
            <a:off x="5484813" y="3827463"/>
            <a:ext cx="3841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1" name="Oval 15">
            <a:extLst>
              <a:ext uri="{FF2B5EF4-FFF2-40B4-BE49-F238E27FC236}">
                <a16:creationId xmlns:a16="http://schemas.microsoft.com/office/drawing/2014/main" id="{87756D75-09C7-4026-B425-13DF035A1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533400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24592" name="Oval 16">
            <a:extLst>
              <a:ext uri="{FF2B5EF4-FFF2-40B4-BE49-F238E27FC236}">
                <a16:creationId xmlns:a16="http://schemas.microsoft.com/office/drawing/2014/main" id="{3230451F-2A4D-4FDD-A06F-EB4B1F50C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352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4593" name="Oval 17">
            <a:extLst>
              <a:ext uri="{FF2B5EF4-FFF2-40B4-BE49-F238E27FC236}">
                <a16:creationId xmlns:a16="http://schemas.microsoft.com/office/drawing/2014/main" id="{73D5EB81-EE39-4D2E-BEC4-460A917F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352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24594" name="Oval 18">
            <a:extLst>
              <a:ext uri="{FF2B5EF4-FFF2-40B4-BE49-F238E27FC236}">
                <a16:creationId xmlns:a16="http://schemas.microsoft.com/office/drawing/2014/main" id="{0BFE3606-2B83-41CA-A3CA-264D4B7DC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24595" name="Oval 19">
            <a:extLst>
              <a:ext uri="{FF2B5EF4-FFF2-40B4-BE49-F238E27FC236}">
                <a16:creationId xmlns:a16="http://schemas.microsoft.com/office/drawing/2014/main" id="{4F230067-82E5-4E58-B587-CB4F7D955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386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24596" name="Oval 20">
            <a:extLst>
              <a:ext uri="{FF2B5EF4-FFF2-40B4-BE49-F238E27FC236}">
                <a16:creationId xmlns:a16="http://schemas.microsoft.com/office/drawing/2014/main" id="{71E25ACD-2CB3-4695-AF9A-1F2207D8A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64088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97" name="Oval 21">
            <a:extLst>
              <a:ext uri="{FF2B5EF4-FFF2-40B4-BE49-F238E27FC236}">
                <a16:creationId xmlns:a16="http://schemas.microsoft.com/office/drawing/2014/main" id="{9829494D-DEC7-47D9-8037-A4B856091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764088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24598" name="AutoShape 22">
            <a:extLst>
              <a:ext uri="{FF2B5EF4-FFF2-40B4-BE49-F238E27FC236}">
                <a16:creationId xmlns:a16="http://schemas.microsoft.com/office/drawing/2014/main" id="{F1A1BF65-2F24-470B-9D62-32B7C7EF81D1}"/>
              </a:ext>
            </a:extLst>
          </p:cNvPr>
          <p:cNvCxnSpPr>
            <a:cxnSpLocks noChangeShapeType="1"/>
            <a:stCxn id="24595" idx="3"/>
            <a:endCxn id="24596" idx="7"/>
          </p:cNvCxnSpPr>
          <p:nvPr/>
        </p:nvCxnSpPr>
        <p:spPr bwMode="auto">
          <a:xfrm flipH="1">
            <a:off x="4081463" y="4513263"/>
            <a:ext cx="263525" cy="265112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23">
            <a:extLst>
              <a:ext uri="{FF2B5EF4-FFF2-40B4-BE49-F238E27FC236}">
                <a16:creationId xmlns:a16="http://schemas.microsoft.com/office/drawing/2014/main" id="{08C43948-9C9A-4D07-A905-8951C7AED63A}"/>
              </a:ext>
            </a:extLst>
          </p:cNvPr>
          <p:cNvCxnSpPr>
            <a:cxnSpLocks noChangeShapeType="1"/>
            <a:stCxn id="24595" idx="5"/>
            <a:endCxn id="24597" idx="1"/>
          </p:cNvCxnSpPr>
          <p:nvPr/>
        </p:nvCxnSpPr>
        <p:spPr bwMode="auto">
          <a:xfrm>
            <a:off x="4722813" y="4513263"/>
            <a:ext cx="263525" cy="265112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0" name="Oval 24">
            <a:extLst>
              <a:ext uri="{FF2B5EF4-FFF2-40B4-BE49-F238E27FC236}">
                <a16:creationId xmlns:a16="http://schemas.microsoft.com/office/drawing/2014/main" id="{31853A7A-A23F-40A6-88AC-6BF8104DF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533400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11</a:t>
            </a:r>
          </a:p>
        </p:txBody>
      </p:sp>
      <p:sp>
        <p:nvSpPr>
          <p:cNvPr id="24601" name="Oval 25">
            <a:extLst>
              <a:ext uri="{FF2B5EF4-FFF2-40B4-BE49-F238E27FC236}">
                <a16:creationId xmlns:a16="http://schemas.microsoft.com/office/drawing/2014/main" id="{AF1E23D6-9A11-4988-BD15-2A8B9D60A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24602" name="AutoShape 26">
            <a:extLst>
              <a:ext uri="{FF2B5EF4-FFF2-40B4-BE49-F238E27FC236}">
                <a16:creationId xmlns:a16="http://schemas.microsoft.com/office/drawing/2014/main" id="{BB0018AF-7E6E-456B-BAD3-E29EF17768BB}"/>
              </a:ext>
            </a:extLst>
          </p:cNvPr>
          <p:cNvCxnSpPr>
            <a:cxnSpLocks noChangeShapeType="1"/>
            <a:stCxn id="24600" idx="3"/>
            <a:endCxn id="24604" idx="7"/>
          </p:cNvCxnSpPr>
          <p:nvPr/>
        </p:nvCxnSpPr>
        <p:spPr bwMode="auto">
          <a:xfrm flipH="1">
            <a:off x="5224463" y="5199063"/>
            <a:ext cx="263525" cy="3016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AutoShape 27">
            <a:extLst>
              <a:ext uri="{FF2B5EF4-FFF2-40B4-BE49-F238E27FC236}">
                <a16:creationId xmlns:a16="http://schemas.microsoft.com/office/drawing/2014/main" id="{1E5624FB-814B-4B66-8982-135F7643F877}"/>
              </a:ext>
            </a:extLst>
          </p:cNvPr>
          <p:cNvCxnSpPr>
            <a:cxnSpLocks noChangeShapeType="1"/>
            <a:stCxn id="24600" idx="5"/>
            <a:endCxn id="24601" idx="1"/>
          </p:cNvCxnSpPr>
          <p:nvPr/>
        </p:nvCxnSpPr>
        <p:spPr bwMode="auto">
          <a:xfrm>
            <a:off x="5865813" y="5199063"/>
            <a:ext cx="263525" cy="3016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4" name="Oval 28">
            <a:extLst>
              <a:ext uri="{FF2B5EF4-FFF2-40B4-BE49-F238E27FC236}">
                <a16:creationId xmlns:a16="http://schemas.microsoft.com/office/drawing/2014/main" id="{4105E9B8-6066-46F8-852E-F9A10AB06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86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605" name="Footer Placeholder 3">
            <a:extLst>
              <a:ext uri="{FF2B5EF4-FFF2-40B4-BE49-F238E27FC236}">
                <a16:creationId xmlns:a16="http://schemas.microsoft.com/office/drawing/2014/main" id="{4F12A2FD-ACEA-48D3-8017-A49A03EB3915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72C9D2A-8411-4164-93F6-3C09EF106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Rotation Example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9FF0B05-5EFC-48CB-9288-B8595D98E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Rotate left about 9:</a:t>
            </a:r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E83273E7-3B5D-4E64-9FD0-FC7CE7582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5" name="Oval 5">
            <a:extLst>
              <a:ext uri="{FF2B5EF4-FFF2-40B4-BE49-F238E27FC236}">
                <a16:creationId xmlns:a16="http://schemas.microsoft.com/office/drawing/2014/main" id="{989C46DA-A835-4C44-9EAC-557273304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038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6" name="Oval 6">
            <a:extLst>
              <a:ext uri="{FF2B5EF4-FFF2-40B4-BE49-F238E27FC236}">
                <a16:creationId xmlns:a16="http://schemas.microsoft.com/office/drawing/2014/main" id="{10CFA84A-42EA-4F1D-989B-3B0B55ED1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038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25607" name="AutoShape 7">
            <a:extLst>
              <a:ext uri="{FF2B5EF4-FFF2-40B4-BE49-F238E27FC236}">
                <a16:creationId xmlns:a16="http://schemas.microsoft.com/office/drawing/2014/main" id="{FCB6AEFD-F1D3-4E89-AEE6-0D85A9212555}"/>
              </a:ext>
            </a:extLst>
          </p:cNvPr>
          <p:cNvCxnSpPr>
            <a:cxnSpLocks noChangeShapeType="1"/>
            <a:stCxn id="25604" idx="7"/>
            <a:endCxn id="25613" idx="3"/>
          </p:cNvCxnSpPr>
          <p:nvPr/>
        </p:nvCxnSpPr>
        <p:spPr bwMode="auto">
          <a:xfrm flipV="1">
            <a:off x="2709863" y="3827463"/>
            <a:ext cx="263525" cy="2254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AutoShape 8">
            <a:extLst>
              <a:ext uri="{FF2B5EF4-FFF2-40B4-BE49-F238E27FC236}">
                <a16:creationId xmlns:a16="http://schemas.microsoft.com/office/drawing/2014/main" id="{9543CD6C-F574-4B30-85F3-2E3D77E70838}"/>
              </a:ext>
            </a:extLst>
          </p:cNvPr>
          <p:cNvCxnSpPr>
            <a:cxnSpLocks noChangeShapeType="1"/>
            <a:stCxn id="25613" idx="5"/>
            <a:endCxn id="25605" idx="1"/>
          </p:cNvCxnSpPr>
          <p:nvPr/>
        </p:nvCxnSpPr>
        <p:spPr bwMode="auto">
          <a:xfrm>
            <a:off x="3351213" y="3827463"/>
            <a:ext cx="263525" cy="2254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AutoShape 9">
            <a:extLst>
              <a:ext uri="{FF2B5EF4-FFF2-40B4-BE49-F238E27FC236}">
                <a16:creationId xmlns:a16="http://schemas.microsoft.com/office/drawing/2014/main" id="{55DCBD94-C2B4-45A9-8244-06DAF729FB88}"/>
              </a:ext>
            </a:extLst>
          </p:cNvPr>
          <p:cNvCxnSpPr>
            <a:cxnSpLocks noChangeShapeType="1"/>
            <a:stCxn id="25614" idx="3"/>
            <a:endCxn id="25616" idx="7"/>
          </p:cNvCxnSpPr>
          <p:nvPr/>
        </p:nvCxnSpPr>
        <p:spPr bwMode="auto">
          <a:xfrm flipH="1">
            <a:off x="4722813" y="3827463"/>
            <a:ext cx="3841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AutoShape 10">
            <a:extLst>
              <a:ext uri="{FF2B5EF4-FFF2-40B4-BE49-F238E27FC236}">
                <a16:creationId xmlns:a16="http://schemas.microsoft.com/office/drawing/2014/main" id="{4E446D65-6BBE-4913-9A54-D55C2B2EEDD5}"/>
              </a:ext>
            </a:extLst>
          </p:cNvPr>
          <p:cNvCxnSpPr>
            <a:cxnSpLocks noChangeShapeType="1"/>
            <a:stCxn id="25614" idx="1"/>
            <a:endCxn id="25615" idx="5"/>
          </p:cNvCxnSpPr>
          <p:nvPr/>
        </p:nvCxnSpPr>
        <p:spPr bwMode="auto">
          <a:xfrm flipH="1" flipV="1">
            <a:off x="4418013" y="3141663"/>
            <a:ext cx="6889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AutoShape 11">
            <a:extLst>
              <a:ext uri="{FF2B5EF4-FFF2-40B4-BE49-F238E27FC236}">
                <a16:creationId xmlns:a16="http://schemas.microsoft.com/office/drawing/2014/main" id="{1A901E0D-E967-4709-BC7F-DCF60C23E292}"/>
              </a:ext>
            </a:extLst>
          </p:cNvPr>
          <p:cNvCxnSpPr>
            <a:cxnSpLocks noChangeShapeType="1"/>
            <a:stCxn id="25615" idx="3"/>
            <a:endCxn id="25613" idx="7"/>
          </p:cNvCxnSpPr>
          <p:nvPr/>
        </p:nvCxnSpPr>
        <p:spPr bwMode="auto">
          <a:xfrm flipH="1">
            <a:off x="3351213" y="3141663"/>
            <a:ext cx="6889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AutoShape 12">
            <a:extLst>
              <a:ext uri="{FF2B5EF4-FFF2-40B4-BE49-F238E27FC236}">
                <a16:creationId xmlns:a16="http://schemas.microsoft.com/office/drawing/2014/main" id="{07B5EC41-42D4-40DE-8AAD-D45BD820C5D6}"/>
              </a:ext>
            </a:extLst>
          </p:cNvPr>
          <p:cNvCxnSpPr>
            <a:cxnSpLocks noChangeShapeType="1"/>
            <a:stCxn id="25614" idx="5"/>
            <a:endCxn id="25606" idx="1"/>
          </p:cNvCxnSpPr>
          <p:nvPr/>
        </p:nvCxnSpPr>
        <p:spPr bwMode="auto">
          <a:xfrm>
            <a:off x="5484813" y="3827463"/>
            <a:ext cx="415925" cy="2254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3" name="Oval 13">
            <a:extLst>
              <a:ext uri="{FF2B5EF4-FFF2-40B4-BE49-F238E27FC236}">
                <a16:creationId xmlns:a16="http://schemas.microsoft.com/office/drawing/2014/main" id="{B7396EA9-3D96-48A1-9BD3-A833320B6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352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5614" name="Oval 14">
            <a:extLst>
              <a:ext uri="{FF2B5EF4-FFF2-40B4-BE49-F238E27FC236}">
                <a16:creationId xmlns:a16="http://schemas.microsoft.com/office/drawing/2014/main" id="{3E01D263-7C6D-48D6-8E40-D6A0239E5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352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25615" name="Oval 15">
            <a:extLst>
              <a:ext uri="{FF2B5EF4-FFF2-40B4-BE49-F238E27FC236}">
                <a16:creationId xmlns:a16="http://schemas.microsoft.com/office/drawing/2014/main" id="{3818801A-EAAC-4E06-8854-C7019E37B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25616" name="Oval 16">
            <a:extLst>
              <a:ext uri="{FF2B5EF4-FFF2-40B4-BE49-F238E27FC236}">
                <a16:creationId xmlns:a16="http://schemas.microsoft.com/office/drawing/2014/main" id="{21CA57B5-5F9E-4418-B143-07360B8A0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386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9</a:t>
            </a:r>
          </a:p>
        </p:txBody>
      </p:sp>
      <p:cxnSp>
        <p:nvCxnSpPr>
          <p:cNvPr id="25617" name="AutoShape 17">
            <a:extLst>
              <a:ext uri="{FF2B5EF4-FFF2-40B4-BE49-F238E27FC236}">
                <a16:creationId xmlns:a16="http://schemas.microsoft.com/office/drawing/2014/main" id="{845003A7-5747-4AAA-A367-B0D7F0ABFEC1}"/>
              </a:ext>
            </a:extLst>
          </p:cNvPr>
          <p:cNvCxnSpPr>
            <a:cxnSpLocks noChangeShapeType="1"/>
            <a:stCxn id="25616" idx="3"/>
            <a:endCxn id="25624" idx="7"/>
          </p:cNvCxnSpPr>
          <p:nvPr/>
        </p:nvCxnSpPr>
        <p:spPr bwMode="auto">
          <a:xfrm flipH="1">
            <a:off x="3960813" y="4513263"/>
            <a:ext cx="3841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AutoShape 18">
            <a:extLst>
              <a:ext uri="{FF2B5EF4-FFF2-40B4-BE49-F238E27FC236}">
                <a16:creationId xmlns:a16="http://schemas.microsoft.com/office/drawing/2014/main" id="{E1E2995A-D7EC-4F00-98D8-BE352AB10DFE}"/>
              </a:ext>
            </a:extLst>
          </p:cNvPr>
          <p:cNvCxnSpPr>
            <a:cxnSpLocks noChangeShapeType="1"/>
            <a:stCxn id="25616" idx="5"/>
            <a:endCxn id="25619" idx="1"/>
          </p:cNvCxnSpPr>
          <p:nvPr/>
        </p:nvCxnSpPr>
        <p:spPr bwMode="auto">
          <a:xfrm>
            <a:off x="4722813" y="4513263"/>
            <a:ext cx="3841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9" name="Oval 19">
            <a:extLst>
              <a:ext uri="{FF2B5EF4-FFF2-40B4-BE49-F238E27FC236}">
                <a16:creationId xmlns:a16="http://schemas.microsoft.com/office/drawing/2014/main" id="{25DD7851-69BE-47E8-9C24-540B6AB87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533400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11</a:t>
            </a:r>
          </a:p>
        </p:txBody>
      </p:sp>
      <p:sp>
        <p:nvSpPr>
          <p:cNvPr id="25620" name="Oval 20">
            <a:extLst>
              <a:ext uri="{FF2B5EF4-FFF2-40B4-BE49-F238E27FC236}">
                <a16:creationId xmlns:a16="http://schemas.microsoft.com/office/drawing/2014/main" id="{02A464DD-4E33-49DA-B170-78A926E7C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486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25621" name="AutoShape 21">
            <a:extLst>
              <a:ext uri="{FF2B5EF4-FFF2-40B4-BE49-F238E27FC236}">
                <a16:creationId xmlns:a16="http://schemas.microsoft.com/office/drawing/2014/main" id="{9F47EAB8-FEE9-4381-8B11-1CC323C2A328}"/>
              </a:ext>
            </a:extLst>
          </p:cNvPr>
          <p:cNvCxnSpPr>
            <a:cxnSpLocks noChangeShapeType="1"/>
            <a:stCxn id="25619" idx="3"/>
            <a:endCxn id="25623" idx="7"/>
          </p:cNvCxnSpPr>
          <p:nvPr/>
        </p:nvCxnSpPr>
        <p:spPr bwMode="auto">
          <a:xfrm flipH="1">
            <a:off x="4843463" y="5199063"/>
            <a:ext cx="263525" cy="3016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AutoShape 22">
            <a:extLst>
              <a:ext uri="{FF2B5EF4-FFF2-40B4-BE49-F238E27FC236}">
                <a16:creationId xmlns:a16="http://schemas.microsoft.com/office/drawing/2014/main" id="{112202EC-58E9-4944-8278-AA79332FEDF5}"/>
              </a:ext>
            </a:extLst>
          </p:cNvPr>
          <p:cNvCxnSpPr>
            <a:cxnSpLocks noChangeShapeType="1"/>
            <a:stCxn id="25619" idx="5"/>
            <a:endCxn id="25620" idx="1"/>
          </p:cNvCxnSpPr>
          <p:nvPr/>
        </p:nvCxnSpPr>
        <p:spPr bwMode="auto">
          <a:xfrm>
            <a:off x="5484813" y="5199063"/>
            <a:ext cx="263525" cy="3016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3" name="Oval 23">
            <a:extLst>
              <a:ext uri="{FF2B5EF4-FFF2-40B4-BE49-F238E27FC236}">
                <a16:creationId xmlns:a16="http://schemas.microsoft.com/office/drawing/2014/main" id="{5C3DB145-60A7-4AB9-A7A3-C51A12745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86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24" name="Oval 24">
            <a:extLst>
              <a:ext uri="{FF2B5EF4-FFF2-40B4-BE49-F238E27FC236}">
                <a16:creationId xmlns:a16="http://schemas.microsoft.com/office/drawing/2014/main" id="{D6B9746E-9E17-401B-B006-3C4BD3A41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4400"/>
            <a:ext cx="533400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25625" name="Oval 25">
            <a:extLst>
              <a:ext uri="{FF2B5EF4-FFF2-40B4-BE49-F238E27FC236}">
                <a16:creationId xmlns:a16="http://schemas.microsoft.com/office/drawing/2014/main" id="{2AAB9B13-A1F5-49E8-A60A-BB5071B2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486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25626" name="AutoShape 26">
            <a:extLst>
              <a:ext uri="{FF2B5EF4-FFF2-40B4-BE49-F238E27FC236}">
                <a16:creationId xmlns:a16="http://schemas.microsoft.com/office/drawing/2014/main" id="{259F2111-B6B6-490A-A4CB-744ED783F7BF}"/>
              </a:ext>
            </a:extLst>
          </p:cNvPr>
          <p:cNvCxnSpPr>
            <a:cxnSpLocks noChangeShapeType="1"/>
            <a:stCxn id="25624" idx="3"/>
            <a:endCxn id="25628" idx="7"/>
          </p:cNvCxnSpPr>
          <p:nvPr/>
        </p:nvCxnSpPr>
        <p:spPr bwMode="auto">
          <a:xfrm flipH="1">
            <a:off x="3319463" y="5199063"/>
            <a:ext cx="263525" cy="3016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7" name="AutoShape 27">
            <a:extLst>
              <a:ext uri="{FF2B5EF4-FFF2-40B4-BE49-F238E27FC236}">
                <a16:creationId xmlns:a16="http://schemas.microsoft.com/office/drawing/2014/main" id="{5B8AF691-911C-46ED-8A78-2D9E9A78711C}"/>
              </a:ext>
            </a:extLst>
          </p:cNvPr>
          <p:cNvCxnSpPr>
            <a:cxnSpLocks noChangeShapeType="1"/>
            <a:stCxn id="25624" idx="5"/>
            <a:endCxn id="25625" idx="1"/>
          </p:cNvCxnSpPr>
          <p:nvPr/>
        </p:nvCxnSpPr>
        <p:spPr bwMode="auto">
          <a:xfrm>
            <a:off x="3960813" y="5199063"/>
            <a:ext cx="263525" cy="3016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8" name="Oval 28">
            <a:extLst>
              <a:ext uri="{FF2B5EF4-FFF2-40B4-BE49-F238E27FC236}">
                <a16:creationId xmlns:a16="http://schemas.microsoft.com/office/drawing/2014/main" id="{44E5F4B5-F496-4A15-83FE-BC9ED3920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86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29" name="Footer Placeholder 3">
            <a:extLst>
              <a:ext uri="{FF2B5EF4-FFF2-40B4-BE49-F238E27FC236}">
                <a16:creationId xmlns:a16="http://schemas.microsoft.com/office/drawing/2014/main" id="{53703C54-9AD5-49FF-9D86-8AE197D25418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8B1AC1A3-7D8F-46AD-A5B5-11533E592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362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altLang="en-US" sz="2400" i="0">
                <a:latin typeface="Times New Roman" panose="02020603050405020304" pitchFamily="18" charset="0"/>
              </a:rPr>
            </a:br>
            <a:r>
              <a:rPr lang="en-US" altLang="en-US" sz="2400" i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5. 	The root is always black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EC807E0-9F72-4AD3-8E10-B717C1595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825" y="457200"/>
            <a:ext cx="3533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i="0"/>
              <a:t>RB Properties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B905564-06D5-49BD-AA35-EB64EAFFA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Red-Black Trees: Insertion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1229B03-6E9A-44A3-984B-A7E883F09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Insertion: the basic idea</a:t>
            </a:r>
          </a:p>
          <a:p>
            <a:pPr lvl="1"/>
            <a:r>
              <a:rPr lang="en-US" altLang="en-US"/>
              <a:t>Insert </a:t>
            </a:r>
            <a:r>
              <a:rPr lang="en-US" altLang="en-US" i="1"/>
              <a:t>x</a:t>
            </a:r>
            <a:r>
              <a:rPr lang="en-US" altLang="en-US"/>
              <a:t> into tree, color </a:t>
            </a:r>
            <a:r>
              <a:rPr lang="en-US" altLang="en-US" i="1"/>
              <a:t>x </a:t>
            </a:r>
            <a:r>
              <a:rPr lang="en-US" altLang="en-US"/>
              <a:t>red</a:t>
            </a:r>
          </a:p>
          <a:p>
            <a:pPr lvl="1"/>
            <a:r>
              <a:rPr lang="en-US" altLang="en-US"/>
              <a:t>Only r-b property 3 might be violated (if p[</a:t>
            </a:r>
            <a:r>
              <a:rPr lang="en-US" altLang="en-US" i="1"/>
              <a:t>x</a:t>
            </a:r>
            <a:r>
              <a:rPr lang="en-US" altLang="en-US"/>
              <a:t>] red)</a:t>
            </a:r>
          </a:p>
          <a:p>
            <a:pPr lvl="2"/>
            <a:r>
              <a:rPr lang="en-US" altLang="en-US"/>
              <a:t>If so, move violation up tree until a place is found where it can be fixed</a:t>
            </a:r>
          </a:p>
          <a:p>
            <a:pPr lvl="1"/>
            <a:r>
              <a:rPr lang="en-US" altLang="en-US"/>
              <a:t>Total time will be O(lg </a:t>
            </a:r>
            <a:r>
              <a:rPr lang="en-US" altLang="en-US" i="1"/>
              <a:t>n</a:t>
            </a:r>
            <a:r>
              <a:rPr lang="en-US" altLang="en-US"/>
              <a:t>)</a:t>
            </a:r>
          </a:p>
          <a:p>
            <a:pPr lvl="1"/>
            <a:endParaRPr lang="en-US" altLang="en-US"/>
          </a:p>
        </p:txBody>
      </p:sp>
      <p:sp>
        <p:nvSpPr>
          <p:cNvPr id="27652" name="Footer Placeholder 3">
            <a:extLst>
              <a:ext uri="{FF2B5EF4-FFF2-40B4-BE49-F238E27FC236}">
                <a16:creationId xmlns:a16="http://schemas.microsoft.com/office/drawing/2014/main" id="{F9B58F7A-CE5E-486D-B91A-ABC822EAB514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25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880701C-BC07-44CB-B4BD-6DD6EB5B96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"/>
            <a:ext cx="8686800" cy="4343400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rbInsert(x)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treeInsert(x);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x-&gt;color = RED;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while (x!=root &amp;&amp; x-&gt;p-&gt;color == RED)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if (x-&gt;p == x-&gt;p-&gt;p-&gt;left)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y = x-&gt;p-&gt;p-&gt;right;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if (y-&gt;color == RED)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x-&gt;p-&gt;color = BLACK;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y-&gt;color = BLACK;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x-&gt;p-&gt;p-&gt;color = RED;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x = x-&gt;p-&gt;p;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else   </a:t>
            </a:r>
            <a:r>
              <a:rPr lang="en-US" altLang="en-US" sz="1600" b="1" i="1">
                <a:solidFill>
                  <a:schemeClr val="accent2"/>
                </a:solidFill>
                <a:latin typeface="Courier New" panose="02070309020205020404" pitchFamily="49" charset="0"/>
              </a:rPr>
              <a:t>// y-&gt;color == BLACK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if (x == x-&gt;p-&gt;right)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x = x-&gt;p;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leftRotate(x);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x-&gt;p-&gt;color = BLACK;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x-&gt;p-&gt;p-&gt;color = RED;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rightRotate(x-&gt;p-&gt;p);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else    </a:t>
            </a:r>
            <a:r>
              <a:rPr lang="en-US" altLang="en-US" sz="1600" b="1" i="1">
                <a:solidFill>
                  <a:schemeClr val="accent2"/>
                </a:solidFill>
                <a:latin typeface="Courier New" panose="02070309020205020404" pitchFamily="49" charset="0"/>
              </a:rPr>
              <a:t>// x-&gt;p == x-&gt;p-&gt;p-&gt;right</a:t>
            </a:r>
            <a:endParaRPr lang="en-US" altLang="en-US" sz="1600" b="1" i="1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i="1">
                <a:latin typeface="Courier New" panose="02070309020205020404" pitchFamily="49" charset="0"/>
              </a:rPr>
              <a:t>      </a:t>
            </a:r>
            <a:r>
              <a:rPr lang="en-US" altLang="en-US" sz="1600" b="1">
                <a:latin typeface="Courier New" panose="02070309020205020404" pitchFamily="49" charset="0"/>
              </a:rPr>
              <a:t>(same as above, but with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“right” &amp; “left” exchanged)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B070700D-19E7-4F74-8A9A-9F4C4DC3FB10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578100"/>
            <a:ext cx="1235075" cy="1066800"/>
            <a:chOff x="3216" y="1440"/>
            <a:chExt cx="778" cy="672"/>
          </a:xfrm>
        </p:grpSpPr>
        <p:sp>
          <p:nvSpPr>
            <p:cNvPr id="28683" name="AutoShape 4">
              <a:extLst>
                <a:ext uri="{FF2B5EF4-FFF2-40B4-BE49-F238E27FC236}">
                  <a16:creationId xmlns:a16="http://schemas.microsoft.com/office/drawing/2014/main" id="{7BA5AF42-CAC1-45AC-8F0F-735689B2F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1440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4" name="Text Box 5">
              <a:extLst>
                <a:ext uri="{FF2B5EF4-FFF2-40B4-BE49-F238E27FC236}">
                  <a16:creationId xmlns:a16="http://schemas.microsoft.com/office/drawing/2014/main" id="{F886BBCD-B0F2-43F4-B688-3E9567546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1651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1"/>
                  </a:solidFill>
                  <a:latin typeface="Courier New" panose="02070309020205020404" pitchFamily="49" charset="0"/>
                </a:rPr>
                <a:t>Case 1</a:t>
              </a:r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840C049A-1450-4B08-815B-014DD9D2E976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267200"/>
            <a:ext cx="1250950" cy="609600"/>
            <a:chOff x="3216" y="2472"/>
            <a:chExt cx="788" cy="384"/>
          </a:xfrm>
        </p:grpSpPr>
        <p:sp>
          <p:nvSpPr>
            <p:cNvPr id="28681" name="AutoShape 7">
              <a:extLst>
                <a:ext uri="{FF2B5EF4-FFF2-40B4-BE49-F238E27FC236}">
                  <a16:creationId xmlns:a16="http://schemas.microsoft.com/office/drawing/2014/main" id="{41D783A3-6655-4BA1-84FE-5F926FE90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472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2" name="Text Box 8">
              <a:extLst>
                <a:ext uri="{FF2B5EF4-FFF2-40B4-BE49-F238E27FC236}">
                  <a16:creationId xmlns:a16="http://schemas.microsoft.com/office/drawing/2014/main" id="{B6FC1CD3-26C4-4FF9-9D86-5F11CB8D1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34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1"/>
                  </a:solidFill>
                  <a:latin typeface="Courier New" panose="02070309020205020404" pitchFamily="49" charset="0"/>
                </a:rPr>
                <a:t>Case 2</a:t>
              </a:r>
            </a:p>
          </p:txBody>
        </p:sp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E02FA592-598F-44B5-BF42-E98F6ECDBA44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953000"/>
            <a:ext cx="1250950" cy="762000"/>
            <a:chOff x="3216" y="2880"/>
            <a:chExt cx="788" cy="384"/>
          </a:xfrm>
        </p:grpSpPr>
        <p:sp>
          <p:nvSpPr>
            <p:cNvPr id="28679" name="AutoShape 10">
              <a:extLst>
                <a:ext uri="{FF2B5EF4-FFF2-40B4-BE49-F238E27FC236}">
                  <a16:creationId xmlns:a16="http://schemas.microsoft.com/office/drawing/2014/main" id="{34852099-7562-41E7-886E-927F13646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880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0" name="Text Box 11">
              <a:extLst>
                <a:ext uri="{FF2B5EF4-FFF2-40B4-BE49-F238E27FC236}">
                  <a16:creationId xmlns:a16="http://schemas.microsoft.com/office/drawing/2014/main" id="{282E0F2A-FCDC-445F-8E99-ED1AE51EA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042"/>
              <a:ext cx="692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30000"/>
                </a:lnSpc>
              </a:pPr>
              <a:r>
                <a:rPr lang="en-US" altLang="en-US" b="1">
                  <a:solidFill>
                    <a:schemeClr val="accent1"/>
                  </a:solidFill>
                  <a:latin typeface="Courier New" panose="02070309020205020404" pitchFamily="49" charset="0"/>
                </a:rPr>
                <a:t>Case 3</a:t>
              </a:r>
            </a:p>
          </p:txBody>
        </p:sp>
      </p:grpSp>
      <p:sp>
        <p:nvSpPr>
          <p:cNvPr id="28678" name="Footer Placeholder 3">
            <a:extLst>
              <a:ext uri="{FF2B5EF4-FFF2-40B4-BE49-F238E27FC236}">
                <a16:creationId xmlns:a16="http://schemas.microsoft.com/office/drawing/2014/main" id="{36378F44-F3C5-4EB1-A718-9229019D9B89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1107617-7813-41C0-BDEF-C36B6ED1D54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"/>
            <a:ext cx="8686800" cy="4343400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rbInsert(x)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treeInsert(x);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x-&gt;color = RED;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while (x!=root &amp;&amp; x-&gt;p-&gt;color == RED)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if (x-&gt;p == x-&gt;p-&gt;p-&gt;left)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y = x-&gt;p-&gt;p-&gt;right;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if (y-&gt;color == RED)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x-&gt;p-&gt;color = BLACK;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y-&gt;color = BLACK;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x-&gt;p-&gt;p-&gt;color = RED;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x = x-&gt;p-&gt;p;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else   </a:t>
            </a:r>
            <a:r>
              <a:rPr lang="en-US" altLang="en-US" sz="1600" b="1" i="1">
                <a:solidFill>
                  <a:schemeClr val="accent2"/>
                </a:solidFill>
                <a:latin typeface="Courier New" panose="02070309020205020404" pitchFamily="49" charset="0"/>
              </a:rPr>
              <a:t>// y-&gt;color == BLACK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if (x == x-&gt;p-&gt;right)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x = x-&gt;p;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leftRotate(x);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x-&gt;p-&gt;color = BLACK;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x-&gt;p-&gt;p-&gt;color = RED;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rightRotate(x-&gt;p-&gt;p);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else    </a:t>
            </a:r>
            <a:r>
              <a:rPr lang="en-US" altLang="en-US" sz="1600" b="1" i="1">
                <a:solidFill>
                  <a:schemeClr val="accent2"/>
                </a:solidFill>
                <a:latin typeface="Courier New" panose="02070309020205020404" pitchFamily="49" charset="0"/>
              </a:rPr>
              <a:t>// x-&gt;p == x-&gt;p-&gt;p-&gt;right</a:t>
            </a:r>
            <a:endParaRPr lang="en-US" altLang="en-US" sz="1600" b="1" i="1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i="1">
                <a:latin typeface="Courier New" panose="02070309020205020404" pitchFamily="49" charset="0"/>
              </a:rPr>
              <a:t>      </a:t>
            </a:r>
            <a:r>
              <a:rPr lang="en-US" altLang="en-US" sz="1600" b="1">
                <a:latin typeface="Courier New" panose="02070309020205020404" pitchFamily="49" charset="0"/>
              </a:rPr>
              <a:t>(same as above, but with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“right” &amp; “left” exchanged)</a:t>
            </a:r>
          </a:p>
        </p:txBody>
      </p:sp>
      <p:grpSp>
        <p:nvGrpSpPr>
          <p:cNvPr id="29699" name="Group 3">
            <a:extLst>
              <a:ext uri="{FF2B5EF4-FFF2-40B4-BE49-F238E27FC236}">
                <a16:creationId xmlns:a16="http://schemas.microsoft.com/office/drawing/2014/main" id="{BC524B84-55D6-4384-B040-F9861C5E7FD7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578100"/>
            <a:ext cx="3368675" cy="1066800"/>
            <a:chOff x="3216" y="1440"/>
            <a:chExt cx="2122" cy="672"/>
          </a:xfrm>
        </p:grpSpPr>
        <p:sp>
          <p:nvSpPr>
            <p:cNvPr id="29707" name="AutoShape 4">
              <a:extLst>
                <a:ext uri="{FF2B5EF4-FFF2-40B4-BE49-F238E27FC236}">
                  <a16:creationId xmlns:a16="http://schemas.microsoft.com/office/drawing/2014/main" id="{B1B12EDD-6B79-4D2A-9C3A-29FA76372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1440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08" name="Text Box 5">
              <a:extLst>
                <a:ext uri="{FF2B5EF4-FFF2-40B4-BE49-F238E27FC236}">
                  <a16:creationId xmlns:a16="http://schemas.microsoft.com/office/drawing/2014/main" id="{27DF17A9-8892-446C-B010-A5AABF6DD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1651"/>
              <a:ext cx="20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1"/>
                  </a:solidFill>
                  <a:latin typeface="Courier New" panose="02070309020205020404" pitchFamily="49" charset="0"/>
                </a:rPr>
                <a:t>Case 1: uncle is RED</a:t>
              </a:r>
            </a:p>
          </p:txBody>
        </p:sp>
      </p:grpSp>
      <p:grpSp>
        <p:nvGrpSpPr>
          <p:cNvPr id="29700" name="Group 6">
            <a:extLst>
              <a:ext uri="{FF2B5EF4-FFF2-40B4-BE49-F238E27FC236}">
                <a16:creationId xmlns:a16="http://schemas.microsoft.com/office/drawing/2014/main" id="{A12EE626-E661-4BF0-895B-56F34CA5EB1C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267200"/>
            <a:ext cx="1250950" cy="609600"/>
            <a:chOff x="3216" y="2472"/>
            <a:chExt cx="788" cy="384"/>
          </a:xfrm>
        </p:grpSpPr>
        <p:sp>
          <p:nvSpPr>
            <p:cNvPr id="29705" name="AutoShape 7">
              <a:extLst>
                <a:ext uri="{FF2B5EF4-FFF2-40B4-BE49-F238E27FC236}">
                  <a16:creationId xmlns:a16="http://schemas.microsoft.com/office/drawing/2014/main" id="{2B604FD4-7512-4EEC-814E-C551A3AC9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472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06" name="Text Box 8">
              <a:extLst>
                <a:ext uri="{FF2B5EF4-FFF2-40B4-BE49-F238E27FC236}">
                  <a16:creationId xmlns:a16="http://schemas.microsoft.com/office/drawing/2014/main" id="{DA5C0538-6E4F-45F7-B6E3-6B1A74C3F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34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1"/>
                  </a:solidFill>
                  <a:latin typeface="Courier New" panose="02070309020205020404" pitchFamily="49" charset="0"/>
                </a:rPr>
                <a:t>Case 2</a:t>
              </a:r>
            </a:p>
          </p:txBody>
        </p:sp>
      </p:grpSp>
      <p:grpSp>
        <p:nvGrpSpPr>
          <p:cNvPr id="29701" name="Group 9">
            <a:extLst>
              <a:ext uri="{FF2B5EF4-FFF2-40B4-BE49-F238E27FC236}">
                <a16:creationId xmlns:a16="http://schemas.microsoft.com/office/drawing/2014/main" id="{5EC2DBB7-62DE-4EAA-8A92-093D2229FE9C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953000"/>
            <a:ext cx="1250950" cy="762000"/>
            <a:chOff x="3216" y="2880"/>
            <a:chExt cx="788" cy="384"/>
          </a:xfrm>
        </p:grpSpPr>
        <p:sp>
          <p:nvSpPr>
            <p:cNvPr id="29703" name="AutoShape 10">
              <a:extLst>
                <a:ext uri="{FF2B5EF4-FFF2-40B4-BE49-F238E27FC236}">
                  <a16:creationId xmlns:a16="http://schemas.microsoft.com/office/drawing/2014/main" id="{77E8B148-2239-4890-858A-4342F6DA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880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04" name="Text Box 11">
              <a:extLst>
                <a:ext uri="{FF2B5EF4-FFF2-40B4-BE49-F238E27FC236}">
                  <a16:creationId xmlns:a16="http://schemas.microsoft.com/office/drawing/2014/main" id="{C7CB4FB6-0062-4018-94C9-41B0CA5BE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042"/>
              <a:ext cx="692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30000"/>
                </a:lnSpc>
              </a:pPr>
              <a:r>
                <a:rPr lang="en-US" altLang="en-US" b="1">
                  <a:solidFill>
                    <a:schemeClr val="accent1"/>
                  </a:solidFill>
                  <a:latin typeface="Courier New" panose="02070309020205020404" pitchFamily="49" charset="0"/>
                </a:rPr>
                <a:t>Case 3</a:t>
              </a:r>
            </a:p>
          </p:txBody>
        </p:sp>
      </p:grpSp>
      <p:sp>
        <p:nvSpPr>
          <p:cNvPr id="29702" name="Footer Placeholder 3">
            <a:extLst>
              <a:ext uri="{FF2B5EF4-FFF2-40B4-BE49-F238E27FC236}">
                <a16:creationId xmlns:a16="http://schemas.microsoft.com/office/drawing/2014/main" id="{D22474FC-5E83-4EE1-93A0-B981074AEB2B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27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25ACFEE-9018-409D-8CB5-93B6DD600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RB Insert: Case 1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23B2EA7-FE84-4D64-9440-D7A98A99B5D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8600" cy="1676400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if (y-&gt;color == RED)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x-&gt;p-&gt;color = BLACK;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y-&gt;color = BLACK;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x-&gt;p-&gt;p-&gt;color = RED;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x = x-&gt;p-&gt;p;</a:t>
            </a:r>
            <a:endParaRPr lang="en-US" alt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5D2633E3-9014-4A9E-BCBE-C8C292C1C76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4038600" cy="1752600"/>
          </a:xfrm>
        </p:spPr>
        <p:txBody>
          <a:bodyPr/>
          <a:lstStyle/>
          <a:p>
            <a:r>
              <a:rPr lang="en-US" altLang="en-US" sz="2400"/>
              <a:t>Case 1: “uncle” is red</a:t>
            </a:r>
          </a:p>
          <a:p>
            <a:r>
              <a:rPr lang="en-US" altLang="en-US" sz="2400"/>
              <a:t>In figures below, all </a:t>
            </a:r>
            <a:r>
              <a:rPr lang="en-US" altLang="en-US" sz="2400">
                <a:sym typeface="Symbol" panose="05050102010706020507" pitchFamily="18" charset="2"/>
              </a:rPr>
              <a:t>’s are equal-black-height subtrees</a:t>
            </a:r>
            <a:endParaRPr lang="en-US" altLang="en-US" sz="2400"/>
          </a:p>
        </p:txBody>
      </p:sp>
      <p:sp>
        <p:nvSpPr>
          <p:cNvPr id="30725" name="Oval 5">
            <a:extLst>
              <a:ext uri="{FF2B5EF4-FFF2-40B4-BE49-F238E27FC236}">
                <a16:creationId xmlns:a16="http://schemas.microsoft.com/office/drawing/2014/main" id="{42BD8F27-3194-4DC7-9D61-9D02C2564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225" y="35020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0726" name="Oval 6">
            <a:extLst>
              <a:ext uri="{FF2B5EF4-FFF2-40B4-BE49-F238E27FC236}">
                <a16:creationId xmlns:a16="http://schemas.microsoft.com/office/drawing/2014/main" id="{FD20D47D-E927-444D-8CFB-48812B11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30727" name="AutoShape 7">
            <a:extLst>
              <a:ext uri="{FF2B5EF4-FFF2-40B4-BE49-F238E27FC236}">
                <a16:creationId xmlns:a16="http://schemas.microsoft.com/office/drawing/2014/main" id="{C6CAE7C6-EFB3-4B5C-8F20-66870E362130}"/>
              </a:ext>
            </a:extLst>
          </p:cNvPr>
          <p:cNvCxnSpPr>
            <a:cxnSpLocks noChangeShapeType="1"/>
            <a:stCxn id="30725" idx="3"/>
            <a:endCxn id="30726" idx="7"/>
          </p:cNvCxnSpPr>
          <p:nvPr/>
        </p:nvCxnSpPr>
        <p:spPr bwMode="auto">
          <a:xfrm flipH="1">
            <a:off x="1804988" y="3900488"/>
            <a:ext cx="5683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8" name="Oval 8">
            <a:extLst>
              <a:ext uri="{FF2B5EF4-FFF2-40B4-BE49-F238E27FC236}">
                <a16:creationId xmlns:a16="http://schemas.microsoft.com/office/drawing/2014/main" id="{FB1E33A2-ADE5-414C-8D1C-2CB6DAABC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endParaRPr lang="en-US" altLang="en-US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0729" name="AutoShape 9">
            <a:extLst>
              <a:ext uri="{FF2B5EF4-FFF2-40B4-BE49-F238E27FC236}">
                <a16:creationId xmlns:a16="http://schemas.microsoft.com/office/drawing/2014/main" id="{E999EFDD-0989-46C6-9AFD-5BFAE020EA90}"/>
              </a:ext>
            </a:extLst>
          </p:cNvPr>
          <p:cNvCxnSpPr>
            <a:cxnSpLocks noChangeShapeType="1"/>
            <a:stCxn id="30725" idx="5"/>
            <a:endCxn id="30728" idx="1"/>
          </p:cNvCxnSpPr>
          <p:nvPr/>
        </p:nvCxnSpPr>
        <p:spPr bwMode="auto">
          <a:xfrm>
            <a:off x="2692400" y="3900488"/>
            <a:ext cx="7207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0" name="Oval 10">
            <a:extLst>
              <a:ext uri="{FF2B5EF4-FFF2-40B4-BE49-F238E27FC236}">
                <a16:creationId xmlns:a16="http://schemas.microsoft.com/office/drawing/2014/main" id="{6C9494ED-373C-4149-8390-31B02766B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579938"/>
            <a:ext cx="450850" cy="4492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0731" name="Oval 11">
            <a:extLst>
              <a:ext uri="{FF2B5EF4-FFF2-40B4-BE49-F238E27FC236}">
                <a16:creationId xmlns:a16="http://schemas.microsoft.com/office/drawing/2014/main" id="{4D84807D-FC8F-4790-8E7D-6F456396B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225" y="4514850"/>
            <a:ext cx="449263" cy="449263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</p:txBody>
      </p:sp>
      <p:cxnSp>
        <p:nvCxnSpPr>
          <p:cNvPr id="30732" name="AutoShape 12">
            <a:extLst>
              <a:ext uri="{FF2B5EF4-FFF2-40B4-BE49-F238E27FC236}">
                <a16:creationId xmlns:a16="http://schemas.microsoft.com/office/drawing/2014/main" id="{E727B8C2-81CC-4FC5-B5D8-F21DBE1F3B9B}"/>
              </a:ext>
            </a:extLst>
          </p:cNvPr>
          <p:cNvCxnSpPr>
            <a:cxnSpLocks noChangeShapeType="1"/>
            <a:stCxn id="30726" idx="3"/>
            <a:endCxn id="30730" idx="0"/>
          </p:cNvCxnSpPr>
          <p:nvPr/>
        </p:nvCxnSpPr>
        <p:spPr bwMode="auto">
          <a:xfrm flipH="1">
            <a:off x="1139825" y="4411663"/>
            <a:ext cx="346075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AutoShape 13">
            <a:extLst>
              <a:ext uri="{FF2B5EF4-FFF2-40B4-BE49-F238E27FC236}">
                <a16:creationId xmlns:a16="http://schemas.microsoft.com/office/drawing/2014/main" id="{ACA83D8D-1926-4D89-AB16-1D3A64D6152B}"/>
              </a:ext>
            </a:extLst>
          </p:cNvPr>
          <p:cNvCxnSpPr>
            <a:cxnSpLocks noChangeShapeType="1"/>
            <a:stCxn id="30726" idx="5"/>
            <a:endCxn id="30731" idx="1"/>
          </p:cNvCxnSpPr>
          <p:nvPr/>
        </p:nvCxnSpPr>
        <p:spPr bwMode="auto">
          <a:xfrm>
            <a:off x="1804988" y="4411663"/>
            <a:ext cx="187325" cy="149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4" name="Line 14">
            <a:extLst>
              <a:ext uri="{FF2B5EF4-FFF2-40B4-BE49-F238E27FC236}">
                <a16:creationId xmlns:a16="http://schemas.microsoft.com/office/drawing/2014/main" id="{79B864E5-AB10-4FB1-A536-5BB9ECB97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114800"/>
            <a:ext cx="838200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5">
            <a:extLst>
              <a:ext uri="{FF2B5EF4-FFF2-40B4-BE49-F238E27FC236}">
                <a16:creationId xmlns:a16="http://schemas.microsoft.com/office/drawing/2014/main" id="{DB8509DB-29AE-436F-AD96-57D83BBCE7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36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Oval 16">
            <a:extLst>
              <a:ext uri="{FF2B5EF4-FFF2-40B4-BE49-F238E27FC236}">
                <a16:creationId xmlns:a16="http://schemas.microsoft.com/office/drawing/2014/main" id="{B5823E8B-8891-4720-B4A6-4F467CC3F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113338"/>
            <a:ext cx="450850" cy="4492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0737" name="Oval 17">
            <a:extLst>
              <a:ext uri="{FF2B5EF4-FFF2-40B4-BE49-F238E27FC236}">
                <a16:creationId xmlns:a16="http://schemas.microsoft.com/office/drawing/2014/main" id="{95D3AB47-4066-40C0-AAF1-B65E8B4A3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5113338"/>
            <a:ext cx="450850" cy="4492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0738" name="Oval 18">
            <a:extLst>
              <a:ext uri="{FF2B5EF4-FFF2-40B4-BE49-F238E27FC236}">
                <a16:creationId xmlns:a16="http://schemas.microsoft.com/office/drawing/2014/main" id="{2CB03367-6399-4AE0-A781-CD2BB6285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572000"/>
            <a:ext cx="450850" cy="4492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0739" name="Oval 19">
            <a:extLst>
              <a:ext uri="{FF2B5EF4-FFF2-40B4-BE49-F238E27FC236}">
                <a16:creationId xmlns:a16="http://schemas.microsoft.com/office/drawing/2014/main" id="{0AA37A25-F75A-4DDE-852B-A8EAE7BF8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4572000"/>
            <a:ext cx="450850" cy="4492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cxnSp>
        <p:nvCxnSpPr>
          <p:cNvPr id="30740" name="AutoShape 20">
            <a:extLst>
              <a:ext uri="{FF2B5EF4-FFF2-40B4-BE49-F238E27FC236}">
                <a16:creationId xmlns:a16="http://schemas.microsoft.com/office/drawing/2014/main" id="{05F1565A-1352-48A0-8B35-6E7B49D9F393}"/>
              </a:ext>
            </a:extLst>
          </p:cNvPr>
          <p:cNvCxnSpPr>
            <a:cxnSpLocks noChangeShapeType="1"/>
            <a:stCxn id="30736" idx="0"/>
            <a:endCxn id="30731" idx="3"/>
          </p:cNvCxnSpPr>
          <p:nvPr/>
        </p:nvCxnSpPr>
        <p:spPr bwMode="auto">
          <a:xfrm flipV="1">
            <a:off x="1673225" y="4918075"/>
            <a:ext cx="319088" cy="195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1" name="AutoShape 21">
            <a:extLst>
              <a:ext uri="{FF2B5EF4-FFF2-40B4-BE49-F238E27FC236}">
                <a16:creationId xmlns:a16="http://schemas.microsoft.com/office/drawing/2014/main" id="{CCC1A990-6681-4419-98F6-E172A071064D}"/>
              </a:ext>
            </a:extLst>
          </p:cNvPr>
          <p:cNvCxnSpPr>
            <a:cxnSpLocks noChangeShapeType="1"/>
            <a:stCxn id="30731" idx="5"/>
            <a:endCxn id="30737" idx="0"/>
          </p:cNvCxnSpPr>
          <p:nvPr/>
        </p:nvCxnSpPr>
        <p:spPr bwMode="auto">
          <a:xfrm>
            <a:off x="2311400" y="4918075"/>
            <a:ext cx="282575" cy="195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2" name="AutoShape 22">
            <a:extLst>
              <a:ext uri="{FF2B5EF4-FFF2-40B4-BE49-F238E27FC236}">
                <a16:creationId xmlns:a16="http://schemas.microsoft.com/office/drawing/2014/main" id="{E9E177B9-0452-462D-B452-FC5F03648BF7}"/>
              </a:ext>
            </a:extLst>
          </p:cNvPr>
          <p:cNvCxnSpPr>
            <a:cxnSpLocks noChangeShapeType="1"/>
            <a:stCxn id="30728" idx="3"/>
            <a:endCxn id="30738" idx="0"/>
          </p:cNvCxnSpPr>
          <p:nvPr/>
        </p:nvCxnSpPr>
        <p:spPr bwMode="auto">
          <a:xfrm flipH="1">
            <a:off x="3121025" y="4411663"/>
            <a:ext cx="292100" cy="160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3" name="AutoShape 23">
            <a:extLst>
              <a:ext uri="{FF2B5EF4-FFF2-40B4-BE49-F238E27FC236}">
                <a16:creationId xmlns:a16="http://schemas.microsoft.com/office/drawing/2014/main" id="{85BF7708-5941-4F7D-A5CD-21F20FD41A3F}"/>
              </a:ext>
            </a:extLst>
          </p:cNvPr>
          <p:cNvCxnSpPr>
            <a:cxnSpLocks noChangeShapeType="1"/>
            <a:stCxn id="30728" idx="5"/>
            <a:endCxn id="30739" idx="0"/>
          </p:cNvCxnSpPr>
          <p:nvPr/>
        </p:nvCxnSpPr>
        <p:spPr bwMode="auto">
          <a:xfrm>
            <a:off x="3732213" y="4411663"/>
            <a:ext cx="309562" cy="160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4" name="Oval 24">
            <a:extLst>
              <a:ext uri="{FF2B5EF4-FFF2-40B4-BE49-F238E27FC236}">
                <a16:creationId xmlns:a16="http://schemas.microsoft.com/office/drawing/2014/main" id="{92C8FD04-5BFE-497E-8EF5-2E4B4F37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3502025"/>
            <a:ext cx="449263" cy="449263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0745" name="Oval 25">
            <a:extLst>
              <a:ext uri="{FF2B5EF4-FFF2-40B4-BE49-F238E27FC236}">
                <a16:creationId xmlns:a16="http://schemas.microsoft.com/office/drawing/2014/main" id="{4759959D-541D-4F86-B6CC-34DFBCD0A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4008438"/>
            <a:ext cx="449262" cy="4492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2400" b="1"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30746" name="AutoShape 26">
            <a:extLst>
              <a:ext uri="{FF2B5EF4-FFF2-40B4-BE49-F238E27FC236}">
                <a16:creationId xmlns:a16="http://schemas.microsoft.com/office/drawing/2014/main" id="{C5F6EC3A-5C23-44A9-AED9-1CB152911111}"/>
              </a:ext>
            </a:extLst>
          </p:cNvPr>
          <p:cNvCxnSpPr>
            <a:cxnSpLocks noChangeShapeType="1"/>
            <a:stCxn id="30744" idx="3"/>
            <a:endCxn id="30745" idx="7"/>
          </p:cNvCxnSpPr>
          <p:nvPr/>
        </p:nvCxnSpPr>
        <p:spPr bwMode="auto">
          <a:xfrm flipH="1">
            <a:off x="6072188" y="3905250"/>
            <a:ext cx="568325" cy="153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7" name="Oval 27">
            <a:extLst>
              <a:ext uri="{FF2B5EF4-FFF2-40B4-BE49-F238E27FC236}">
                <a16:creationId xmlns:a16="http://schemas.microsoft.com/office/drawing/2014/main" id="{51CDF1FC-7AC4-4C58-935F-67060FD8F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4008438"/>
            <a:ext cx="449262" cy="4492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cxnSp>
        <p:nvCxnSpPr>
          <p:cNvPr id="30748" name="AutoShape 28">
            <a:extLst>
              <a:ext uri="{FF2B5EF4-FFF2-40B4-BE49-F238E27FC236}">
                <a16:creationId xmlns:a16="http://schemas.microsoft.com/office/drawing/2014/main" id="{915A9F72-88BB-48DE-AC96-62CCCFBCD9AF}"/>
              </a:ext>
            </a:extLst>
          </p:cNvPr>
          <p:cNvCxnSpPr>
            <a:cxnSpLocks noChangeShapeType="1"/>
            <a:stCxn id="30744" idx="5"/>
            <a:endCxn id="30747" idx="1"/>
          </p:cNvCxnSpPr>
          <p:nvPr/>
        </p:nvCxnSpPr>
        <p:spPr bwMode="auto">
          <a:xfrm>
            <a:off x="6959600" y="3905250"/>
            <a:ext cx="720725" cy="153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9" name="Oval 29">
            <a:extLst>
              <a:ext uri="{FF2B5EF4-FFF2-40B4-BE49-F238E27FC236}">
                <a16:creationId xmlns:a16="http://schemas.microsoft.com/office/drawing/2014/main" id="{33DCBDE7-CF00-4935-ACE2-440109C66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579938"/>
            <a:ext cx="450850" cy="4492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0750" name="Oval 30">
            <a:extLst>
              <a:ext uri="{FF2B5EF4-FFF2-40B4-BE49-F238E27FC236}">
                <a16:creationId xmlns:a16="http://schemas.microsoft.com/office/drawing/2014/main" id="{29A3C903-792A-4EE1-8F74-CCF3036E7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4514850"/>
            <a:ext cx="449263" cy="449263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</p:txBody>
      </p:sp>
      <p:cxnSp>
        <p:nvCxnSpPr>
          <p:cNvPr id="30751" name="AutoShape 31">
            <a:extLst>
              <a:ext uri="{FF2B5EF4-FFF2-40B4-BE49-F238E27FC236}">
                <a16:creationId xmlns:a16="http://schemas.microsoft.com/office/drawing/2014/main" id="{3CE93AA8-42EB-4020-A109-88D302346A25}"/>
              </a:ext>
            </a:extLst>
          </p:cNvPr>
          <p:cNvCxnSpPr>
            <a:cxnSpLocks noChangeShapeType="1"/>
            <a:stCxn id="30745" idx="3"/>
            <a:endCxn id="30749" idx="0"/>
          </p:cNvCxnSpPr>
          <p:nvPr/>
        </p:nvCxnSpPr>
        <p:spPr bwMode="auto">
          <a:xfrm flipH="1">
            <a:off x="5407025" y="4406900"/>
            <a:ext cx="346075" cy="173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2" name="AutoShape 32">
            <a:extLst>
              <a:ext uri="{FF2B5EF4-FFF2-40B4-BE49-F238E27FC236}">
                <a16:creationId xmlns:a16="http://schemas.microsoft.com/office/drawing/2014/main" id="{190AF6CB-5FBE-4584-82A2-1301BFDC0EB5}"/>
              </a:ext>
            </a:extLst>
          </p:cNvPr>
          <p:cNvCxnSpPr>
            <a:cxnSpLocks noChangeShapeType="1"/>
            <a:stCxn id="30745" idx="5"/>
            <a:endCxn id="30750" idx="1"/>
          </p:cNvCxnSpPr>
          <p:nvPr/>
        </p:nvCxnSpPr>
        <p:spPr bwMode="auto">
          <a:xfrm>
            <a:off x="6072188" y="4406900"/>
            <a:ext cx="187325" cy="153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3" name="Line 33">
            <a:extLst>
              <a:ext uri="{FF2B5EF4-FFF2-40B4-BE49-F238E27FC236}">
                <a16:creationId xmlns:a16="http://schemas.microsoft.com/office/drawing/2014/main" id="{CEB5D411-FB20-43A8-8C30-67FCDE0A16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08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Oval 34">
            <a:extLst>
              <a:ext uri="{FF2B5EF4-FFF2-40B4-BE49-F238E27FC236}">
                <a16:creationId xmlns:a16="http://schemas.microsoft.com/office/drawing/2014/main" id="{B63870F2-E6A5-4D89-BABA-4A81EDE73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113338"/>
            <a:ext cx="450850" cy="4492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0755" name="Oval 35">
            <a:extLst>
              <a:ext uri="{FF2B5EF4-FFF2-40B4-BE49-F238E27FC236}">
                <a16:creationId xmlns:a16="http://schemas.microsoft.com/office/drawing/2014/main" id="{2D27E789-CEAF-4AB6-A8C7-D8C45ADE9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5113338"/>
            <a:ext cx="450850" cy="4492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0756" name="Oval 36">
            <a:extLst>
              <a:ext uri="{FF2B5EF4-FFF2-40B4-BE49-F238E27FC236}">
                <a16:creationId xmlns:a16="http://schemas.microsoft.com/office/drawing/2014/main" id="{A2D94E8E-AAE5-47C7-BD91-843E1F9F9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572000"/>
            <a:ext cx="450850" cy="4492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0757" name="Oval 37">
            <a:extLst>
              <a:ext uri="{FF2B5EF4-FFF2-40B4-BE49-F238E27FC236}">
                <a16:creationId xmlns:a16="http://schemas.microsoft.com/office/drawing/2014/main" id="{7A7F5A74-9825-43E8-BDD0-DE3FB7931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550" y="4572000"/>
            <a:ext cx="450850" cy="4492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cxnSp>
        <p:nvCxnSpPr>
          <p:cNvPr id="30758" name="AutoShape 38">
            <a:extLst>
              <a:ext uri="{FF2B5EF4-FFF2-40B4-BE49-F238E27FC236}">
                <a16:creationId xmlns:a16="http://schemas.microsoft.com/office/drawing/2014/main" id="{931672E0-B745-4E82-8C7E-DBC938D3410F}"/>
              </a:ext>
            </a:extLst>
          </p:cNvPr>
          <p:cNvCxnSpPr>
            <a:cxnSpLocks noChangeShapeType="1"/>
            <a:stCxn id="30754" idx="0"/>
            <a:endCxn id="30750" idx="3"/>
          </p:cNvCxnSpPr>
          <p:nvPr/>
        </p:nvCxnSpPr>
        <p:spPr bwMode="auto">
          <a:xfrm flipV="1">
            <a:off x="5940425" y="4918075"/>
            <a:ext cx="319088" cy="195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9" name="AutoShape 39">
            <a:extLst>
              <a:ext uri="{FF2B5EF4-FFF2-40B4-BE49-F238E27FC236}">
                <a16:creationId xmlns:a16="http://schemas.microsoft.com/office/drawing/2014/main" id="{9EF45F43-86F9-471B-999B-D68C24E55828}"/>
              </a:ext>
            </a:extLst>
          </p:cNvPr>
          <p:cNvCxnSpPr>
            <a:cxnSpLocks noChangeShapeType="1"/>
            <a:stCxn id="30750" idx="5"/>
            <a:endCxn id="30755" idx="0"/>
          </p:cNvCxnSpPr>
          <p:nvPr/>
        </p:nvCxnSpPr>
        <p:spPr bwMode="auto">
          <a:xfrm>
            <a:off x="6578600" y="4918075"/>
            <a:ext cx="282575" cy="195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0" name="AutoShape 40">
            <a:extLst>
              <a:ext uri="{FF2B5EF4-FFF2-40B4-BE49-F238E27FC236}">
                <a16:creationId xmlns:a16="http://schemas.microsoft.com/office/drawing/2014/main" id="{8E579BA7-82BD-41C2-A362-01A44D53D039}"/>
              </a:ext>
            </a:extLst>
          </p:cNvPr>
          <p:cNvCxnSpPr>
            <a:cxnSpLocks noChangeShapeType="1"/>
            <a:stCxn id="30747" idx="3"/>
            <a:endCxn id="30756" idx="0"/>
          </p:cNvCxnSpPr>
          <p:nvPr/>
        </p:nvCxnSpPr>
        <p:spPr bwMode="auto">
          <a:xfrm flipH="1">
            <a:off x="7388225" y="4406900"/>
            <a:ext cx="292100" cy="165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1" name="AutoShape 41">
            <a:extLst>
              <a:ext uri="{FF2B5EF4-FFF2-40B4-BE49-F238E27FC236}">
                <a16:creationId xmlns:a16="http://schemas.microsoft.com/office/drawing/2014/main" id="{F4538634-0F07-4277-91CE-9A835F510394}"/>
              </a:ext>
            </a:extLst>
          </p:cNvPr>
          <p:cNvCxnSpPr>
            <a:cxnSpLocks noChangeShapeType="1"/>
            <a:stCxn id="30747" idx="5"/>
            <a:endCxn id="30757" idx="0"/>
          </p:cNvCxnSpPr>
          <p:nvPr/>
        </p:nvCxnSpPr>
        <p:spPr bwMode="auto">
          <a:xfrm>
            <a:off x="7999413" y="4406900"/>
            <a:ext cx="309562" cy="165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62" name="Text Box 42">
            <a:extLst>
              <a:ext uri="{FF2B5EF4-FFF2-40B4-BE49-F238E27FC236}">
                <a16:creationId xmlns:a16="http://schemas.microsoft.com/office/drawing/2014/main" id="{95EDB4E7-9960-482B-A982-96E0E6F76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8" y="45561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0763" name="Text Box 43">
            <a:extLst>
              <a:ext uri="{FF2B5EF4-FFF2-40B4-BE49-F238E27FC236}">
                <a16:creationId xmlns:a16="http://schemas.microsoft.com/office/drawing/2014/main" id="{C12F23D3-7A9D-4D3C-ACDB-C93B8966C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038600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0764" name="Text Box 44">
            <a:extLst>
              <a:ext uri="{FF2B5EF4-FFF2-40B4-BE49-F238E27FC236}">
                <a16:creationId xmlns:a16="http://schemas.microsoft.com/office/drawing/2014/main" id="{26DAE286-981D-4240-972D-9B4043FFF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3489325"/>
            <a:ext cx="81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i="0">
                <a:solidFill>
                  <a:schemeClr val="accent1"/>
                </a:solidFill>
                <a:latin typeface="Times New Roman" panose="02020603050405020304" pitchFamily="18" charset="0"/>
              </a:rPr>
              <a:t>new</a:t>
            </a: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 x</a:t>
            </a:r>
          </a:p>
        </p:txBody>
      </p:sp>
      <p:sp>
        <p:nvSpPr>
          <p:cNvPr id="30765" name="Text Box 45">
            <a:extLst>
              <a:ext uri="{FF2B5EF4-FFF2-40B4-BE49-F238E27FC236}">
                <a16:creationId xmlns:a16="http://schemas.microsoft.com/office/drawing/2014/main" id="{1702E714-C051-49F9-99F9-4142DBC0C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5745163"/>
            <a:ext cx="8480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Change colors of some nodes, preserving #4: all downward paths have equal b.h.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The while loop now continues with x’s grandparent as the new x</a:t>
            </a:r>
          </a:p>
        </p:txBody>
      </p:sp>
      <p:sp>
        <p:nvSpPr>
          <p:cNvPr id="30766" name="Text Box 46">
            <a:extLst>
              <a:ext uri="{FF2B5EF4-FFF2-40B4-BE49-F238E27FC236}">
                <a16:creationId xmlns:a16="http://schemas.microsoft.com/office/drawing/2014/main" id="{15D52529-D997-4AFC-BD90-E930782FE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7099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case 1</a:t>
            </a:r>
          </a:p>
        </p:txBody>
      </p:sp>
      <p:sp>
        <p:nvSpPr>
          <p:cNvPr id="30767" name="Footer Placeholder 3">
            <a:extLst>
              <a:ext uri="{FF2B5EF4-FFF2-40B4-BE49-F238E27FC236}">
                <a16:creationId xmlns:a16="http://schemas.microsoft.com/office/drawing/2014/main" id="{8537552D-FFE3-4AC7-84E0-8BA4CA677726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5C0D10-0BB7-48A2-9986-332737F06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Red-Black Properties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8B2AE31-3926-43FF-A15C-80DB2192A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red-black properties</a:t>
            </a:r>
            <a:r>
              <a:rPr lang="en-US" altLang="en-US"/>
              <a:t>:</a:t>
            </a:r>
          </a:p>
          <a:p>
            <a:pPr marL="912813" lvl="1" indent="-455613">
              <a:buFont typeface="Times New Roman" panose="02020603050405020304" pitchFamily="18" charset="0"/>
              <a:buNone/>
            </a:pPr>
            <a:r>
              <a:rPr lang="en-US" altLang="en-US"/>
              <a:t>1. 	Every node is either red or black</a:t>
            </a:r>
          </a:p>
          <a:p>
            <a:pPr marL="912813" lvl="1" indent="-455613">
              <a:buFont typeface="Times New Roman" panose="02020603050405020304" pitchFamily="18" charset="0"/>
              <a:buNone/>
            </a:pPr>
            <a:r>
              <a:rPr lang="en-US" altLang="en-US"/>
              <a:t>2.		Every leaf (NULL pointer) is black</a:t>
            </a:r>
          </a:p>
          <a:p>
            <a:pPr marL="1255713" lvl="2"/>
            <a:r>
              <a:rPr lang="en-US" altLang="en-US"/>
              <a:t>Note: this means every “real” node has 2 children</a:t>
            </a:r>
          </a:p>
          <a:p>
            <a:pPr marL="912813" lvl="1" indent="-455613">
              <a:buFont typeface="Times New Roman" panose="02020603050405020304" pitchFamily="18" charset="0"/>
              <a:buNone/>
            </a:pPr>
            <a:r>
              <a:rPr lang="en-US" altLang="en-US"/>
              <a:t>3.		If a node is red, both children are black</a:t>
            </a:r>
          </a:p>
          <a:p>
            <a:pPr marL="1255713" lvl="2"/>
            <a:r>
              <a:rPr lang="en-US" altLang="en-US"/>
              <a:t>Note: can’t have 2 consecutive reds on a path</a:t>
            </a:r>
          </a:p>
          <a:p>
            <a:pPr marL="912813" lvl="1" indent="-455613">
              <a:buFont typeface="Times New Roman" panose="02020603050405020304" pitchFamily="18" charset="0"/>
              <a:buNone/>
            </a:pPr>
            <a:r>
              <a:rPr lang="en-US" altLang="en-US"/>
              <a:t>4.		Every path from node to descendent leaf contains the same number of black nodes</a:t>
            </a:r>
          </a:p>
          <a:p>
            <a:pPr marL="912813" lvl="1" indent="-455613">
              <a:buFont typeface="Times New Roman" panose="02020603050405020304" pitchFamily="18" charset="0"/>
              <a:buNone/>
            </a:pPr>
            <a:r>
              <a:rPr lang="en-US" altLang="en-US"/>
              <a:t>5.	The root is always black</a:t>
            </a:r>
          </a:p>
        </p:txBody>
      </p:sp>
      <p:sp>
        <p:nvSpPr>
          <p:cNvPr id="4100" name="Footer Placeholder 3">
            <a:extLst>
              <a:ext uri="{FF2B5EF4-FFF2-40B4-BE49-F238E27FC236}">
                <a16:creationId xmlns:a16="http://schemas.microsoft.com/office/drawing/2014/main" id="{7EDD6D4D-E2F6-4E01-A5ED-D5C39494164D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>
            <a:extLst>
              <a:ext uri="{FF2B5EF4-FFF2-40B4-BE49-F238E27FC236}">
                <a16:creationId xmlns:a16="http://schemas.microsoft.com/office/drawing/2014/main" id="{C15977F4-F8DB-412E-B0FD-441D9C30EAE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572000"/>
            <a:ext cx="1371600" cy="1047750"/>
            <a:chOff x="288" y="2892"/>
            <a:chExt cx="864" cy="660"/>
          </a:xfrm>
        </p:grpSpPr>
        <p:sp>
          <p:nvSpPr>
            <p:cNvPr id="31789" name="Oval 3">
              <a:extLst>
                <a:ext uri="{FF2B5EF4-FFF2-40B4-BE49-F238E27FC236}">
                  <a16:creationId xmlns:a16="http://schemas.microsoft.com/office/drawing/2014/main" id="{F4782804-2301-45ED-87D1-ADD8401B0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" y="2892"/>
              <a:ext cx="283" cy="28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31790" name="Oval 4">
              <a:extLst>
                <a:ext uri="{FF2B5EF4-FFF2-40B4-BE49-F238E27FC236}">
                  <a16:creationId xmlns:a16="http://schemas.microsoft.com/office/drawing/2014/main" id="{2523B2FB-7B31-4836-A905-49573D66E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269"/>
              <a:ext cx="284" cy="28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60000"/>
                </a:lnSpc>
              </a:pPr>
              <a:r>
                <a:rPr lang="en-US" altLang="en-US" sz="3600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1791" name="Oval 5">
              <a:extLst>
                <a:ext uri="{FF2B5EF4-FFF2-40B4-BE49-F238E27FC236}">
                  <a16:creationId xmlns:a16="http://schemas.microsoft.com/office/drawing/2014/main" id="{E89A8980-584B-40E1-8E4F-6F44E1347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3269"/>
              <a:ext cx="284" cy="283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60000"/>
                </a:lnSpc>
              </a:pPr>
              <a:r>
                <a:rPr lang="en-US" altLang="en-US" sz="3600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cxnSp>
          <p:nvCxnSpPr>
            <p:cNvPr id="31792" name="AutoShape 6">
              <a:extLst>
                <a:ext uri="{FF2B5EF4-FFF2-40B4-BE49-F238E27FC236}">
                  <a16:creationId xmlns:a16="http://schemas.microsoft.com/office/drawing/2014/main" id="{133ECD49-3F66-482F-BF97-DFCB42D41C84}"/>
                </a:ext>
              </a:extLst>
            </p:cNvPr>
            <p:cNvCxnSpPr>
              <a:cxnSpLocks noChangeShapeType="1"/>
              <a:stCxn id="31790" idx="0"/>
              <a:endCxn id="31789" idx="3"/>
            </p:cNvCxnSpPr>
            <p:nvPr/>
          </p:nvCxnSpPr>
          <p:spPr bwMode="auto">
            <a:xfrm flipV="1">
              <a:off x="430" y="3146"/>
              <a:ext cx="201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93" name="AutoShape 7">
              <a:extLst>
                <a:ext uri="{FF2B5EF4-FFF2-40B4-BE49-F238E27FC236}">
                  <a16:creationId xmlns:a16="http://schemas.microsoft.com/office/drawing/2014/main" id="{22A12E31-1360-4DB5-B977-11E2A59F8B61}"/>
                </a:ext>
              </a:extLst>
            </p:cNvPr>
            <p:cNvCxnSpPr>
              <a:cxnSpLocks noChangeShapeType="1"/>
              <a:stCxn id="31789" idx="5"/>
              <a:endCxn id="31791" idx="0"/>
            </p:cNvCxnSpPr>
            <p:nvPr/>
          </p:nvCxnSpPr>
          <p:spPr bwMode="auto">
            <a:xfrm>
              <a:off x="832" y="3146"/>
              <a:ext cx="178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94" name="Text Box 8">
              <a:extLst>
                <a:ext uri="{FF2B5EF4-FFF2-40B4-BE49-F238E27FC236}">
                  <a16:creationId xmlns:a16="http://schemas.microsoft.com/office/drawing/2014/main" id="{0250E2D1-D617-4150-91D2-AD029BB31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" y="291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31747" name="Rectangle 9">
            <a:extLst>
              <a:ext uri="{FF2B5EF4-FFF2-40B4-BE49-F238E27FC236}">
                <a16:creationId xmlns:a16="http://schemas.microsoft.com/office/drawing/2014/main" id="{01A4F026-236B-4B11-AA2F-A9D4BDBB0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RB Insert: Case 1</a:t>
            </a:r>
          </a:p>
        </p:txBody>
      </p:sp>
      <p:sp>
        <p:nvSpPr>
          <p:cNvPr id="31748" name="Rectangle 10">
            <a:extLst>
              <a:ext uri="{FF2B5EF4-FFF2-40B4-BE49-F238E27FC236}">
                <a16:creationId xmlns:a16="http://schemas.microsoft.com/office/drawing/2014/main" id="{2B947E9D-BB93-427E-9D29-CCCB16E0F61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8600" cy="1676400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if (y-&gt;color == RED)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x-&gt;p-&gt;color = BLACK;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y-&gt;color = BLACK;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x-&gt;p-&gt;p-&gt;color = RED;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x = x-&gt;p-&gt;p;</a:t>
            </a:r>
            <a:endParaRPr lang="en-US" altLang="en-US"/>
          </a:p>
        </p:txBody>
      </p:sp>
      <p:sp>
        <p:nvSpPr>
          <p:cNvPr id="31749" name="Rectangle 11">
            <a:extLst>
              <a:ext uri="{FF2B5EF4-FFF2-40B4-BE49-F238E27FC236}">
                <a16:creationId xmlns:a16="http://schemas.microsoft.com/office/drawing/2014/main" id="{CB0CAC5A-38AA-42D7-BD8A-D0DA030C46F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4038600" cy="1752600"/>
          </a:xfrm>
        </p:spPr>
        <p:txBody>
          <a:bodyPr/>
          <a:lstStyle/>
          <a:p>
            <a:r>
              <a:rPr lang="en-US" altLang="en-US" sz="2400"/>
              <a:t>Case 1: “uncle” is red</a:t>
            </a:r>
          </a:p>
          <a:p>
            <a:r>
              <a:rPr lang="en-US" altLang="en-US" sz="2400"/>
              <a:t>In figures below, all </a:t>
            </a:r>
            <a:r>
              <a:rPr lang="en-US" altLang="en-US" sz="2400">
                <a:sym typeface="Symbol" panose="05050102010706020507" pitchFamily="18" charset="2"/>
              </a:rPr>
              <a:t>’s are equal-black-height subtrees</a:t>
            </a:r>
            <a:endParaRPr lang="en-US" altLang="en-US" sz="2400"/>
          </a:p>
        </p:txBody>
      </p:sp>
      <p:sp>
        <p:nvSpPr>
          <p:cNvPr id="31750" name="Oval 12">
            <a:extLst>
              <a:ext uri="{FF2B5EF4-FFF2-40B4-BE49-F238E27FC236}">
                <a16:creationId xmlns:a16="http://schemas.microsoft.com/office/drawing/2014/main" id="{A241931F-4873-43BF-8791-64D3A15F9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225" y="35020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1751" name="Oval 13">
            <a:extLst>
              <a:ext uri="{FF2B5EF4-FFF2-40B4-BE49-F238E27FC236}">
                <a16:creationId xmlns:a16="http://schemas.microsoft.com/office/drawing/2014/main" id="{710AA5BF-5E3C-4D2B-8CA6-690408F13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31752" name="AutoShape 14">
            <a:extLst>
              <a:ext uri="{FF2B5EF4-FFF2-40B4-BE49-F238E27FC236}">
                <a16:creationId xmlns:a16="http://schemas.microsoft.com/office/drawing/2014/main" id="{497C07BB-0469-44F6-82AF-5C653A7C80C7}"/>
              </a:ext>
            </a:extLst>
          </p:cNvPr>
          <p:cNvCxnSpPr>
            <a:cxnSpLocks noChangeShapeType="1"/>
            <a:stCxn id="31750" idx="3"/>
            <a:endCxn id="31751" idx="7"/>
          </p:cNvCxnSpPr>
          <p:nvPr/>
        </p:nvCxnSpPr>
        <p:spPr bwMode="auto">
          <a:xfrm flipH="1">
            <a:off x="1804988" y="3900488"/>
            <a:ext cx="5683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3" name="Oval 15">
            <a:extLst>
              <a:ext uri="{FF2B5EF4-FFF2-40B4-BE49-F238E27FC236}">
                <a16:creationId xmlns:a16="http://schemas.microsoft.com/office/drawing/2014/main" id="{0E4B059C-E615-4DB9-B181-1D26078F8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endParaRPr lang="en-US" altLang="en-US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1754" name="AutoShape 16">
            <a:extLst>
              <a:ext uri="{FF2B5EF4-FFF2-40B4-BE49-F238E27FC236}">
                <a16:creationId xmlns:a16="http://schemas.microsoft.com/office/drawing/2014/main" id="{6A0A0BD4-15E4-4102-A710-109A00696394}"/>
              </a:ext>
            </a:extLst>
          </p:cNvPr>
          <p:cNvCxnSpPr>
            <a:cxnSpLocks noChangeShapeType="1"/>
            <a:stCxn id="31750" idx="5"/>
            <a:endCxn id="31753" idx="1"/>
          </p:cNvCxnSpPr>
          <p:nvPr/>
        </p:nvCxnSpPr>
        <p:spPr bwMode="auto">
          <a:xfrm>
            <a:off x="2692400" y="3900488"/>
            <a:ext cx="7207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5" name="Oval 17">
            <a:extLst>
              <a:ext uri="{FF2B5EF4-FFF2-40B4-BE49-F238E27FC236}">
                <a16:creationId xmlns:a16="http://schemas.microsoft.com/office/drawing/2014/main" id="{23DCF3FE-6A38-42DB-8D88-3EB8F3564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4579938"/>
            <a:ext cx="450850" cy="4492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cxnSp>
        <p:nvCxnSpPr>
          <p:cNvPr id="31756" name="AutoShape 18">
            <a:extLst>
              <a:ext uri="{FF2B5EF4-FFF2-40B4-BE49-F238E27FC236}">
                <a16:creationId xmlns:a16="http://schemas.microsoft.com/office/drawing/2014/main" id="{964F9C46-875A-424D-B6A9-914E3120760A}"/>
              </a:ext>
            </a:extLst>
          </p:cNvPr>
          <p:cNvCxnSpPr>
            <a:cxnSpLocks noChangeShapeType="1"/>
            <a:stCxn id="31751" idx="5"/>
            <a:endCxn id="31755" idx="0"/>
          </p:cNvCxnSpPr>
          <p:nvPr/>
        </p:nvCxnSpPr>
        <p:spPr bwMode="auto">
          <a:xfrm>
            <a:off x="1804988" y="4411663"/>
            <a:ext cx="407987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7" name="AutoShape 19">
            <a:extLst>
              <a:ext uri="{FF2B5EF4-FFF2-40B4-BE49-F238E27FC236}">
                <a16:creationId xmlns:a16="http://schemas.microsoft.com/office/drawing/2014/main" id="{08AA19A0-D29E-4246-86F8-A33FD71897BE}"/>
              </a:ext>
            </a:extLst>
          </p:cNvPr>
          <p:cNvCxnSpPr>
            <a:cxnSpLocks noChangeShapeType="1"/>
            <a:stCxn id="31751" idx="3"/>
            <a:endCxn id="31789" idx="7"/>
          </p:cNvCxnSpPr>
          <p:nvPr/>
        </p:nvCxnSpPr>
        <p:spPr bwMode="auto">
          <a:xfrm flipH="1">
            <a:off x="1168400" y="4411663"/>
            <a:ext cx="317500" cy="206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8" name="Line 20">
            <a:extLst>
              <a:ext uri="{FF2B5EF4-FFF2-40B4-BE49-F238E27FC236}">
                <a16:creationId xmlns:a16="http://schemas.microsoft.com/office/drawing/2014/main" id="{521C5D32-5FAA-4115-BB7D-AFA3AC36A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114800"/>
            <a:ext cx="838200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21">
            <a:extLst>
              <a:ext uri="{FF2B5EF4-FFF2-40B4-BE49-F238E27FC236}">
                <a16:creationId xmlns:a16="http://schemas.microsoft.com/office/drawing/2014/main" id="{E83634FE-39AB-4BE3-9FA9-470310CC88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36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Oval 22">
            <a:extLst>
              <a:ext uri="{FF2B5EF4-FFF2-40B4-BE49-F238E27FC236}">
                <a16:creationId xmlns:a16="http://schemas.microsoft.com/office/drawing/2014/main" id="{2B5E064C-76F3-47B0-A947-4D8DB7F9F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572000"/>
            <a:ext cx="450850" cy="4492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1761" name="Oval 23">
            <a:extLst>
              <a:ext uri="{FF2B5EF4-FFF2-40B4-BE49-F238E27FC236}">
                <a16:creationId xmlns:a16="http://schemas.microsoft.com/office/drawing/2014/main" id="{24B084E6-6C0F-4135-B30D-AB7973E7B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4572000"/>
            <a:ext cx="450850" cy="4492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cxnSp>
        <p:nvCxnSpPr>
          <p:cNvPr id="31762" name="AutoShape 24">
            <a:extLst>
              <a:ext uri="{FF2B5EF4-FFF2-40B4-BE49-F238E27FC236}">
                <a16:creationId xmlns:a16="http://schemas.microsoft.com/office/drawing/2014/main" id="{AF089935-FBE3-4A52-8F2C-A13E2028B99B}"/>
              </a:ext>
            </a:extLst>
          </p:cNvPr>
          <p:cNvCxnSpPr>
            <a:cxnSpLocks noChangeShapeType="1"/>
            <a:stCxn id="31753" idx="3"/>
            <a:endCxn id="31760" idx="0"/>
          </p:cNvCxnSpPr>
          <p:nvPr/>
        </p:nvCxnSpPr>
        <p:spPr bwMode="auto">
          <a:xfrm flipH="1">
            <a:off x="3121025" y="4411663"/>
            <a:ext cx="292100" cy="160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25">
            <a:extLst>
              <a:ext uri="{FF2B5EF4-FFF2-40B4-BE49-F238E27FC236}">
                <a16:creationId xmlns:a16="http://schemas.microsoft.com/office/drawing/2014/main" id="{B96E5EE9-98A4-4233-B85B-B52758552A8E}"/>
              </a:ext>
            </a:extLst>
          </p:cNvPr>
          <p:cNvCxnSpPr>
            <a:cxnSpLocks noChangeShapeType="1"/>
            <a:stCxn id="31753" idx="5"/>
            <a:endCxn id="31761" idx="0"/>
          </p:cNvCxnSpPr>
          <p:nvPr/>
        </p:nvCxnSpPr>
        <p:spPr bwMode="auto">
          <a:xfrm>
            <a:off x="3732213" y="4411663"/>
            <a:ext cx="309562" cy="160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4" name="Oval 26">
            <a:extLst>
              <a:ext uri="{FF2B5EF4-FFF2-40B4-BE49-F238E27FC236}">
                <a16:creationId xmlns:a16="http://schemas.microsoft.com/office/drawing/2014/main" id="{6208BEF2-ECAA-4CC1-BD0F-9181392F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3502025"/>
            <a:ext cx="449263" cy="449263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1765" name="Oval 27">
            <a:extLst>
              <a:ext uri="{FF2B5EF4-FFF2-40B4-BE49-F238E27FC236}">
                <a16:creationId xmlns:a16="http://schemas.microsoft.com/office/drawing/2014/main" id="{C99E0567-7508-44B5-8C30-6639747A9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4008438"/>
            <a:ext cx="449262" cy="4492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2400" b="1"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31766" name="AutoShape 28">
            <a:extLst>
              <a:ext uri="{FF2B5EF4-FFF2-40B4-BE49-F238E27FC236}">
                <a16:creationId xmlns:a16="http://schemas.microsoft.com/office/drawing/2014/main" id="{0522AC92-19EE-47BB-AFB9-ACC64D5A93AD}"/>
              </a:ext>
            </a:extLst>
          </p:cNvPr>
          <p:cNvCxnSpPr>
            <a:cxnSpLocks noChangeShapeType="1"/>
            <a:stCxn id="31764" idx="3"/>
            <a:endCxn id="31765" idx="7"/>
          </p:cNvCxnSpPr>
          <p:nvPr/>
        </p:nvCxnSpPr>
        <p:spPr bwMode="auto">
          <a:xfrm flipH="1">
            <a:off x="6072188" y="3905250"/>
            <a:ext cx="568325" cy="153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7" name="Oval 29">
            <a:extLst>
              <a:ext uri="{FF2B5EF4-FFF2-40B4-BE49-F238E27FC236}">
                <a16:creationId xmlns:a16="http://schemas.microsoft.com/office/drawing/2014/main" id="{353E67B7-9E91-4630-94AB-C72EB4BBB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4008438"/>
            <a:ext cx="449262" cy="4492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cxnSp>
        <p:nvCxnSpPr>
          <p:cNvPr id="31768" name="AutoShape 30">
            <a:extLst>
              <a:ext uri="{FF2B5EF4-FFF2-40B4-BE49-F238E27FC236}">
                <a16:creationId xmlns:a16="http://schemas.microsoft.com/office/drawing/2014/main" id="{42B954A9-29B1-477C-9C4D-BF0151CF9189}"/>
              </a:ext>
            </a:extLst>
          </p:cNvPr>
          <p:cNvCxnSpPr>
            <a:cxnSpLocks noChangeShapeType="1"/>
            <a:stCxn id="31764" idx="5"/>
            <a:endCxn id="31767" idx="1"/>
          </p:cNvCxnSpPr>
          <p:nvPr/>
        </p:nvCxnSpPr>
        <p:spPr bwMode="auto">
          <a:xfrm>
            <a:off x="6959600" y="3905250"/>
            <a:ext cx="720725" cy="153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9" name="Line 31">
            <a:extLst>
              <a:ext uri="{FF2B5EF4-FFF2-40B4-BE49-F238E27FC236}">
                <a16:creationId xmlns:a16="http://schemas.microsoft.com/office/drawing/2014/main" id="{BAD56328-8B2D-4332-879F-52509D437F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08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Oval 32">
            <a:extLst>
              <a:ext uri="{FF2B5EF4-FFF2-40B4-BE49-F238E27FC236}">
                <a16:creationId xmlns:a16="http://schemas.microsoft.com/office/drawing/2014/main" id="{D7D90114-B97E-4774-B449-EC20AC55F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572000"/>
            <a:ext cx="450850" cy="4492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1771" name="Oval 33">
            <a:extLst>
              <a:ext uri="{FF2B5EF4-FFF2-40B4-BE49-F238E27FC236}">
                <a16:creationId xmlns:a16="http://schemas.microsoft.com/office/drawing/2014/main" id="{02BBB8E3-F9C7-4435-9FD3-8DBBF035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550" y="4572000"/>
            <a:ext cx="450850" cy="4492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cxnSp>
        <p:nvCxnSpPr>
          <p:cNvPr id="31772" name="AutoShape 34">
            <a:extLst>
              <a:ext uri="{FF2B5EF4-FFF2-40B4-BE49-F238E27FC236}">
                <a16:creationId xmlns:a16="http://schemas.microsoft.com/office/drawing/2014/main" id="{F48705A6-6EAE-4D31-9252-C77BDF7B2A6C}"/>
              </a:ext>
            </a:extLst>
          </p:cNvPr>
          <p:cNvCxnSpPr>
            <a:cxnSpLocks noChangeShapeType="1"/>
            <a:stCxn id="31767" idx="3"/>
            <a:endCxn id="31770" idx="0"/>
          </p:cNvCxnSpPr>
          <p:nvPr/>
        </p:nvCxnSpPr>
        <p:spPr bwMode="auto">
          <a:xfrm flipH="1">
            <a:off x="7388225" y="4406900"/>
            <a:ext cx="292100" cy="165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3" name="AutoShape 35">
            <a:extLst>
              <a:ext uri="{FF2B5EF4-FFF2-40B4-BE49-F238E27FC236}">
                <a16:creationId xmlns:a16="http://schemas.microsoft.com/office/drawing/2014/main" id="{D5CE204C-9CDA-4B81-B95A-4AF19D472F5C}"/>
              </a:ext>
            </a:extLst>
          </p:cNvPr>
          <p:cNvCxnSpPr>
            <a:cxnSpLocks noChangeShapeType="1"/>
            <a:stCxn id="31767" idx="5"/>
            <a:endCxn id="31771" idx="0"/>
          </p:cNvCxnSpPr>
          <p:nvPr/>
        </p:nvCxnSpPr>
        <p:spPr bwMode="auto">
          <a:xfrm>
            <a:off x="7999413" y="4406900"/>
            <a:ext cx="309562" cy="165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4" name="Text Box 36">
            <a:extLst>
              <a:ext uri="{FF2B5EF4-FFF2-40B4-BE49-F238E27FC236}">
                <a16:creationId xmlns:a16="http://schemas.microsoft.com/office/drawing/2014/main" id="{9223D126-7650-4C16-88BA-B5601911B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038600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1775" name="Text Box 37">
            <a:extLst>
              <a:ext uri="{FF2B5EF4-FFF2-40B4-BE49-F238E27FC236}">
                <a16:creationId xmlns:a16="http://schemas.microsoft.com/office/drawing/2014/main" id="{369ED664-25E8-46DD-B21D-F6F82A369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3489325"/>
            <a:ext cx="81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i="0">
                <a:solidFill>
                  <a:schemeClr val="accent1"/>
                </a:solidFill>
                <a:latin typeface="Times New Roman" panose="02020603050405020304" pitchFamily="18" charset="0"/>
              </a:rPr>
              <a:t>new</a:t>
            </a: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 x</a:t>
            </a:r>
          </a:p>
        </p:txBody>
      </p:sp>
      <p:sp>
        <p:nvSpPr>
          <p:cNvPr id="31776" name="Text Box 38">
            <a:extLst>
              <a:ext uri="{FF2B5EF4-FFF2-40B4-BE49-F238E27FC236}">
                <a16:creationId xmlns:a16="http://schemas.microsoft.com/office/drawing/2014/main" id="{02FF8E43-4EF4-4880-A4B2-FF644579A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5897563"/>
            <a:ext cx="490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Same action whether x is a left or a right child</a:t>
            </a:r>
          </a:p>
        </p:txBody>
      </p:sp>
      <p:grpSp>
        <p:nvGrpSpPr>
          <p:cNvPr id="31777" name="Group 39">
            <a:extLst>
              <a:ext uri="{FF2B5EF4-FFF2-40B4-BE49-F238E27FC236}">
                <a16:creationId xmlns:a16="http://schemas.microsoft.com/office/drawing/2014/main" id="{98D8A177-52E9-4B30-99C6-7A760440E2CF}"/>
              </a:ext>
            </a:extLst>
          </p:cNvPr>
          <p:cNvGrpSpPr>
            <a:grpSpLocks/>
          </p:cNvGrpSpPr>
          <p:nvPr/>
        </p:nvGrpSpPr>
        <p:grpSpPr bwMode="auto">
          <a:xfrm>
            <a:off x="4568825" y="4579938"/>
            <a:ext cx="1371600" cy="1047750"/>
            <a:chOff x="288" y="2892"/>
            <a:chExt cx="864" cy="660"/>
          </a:xfrm>
        </p:grpSpPr>
        <p:sp>
          <p:nvSpPr>
            <p:cNvPr id="31783" name="Oval 40">
              <a:extLst>
                <a:ext uri="{FF2B5EF4-FFF2-40B4-BE49-F238E27FC236}">
                  <a16:creationId xmlns:a16="http://schemas.microsoft.com/office/drawing/2014/main" id="{08560F29-178E-4EDB-8621-376E87254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" y="2892"/>
              <a:ext cx="283" cy="28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31784" name="Oval 41">
              <a:extLst>
                <a:ext uri="{FF2B5EF4-FFF2-40B4-BE49-F238E27FC236}">
                  <a16:creationId xmlns:a16="http://schemas.microsoft.com/office/drawing/2014/main" id="{095B1736-BAD4-4988-B19D-95BCBE1B7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269"/>
              <a:ext cx="284" cy="28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60000"/>
                </a:lnSpc>
              </a:pPr>
              <a:r>
                <a:rPr lang="en-US" altLang="en-US" sz="3600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1785" name="Oval 42">
              <a:extLst>
                <a:ext uri="{FF2B5EF4-FFF2-40B4-BE49-F238E27FC236}">
                  <a16:creationId xmlns:a16="http://schemas.microsoft.com/office/drawing/2014/main" id="{FACA2C73-174F-4DA2-808C-4A0088446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3269"/>
              <a:ext cx="284" cy="283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60000"/>
                </a:lnSpc>
              </a:pPr>
              <a:r>
                <a:rPr lang="en-US" altLang="en-US" sz="3600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cxnSp>
          <p:nvCxnSpPr>
            <p:cNvPr id="31786" name="AutoShape 43">
              <a:extLst>
                <a:ext uri="{FF2B5EF4-FFF2-40B4-BE49-F238E27FC236}">
                  <a16:creationId xmlns:a16="http://schemas.microsoft.com/office/drawing/2014/main" id="{57B60D1E-05D5-4B43-B9D2-7F07EEEAAF2E}"/>
                </a:ext>
              </a:extLst>
            </p:cNvPr>
            <p:cNvCxnSpPr>
              <a:cxnSpLocks noChangeShapeType="1"/>
              <a:stCxn id="31784" idx="0"/>
              <a:endCxn id="31783" idx="3"/>
            </p:cNvCxnSpPr>
            <p:nvPr/>
          </p:nvCxnSpPr>
          <p:spPr bwMode="auto">
            <a:xfrm flipV="1">
              <a:off x="430" y="3146"/>
              <a:ext cx="201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7" name="AutoShape 44">
              <a:extLst>
                <a:ext uri="{FF2B5EF4-FFF2-40B4-BE49-F238E27FC236}">
                  <a16:creationId xmlns:a16="http://schemas.microsoft.com/office/drawing/2014/main" id="{D2C8412A-2AE4-4B8A-B910-8F1CC0B41290}"/>
                </a:ext>
              </a:extLst>
            </p:cNvPr>
            <p:cNvCxnSpPr>
              <a:cxnSpLocks noChangeShapeType="1"/>
              <a:stCxn id="31783" idx="5"/>
              <a:endCxn id="31785" idx="0"/>
            </p:cNvCxnSpPr>
            <p:nvPr/>
          </p:nvCxnSpPr>
          <p:spPr bwMode="auto">
            <a:xfrm>
              <a:off x="832" y="3146"/>
              <a:ext cx="178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88" name="Text Box 45">
              <a:extLst>
                <a:ext uri="{FF2B5EF4-FFF2-40B4-BE49-F238E27FC236}">
                  <a16:creationId xmlns:a16="http://schemas.microsoft.com/office/drawing/2014/main" id="{5F2BDC81-2ED0-4776-A717-3592C1C84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" y="291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</p:grpSp>
      <p:cxnSp>
        <p:nvCxnSpPr>
          <p:cNvPr id="31778" name="AutoShape 46">
            <a:extLst>
              <a:ext uri="{FF2B5EF4-FFF2-40B4-BE49-F238E27FC236}">
                <a16:creationId xmlns:a16="http://schemas.microsoft.com/office/drawing/2014/main" id="{449A7AFA-7D2A-49EB-9EA7-7221AB2B867F}"/>
              </a:ext>
            </a:extLst>
          </p:cNvPr>
          <p:cNvCxnSpPr>
            <a:cxnSpLocks noChangeShapeType="1"/>
            <a:stCxn id="31765" idx="5"/>
            <a:endCxn id="31780" idx="0"/>
          </p:cNvCxnSpPr>
          <p:nvPr/>
        </p:nvCxnSpPr>
        <p:spPr bwMode="auto">
          <a:xfrm>
            <a:off x="6072188" y="4406900"/>
            <a:ext cx="407987" cy="173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9" name="AutoShape 47">
            <a:extLst>
              <a:ext uri="{FF2B5EF4-FFF2-40B4-BE49-F238E27FC236}">
                <a16:creationId xmlns:a16="http://schemas.microsoft.com/office/drawing/2014/main" id="{A91179A5-8B44-4451-B11E-B4A067650A65}"/>
              </a:ext>
            </a:extLst>
          </p:cNvPr>
          <p:cNvCxnSpPr>
            <a:cxnSpLocks noChangeShapeType="1"/>
            <a:stCxn id="31765" idx="3"/>
            <a:endCxn id="31783" idx="7"/>
          </p:cNvCxnSpPr>
          <p:nvPr/>
        </p:nvCxnSpPr>
        <p:spPr bwMode="auto">
          <a:xfrm flipH="1">
            <a:off x="5432425" y="4406900"/>
            <a:ext cx="320675" cy="2190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0" name="Oval 48">
            <a:extLst>
              <a:ext uri="{FF2B5EF4-FFF2-40B4-BE49-F238E27FC236}">
                <a16:creationId xmlns:a16="http://schemas.microsoft.com/office/drawing/2014/main" id="{A1D7D938-1287-48D2-B9EB-61D42D999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0" y="4579938"/>
            <a:ext cx="450850" cy="4492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1781" name="Text Box 49">
            <a:extLst>
              <a:ext uri="{FF2B5EF4-FFF2-40B4-BE49-F238E27FC236}">
                <a16:creationId xmlns:a16="http://schemas.microsoft.com/office/drawing/2014/main" id="{412BFBB9-6F39-402A-AD48-F9E4AC7B9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7099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case 1</a:t>
            </a:r>
          </a:p>
        </p:txBody>
      </p:sp>
      <p:sp>
        <p:nvSpPr>
          <p:cNvPr id="31782" name="Footer Placeholder 3">
            <a:extLst>
              <a:ext uri="{FF2B5EF4-FFF2-40B4-BE49-F238E27FC236}">
                <a16:creationId xmlns:a16="http://schemas.microsoft.com/office/drawing/2014/main" id="{1A7EAB57-0592-4EE8-9FC5-CD1AD76EB7D9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29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>
            <a:extLst>
              <a:ext uri="{FF2B5EF4-FFF2-40B4-BE49-F238E27FC236}">
                <a16:creationId xmlns:a16="http://schemas.microsoft.com/office/drawing/2014/main" id="{DB7A5C3F-8567-4846-95D3-407E4591C81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572000"/>
            <a:ext cx="1371600" cy="1047750"/>
            <a:chOff x="288" y="2892"/>
            <a:chExt cx="864" cy="660"/>
          </a:xfrm>
        </p:grpSpPr>
        <p:sp>
          <p:nvSpPr>
            <p:cNvPr id="32805" name="Oval 3">
              <a:extLst>
                <a:ext uri="{FF2B5EF4-FFF2-40B4-BE49-F238E27FC236}">
                  <a16:creationId xmlns:a16="http://schemas.microsoft.com/office/drawing/2014/main" id="{0FA09C64-EF53-45B0-8314-F327DE557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" y="2892"/>
              <a:ext cx="283" cy="28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32806" name="Oval 4">
              <a:extLst>
                <a:ext uri="{FF2B5EF4-FFF2-40B4-BE49-F238E27FC236}">
                  <a16:creationId xmlns:a16="http://schemas.microsoft.com/office/drawing/2014/main" id="{12667348-314E-4AFC-A969-52E6ABFDB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269"/>
              <a:ext cx="284" cy="28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60000"/>
                </a:lnSpc>
              </a:pPr>
              <a:r>
                <a:rPr lang="en-US" altLang="en-US" sz="3600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2807" name="Oval 5">
              <a:extLst>
                <a:ext uri="{FF2B5EF4-FFF2-40B4-BE49-F238E27FC236}">
                  <a16:creationId xmlns:a16="http://schemas.microsoft.com/office/drawing/2014/main" id="{AF987836-9404-4A06-A51C-53044C438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3269"/>
              <a:ext cx="284" cy="283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60000"/>
                </a:lnSpc>
              </a:pPr>
              <a:r>
                <a:rPr lang="en-US" altLang="en-US" sz="3600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cxnSp>
          <p:nvCxnSpPr>
            <p:cNvPr id="32808" name="AutoShape 6">
              <a:extLst>
                <a:ext uri="{FF2B5EF4-FFF2-40B4-BE49-F238E27FC236}">
                  <a16:creationId xmlns:a16="http://schemas.microsoft.com/office/drawing/2014/main" id="{B7CEFF76-F930-4FEE-B224-F01599502233}"/>
                </a:ext>
              </a:extLst>
            </p:cNvPr>
            <p:cNvCxnSpPr>
              <a:cxnSpLocks noChangeShapeType="1"/>
              <a:stCxn id="32806" idx="0"/>
              <a:endCxn id="32805" idx="3"/>
            </p:cNvCxnSpPr>
            <p:nvPr/>
          </p:nvCxnSpPr>
          <p:spPr bwMode="auto">
            <a:xfrm flipV="1">
              <a:off x="430" y="3146"/>
              <a:ext cx="201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9" name="AutoShape 7">
              <a:extLst>
                <a:ext uri="{FF2B5EF4-FFF2-40B4-BE49-F238E27FC236}">
                  <a16:creationId xmlns:a16="http://schemas.microsoft.com/office/drawing/2014/main" id="{A29C1043-7849-47A7-BE21-0815060303AE}"/>
                </a:ext>
              </a:extLst>
            </p:cNvPr>
            <p:cNvCxnSpPr>
              <a:cxnSpLocks noChangeShapeType="1"/>
              <a:stCxn id="32805" idx="5"/>
              <a:endCxn id="32807" idx="0"/>
            </p:cNvCxnSpPr>
            <p:nvPr/>
          </p:nvCxnSpPr>
          <p:spPr bwMode="auto">
            <a:xfrm>
              <a:off x="832" y="3146"/>
              <a:ext cx="178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10" name="Text Box 8">
              <a:extLst>
                <a:ext uri="{FF2B5EF4-FFF2-40B4-BE49-F238E27FC236}">
                  <a16:creationId xmlns:a16="http://schemas.microsoft.com/office/drawing/2014/main" id="{6E3A0806-C767-4BA6-BBBA-A1E970A6F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" y="291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32771" name="Rectangle 9">
            <a:extLst>
              <a:ext uri="{FF2B5EF4-FFF2-40B4-BE49-F238E27FC236}">
                <a16:creationId xmlns:a16="http://schemas.microsoft.com/office/drawing/2014/main" id="{81BB3542-947C-4022-95DB-0EF6CAD5B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RB Insert: Case 2</a:t>
            </a:r>
          </a:p>
        </p:txBody>
      </p:sp>
      <p:sp>
        <p:nvSpPr>
          <p:cNvPr id="32772" name="Rectangle 10">
            <a:extLst>
              <a:ext uri="{FF2B5EF4-FFF2-40B4-BE49-F238E27FC236}">
                <a16:creationId xmlns:a16="http://schemas.microsoft.com/office/drawing/2014/main" id="{F6161686-AB1C-4313-8AC5-B2909F836A6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8600" cy="1676400"/>
          </a:xfrm>
          <a:noFill/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if (x == x-&gt;p-&gt;right)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x = x-&gt;p;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leftRotate(x);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i="1">
                <a:latin typeface="Courier New" panose="02070309020205020404" pitchFamily="49" charset="0"/>
              </a:rPr>
              <a:t>// continue with case 3 code</a:t>
            </a:r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32773" name="Rectangle 11">
            <a:extLst>
              <a:ext uri="{FF2B5EF4-FFF2-40B4-BE49-F238E27FC236}">
                <a16:creationId xmlns:a16="http://schemas.microsoft.com/office/drawing/2014/main" id="{AF51DDFF-3574-4F57-BF16-B2B94766EE2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4038600" cy="1752600"/>
          </a:xfrm>
          <a:noFill/>
        </p:spPr>
        <p:txBody>
          <a:bodyPr/>
          <a:lstStyle/>
          <a:p>
            <a:r>
              <a:rPr lang="en-US" altLang="en-US" sz="2400"/>
              <a:t>Case 2:</a:t>
            </a:r>
          </a:p>
          <a:p>
            <a:pPr lvl="1"/>
            <a:r>
              <a:rPr lang="en-US" altLang="en-US" sz="2000"/>
              <a:t>“Uncle” is black</a:t>
            </a:r>
          </a:p>
          <a:p>
            <a:pPr lvl="1"/>
            <a:r>
              <a:rPr lang="en-US" altLang="en-US" sz="2000"/>
              <a:t>Node </a:t>
            </a:r>
            <a:r>
              <a:rPr lang="en-US" altLang="en-US" sz="2000" i="1"/>
              <a:t>x</a:t>
            </a:r>
            <a:r>
              <a:rPr lang="en-US" altLang="en-US" sz="2000"/>
              <a:t> is a right child</a:t>
            </a:r>
          </a:p>
          <a:p>
            <a:r>
              <a:rPr lang="en-US" altLang="en-US" sz="2400"/>
              <a:t>Transform to case 3 via a left-rotation</a:t>
            </a:r>
          </a:p>
        </p:txBody>
      </p:sp>
      <p:sp>
        <p:nvSpPr>
          <p:cNvPr id="32774" name="Oval 12">
            <a:extLst>
              <a:ext uri="{FF2B5EF4-FFF2-40B4-BE49-F238E27FC236}">
                <a16:creationId xmlns:a16="http://schemas.microsoft.com/office/drawing/2014/main" id="{6BD42AF1-8482-45D7-8CCE-816FD1987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225" y="35020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2775" name="Oval 13">
            <a:extLst>
              <a:ext uri="{FF2B5EF4-FFF2-40B4-BE49-F238E27FC236}">
                <a16:creationId xmlns:a16="http://schemas.microsoft.com/office/drawing/2014/main" id="{CAC901B3-6A34-46CD-B33A-E248A377E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32776" name="AutoShape 14">
            <a:extLst>
              <a:ext uri="{FF2B5EF4-FFF2-40B4-BE49-F238E27FC236}">
                <a16:creationId xmlns:a16="http://schemas.microsoft.com/office/drawing/2014/main" id="{5D302DD8-20C7-484B-A676-19EE61FF6110}"/>
              </a:ext>
            </a:extLst>
          </p:cNvPr>
          <p:cNvCxnSpPr>
            <a:cxnSpLocks noChangeShapeType="1"/>
            <a:stCxn id="32774" idx="3"/>
            <a:endCxn id="32775" idx="7"/>
          </p:cNvCxnSpPr>
          <p:nvPr/>
        </p:nvCxnSpPr>
        <p:spPr bwMode="auto">
          <a:xfrm flipH="1">
            <a:off x="1804988" y="3900488"/>
            <a:ext cx="5683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7" name="AutoShape 15">
            <a:extLst>
              <a:ext uri="{FF2B5EF4-FFF2-40B4-BE49-F238E27FC236}">
                <a16:creationId xmlns:a16="http://schemas.microsoft.com/office/drawing/2014/main" id="{0978C937-DD2A-4B9B-ACBC-50CCB28FFEAB}"/>
              </a:ext>
            </a:extLst>
          </p:cNvPr>
          <p:cNvCxnSpPr>
            <a:cxnSpLocks noChangeShapeType="1"/>
            <a:stCxn id="32774" idx="5"/>
            <a:endCxn id="32782" idx="0"/>
          </p:cNvCxnSpPr>
          <p:nvPr/>
        </p:nvCxnSpPr>
        <p:spPr bwMode="auto">
          <a:xfrm>
            <a:off x="2692400" y="3900488"/>
            <a:ext cx="733425" cy="13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8" name="AutoShape 16">
            <a:extLst>
              <a:ext uri="{FF2B5EF4-FFF2-40B4-BE49-F238E27FC236}">
                <a16:creationId xmlns:a16="http://schemas.microsoft.com/office/drawing/2014/main" id="{A683F16F-1ADF-4227-96A6-1772219C8E1A}"/>
              </a:ext>
            </a:extLst>
          </p:cNvPr>
          <p:cNvCxnSpPr>
            <a:cxnSpLocks noChangeShapeType="1"/>
            <a:stCxn id="32775" idx="5"/>
            <a:endCxn id="32805" idx="0"/>
          </p:cNvCxnSpPr>
          <p:nvPr/>
        </p:nvCxnSpPr>
        <p:spPr bwMode="auto">
          <a:xfrm>
            <a:off x="1804988" y="4411663"/>
            <a:ext cx="423862" cy="1412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9" name="AutoShape 17">
            <a:extLst>
              <a:ext uri="{FF2B5EF4-FFF2-40B4-BE49-F238E27FC236}">
                <a16:creationId xmlns:a16="http://schemas.microsoft.com/office/drawing/2014/main" id="{C3A6A17B-8A48-43B4-B318-9BEFB29C38BF}"/>
              </a:ext>
            </a:extLst>
          </p:cNvPr>
          <p:cNvCxnSpPr>
            <a:cxnSpLocks noChangeShapeType="1"/>
            <a:stCxn id="32775" idx="3"/>
            <a:endCxn id="32794" idx="0"/>
          </p:cNvCxnSpPr>
          <p:nvPr/>
        </p:nvCxnSpPr>
        <p:spPr bwMode="auto">
          <a:xfrm flipH="1">
            <a:off x="1139825" y="4411663"/>
            <a:ext cx="346075" cy="160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0" name="Line 18">
            <a:extLst>
              <a:ext uri="{FF2B5EF4-FFF2-40B4-BE49-F238E27FC236}">
                <a16:creationId xmlns:a16="http://schemas.microsoft.com/office/drawing/2014/main" id="{E52C8732-7DD3-450E-A551-AEB17B418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114800"/>
            <a:ext cx="838200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9">
            <a:extLst>
              <a:ext uri="{FF2B5EF4-FFF2-40B4-BE49-F238E27FC236}">
                <a16:creationId xmlns:a16="http://schemas.microsoft.com/office/drawing/2014/main" id="{5DCE1C0C-10FA-46F3-8818-718B1A68B7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36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Oval 20">
            <a:extLst>
              <a:ext uri="{FF2B5EF4-FFF2-40B4-BE49-F238E27FC236}">
                <a16:creationId xmlns:a16="http://schemas.microsoft.com/office/drawing/2014/main" id="{43BD53FE-09BC-4A92-ABF7-4BC6F6F6E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038600"/>
            <a:ext cx="450850" cy="4492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2783" name="Oval 21">
            <a:extLst>
              <a:ext uri="{FF2B5EF4-FFF2-40B4-BE49-F238E27FC236}">
                <a16:creationId xmlns:a16="http://schemas.microsoft.com/office/drawing/2014/main" id="{E4B5DF77-6D49-4382-A88B-3DB26569C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35020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2784" name="Oval 22">
            <a:extLst>
              <a:ext uri="{FF2B5EF4-FFF2-40B4-BE49-F238E27FC236}">
                <a16:creationId xmlns:a16="http://schemas.microsoft.com/office/drawing/2014/main" id="{FF894906-EA60-4D2D-9EFA-A8B8980AF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</a:p>
        </p:txBody>
      </p:sp>
      <p:cxnSp>
        <p:nvCxnSpPr>
          <p:cNvPr id="32785" name="AutoShape 23">
            <a:extLst>
              <a:ext uri="{FF2B5EF4-FFF2-40B4-BE49-F238E27FC236}">
                <a16:creationId xmlns:a16="http://schemas.microsoft.com/office/drawing/2014/main" id="{E12C377C-3AC9-41E6-8561-036F96B42A29}"/>
              </a:ext>
            </a:extLst>
          </p:cNvPr>
          <p:cNvCxnSpPr>
            <a:cxnSpLocks noChangeShapeType="1"/>
            <a:stCxn id="32783" idx="3"/>
            <a:endCxn id="32784" idx="7"/>
          </p:cNvCxnSpPr>
          <p:nvPr/>
        </p:nvCxnSpPr>
        <p:spPr bwMode="auto">
          <a:xfrm flipH="1">
            <a:off x="6072188" y="3900488"/>
            <a:ext cx="5683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6" name="AutoShape 24">
            <a:extLst>
              <a:ext uri="{FF2B5EF4-FFF2-40B4-BE49-F238E27FC236}">
                <a16:creationId xmlns:a16="http://schemas.microsoft.com/office/drawing/2014/main" id="{5DBA83A9-7B81-4D65-AFA1-4CFB99588332}"/>
              </a:ext>
            </a:extLst>
          </p:cNvPr>
          <p:cNvCxnSpPr>
            <a:cxnSpLocks noChangeShapeType="1"/>
            <a:stCxn id="32783" idx="5"/>
            <a:endCxn id="32796" idx="0"/>
          </p:cNvCxnSpPr>
          <p:nvPr/>
        </p:nvCxnSpPr>
        <p:spPr bwMode="auto">
          <a:xfrm>
            <a:off x="6959600" y="3900488"/>
            <a:ext cx="739775" cy="13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7" name="Line 25">
            <a:extLst>
              <a:ext uri="{FF2B5EF4-FFF2-40B4-BE49-F238E27FC236}">
                <a16:creationId xmlns:a16="http://schemas.microsoft.com/office/drawing/2014/main" id="{87367279-D189-4884-BBC3-0F237AEA3E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08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Text Box 26">
            <a:extLst>
              <a:ext uri="{FF2B5EF4-FFF2-40B4-BE49-F238E27FC236}">
                <a16:creationId xmlns:a16="http://schemas.microsoft.com/office/drawing/2014/main" id="{55641AC4-437A-479C-9061-726552515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0005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y</a:t>
            </a:r>
          </a:p>
        </p:txBody>
      </p:sp>
      <p:grpSp>
        <p:nvGrpSpPr>
          <p:cNvPr id="32789" name="Group 27">
            <a:extLst>
              <a:ext uri="{FF2B5EF4-FFF2-40B4-BE49-F238E27FC236}">
                <a16:creationId xmlns:a16="http://schemas.microsoft.com/office/drawing/2014/main" id="{2E9F5BC3-A1FE-4E30-B931-E4A6397BE2F5}"/>
              </a:ext>
            </a:extLst>
          </p:cNvPr>
          <p:cNvGrpSpPr>
            <a:grpSpLocks/>
          </p:cNvGrpSpPr>
          <p:nvPr/>
        </p:nvGrpSpPr>
        <p:grpSpPr bwMode="auto">
          <a:xfrm>
            <a:off x="4568825" y="4579938"/>
            <a:ext cx="1371600" cy="1047750"/>
            <a:chOff x="288" y="2892"/>
            <a:chExt cx="864" cy="660"/>
          </a:xfrm>
        </p:grpSpPr>
        <p:sp>
          <p:nvSpPr>
            <p:cNvPr id="32799" name="Oval 28">
              <a:extLst>
                <a:ext uri="{FF2B5EF4-FFF2-40B4-BE49-F238E27FC236}">
                  <a16:creationId xmlns:a16="http://schemas.microsoft.com/office/drawing/2014/main" id="{7B9BDC71-53E5-4769-9DED-609BE2D8D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" y="2892"/>
              <a:ext cx="283" cy="28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32800" name="Oval 29">
              <a:extLst>
                <a:ext uri="{FF2B5EF4-FFF2-40B4-BE49-F238E27FC236}">
                  <a16:creationId xmlns:a16="http://schemas.microsoft.com/office/drawing/2014/main" id="{5E160360-9E3D-43ED-A1F0-DD54F1284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269"/>
              <a:ext cx="284" cy="28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60000"/>
                </a:lnSpc>
              </a:pPr>
              <a:r>
                <a:rPr lang="en-US" altLang="en-US" sz="3600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2801" name="Oval 30">
              <a:extLst>
                <a:ext uri="{FF2B5EF4-FFF2-40B4-BE49-F238E27FC236}">
                  <a16:creationId xmlns:a16="http://schemas.microsoft.com/office/drawing/2014/main" id="{B6336888-7EC9-459D-80E5-5C22C6DCC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3269"/>
              <a:ext cx="284" cy="283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60000"/>
                </a:lnSpc>
              </a:pPr>
              <a:r>
                <a:rPr lang="en-US" altLang="en-US" sz="3600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cxnSp>
          <p:nvCxnSpPr>
            <p:cNvPr id="32802" name="AutoShape 31">
              <a:extLst>
                <a:ext uri="{FF2B5EF4-FFF2-40B4-BE49-F238E27FC236}">
                  <a16:creationId xmlns:a16="http://schemas.microsoft.com/office/drawing/2014/main" id="{80B7D5F5-3FA5-4A9B-BC5E-77AFFDF1380F}"/>
                </a:ext>
              </a:extLst>
            </p:cNvPr>
            <p:cNvCxnSpPr>
              <a:cxnSpLocks noChangeShapeType="1"/>
              <a:stCxn id="32800" idx="0"/>
              <a:endCxn id="32799" idx="3"/>
            </p:cNvCxnSpPr>
            <p:nvPr/>
          </p:nvCxnSpPr>
          <p:spPr bwMode="auto">
            <a:xfrm flipV="1">
              <a:off x="430" y="3146"/>
              <a:ext cx="201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3" name="AutoShape 32">
              <a:extLst>
                <a:ext uri="{FF2B5EF4-FFF2-40B4-BE49-F238E27FC236}">
                  <a16:creationId xmlns:a16="http://schemas.microsoft.com/office/drawing/2014/main" id="{01351629-2012-464B-8C49-2BB9EE6AD53F}"/>
                </a:ext>
              </a:extLst>
            </p:cNvPr>
            <p:cNvCxnSpPr>
              <a:cxnSpLocks noChangeShapeType="1"/>
              <a:stCxn id="32799" idx="5"/>
              <a:endCxn id="32801" idx="0"/>
            </p:cNvCxnSpPr>
            <p:nvPr/>
          </p:nvCxnSpPr>
          <p:spPr bwMode="auto">
            <a:xfrm>
              <a:off x="832" y="3146"/>
              <a:ext cx="178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04" name="Text Box 33">
              <a:extLst>
                <a:ext uri="{FF2B5EF4-FFF2-40B4-BE49-F238E27FC236}">
                  <a16:creationId xmlns:a16="http://schemas.microsoft.com/office/drawing/2014/main" id="{EFCFBA02-EEC5-4828-B530-AE8712F6E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" y="291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</p:grpSp>
      <p:cxnSp>
        <p:nvCxnSpPr>
          <p:cNvPr id="32790" name="AutoShape 34">
            <a:extLst>
              <a:ext uri="{FF2B5EF4-FFF2-40B4-BE49-F238E27FC236}">
                <a16:creationId xmlns:a16="http://schemas.microsoft.com/office/drawing/2014/main" id="{E1CD7E7F-A7EA-4C71-86F9-A4B9D6508107}"/>
              </a:ext>
            </a:extLst>
          </p:cNvPr>
          <p:cNvCxnSpPr>
            <a:cxnSpLocks noChangeShapeType="1"/>
            <a:stCxn id="32784" idx="5"/>
            <a:endCxn id="32792" idx="0"/>
          </p:cNvCxnSpPr>
          <p:nvPr/>
        </p:nvCxnSpPr>
        <p:spPr bwMode="auto">
          <a:xfrm>
            <a:off x="6072188" y="4411663"/>
            <a:ext cx="407987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1" name="AutoShape 35">
            <a:extLst>
              <a:ext uri="{FF2B5EF4-FFF2-40B4-BE49-F238E27FC236}">
                <a16:creationId xmlns:a16="http://schemas.microsoft.com/office/drawing/2014/main" id="{3BA6D67D-CC0A-4BE8-9C18-1C76987FEAA8}"/>
              </a:ext>
            </a:extLst>
          </p:cNvPr>
          <p:cNvCxnSpPr>
            <a:cxnSpLocks noChangeShapeType="1"/>
            <a:stCxn id="32784" idx="3"/>
            <a:endCxn id="32799" idx="7"/>
          </p:cNvCxnSpPr>
          <p:nvPr/>
        </p:nvCxnSpPr>
        <p:spPr bwMode="auto">
          <a:xfrm flipH="1">
            <a:off x="5432425" y="4411663"/>
            <a:ext cx="320675" cy="2143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2" name="Oval 36">
            <a:extLst>
              <a:ext uri="{FF2B5EF4-FFF2-40B4-BE49-F238E27FC236}">
                <a16:creationId xmlns:a16="http://schemas.microsoft.com/office/drawing/2014/main" id="{5A78C0FA-176C-4894-8FE3-FDC814449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0" y="4579938"/>
            <a:ext cx="450850" cy="4492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2793" name="Text Box 37">
            <a:extLst>
              <a:ext uri="{FF2B5EF4-FFF2-40B4-BE49-F238E27FC236}">
                <a16:creationId xmlns:a16="http://schemas.microsoft.com/office/drawing/2014/main" id="{EAD0B52F-FE20-4FB2-9BD6-49F9D6530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7099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case 2</a:t>
            </a:r>
          </a:p>
        </p:txBody>
      </p:sp>
      <p:sp>
        <p:nvSpPr>
          <p:cNvPr id="32794" name="Oval 38">
            <a:extLst>
              <a:ext uri="{FF2B5EF4-FFF2-40B4-BE49-F238E27FC236}">
                <a16:creationId xmlns:a16="http://schemas.microsoft.com/office/drawing/2014/main" id="{C1923D1A-4602-47DD-94FF-4FCBCF183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572000"/>
            <a:ext cx="450850" cy="4492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2795" name="Text Box 39">
            <a:extLst>
              <a:ext uri="{FF2B5EF4-FFF2-40B4-BE49-F238E27FC236}">
                <a16:creationId xmlns:a16="http://schemas.microsoft.com/office/drawing/2014/main" id="{984EF3D1-1425-4827-9B40-310F45B2E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022725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2796" name="Oval 40">
            <a:extLst>
              <a:ext uri="{FF2B5EF4-FFF2-40B4-BE49-F238E27FC236}">
                <a16:creationId xmlns:a16="http://schemas.microsoft.com/office/drawing/2014/main" id="{FF7A4E9E-B78B-4263-A827-42B941E76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4038600"/>
            <a:ext cx="450850" cy="4492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2797" name="Text Box 41">
            <a:extLst>
              <a:ext uri="{FF2B5EF4-FFF2-40B4-BE49-F238E27FC236}">
                <a16:creationId xmlns:a16="http://schemas.microsoft.com/office/drawing/2014/main" id="{129FD5F8-1BD0-4DFD-95E6-4AE45229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5745163"/>
            <a:ext cx="8724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Transform case 2 into case 3 (x is left child) with a left rotation</a:t>
            </a:r>
          </a:p>
          <a:p>
            <a:pPr algn="ctr"/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This preserves property 4: all downward paths contain same number of black nodes</a:t>
            </a:r>
          </a:p>
        </p:txBody>
      </p:sp>
      <p:sp>
        <p:nvSpPr>
          <p:cNvPr id="32798" name="Footer Placeholder 3">
            <a:extLst>
              <a:ext uri="{FF2B5EF4-FFF2-40B4-BE49-F238E27FC236}">
                <a16:creationId xmlns:a16="http://schemas.microsoft.com/office/drawing/2014/main" id="{5D2D28C3-CB89-43CA-9651-524DC1E3558C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30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9B86C45-B360-4970-BF76-B912263E3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RB Insert: Case 3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9276C39-D972-4338-9D7B-2CB12E5CAF3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8600" cy="1676400"/>
          </a:xfrm>
          <a:noFill/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x-&gt;p-&gt;color = BLACK;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x-&gt;p-&gt;p-&gt;color = RED;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rightRotate(x-&gt;p-&gt;p);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09BCD076-2388-4F3F-9154-A1D0A77B2C0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4038600" cy="1752600"/>
          </a:xfrm>
          <a:noFill/>
        </p:spPr>
        <p:txBody>
          <a:bodyPr/>
          <a:lstStyle/>
          <a:p>
            <a:r>
              <a:rPr lang="en-US" altLang="en-US" sz="2400"/>
              <a:t>Case 3:</a:t>
            </a:r>
          </a:p>
          <a:p>
            <a:pPr lvl="1"/>
            <a:r>
              <a:rPr lang="en-US" altLang="en-US" sz="2000"/>
              <a:t>“Uncle” is black</a:t>
            </a:r>
          </a:p>
          <a:p>
            <a:pPr lvl="1"/>
            <a:r>
              <a:rPr lang="en-US" altLang="en-US" sz="2000"/>
              <a:t>Node </a:t>
            </a:r>
            <a:r>
              <a:rPr lang="en-US" altLang="en-US" sz="2000" i="1"/>
              <a:t>x</a:t>
            </a:r>
            <a:r>
              <a:rPr lang="en-US" altLang="en-US" sz="2000"/>
              <a:t> is a left child</a:t>
            </a:r>
          </a:p>
          <a:p>
            <a:r>
              <a:rPr lang="en-US" altLang="en-US" sz="2400"/>
              <a:t>Change colors; rotate right</a:t>
            </a:r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29D86DA7-BA52-4472-87C2-82F9D5015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114800"/>
            <a:ext cx="838200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Oval 6">
            <a:extLst>
              <a:ext uri="{FF2B5EF4-FFF2-40B4-BE49-F238E27FC236}">
                <a16:creationId xmlns:a16="http://schemas.microsoft.com/office/drawing/2014/main" id="{A4734CCF-967E-4365-A31D-5FBE7318C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35020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3799" name="Oval 7">
            <a:extLst>
              <a:ext uri="{FF2B5EF4-FFF2-40B4-BE49-F238E27FC236}">
                <a16:creationId xmlns:a16="http://schemas.microsoft.com/office/drawing/2014/main" id="{84C9146C-CD08-4A45-89B0-A75642A6F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33800" name="AutoShape 8">
            <a:extLst>
              <a:ext uri="{FF2B5EF4-FFF2-40B4-BE49-F238E27FC236}">
                <a16:creationId xmlns:a16="http://schemas.microsoft.com/office/drawing/2014/main" id="{2D69395C-5644-4E7E-A506-E87D1C01AE62}"/>
              </a:ext>
            </a:extLst>
          </p:cNvPr>
          <p:cNvCxnSpPr>
            <a:cxnSpLocks noChangeShapeType="1"/>
            <a:stCxn id="33798" idx="3"/>
            <a:endCxn id="33799" idx="7"/>
          </p:cNvCxnSpPr>
          <p:nvPr/>
        </p:nvCxnSpPr>
        <p:spPr bwMode="auto">
          <a:xfrm flipH="1">
            <a:off x="6072188" y="3900488"/>
            <a:ext cx="5683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1" name="AutoShape 9">
            <a:extLst>
              <a:ext uri="{FF2B5EF4-FFF2-40B4-BE49-F238E27FC236}">
                <a16:creationId xmlns:a16="http://schemas.microsoft.com/office/drawing/2014/main" id="{249BE88C-E7F1-4A9C-AC6C-CF2C44F4C47D}"/>
              </a:ext>
            </a:extLst>
          </p:cNvPr>
          <p:cNvCxnSpPr>
            <a:cxnSpLocks noChangeShapeType="1"/>
            <a:stCxn id="33798" idx="5"/>
            <a:endCxn id="33819" idx="0"/>
          </p:cNvCxnSpPr>
          <p:nvPr/>
        </p:nvCxnSpPr>
        <p:spPr bwMode="auto">
          <a:xfrm>
            <a:off x="6959600" y="3900488"/>
            <a:ext cx="741363" cy="1190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2" name="Line 10">
            <a:extLst>
              <a:ext uri="{FF2B5EF4-FFF2-40B4-BE49-F238E27FC236}">
                <a16:creationId xmlns:a16="http://schemas.microsoft.com/office/drawing/2014/main" id="{4B131AA9-3A60-4A83-9546-C93AF15E5A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08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A8CDA5A3-BF49-4DCF-9A2B-82E6FBB1F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022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x</a:t>
            </a:r>
          </a:p>
        </p:txBody>
      </p:sp>
      <p:cxnSp>
        <p:nvCxnSpPr>
          <p:cNvPr id="33804" name="AutoShape 12">
            <a:extLst>
              <a:ext uri="{FF2B5EF4-FFF2-40B4-BE49-F238E27FC236}">
                <a16:creationId xmlns:a16="http://schemas.microsoft.com/office/drawing/2014/main" id="{5E78679A-51F6-4DBE-9615-7F94529CE5FF}"/>
              </a:ext>
            </a:extLst>
          </p:cNvPr>
          <p:cNvCxnSpPr>
            <a:cxnSpLocks noChangeShapeType="1"/>
            <a:stCxn id="33799" idx="5"/>
            <a:endCxn id="33806" idx="0"/>
          </p:cNvCxnSpPr>
          <p:nvPr/>
        </p:nvCxnSpPr>
        <p:spPr bwMode="auto">
          <a:xfrm>
            <a:off x="6072188" y="4411663"/>
            <a:ext cx="407987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5" name="AutoShape 13">
            <a:extLst>
              <a:ext uri="{FF2B5EF4-FFF2-40B4-BE49-F238E27FC236}">
                <a16:creationId xmlns:a16="http://schemas.microsoft.com/office/drawing/2014/main" id="{005C449D-4244-463E-9720-7D902B24FDEB}"/>
              </a:ext>
            </a:extLst>
          </p:cNvPr>
          <p:cNvCxnSpPr>
            <a:cxnSpLocks noChangeShapeType="1"/>
            <a:stCxn id="33799" idx="3"/>
            <a:endCxn id="33824" idx="0"/>
          </p:cNvCxnSpPr>
          <p:nvPr/>
        </p:nvCxnSpPr>
        <p:spPr bwMode="auto">
          <a:xfrm flipH="1">
            <a:off x="5330825" y="4411663"/>
            <a:ext cx="422275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6" name="Oval 14">
            <a:extLst>
              <a:ext uri="{FF2B5EF4-FFF2-40B4-BE49-F238E27FC236}">
                <a16:creationId xmlns:a16="http://schemas.microsoft.com/office/drawing/2014/main" id="{BC8C5245-1ED4-468A-848F-6DB57B29B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0" y="4579938"/>
            <a:ext cx="450850" cy="4492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3807" name="Text Box 15">
            <a:extLst>
              <a:ext uri="{FF2B5EF4-FFF2-40B4-BE49-F238E27FC236}">
                <a16:creationId xmlns:a16="http://schemas.microsoft.com/office/drawing/2014/main" id="{E16CACA7-46FB-4248-8BAF-DFC68E38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7099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case 3</a:t>
            </a:r>
          </a:p>
        </p:txBody>
      </p:sp>
      <p:sp>
        <p:nvSpPr>
          <p:cNvPr id="33808" name="Oval 16">
            <a:extLst>
              <a:ext uri="{FF2B5EF4-FFF2-40B4-BE49-F238E27FC236}">
                <a16:creationId xmlns:a16="http://schemas.microsoft.com/office/drawing/2014/main" id="{5FBC75F5-2F51-4B63-8FF3-477B34D15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35020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3809" name="Oval 17">
            <a:extLst>
              <a:ext uri="{FF2B5EF4-FFF2-40B4-BE49-F238E27FC236}">
                <a16:creationId xmlns:a16="http://schemas.microsoft.com/office/drawing/2014/main" id="{58A9665A-E8F3-40B3-BD91-20F739C9E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388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</a:p>
        </p:txBody>
      </p:sp>
      <p:cxnSp>
        <p:nvCxnSpPr>
          <p:cNvPr id="33810" name="AutoShape 18">
            <a:extLst>
              <a:ext uri="{FF2B5EF4-FFF2-40B4-BE49-F238E27FC236}">
                <a16:creationId xmlns:a16="http://schemas.microsoft.com/office/drawing/2014/main" id="{3C4EAE1E-28EC-442D-9CCA-E752AAAF648E}"/>
              </a:ext>
            </a:extLst>
          </p:cNvPr>
          <p:cNvCxnSpPr>
            <a:cxnSpLocks noChangeShapeType="1"/>
            <a:stCxn id="33808" idx="3"/>
            <a:endCxn id="33809" idx="7"/>
          </p:cNvCxnSpPr>
          <p:nvPr/>
        </p:nvCxnSpPr>
        <p:spPr bwMode="auto">
          <a:xfrm flipH="1">
            <a:off x="1960563" y="3900488"/>
            <a:ext cx="5683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19">
            <a:extLst>
              <a:ext uri="{FF2B5EF4-FFF2-40B4-BE49-F238E27FC236}">
                <a16:creationId xmlns:a16="http://schemas.microsoft.com/office/drawing/2014/main" id="{70EB0074-75B6-448D-9914-238E4C1995BB}"/>
              </a:ext>
            </a:extLst>
          </p:cNvPr>
          <p:cNvCxnSpPr>
            <a:cxnSpLocks noChangeShapeType="1"/>
            <a:stCxn id="33808" idx="5"/>
            <a:endCxn id="33818" idx="0"/>
          </p:cNvCxnSpPr>
          <p:nvPr/>
        </p:nvCxnSpPr>
        <p:spPr bwMode="auto">
          <a:xfrm>
            <a:off x="2847975" y="3900488"/>
            <a:ext cx="739775" cy="13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2" name="Line 20">
            <a:extLst>
              <a:ext uri="{FF2B5EF4-FFF2-40B4-BE49-F238E27FC236}">
                <a16:creationId xmlns:a16="http://schemas.microsoft.com/office/drawing/2014/main" id="{731ADBA7-FA4C-48D2-BFB2-D3ABA1B55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9225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13" name="Group 21">
            <a:extLst>
              <a:ext uri="{FF2B5EF4-FFF2-40B4-BE49-F238E27FC236}">
                <a16:creationId xmlns:a16="http://schemas.microsoft.com/office/drawing/2014/main" id="{2BAD17E0-0E7F-4664-A538-CB46359CEFF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579938"/>
            <a:ext cx="1371600" cy="1047750"/>
            <a:chOff x="288" y="2892"/>
            <a:chExt cx="864" cy="660"/>
          </a:xfrm>
        </p:grpSpPr>
        <p:sp>
          <p:nvSpPr>
            <p:cNvPr id="33827" name="Oval 22">
              <a:extLst>
                <a:ext uri="{FF2B5EF4-FFF2-40B4-BE49-F238E27FC236}">
                  <a16:creationId xmlns:a16="http://schemas.microsoft.com/office/drawing/2014/main" id="{55DD40E3-3EEA-4129-908A-2368D8EAF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" y="2892"/>
              <a:ext cx="283" cy="28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33828" name="Oval 23">
              <a:extLst>
                <a:ext uri="{FF2B5EF4-FFF2-40B4-BE49-F238E27FC236}">
                  <a16:creationId xmlns:a16="http://schemas.microsoft.com/office/drawing/2014/main" id="{8E09F35D-F69C-42FD-95BB-F96792A3E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269"/>
              <a:ext cx="284" cy="28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60000"/>
                </a:lnSpc>
              </a:pPr>
              <a:r>
                <a:rPr lang="en-US" altLang="en-US" sz="3600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3829" name="Oval 24">
              <a:extLst>
                <a:ext uri="{FF2B5EF4-FFF2-40B4-BE49-F238E27FC236}">
                  <a16:creationId xmlns:a16="http://schemas.microsoft.com/office/drawing/2014/main" id="{2BF10C87-6ABA-4948-A0E7-922C29F66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3269"/>
              <a:ext cx="284" cy="283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60000"/>
                </a:lnSpc>
              </a:pPr>
              <a:r>
                <a:rPr lang="en-US" altLang="en-US" sz="3600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cxnSp>
          <p:nvCxnSpPr>
            <p:cNvPr id="33830" name="AutoShape 25">
              <a:extLst>
                <a:ext uri="{FF2B5EF4-FFF2-40B4-BE49-F238E27FC236}">
                  <a16:creationId xmlns:a16="http://schemas.microsoft.com/office/drawing/2014/main" id="{235E3D86-B5F9-4915-91E6-D0E1DB43AD3F}"/>
                </a:ext>
              </a:extLst>
            </p:cNvPr>
            <p:cNvCxnSpPr>
              <a:cxnSpLocks noChangeShapeType="1"/>
              <a:stCxn id="33828" idx="0"/>
              <a:endCxn id="33827" idx="3"/>
            </p:cNvCxnSpPr>
            <p:nvPr/>
          </p:nvCxnSpPr>
          <p:spPr bwMode="auto">
            <a:xfrm flipV="1">
              <a:off x="430" y="3146"/>
              <a:ext cx="201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1" name="AutoShape 26">
              <a:extLst>
                <a:ext uri="{FF2B5EF4-FFF2-40B4-BE49-F238E27FC236}">
                  <a16:creationId xmlns:a16="http://schemas.microsoft.com/office/drawing/2014/main" id="{4EFA1A99-629C-4ED9-9318-1D0113479512}"/>
                </a:ext>
              </a:extLst>
            </p:cNvPr>
            <p:cNvCxnSpPr>
              <a:cxnSpLocks noChangeShapeType="1"/>
              <a:stCxn id="33827" idx="5"/>
              <a:endCxn id="33829" idx="0"/>
            </p:cNvCxnSpPr>
            <p:nvPr/>
          </p:nvCxnSpPr>
          <p:spPr bwMode="auto">
            <a:xfrm>
              <a:off x="832" y="3146"/>
              <a:ext cx="178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32" name="Text Box 27">
              <a:extLst>
                <a:ext uri="{FF2B5EF4-FFF2-40B4-BE49-F238E27FC236}">
                  <a16:creationId xmlns:a16="http://schemas.microsoft.com/office/drawing/2014/main" id="{8D21F719-F68E-439A-AC0F-EF7986D9D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" y="291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</p:grpSp>
      <p:cxnSp>
        <p:nvCxnSpPr>
          <p:cNvPr id="33814" name="AutoShape 28">
            <a:extLst>
              <a:ext uri="{FF2B5EF4-FFF2-40B4-BE49-F238E27FC236}">
                <a16:creationId xmlns:a16="http://schemas.microsoft.com/office/drawing/2014/main" id="{C63A6DF2-292C-4350-A342-5019366F6E20}"/>
              </a:ext>
            </a:extLst>
          </p:cNvPr>
          <p:cNvCxnSpPr>
            <a:cxnSpLocks noChangeShapeType="1"/>
            <a:stCxn id="33809" idx="5"/>
            <a:endCxn id="33816" idx="0"/>
          </p:cNvCxnSpPr>
          <p:nvPr/>
        </p:nvCxnSpPr>
        <p:spPr bwMode="auto">
          <a:xfrm>
            <a:off x="1960563" y="4411663"/>
            <a:ext cx="407987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9">
            <a:extLst>
              <a:ext uri="{FF2B5EF4-FFF2-40B4-BE49-F238E27FC236}">
                <a16:creationId xmlns:a16="http://schemas.microsoft.com/office/drawing/2014/main" id="{7BEC3452-54A4-41A8-A539-F62597A83FDD}"/>
              </a:ext>
            </a:extLst>
          </p:cNvPr>
          <p:cNvCxnSpPr>
            <a:cxnSpLocks noChangeShapeType="1"/>
            <a:stCxn id="33809" idx="3"/>
            <a:endCxn id="33827" idx="7"/>
          </p:cNvCxnSpPr>
          <p:nvPr/>
        </p:nvCxnSpPr>
        <p:spPr bwMode="auto">
          <a:xfrm flipH="1">
            <a:off x="1320800" y="4411663"/>
            <a:ext cx="320675" cy="2143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6" name="Oval 30">
            <a:extLst>
              <a:ext uri="{FF2B5EF4-FFF2-40B4-BE49-F238E27FC236}">
                <a16:creationId xmlns:a16="http://schemas.microsoft.com/office/drawing/2014/main" id="{36E072FC-CEE9-4DA2-AD86-092F69BE3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4579938"/>
            <a:ext cx="450850" cy="4492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3817" name="Text Box 31">
            <a:extLst>
              <a:ext uri="{FF2B5EF4-FFF2-40B4-BE49-F238E27FC236}">
                <a16:creationId xmlns:a16="http://schemas.microsoft.com/office/drawing/2014/main" id="{962E5C73-7877-44E4-BFB7-68B55B947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5" y="4022725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3818" name="Oval 32">
            <a:extLst>
              <a:ext uri="{FF2B5EF4-FFF2-40B4-BE49-F238E27FC236}">
                <a16:creationId xmlns:a16="http://schemas.microsoft.com/office/drawing/2014/main" id="{D128B988-2FC4-4700-B92C-9DFDA2003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4038600"/>
            <a:ext cx="450850" cy="4492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3819" name="Oval 33">
            <a:extLst>
              <a:ext uri="{FF2B5EF4-FFF2-40B4-BE49-F238E27FC236}">
                <a16:creationId xmlns:a16="http://schemas.microsoft.com/office/drawing/2014/main" id="{28DE79BA-9C21-41CB-902C-934F3F62E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538" y="4038600"/>
            <a:ext cx="449262" cy="449263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3820" name="Oval 34">
            <a:extLst>
              <a:ext uri="{FF2B5EF4-FFF2-40B4-BE49-F238E27FC236}">
                <a16:creationId xmlns:a16="http://schemas.microsoft.com/office/drawing/2014/main" id="{E64D4AF0-FD70-4BA2-8C5A-9589C9F8F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579938"/>
            <a:ext cx="450850" cy="4492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3821" name="Oval 35">
            <a:extLst>
              <a:ext uri="{FF2B5EF4-FFF2-40B4-BE49-F238E27FC236}">
                <a16:creationId xmlns:a16="http://schemas.microsoft.com/office/drawing/2014/main" id="{925AC9CC-FE49-4FCF-9D9F-C2930FB92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150" y="4579938"/>
            <a:ext cx="450850" cy="4492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cxnSp>
        <p:nvCxnSpPr>
          <p:cNvPr id="33822" name="AutoShape 36">
            <a:extLst>
              <a:ext uri="{FF2B5EF4-FFF2-40B4-BE49-F238E27FC236}">
                <a16:creationId xmlns:a16="http://schemas.microsoft.com/office/drawing/2014/main" id="{736BF6ED-E7F5-47E8-92B6-CFD0C7847C0C}"/>
              </a:ext>
            </a:extLst>
          </p:cNvPr>
          <p:cNvCxnSpPr>
            <a:cxnSpLocks noChangeShapeType="1"/>
            <a:stCxn id="33820" idx="0"/>
            <a:endCxn id="33819" idx="3"/>
          </p:cNvCxnSpPr>
          <p:nvPr/>
        </p:nvCxnSpPr>
        <p:spPr bwMode="auto">
          <a:xfrm flipV="1">
            <a:off x="7235825" y="4441825"/>
            <a:ext cx="304800" cy="1381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3" name="AutoShape 37">
            <a:extLst>
              <a:ext uri="{FF2B5EF4-FFF2-40B4-BE49-F238E27FC236}">
                <a16:creationId xmlns:a16="http://schemas.microsoft.com/office/drawing/2014/main" id="{661D410C-C891-4450-8AD8-7BDDAD0555DC}"/>
              </a:ext>
            </a:extLst>
          </p:cNvPr>
          <p:cNvCxnSpPr>
            <a:cxnSpLocks noChangeShapeType="1"/>
            <a:stCxn id="33819" idx="5"/>
            <a:endCxn id="33821" idx="0"/>
          </p:cNvCxnSpPr>
          <p:nvPr/>
        </p:nvCxnSpPr>
        <p:spPr bwMode="auto">
          <a:xfrm>
            <a:off x="7859713" y="4441825"/>
            <a:ext cx="296862" cy="1381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4" name="Oval 38">
            <a:extLst>
              <a:ext uri="{FF2B5EF4-FFF2-40B4-BE49-F238E27FC236}">
                <a16:creationId xmlns:a16="http://schemas.microsoft.com/office/drawing/2014/main" id="{B4815D92-CA47-4433-ABF3-91314917E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579938"/>
            <a:ext cx="450850" cy="4492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</a:pPr>
            <a:r>
              <a:rPr lang="en-US" altLang="en-US" sz="3600" b="1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3825" name="Text Box 39">
            <a:extLst>
              <a:ext uri="{FF2B5EF4-FFF2-40B4-BE49-F238E27FC236}">
                <a16:creationId xmlns:a16="http://schemas.microsoft.com/office/drawing/2014/main" id="{9FD99C0A-4BAD-48DF-A94F-EBFD27594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5745163"/>
            <a:ext cx="89582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Perform some color changes and do a right rotation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Again, preserves property 4: all downward paths contain same number of black nodes</a:t>
            </a:r>
          </a:p>
        </p:txBody>
      </p:sp>
      <p:sp>
        <p:nvSpPr>
          <p:cNvPr id="33826" name="Footer Placeholder 3">
            <a:extLst>
              <a:ext uri="{FF2B5EF4-FFF2-40B4-BE49-F238E27FC236}">
                <a16:creationId xmlns:a16="http://schemas.microsoft.com/office/drawing/2014/main" id="{DC977910-6182-4B53-8434-1F12241238E7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31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>
            <a:extLst>
              <a:ext uri="{FF2B5EF4-FFF2-40B4-BE49-F238E27FC236}">
                <a16:creationId xmlns:a16="http://schemas.microsoft.com/office/drawing/2014/main" id="{2D6C8F00-9C35-4903-BE20-6E15316C6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362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altLang="en-US" sz="2400" i="0">
                <a:latin typeface="Times New Roman" panose="02020603050405020304" pitchFamily="18" charset="0"/>
              </a:rPr>
            </a:br>
            <a:r>
              <a:rPr lang="en-US" altLang="en-US" sz="2400" i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5. 	The root is always black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8A4B357-CEE3-4D87-B858-3D414345F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825" y="457200"/>
            <a:ext cx="3533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i="0"/>
              <a:t>RB Properties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890DA82-AC1E-444F-8DE4-0F3742447A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Deletion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72E24ED-35FB-4A59-B567-ACBB6C3262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458200" cy="5181600"/>
          </a:xfrm>
        </p:spPr>
        <p:txBody>
          <a:bodyPr/>
          <a:lstStyle/>
          <a:p>
            <a:r>
              <a:rPr lang="en-US" altLang="en-US"/>
              <a:t>Deletion, like insertion, should preserve all the RB properties.</a:t>
            </a:r>
          </a:p>
          <a:p>
            <a:r>
              <a:rPr lang="en-US" altLang="en-US"/>
              <a:t>The properties that may be violated depends on the color of the deleted node.</a:t>
            </a:r>
          </a:p>
          <a:p>
            <a:r>
              <a:rPr lang="en-US" altLang="en-US"/>
              <a:t>Steps:</a:t>
            </a:r>
          </a:p>
          <a:p>
            <a:pPr lvl="1"/>
            <a:r>
              <a:rPr lang="en-US" altLang="en-US"/>
              <a:t>Do regular BST deletion.</a:t>
            </a:r>
          </a:p>
          <a:p>
            <a:pPr lvl="1"/>
            <a:r>
              <a:rPr lang="en-US" altLang="en-US"/>
              <a:t>Fix any violations of RB properties that may result.</a:t>
            </a:r>
          </a:p>
        </p:txBody>
      </p:sp>
      <p:sp>
        <p:nvSpPr>
          <p:cNvPr id="35844" name="Footer Placeholder 3">
            <a:extLst>
              <a:ext uri="{FF2B5EF4-FFF2-40B4-BE49-F238E27FC236}">
                <a16:creationId xmlns:a16="http://schemas.microsoft.com/office/drawing/2014/main" id="{AF69BDF0-B25D-48B8-A7CD-7AD5BF603228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32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B82BC59-6DA9-4045-8901-2AEFDEA9B3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Deletion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AC92173-E2FC-4CE6-98B1-28C96CD8B0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92263"/>
            <a:ext cx="6227763" cy="3392487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609600" indent="-609600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en-US" altLang="en-US" sz="2400" b="1" u="sng"/>
              <a:t>RB-Delete</a:t>
            </a:r>
            <a:r>
              <a:rPr lang="en-US" altLang="en-US" sz="2400" b="1" u="sng">
                <a:latin typeface="RMTMI" charset="-95"/>
              </a:rPr>
              <a:t>(</a:t>
            </a:r>
            <a:r>
              <a:rPr lang="en-US" altLang="en-US" sz="2400" b="1" i="1" u="sng"/>
              <a:t>T</a:t>
            </a:r>
            <a:r>
              <a:rPr lang="en-US" altLang="en-US" sz="2400" b="1" u="sng">
                <a:latin typeface="RMTMI" charset="-95"/>
              </a:rPr>
              <a:t>, </a:t>
            </a:r>
            <a:r>
              <a:rPr lang="en-US" altLang="en-US" sz="2400" b="1" i="1" u="sng"/>
              <a:t>z</a:t>
            </a:r>
            <a:r>
              <a:rPr lang="en-US" altLang="en-US" sz="2400" b="1" u="sng">
                <a:latin typeface="RMTMI" charset="-95"/>
              </a:rPr>
              <a:t>)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b="1"/>
              <a:t>if </a:t>
            </a:r>
            <a:r>
              <a:rPr lang="en-US" altLang="en-US" sz="2400" i="1"/>
              <a:t>left</a:t>
            </a:r>
            <a:r>
              <a:rPr lang="en-US" altLang="en-US" sz="2400"/>
              <a:t>[</a:t>
            </a:r>
            <a:r>
              <a:rPr lang="en-US" altLang="en-US" sz="2400" i="1"/>
              <a:t>z</a:t>
            </a:r>
            <a:r>
              <a:rPr lang="en-US" altLang="en-US" sz="2400"/>
              <a:t>] </a:t>
            </a:r>
            <a:r>
              <a:rPr lang="en-US" altLang="en-US" sz="2400">
                <a:latin typeface="MTSYN" charset="-127"/>
              </a:rPr>
              <a:t>= </a:t>
            </a:r>
            <a:r>
              <a:rPr lang="en-US" altLang="en-US" sz="2400" i="1"/>
              <a:t>nil</a:t>
            </a:r>
            <a:r>
              <a:rPr lang="en-US" altLang="en-US" sz="2400"/>
              <a:t>[</a:t>
            </a:r>
            <a:r>
              <a:rPr lang="en-US" altLang="en-US" sz="2400" i="1"/>
              <a:t>T</a:t>
            </a:r>
            <a:r>
              <a:rPr lang="en-US" altLang="en-US" sz="2400"/>
              <a:t>] or </a:t>
            </a:r>
            <a:r>
              <a:rPr lang="en-US" altLang="en-US" sz="2400" i="1"/>
              <a:t>right</a:t>
            </a:r>
            <a:r>
              <a:rPr lang="en-US" altLang="en-US" sz="2400"/>
              <a:t>[</a:t>
            </a:r>
            <a:r>
              <a:rPr lang="en-US" altLang="en-US" sz="2400" i="1"/>
              <a:t>z</a:t>
            </a:r>
            <a:r>
              <a:rPr lang="en-US" altLang="en-US" sz="2400"/>
              <a:t>] </a:t>
            </a:r>
            <a:r>
              <a:rPr lang="en-US" altLang="en-US" sz="2400">
                <a:latin typeface="MTSYN" charset="-127"/>
              </a:rPr>
              <a:t>= </a:t>
            </a:r>
            <a:r>
              <a:rPr lang="en-US" altLang="en-US" sz="2400" i="1"/>
              <a:t>nil</a:t>
            </a:r>
            <a:r>
              <a:rPr lang="en-US" altLang="en-US" sz="2400"/>
              <a:t>[</a:t>
            </a:r>
            <a:r>
              <a:rPr lang="en-US" altLang="en-US" sz="2400" i="1"/>
              <a:t>T</a:t>
            </a:r>
            <a:r>
              <a:rPr lang="en-US" altLang="en-US" sz="2400"/>
              <a:t>]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b="1"/>
              <a:t>    then </a:t>
            </a:r>
            <a:r>
              <a:rPr lang="en-US" altLang="en-US" sz="2400" i="1"/>
              <a:t>y </a:t>
            </a:r>
            <a:r>
              <a:rPr lang="en-US" altLang="en-US" sz="2800"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MTSYN" charset="-127"/>
              </a:rPr>
              <a:t> </a:t>
            </a:r>
            <a:r>
              <a:rPr lang="en-US" altLang="en-US" sz="2400" i="1"/>
              <a:t>z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b="1"/>
              <a:t>    else </a:t>
            </a:r>
            <a:r>
              <a:rPr lang="en-US" altLang="en-US" sz="2400" i="1"/>
              <a:t>y </a:t>
            </a:r>
            <a:r>
              <a:rPr lang="en-US" altLang="en-US" sz="2800"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MTSYN" charset="-127"/>
              </a:rPr>
              <a:t> </a:t>
            </a:r>
            <a:r>
              <a:rPr lang="en-US" altLang="en-US" sz="2400"/>
              <a:t>TREE-SUCCESSOR</a:t>
            </a:r>
            <a:r>
              <a:rPr lang="en-US" altLang="en-US" sz="2400" i="1">
                <a:latin typeface="RMTMI" charset="-95"/>
              </a:rPr>
              <a:t>(</a:t>
            </a:r>
            <a:r>
              <a:rPr lang="en-US" altLang="en-US" sz="2400" i="1"/>
              <a:t>z</a:t>
            </a:r>
            <a:r>
              <a:rPr lang="en-US" altLang="en-US" sz="2400" i="1">
                <a:latin typeface="RMTMI" charset="-95"/>
              </a:rPr>
              <a:t>)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b="1"/>
              <a:t>if </a:t>
            </a:r>
            <a:r>
              <a:rPr lang="en-US" altLang="en-US" sz="2400" i="1"/>
              <a:t>left</a:t>
            </a:r>
            <a:r>
              <a:rPr lang="en-US" altLang="en-US" sz="2400"/>
              <a:t>[</a:t>
            </a:r>
            <a:r>
              <a:rPr lang="en-US" altLang="en-US" sz="2400" i="1"/>
              <a:t>y</a:t>
            </a:r>
            <a:r>
              <a:rPr lang="en-US" altLang="en-US" sz="2400"/>
              <a:t>] </a:t>
            </a:r>
            <a:r>
              <a:rPr lang="en-US" altLang="en-US" sz="2400">
                <a:latin typeface="MTSYN" charset="-127"/>
              </a:rPr>
              <a:t>= </a:t>
            </a:r>
            <a:r>
              <a:rPr lang="en-US" altLang="en-US" sz="2400" i="1"/>
              <a:t>nil</a:t>
            </a:r>
            <a:r>
              <a:rPr lang="en-US" altLang="en-US" sz="2400"/>
              <a:t>[</a:t>
            </a:r>
            <a:r>
              <a:rPr lang="en-US" altLang="en-US" sz="2400" i="1"/>
              <a:t>T </a:t>
            </a:r>
            <a:r>
              <a:rPr lang="en-US" altLang="en-US" sz="2400"/>
              <a:t>]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b="1"/>
              <a:t>     then </a:t>
            </a:r>
            <a:r>
              <a:rPr lang="en-US" altLang="en-US" sz="2400" i="1"/>
              <a:t>x </a:t>
            </a:r>
            <a:r>
              <a:rPr lang="en-US" altLang="en-US" sz="2800"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MTSYN" charset="-127"/>
              </a:rPr>
              <a:t> </a:t>
            </a:r>
            <a:r>
              <a:rPr lang="en-US" altLang="en-US" sz="2400" i="1"/>
              <a:t>left</a:t>
            </a:r>
            <a:r>
              <a:rPr lang="en-US" altLang="en-US" sz="2400"/>
              <a:t>[</a:t>
            </a:r>
            <a:r>
              <a:rPr lang="en-US" altLang="en-US" sz="2400" i="1"/>
              <a:t>y</a:t>
            </a:r>
            <a:r>
              <a:rPr lang="en-US" altLang="en-US" sz="2400"/>
              <a:t>]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b="1"/>
              <a:t>     else </a:t>
            </a:r>
            <a:r>
              <a:rPr lang="en-US" altLang="en-US" sz="2400" i="1"/>
              <a:t>x </a:t>
            </a:r>
            <a:r>
              <a:rPr lang="en-US" altLang="en-US" sz="2800"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MTSYN" charset="-127"/>
              </a:rPr>
              <a:t> </a:t>
            </a:r>
            <a:r>
              <a:rPr lang="en-US" altLang="en-US" sz="2400" i="1"/>
              <a:t>right</a:t>
            </a:r>
            <a:r>
              <a:rPr lang="en-US" altLang="en-US" sz="2400"/>
              <a:t>[</a:t>
            </a:r>
            <a:r>
              <a:rPr lang="en-US" altLang="en-US" sz="2400" i="1"/>
              <a:t>y</a:t>
            </a:r>
            <a:r>
              <a:rPr lang="en-US" altLang="en-US" sz="2400"/>
              <a:t>]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i="1"/>
              <a:t>p</a:t>
            </a:r>
            <a:r>
              <a:rPr lang="en-US" altLang="en-US" sz="2400"/>
              <a:t>[</a:t>
            </a:r>
            <a:r>
              <a:rPr lang="en-US" altLang="en-US" sz="2400" i="1"/>
              <a:t>x</a:t>
            </a:r>
            <a:r>
              <a:rPr lang="en-US" altLang="en-US" sz="2400"/>
              <a:t>] </a:t>
            </a:r>
            <a:r>
              <a:rPr lang="en-US" altLang="en-US" sz="2800"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MTSYN" charset="-127"/>
              </a:rPr>
              <a:t> </a:t>
            </a:r>
            <a:r>
              <a:rPr lang="en-US" altLang="en-US" sz="2400" i="1"/>
              <a:t>p</a:t>
            </a:r>
            <a:r>
              <a:rPr lang="en-US" altLang="en-US" sz="2400"/>
              <a:t>[</a:t>
            </a:r>
            <a:r>
              <a:rPr lang="en-US" altLang="en-US" sz="2400" i="1"/>
              <a:t>y</a:t>
            </a:r>
            <a:r>
              <a:rPr lang="en-US" altLang="en-US" sz="2400"/>
              <a:t>]   // Do this, even if </a:t>
            </a:r>
            <a:r>
              <a:rPr lang="en-US" altLang="en-US" sz="2400" i="1"/>
              <a:t>x</a:t>
            </a:r>
            <a:r>
              <a:rPr lang="en-US" altLang="en-US" sz="2400"/>
              <a:t> is </a:t>
            </a:r>
            <a:r>
              <a:rPr lang="en-US" altLang="en-US" sz="2400" i="1"/>
              <a:t>nil</a:t>
            </a:r>
            <a:r>
              <a:rPr lang="en-US" altLang="en-US" sz="2400"/>
              <a:t>[</a:t>
            </a:r>
            <a:r>
              <a:rPr lang="en-US" altLang="en-US" sz="2400" i="1"/>
              <a:t>T</a:t>
            </a:r>
            <a:r>
              <a:rPr lang="en-US" altLang="en-US" sz="2400"/>
              <a:t>]</a:t>
            </a:r>
          </a:p>
          <a:p>
            <a:pPr marL="609600" indent="-609600">
              <a:lnSpc>
                <a:spcPct val="80000"/>
              </a:lnSpc>
            </a:pPr>
            <a:endParaRPr lang="en-US" altLang="en-US" sz="2400"/>
          </a:p>
        </p:txBody>
      </p:sp>
      <p:sp>
        <p:nvSpPr>
          <p:cNvPr id="36868" name="Footer Placeholder 3">
            <a:extLst>
              <a:ext uri="{FF2B5EF4-FFF2-40B4-BE49-F238E27FC236}">
                <a16:creationId xmlns:a16="http://schemas.microsoft.com/office/drawing/2014/main" id="{07829612-99B8-4A34-8AC0-36928A133CF4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33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4725E98-50A2-4E46-A166-2C53682FB5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Deletion</a:t>
            </a:r>
          </a:p>
        </p:txBody>
      </p:sp>
      <p:sp>
        <p:nvSpPr>
          <p:cNvPr id="37891" name="Rectangle 4">
            <a:extLst>
              <a:ext uri="{FF2B5EF4-FFF2-40B4-BE49-F238E27FC236}">
                <a16:creationId xmlns:a16="http://schemas.microsoft.com/office/drawing/2014/main" id="{64045250-F459-4545-B06A-8791E08DA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66800"/>
            <a:ext cx="5867400" cy="5029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>
            <a:lvl1pPr marL="4572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b="1" i="0" u="sng">
                <a:solidFill>
                  <a:srgbClr val="010000"/>
                </a:solidFill>
                <a:latin typeface="Times New Roman" panose="02020603050405020304" pitchFamily="18" charset="0"/>
              </a:rPr>
              <a:t>RB-Delete </a:t>
            </a:r>
            <a:r>
              <a:rPr lang="en-US" altLang="en-US" sz="2400" b="1" i="0" u="sng">
                <a:solidFill>
                  <a:srgbClr val="010000"/>
                </a:solidFill>
                <a:latin typeface="RMTMI" charset="-95"/>
              </a:rPr>
              <a:t>(</a:t>
            </a:r>
            <a:r>
              <a:rPr lang="en-US" altLang="en-US" sz="2400" b="1" u="sng">
                <a:solidFill>
                  <a:srgbClr val="01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 b="1" u="sng">
                <a:solidFill>
                  <a:srgbClr val="010000"/>
                </a:solidFill>
                <a:latin typeface="RMTMI" charset="-95"/>
              </a:rPr>
              <a:t>, </a:t>
            </a:r>
            <a:r>
              <a:rPr lang="en-US" altLang="en-US" sz="2400" b="1" u="sng">
                <a:solidFill>
                  <a:srgbClr val="01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400" b="1" i="0" u="sng">
                <a:solidFill>
                  <a:srgbClr val="010000"/>
                </a:solidFill>
                <a:latin typeface="RMTMI" charset="-95"/>
              </a:rPr>
              <a:t>) (Contd.)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8"/>
            </a:pPr>
            <a:r>
              <a:rPr lang="en-US" altLang="en-US" sz="2400" b="1" i="0">
                <a:solidFill>
                  <a:srgbClr val="01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] </a:t>
            </a:r>
            <a:r>
              <a:rPr lang="en-US" altLang="en-US" sz="2400" i="0">
                <a:solidFill>
                  <a:srgbClr val="010000"/>
                </a:solidFill>
                <a:latin typeface="MTSYN" charset="-127"/>
              </a:rPr>
              <a:t>= 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nil</a:t>
            </a: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T </a:t>
            </a: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]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8"/>
            </a:pPr>
            <a:r>
              <a:rPr lang="en-US" altLang="en-US" sz="2400" b="1" i="0">
                <a:solidFill>
                  <a:srgbClr val="010000"/>
                </a:solidFill>
                <a:latin typeface="Times New Roman" panose="02020603050405020304" pitchFamily="18" charset="0"/>
              </a:rPr>
              <a:t>   then 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root</a:t>
            </a: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T </a:t>
            </a: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] </a:t>
            </a:r>
            <a:r>
              <a:rPr lang="en-US" altLang="en-US" sz="2400" i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i="0">
                <a:solidFill>
                  <a:srgbClr val="010000"/>
                </a:solidFill>
                <a:latin typeface="MTSYN" charset="-127"/>
              </a:rPr>
              <a:t> 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x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8"/>
            </a:pPr>
            <a:r>
              <a:rPr lang="en-US" altLang="en-US" sz="2400" b="1" i="0">
                <a:solidFill>
                  <a:srgbClr val="010000"/>
                </a:solidFill>
                <a:latin typeface="Times New Roman" panose="02020603050405020304" pitchFamily="18" charset="0"/>
              </a:rPr>
              <a:t>   else if 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y </a:t>
            </a:r>
            <a:r>
              <a:rPr lang="en-US" altLang="en-US" sz="2400" i="0">
                <a:solidFill>
                  <a:srgbClr val="010000"/>
                </a:solidFill>
                <a:latin typeface="MTSYN" charset="-127"/>
              </a:rPr>
              <a:t>= 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left</a:t>
            </a: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]]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8"/>
            </a:pPr>
            <a:r>
              <a:rPr lang="en-US" altLang="en-US" sz="2400" b="1" i="0">
                <a:solidFill>
                  <a:srgbClr val="010000"/>
                </a:solidFill>
                <a:latin typeface="Times New Roman" panose="02020603050405020304" pitchFamily="18" charset="0"/>
              </a:rPr>
              <a:t>           then 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left</a:t>
            </a: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]] </a:t>
            </a:r>
            <a:r>
              <a:rPr lang="en-US" altLang="en-US" sz="2400" i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i="0">
                <a:solidFill>
                  <a:srgbClr val="010000"/>
                </a:solidFill>
                <a:latin typeface="MTSYN" charset="-127"/>
              </a:rPr>
              <a:t> 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x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8"/>
            </a:pPr>
            <a:r>
              <a:rPr lang="en-US" altLang="en-US" sz="2400" b="1" i="0">
                <a:solidFill>
                  <a:srgbClr val="010000"/>
                </a:solidFill>
                <a:latin typeface="Times New Roman" panose="02020603050405020304" pitchFamily="18" charset="0"/>
              </a:rPr>
              <a:t>           else 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right</a:t>
            </a: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]] </a:t>
            </a:r>
            <a:r>
              <a:rPr lang="en-US" altLang="en-US" sz="2400" i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i="0">
                <a:solidFill>
                  <a:srgbClr val="010000"/>
                </a:solidFill>
                <a:latin typeface="MTSYN" charset="-127"/>
              </a:rPr>
              <a:t> 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x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8"/>
            </a:pPr>
            <a:r>
              <a:rPr lang="en-US" altLang="en-US" sz="2400" b="1" i="0">
                <a:solidFill>
                  <a:srgbClr val="01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y </a:t>
            </a:r>
            <a:r>
              <a:rPr lang="en-US" altLang="en-US" sz="2400" i="0">
                <a:solidFill>
                  <a:srgbClr val="010000"/>
                </a:solidFill>
                <a:latin typeface="MTSYN" charset="-127"/>
              </a:rPr>
              <a:t>= 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z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8"/>
            </a:pPr>
            <a:r>
              <a:rPr lang="en-US" altLang="en-US" sz="2400" b="1" i="0">
                <a:solidFill>
                  <a:srgbClr val="010000"/>
                </a:solidFill>
                <a:latin typeface="Times New Roman" panose="02020603050405020304" pitchFamily="18" charset="0"/>
              </a:rPr>
              <a:t>   then 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key</a:t>
            </a: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] </a:t>
            </a:r>
            <a:r>
              <a:rPr lang="en-US" altLang="en-US" sz="2400" i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i="0">
                <a:solidFill>
                  <a:srgbClr val="010000"/>
                </a:solidFill>
                <a:latin typeface="MTSYN" charset="-127"/>
              </a:rPr>
              <a:t> 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key</a:t>
            </a: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]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8"/>
            </a:pP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   copy 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’s satellite data into 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z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8"/>
            </a:pPr>
            <a:r>
              <a:rPr lang="en-US" altLang="en-US" sz="2400" b="1" i="0">
                <a:solidFill>
                  <a:srgbClr val="01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color</a:t>
            </a: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] </a:t>
            </a:r>
            <a:r>
              <a:rPr lang="en-US" altLang="en-US" sz="2400" i="0">
                <a:solidFill>
                  <a:srgbClr val="010000"/>
                </a:solidFill>
                <a:latin typeface="MTSYN" charset="-127"/>
              </a:rPr>
              <a:t>= </a:t>
            </a: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BLACK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8"/>
            </a:pPr>
            <a:r>
              <a:rPr lang="en-US" altLang="en-US" sz="2400" b="1" i="0">
                <a:solidFill>
                  <a:srgbClr val="010000"/>
                </a:solidFill>
                <a:latin typeface="Times New Roman" panose="02020603050405020304" pitchFamily="18" charset="0"/>
              </a:rPr>
              <a:t>    then </a:t>
            </a:r>
            <a:r>
              <a:rPr lang="en-US" altLang="en-US" sz="2400" i="0">
                <a:solidFill>
                  <a:srgbClr val="010000"/>
                </a:solidFill>
                <a:latin typeface="Times New Roman" panose="02020603050405020304" pitchFamily="18" charset="0"/>
              </a:rPr>
              <a:t>RB-Delete-Fixup</a:t>
            </a:r>
            <a:r>
              <a:rPr lang="en-US" altLang="en-US" sz="2400" i="0">
                <a:solidFill>
                  <a:srgbClr val="010000"/>
                </a:solidFill>
                <a:latin typeface="RMTMI" charset="-95"/>
              </a:rPr>
              <a:t>(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solidFill>
                  <a:srgbClr val="010000"/>
                </a:solidFill>
                <a:latin typeface="RMTMI" charset="-95"/>
              </a:rPr>
              <a:t>, 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 i="0">
                <a:solidFill>
                  <a:srgbClr val="010000"/>
                </a:solidFill>
                <a:latin typeface="RMTMI" charset="-95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8"/>
            </a:pPr>
            <a:r>
              <a:rPr lang="en-US" altLang="en-US" sz="2400" b="1" i="0">
                <a:solidFill>
                  <a:srgbClr val="010000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en-US" sz="2400">
                <a:solidFill>
                  <a:srgbClr val="010000"/>
                </a:solidFill>
                <a:latin typeface="Times New Roman" panose="02020603050405020304" pitchFamily="18" charset="0"/>
              </a:rPr>
              <a:t>y</a:t>
            </a:r>
            <a:endParaRPr lang="en-US" altLang="en-US" sz="2400" i="0">
              <a:solidFill>
                <a:srgbClr val="01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w"/>
            </a:pPr>
            <a:endParaRPr lang="en-US" altLang="en-US" sz="2400" i="0">
              <a:solidFill>
                <a:srgbClr val="01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w"/>
            </a:pPr>
            <a:endParaRPr lang="en-US" altLang="en-US" i="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2" name="Text Box 6">
            <a:extLst>
              <a:ext uri="{FF2B5EF4-FFF2-40B4-BE49-F238E27FC236}">
                <a16:creationId xmlns:a16="http://schemas.microsoft.com/office/drawing/2014/main" id="{2911F03A-AA9F-4A19-A1C0-02C0B91E1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86200"/>
            <a:ext cx="2667000" cy="19304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0">
                <a:latin typeface="Times New Roman" panose="02020603050405020304" pitchFamily="18" charset="0"/>
              </a:rPr>
              <a:t>The node passed to the fixup routine is the lone child of the spliced up node, or the sentinel.</a:t>
            </a:r>
          </a:p>
        </p:txBody>
      </p:sp>
      <p:sp>
        <p:nvSpPr>
          <p:cNvPr id="37893" name="Line 8">
            <a:extLst>
              <a:ext uri="{FF2B5EF4-FFF2-40B4-BE49-F238E27FC236}">
                <a16:creationId xmlns:a16="http://schemas.microsoft.com/office/drawing/2014/main" id="{EBA0A57B-1CDE-492F-81BF-F01FAA3801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4800600"/>
            <a:ext cx="1981200" cy="5334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Footer Placeholder 3">
            <a:extLst>
              <a:ext uri="{FF2B5EF4-FFF2-40B4-BE49-F238E27FC236}">
                <a16:creationId xmlns:a16="http://schemas.microsoft.com/office/drawing/2014/main" id="{7CD368B3-7D89-43E2-9FC6-E4A5BEB1B12A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34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33E66FBB-F630-444D-AE5B-D5721932D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362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altLang="en-US" sz="2400" i="0">
                <a:latin typeface="Times New Roman" panose="02020603050405020304" pitchFamily="18" charset="0"/>
              </a:rPr>
            </a:br>
            <a:r>
              <a:rPr lang="en-US" altLang="en-US" sz="2400" i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5. 	The root is always black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F4D878E-5EC7-4038-BD2F-531E5D200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825" y="457200"/>
            <a:ext cx="3533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i="0"/>
              <a:t>RB Properties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DCEEF51-A63D-4F9B-9FAD-D1E5C20CF8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RB Properties Violation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321C533-93A7-4C27-9F90-E5ACDEFA7C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If </a:t>
            </a:r>
            <a:r>
              <a:rPr lang="en-US" altLang="en-US" i="1"/>
              <a:t>y </a:t>
            </a:r>
            <a:r>
              <a:rPr lang="en-US" altLang="en-US"/>
              <a:t>is black, we could have violations of red-black properties:</a:t>
            </a:r>
          </a:p>
          <a:p>
            <a:pPr lvl="1"/>
            <a:r>
              <a:rPr lang="en-US" altLang="en-US"/>
              <a:t>Prop. 1. OK.</a:t>
            </a:r>
          </a:p>
          <a:p>
            <a:pPr lvl="1"/>
            <a:r>
              <a:rPr lang="en-US" altLang="en-US"/>
              <a:t>Prop. 2. OK.</a:t>
            </a:r>
            <a:endParaRPr lang="en-US" altLang="en-US">
              <a:solidFill>
                <a:schemeClr val="accent1"/>
              </a:solidFill>
            </a:endParaRPr>
          </a:p>
          <a:p>
            <a:pPr lvl="1"/>
            <a:r>
              <a:rPr lang="en-US" altLang="en-US">
                <a:solidFill>
                  <a:schemeClr val="accent1"/>
                </a:solidFill>
              </a:rPr>
              <a:t>Prop. 3. Violation if </a:t>
            </a:r>
            <a:r>
              <a:rPr lang="en-US" altLang="en-US" i="1">
                <a:solidFill>
                  <a:schemeClr val="accent1"/>
                </a:solidFill>
              </a:rPr>
              <a:t>p</a:t>
            </a:r>
            <a:r>
              <a:rPr lang="en-US" altLang="en-US">
                <a:solidFill>
                  <a:schemeClr val="accent1"/>
                </a:solidFill>
              </a:rPr>
              <a:t>[</a:t>
            </a:r>
            <a:r>
              <a:rPr lang="en-US" altLang="en-US" i="1">
                <a:solidFill>
                  <a:schemeClr val="accent1"/>
                </a:solidFill>
              </a:rPr>
              <a:t>y</a:t>
            </a:r>
            <a:r>
              <a:rPr lang="en-US" altLang="en-US">
                <a:solidFill>
                  <a:schemeClr val="accent1"/>
                </a:solidFill>
              </a:rPr>
              <a:t>] and </a:t>
            </a:r>
            <a:r>
              <a:rPr lang="en-US" altLang="en-US" i="1">
                <a:solidFill>
                  <a:schemeClr val="accent1"/>
                </a:solidFill>
              </a:rPr>
              <a:t>x </a:t>
            </a:r>
            <a:r>
              <a:rPr lang="en-US" altLang="en-US">
                <a:solidFill>
                  <a:schemeClr val="accent1"/>
                </a:solidFill>
              </a:rPr>
              <a:t>are both red.</a:t>
            </a:r>
          </a:p>
          <a:p>
            <a:pPr lvl="1"/>
            <a:r>
              <a:rPr lang="en-US" altLang="en-US">
                <a:solidFill>
                  <a:schemeClr val="accent1"/>
                </a:solidFill>
              </a:rPr>
              <a:t>Prop. 4. Any path containing </a:t>
            </a:r>
            <a:r>
              <a:rPr lang="en-US" altLang="en-US" i="1">
                <a:solidFill>
                  <a:schemeClr val="accent1"/>
                </a:solidFill>
              </a:rPr>
              <a:t>y </a:t>
            </a:r>
            <a:r>
              <a:rPr lang="en-US" altLang="en-US">
                <a:solidFill>
                  <a:schemeClr val="accent1"/>
                </a:solidFill>
              </a:rPr>
              <a:t>now has 1 fewer black node.</a:t>
            </a:r>
          </a:p>
          <a:p>
            <a:pPr lvl="1"/>
            <a:r>
              <a:rPr lang="en-US" altLang="en-US">
                <a:solidFill>
                  <a:schemeClr val="accent1"/>
                </a:solidFill>
              </a:rPr>
              <a:t>Prop. 5. If </a:t>
            </a:r>
            <a:r>
              <a:rPr lang="en-US" altLang="en-US" i="1">
                <a:solidFill>
                  <a:schemeClr val="accent1"/>
                </a:solidFill>
              </a:rPr>
              <a:t>y </a:t>
            </a:r>
            <a:r>
              <a:rPr lang="en-US" altLang="en-US">
                <a:solidFill>
                  <a:schemeClr val="accent1"/>
                </a:solidFill>
              </a:rPr>
              <a:t>is the root and </a:t>
            </a:r>
            <a:r>
              <a:rPr lang="en-US" altLang="en-US" i="1">
                <a:solidFill>
                  <a:schemeClr val="accent1"/>
                </a:solidFill>
              </a:rPr>
              <a:t>x </a:t>
            </a:r>
            <a:r>
              <a:rPr lang="en-US" altLang="en-US">
                <a:solidFill>
                  <a:schemeClr val="accent1"/>
                </a:solidFill>
              </a:rPr>
              <a:t>is red, then the root has become red.</a:t>
            </a:r>
          </a:p>
        </p:txBody>
      </p:sp>
      <p:sp>
        <p:nvSpPr>
          <p:cNvPr id="39940" name="Footer Placeholder 3">
            <a:extLst>
              <a:ext uri="{FF2B5EF4-FFF2-40B4-BE49-F238E27FC236}">
                <a16:creationId xmlns:a16="http://schemas.microsoft.com/office/drawing/2014/main" id="{004EB82B-8302-4E29-A628-5A41ECB07060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35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4D93DFE-D019-49B7-AEDE-CF629A979C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RB Properties Violation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E48003B-1D05-4C61-8313-805ED99411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solidFill>
                  <a:schemeClr val="accent1"/>
                </a:solidFill>
              </a:rPr>
              <a:t>Prop. 4. Any path containing </a:t>
            </a:r>
            <a:r>
              <a:rPr lang="en-US" altLang="en-US" sz="2800" i="1">
                <a:solidFill>
                  <a:schemeClr val="accent1"/>
                </a:solidFill>
              </a:rPr>
              <a:t>y </a:t>
            </a:r>
            <a:r>
              <a:rPr lang="en-US" altLang="en-US" sz="2800">
                <a:solidFill>
                  <a:schemeClr val="accent1"/>
                </a:solidFill>
              </a:rPr>
              <a:t>now has 1 fewer black node</a:t>
            </a:r>
            <a:r>
              <a:rPr lang="en-US" altLang="en-US" sz="280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Correct by giving </a:t>
            </a:r>
            <a:r>
              <a:rPr lang="en-US" altLang="en-US" sz="2400" i="1"/>
              <a:t>x </a:t>
            </a:r>
            <a:r>
              <a:rPr lang="en-US" altLang="en-US" sz="2400"/>
              <a:t>an </a:t>
            </a:r>
            <a:r>
              <a:rPr lang="en-US" altLang="en-US" sz="2400">
                <a:solidFill>
                  <a:schemeClr val="hlink"/>
                </a:solidFill>
              </a:rPr>
              <a:t>“extra black.”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Add 1 to count of black nodes on paths containing </a:t>
            </a:r>
            <a:r>
              <a:rPr lang="en-US" altLang="en-US" sz="2400" i="1"/>
              <a:t>x</a:t>
            </a:r>
            <a:r>
              <a:rPr lang="en-US" altLang="en-US" sz="24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chemeClr val="accent1"/>
                </a:solidFill>
              </a:rPr>
              <a:t>Now property 4 is OK, but property 1 is not.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/>
              <a:t>x </a:t>
            </a:r>
            <a:r>
              <a:rPr lang="en-US" altLang="en-US" sz="2400"/>
              <a:t>is either </a:t>
            </a:r>
            <a:r>
              <a:rPr lang="en-US" altLang="en-US" sz="2400" b="1" i="1">
                <a:solidFill>
                  <a:schemeClr val="hlink"/>
                </a:solidFill>
              </a:rPr>
              <a:t>doubly black</a:t>
            </a:r>
            <a:r>
              <a:rPr lang="en-US" altLang="en-US" sz="2400" b="1" i="1"/>
              <a:t> </a:t>
            </a:r>
            <a:r>
              <a:rPr lang="en-US" altLang="en-US" sz="2400"/>
              <a:t>(if </a:t>
            </a:r>
            <a:r>
              <a:rPr lang="en-US" altLang="en-US" sz="2400" i="1"/>
              <a:t>color</a:t>
            </a:r>
            <a:r>
              <a:rPr lang="en-US" altLang="en-US" sz="2400"/>
              <a:t>[</a:t>
            </a:r>
            <a:r>
              <a:rPr lang="en-US" altLang="en-US" sz="2400" i="1"/>
              <a:t>x</a:t>
            </a:r>
            <a:r>
              <a:rPr lang="en-US" altLang="en-US" sz="2400"/>
              <a:t>] </a:t>
            </a:r>
            <a:r>
              <a:rPr lang="en-US" altLang="en-US" sz="2400">
                <a:latin typeface="MTSYN" charset="-127"/>
              </a:rPr>
              <a:t>= </a:t>
            </a:r>
            <a:r>
              <a:rPr lang="en-US" altLang="en-US" sz="2400"/>
              <a:t>BLACK) or </a:t>
            </a:r>
            <a:r>
              <a:rPr lang="en-US" altLang="en-US" sz="2400" b="1" i="1">
                <a:solidFill>
                  <a:srgbClr val="FF0000"/>
                </a:solidFill>
              </a:rPr>
              <a:t>red &amp; black</a:t>
            </a:r>
            <a:r>
              <a:rPr lang="en-US" altLang="en-US" sz="2400" b="1" i="1"/>
              <a:t> </a:t>
            </a:r>
            <a:r>
              <a:rPr lang="en-US" altLang="en-US" sz="2400"/>
              <a:t>(if </a:t>
            </a:r>
            <a:r>
              <a:rPr lang="en-US" altLang="en-US" sz="2400" i="1"/>
              <a:t>color</a:t>
            </a:r>
            <a:r>
              <a:rPr lang="en-US" altLang="en-US" sz="2400"/>
              <a:t>[</a:t>
            </a:r>
            <a:r>
              <a:rPr lang="en-US" altLang="en-US" sz="2400" i="1"/>
              <a:t>x</a:t>
            </a:r>
            <a:r>
              <a:rPr lang="en-US" altLang="en-US" sz="2400"/>
              <a:t>] </a:t>
            </a:r>
            <a:r>
              <a:rPr lang="en-US" altLang="en-US" sz="2400">
                <a:latin typeface="MTSYN" charset="-127"/>
              </a:rPr>
              <a:t>= </a:t>
            </a:r>
            <a:r>
              <a:rPr lang="en-US" altLang="en-US" sz="2400"/>
              <a:t>RED).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The attribute </a:t>
            </a:r>
            <a:r>
              <a:rPr lang="en-US" altLang="en-US" sz="2400" i="1"/>
              <a:t>color</a:t>
            </a:r>
            <a:r>
              <a:rPr lang="en-US" altLang="en-US" sz="2400"/>
              <a:t>[</a:t>
            </a:r>
            <a:r>
              <a:rPr lang="en-US" altLang="en-US" sz="2400" i="1"/>
              <a:t>x</a:t>
            </a:r>
            <a:r>
              <a:rPr lang="en-US" altLang="en-US" sz="2400"/>
              <a:t>] is still either RED or BLACK. No new values for </a:t>
            </a:r>
            <a:r>
              <a:rPr lang="en-US" altLang="en-US" sz="2400" i="1"/>
              <a:t>color </a:t>
            </a:r>
            <a:r>
              <a:rPr lang="en-US" altLang="en-US" sz="2400"/>
              <a:t>attribute.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 other words, the extra blackness on a node is by virtue of </a:t>
            </a:r>
            <a:r>
              <a:rPr lang="en-US" altLang="en-US" sz="2400" i="1"/>
              <a:t>x </a:t>
            </a:r>
            <a:r>
              <a:rPr lang="en-US" altLang="en-US" sz="2400"/>
              <a:t>pointing to the node.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Remove the violations by calling RB-Delete-Fixup.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40964" name="Footer Placeholder 3">
            <a:extLst>
              <a:ext uri="{FF2B5EF4-FFF2-40B4-BE49-F238E27FC236}">
                <a16:creationId xmlns:a16="http://schemas.microsoft.com/office/drawing/2014/main" id="{2A86DF32-96AD-4428-9667-9E80BDF72393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36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12C4311D-7FE6-4FCB-B11E-E637027497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Height of a Red-black Tree</a:t>
            </a:r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ED8E4467-0EA5-4391-AB66-B80A1CBB11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600200"/>
            <a:ext cx="8839200" cy="4495800"/>
          </a:xfrm>
        </p:spPr>
        <p:txBody>
          <a:bodyPr/>
          <a:lstStyle/>
          <a:p>
            <a:r>
              <a:rPr lang="en-US" altLang="en-US"/>
              <a:t>Height of a node:</a:t>
            </a:r>
          </a:p>
          <a:p>
            <a:pPr lvl="1"/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number of edges in a longest path to a leaf.</a:t>
            </a:r>
          </a:p>
          <a:p>
            <a:r>
              <a:rPr lang="en-US" altLang="en-US"/>
              <a:t>Black-height of a node </a:t>
            </a:r>
            <a:r>
              <a:rPr lang="en-US" altLang="en-US" i="1"/>
              <a:t>x</a:t>
            </a:r>
            <a:r>
              <a:rPr lang="en-US" altLang="en-US"/>
              <a:t>, </a:t>
            </a:r>
            <a:r>
              <a:rPr lang="en-US" altLang="en-US" i="1"/>
              <a:t>bh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):</a:t>
            </a:r>
          </a:p>
          <a:p>
            <a:pPr lvl="1"/>
            <a:r>
              <a:rPr lang="en-US" altLang="en-US" i="1"/>
              <a:t>bh</a:t>
            </a:r>
            <a:r>
              <a:rPr lang="en-US" altLang="en-US">
                <a:latin typeface="RMTMI" charset="-95"/>
              </a:rPr>
              <a:t>(</a:t>
            </a:r>
            <a:r>
              <a:rPr lang="en-US" altLang="en-US" i="1"/>
              <a:t>x</a:t>
            </a:r>
            <a:r>
              <a:rPr lang="en-US" altLang="en-US">
                <a:latin typeface="RMTMI" charset="-95"/>
              </a:rPr>
              <a:t>)</a:t>
            </a:r>
            <a:r>
              <a:rPr lang="en-US" altLang="en-US" i="1">
                <a:latin typeface="RMTMI" charset="-95"/>
              </a:rPr>
              <a:t> </a:t>
            </a:r>
            <a:r>
              <a:rPr lang="en-US" altLang="en-US"/>
              <a:t>= number of black nodes (including </a:t>
            </a:r>
            <a:r>
              <a:rPr lang="en-US" altLang="en-US" i="1"/>
              <a:t>nil</a:t>
            </a:r>
            <a:r>
              <a:rPr lang="en-US" altLang="en-US"/>
              <a:t>[</a:t>
            </a:r>
            <a:r>
              <a:rPr lang="en-US" altLang="en-US" i="1"/>
              <a:t>T </a:t>
            </a:r>
            <a:r>
              <a:rPr lang="en-US" altLang="en-US"/>
              <a:t>]) </a:t>
            </a:r>
            <a:br>
              <a:rPr lang="en-US" altLang="en-US"/>
            </a:br>
            <a:r>
              <a:rPr lang="en-US" altLang="en-US"/>
              <a:t>on the path from </a:t>
            </a:r>
            <a:r>
              <a:rPr lang="en-US" altLang="en-US" i="1"/>
              <a:t>x </a:t>
            </a:r>
            <a:r>
              <a:rPr lang="en-US" altLang="en-US"/>
              <a:t>to leaf, not counting </a:t>
            </a:r>
            <a:r>
              <a:rPr lang="en-US" altLang="en-US" i="1"/>
              <a:t>x</a:t>
            </a:r>
            <a:r>
              <a:rPr lang="en-US" altLang="en-US"/>
              <a:t>.</a:t>
            </a:r>
          </a:p>
          <a:p>
            <a:r>
              <a:rPr lang="en-US" altLang="en-US"/>
              <a:t>Black-height of a red-black tree is the black-height of its root.</a:t>
            </a:r>
          </a:p>
          <a:p>
            <a:pPr lvl="1"/>
            <a:r>
              <a:rPr lang="en-US" altLang="en-US"/>
              <a:t>By Property 4, </a:t>
            </a:r>
            <a:r>
              <a:rPr lang="en-US" altLang="en-US">
                <a:solidFill>
                  <a:schemeClr val="accent1"/>
                </a:solidFill>
              </a:rPr>
              <a:t>black height is well defined.</a:t>
            </a:r>
          </a:p>
          <a:p>
            <a:pPr lvl="1"/>
            <a:endParaRPr lang="en-US"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id="{C0C5FFC7-8A4F-4CA5-9658-E2757FA25735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61AFE81-2950-4F12-925A-8FFF5033CF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28600"/>
            <a:ext cx="9142413" cy="9144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Deletion – Fixup</a:t>
            </a:r>
            <a:r>
              <a:rPr lang="en-US" altLang="en-US"/>
              <a:t> 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911E31F-9034-45D1-AC3D-A6FF494356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14400"/>
            <a:ext cx="8458200" cy="4495800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609600" indent="-609600">
              <a:buFont typeface="Times New Roman" panose="02020603050405020304" pitchFamily="18" charset="0"/>
              <a:buNone/>
            </a:pPr>
            <a:r>
              <a:rPr lang="en-US" altLang="en-US" sz="2400" b="1" u="sng"/>
              <a:t>RB-Delete-Fixup</a:t>
            </a:r>
            <a:r>
              <a:rPr lang="en-US" altLang="en-US" sz="2400" b="1" u="sng">
                <a:latin typeface="RMTMI" charset="-95"/>
              </a:rPr>
              <a:t>(</a:t>
            </a:r>
            <a:r>
              <a:rPr lang="en-US" altLang="en-US" sz="2400" b="1" i="1" u="sng"/>
              <a:t>T</a:t>
            </a:r>
            <a:r>
              <a:rPr lang="en-US" altLang="en-US" sz="2400" b="1" u="sng">
                <a:latin typeface="RMTMI" charset="-95"/>
              </a:rPr>
              <a:t>, </a:t>
            </a:r>
            <a:r>
              <a:rPr lang="en-US" altLang="en-US" sz="2400" b="1" i="1" u="sng"/>
              <a:t>x</a:t>
            </a:r>
            <a:r>
              <a:rPr lang="en-US" altLang="en-US" sz="2400" b="1" u="sng">
                <a:latin typeface="RMTMI" charset="-95"/>
              </a:rPr>
              <a:t>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 b="1"/>
              <a:t>while </a:t>
            </a:r>
            <a:r>
              <a:rPr lang="en-US" altLang="en-US" sz="2400" i="1"/>
              <a:t>x </a:t>
            </a:r>
            <a:r>
              <a:rPr lang="en-US" altLang="en-US" sz="2400">
                <a:latin typeface="MTSYN" charset="-127"/>
                <a:sym typeface="Symbol" panose="05050102010706020507" pitchFamily="18" charset="2"/>
              </a:rPr>
              <a:t></a:t>
            </a:r>
            <a:r>
              <a:rPr lang="en-US" altLang="en-US" sz="2400">
                <a:latin typeface="MTSYN" charset="-127"/>
              </a:rPr>
              <a:t> </a:t>
            </a:r>
            <a:r>
              <a:rPr lang="en-US" altLang="en-US" sz="2400" i="1"/>
              <a:t>root</a:t>
            </a:r>
            <a:r>
              <a:rPr lang="en-US" altLang="en-US" sz="2400"/>
              <a:t>[</a:t>
            </a:r>
            <a:r>
              <a:rPr lang="en-US" altLang="en-US" sz="2400" i="1"/>
              <a:t>T </a:t>
            </a:r>
            <a:r>
              <a:rPr lang="en-US" altLang="en-US" sz="2400"/>
              <a:t>] and </a:t>
            </a:r>
            <a:r>
              <a:rPr lang="en-US" altLang="en-US" sz="2400" i="1"/>
              <a:t>color</a:t>
            </a:r>
            <a:r>
              <a:rPr lang="en-US" altLang="en-US" sz="2400"/>
              <a:t>[</a:t>
            </a:r>
            <a:r>
              <a:rPr lang="en-US" altLang="en-US" sz="2400" i="1"/>
              <a:t>x</a:t>
            </a:r>
            <a:r>
              <a:rPr lang="en-US" altLang="en-US" sz="2400"/>
              <a:t>] </a:t>
            </a:r>
            <a:r>
              <a:rPr lang="en-US" altLang="en-US" sz="2400">
                <a:latin typeface="MTSYN" charset="-127"/>
              </a:rPr>
              <a:t>= </a:t>
            </a:r>
            <a:r>
              <a:rPr lang="en-US" altLang="en-US" sz="2400"/>
              <a:t>BLACK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 b="1"/>
              <a:t>    do if </a:t>
            </a:r>
            <a:r>
              <a:rPr lang="en-US" altLang="en-US" sz="2400" i="1"/>
              <a:t>x </a:t>
            </a:r>
            <a:r>
              <a:rPr lang="en-US" altLang="en-US" sz="2400">
                <a:latin typeface="MTSYN" charset="-127"/>
              </a:rPr>
              <a:t>= </a:t>
            </a:r>
            <a:r>
              <a:rPr lang="en-US" altLang="en-US" sz="2400" i="1"/>
              <a:t>left</a:t>
            </a:r>
            <a:r>
              <a:rPr lang="en-US" altLang="en-US" sz="2400"/>
              <a:t>[</a:t>
            </a:r>
            <a:r>
              <a:rPr lang="en-US" altLang="en-US" sz="2400" i="1"/>
              <a:t>p</a:t>
            </a:r>
            <a:r>
              <a:rPr lang="en-US" altLang="en-US" sz="2400"/>
              <a:t>[</a:t>
            </a:r>
            <a:r>
              <a:rPr lang="en-US" altLang="en-US" sz="2400" i="1"/>
              <a:t>x</a:t>
            </a:r>
            <a:r>
              <a:rPr lang="en-US" altLang="en-US" sz="2400"/>
              <a:t>]]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 b="1"/>
              <a:t>         then </a:t>
            </a:r>
            <a:r>
              <a:rPr lang="en-US" altLang="en-US" sz="2400" i="1">
                <a:latin typeface="RMTMI" charset="-95"/>
              </a:rPr>
              <a:t>w </a:t>
            </a:r>
            <a:r>
              <a:rPr lang="en-US" altLang="en-US" sz="2000"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MTSYN" charset="-127"/>
              </a:rPr>
              <a:t> </a:t>
            </a:r>
            <a:r>
              <a:rPr lang="en-US" altLang="en-US" sz="2400" i="1"/>
              <a:t>right</a:t>
            </a:r>
            <a:r>
              <a:rPr lang="en-US" altLang="en-US" sz="2400"/>
              <a:t>[</a:t>
            </a:r>
            <a:r>
              <a:rPr lang="en-US" altLang="en-US" sz="2400" i="1"/>
              <a:t>p</a:t>
            </a:r>
            <a:r>
              <a:rPr lang="en-US" altLang="en-US" sz="2400"/>
              <a:t>[</a:t>
            </a:r>
            <a:r>
              <a:rPr lang="en-US" altLang="en-US" sz="2400" i="1"/>
              <a:t>x</a:t>
            </a:r>
            <a:r>
              <a:rPr lang="en-US" altLang="en-US" sz="2400"/>
              <a:t>]]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 b="1"/>
              <a:t>                 if </a:t>
            </a:r>
            <a:r>
              <a:rPr lang="en-US" altLang="en-US" sz="2400" i="1"/>
              <a:t>color</a:t>
            </a:r>
            <a:r>
              <a:rPr lang="en-US" altLang="en-US" sz="2400"/>
              <a:t>[</a:t>
            </a:r>
            <a:r>
              <a:rPr lang="en-US" altLang="en-US" sz="2400" i="1">
                <a:latin typeface="RMTMI" charset="-95"/>
              </a:rPr>
              <a:t>w</a:t>
            </a:r>
            <a:r>
              <a:rPr lang="en-US" altLang="en-US" sz="2400"/>
              <a:t>] </a:t>
            </a:r>
            <a:r>
              <a:rPr lang="en-US" altLang="en-US" sz="2400">
                <a:latin typeface="MTSYN" charset="-127"/>
              </a:rPr>
              <a:t>= </a:t>
            </a:r>
            <a:r>
              <a:rPr lang="en-US" altLang="en-US" sz="2400"/>
              <a:t>RED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 b="1"/>
              <a:t>                     then </a:t>
            </a:r>
            <a:r>
              <a:rPr lang="en-US" altLang="en-US" sz="2400" i="1"/>
              <a:t>color</a:t>
            </a:r>
            <a:r>
              <a:rPr lang="en-US" altLang="en-US" sz="2400"/>
              <a:t>[</a:t>
            </a:r>
            <a:r>
              <a:rPr lang="en-US" altLang="en-US" sz="2400" i="1">
                <a:latin typeface="RMTMI" charset="-95"/>
              </a:rPr>
              <a:t>w</a:t>
            </a:r>
            <a:r>
              <a:rPr lang="en-US" altLang="en-US" sz="2400"/>
              <a:t>] </a:t>
            </a:r>
            <a:r>
              <a:rPr lang="en-US" altLang="en-US" sz="2000"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MTSYN" charset="-127"/>
              </a:rPr>
              <a:t> </a:t>
            </a:r>
            <a:r>
              <a:rPr lang="en-US" altLang="en-US" sz="2400"/>
              <a:t>BLACK             </a:t>
            </a:r>
            <a:r>
              <a:rPr lang="en-US" altLang="en-US" sz="2400" i="1">
                <a:latin typeface="LASY10" charset="0"/>
              </a:rPr>
              <a:t>// </a:t>
            </a:r>
            <a:r>
              <a:rPr lang="en-US" altLang="en-US" sz="2400"/>
              <a:t>Case 1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 i="1"/>
              <a:t>                             color</a:t>
            </a:r>
            <a:r>
              <a:rPr lang="en-US" altLang="en-US" sz="2400"/>
              <a:t>[</a:t>
            </a:r>
            <a:r>
              <a:rPr lang="en-US" altLang="en-US" sz="2400" i="1"/>
              <a:t>p</a:t>
            </a:r>
            <a:r>
              <a:rPr lang="en-US" altLang="en-US" sz="2400"/>
              <a:t>[</a:t>
            </a:r>
            <a:r>
              <a:rPr lang="en-US" altLang="en-US" sz="2400" i="1"/>
              <a:t>x</a:t>
            </a:r>
            <a:r>
              <a:rPr lang="en-US" altLang="en-US" sz="2400"/>
              <a:t>]] </a:t>
            </a:r>
            <a:r>
              <a:rPr lang="en-US" altLang="en-US" sz="2000"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MTSYN" charset="-127"/>
              </a:rPr>
              <a:t> </a:t>
            </a:r>
            <a:r>
              <a:rPr lang="en-US" altLang="en-US" sz="2400"/>
              <a:t>RED               </a:t>
            </a:r>
            <a:r>
              <a:rPr lang="en-US" altLang="en-US" sz="2400" i="1">
                <a:latin typeface="LASY10" charset="0"/>
              </a:rPr>
              <a:t>// </a:t>
            </a:r>
            <a:r>
              <a:rPr lang="en-US" altLang="en-US" sz="2400"/>
              <a:t>Case 1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/>
              <a:t>                             LEFT-ROTATE</a:t>
            </a:r>
            <a:r>
              <a:rPr lang="en-US" altLang="en-US" sz="2400" i="1">
                <a:latin typeface="RMTMI" charset="-95"/>
              </a:rPr>
              <a:t>(</a:t>
            </a:r>
            <a:r>
              <a:rPr lang="en-US" altLang="en-US" sz="2400" i="1"/>
              <a:t>T</a:t>
            </a:r>
            <a:r>
              <a:rPr lang="en-US" altLang="en-US" sz="2400" i="1">
                <a:latin typeface="RMTMI" charset="-95"/>
              </a:rPr>
              <a:t>, </a:t>
            </a:r>
            <a:r>
              <a:rPr lang="en-US" altLang="en-US" sz="2400" i="1"/>
              <a:t>p</a:t>
            </a:r>
            <a:r>
              <a:rPr lang="en-US" altLang="en-US" sz="2400"/>
              <a:t>[</a:t>
            </a:r>
            <a:r>
              <a:rPr lang="en-US" altLang="en-US" sz="2400" i="1"/>
              <a:t>x</a:t>
            </a:r>
            <a:r>
              <a:rPr lang="en-US" altLang="en-US" sz="2400"/>
              <a:t>]</a:t>
            </a:r>
            <a:r>
              <a:rPr lang="en-US" altLang="en-US" sz="2400" i="1">
                <a:latin typeface="RMTMI" charset="-95"/>
              </a:rPr>
              <a:t>)      </a:t>
            </a:r>
            <a:r>
              <a:rPr lang="en-US" altLang="en-US" sz="2400" i="1">
                <a:latin typeface="LASY10" charset="0"/>
              </a:rPr>
              <a:t>// </a:t>
            </a:r>
            <a:r>
              <a:rPr lang="en-US" altLang="en-US" sz="2400"/>
              <a:t>Case 1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 i="1">
                <a:latin typeface="RMTMI" charset="-95"/>
              </a:rPr>
              <a:t>                          w </a:t>
            </a:r>
            <a:r>
              <a:rPr lang="en-US" altLang="en-US" sz="2000"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MTSYN" charset="-127"/>
              </a:rPr>
              <a:t> </a:t>
            </a:r>
            <a:r>
              <a:rPr lang="en-US" altLang="en-US" sz="2400" i="1"/>
              <a:t>right</a:t>
            </a:r>
            <a:r>
              <a:rPr lang="en-US" altLang="en-US" sz="2400"/>
              <a:t>[</a:t>
            </a:r>
            <a:r>
              <a:rPr lang="en-US" altLang="en-US" sz="2400" i="1"/>
              <a:t>p</a:t>
            </a:r>
            <a:r>
              <a:rPr lang="en-US" altLang="en-US" sz="2400"/>
              <a:t>[</a:t>
            </a:r>
            <a:r>
              <a:rPr lang="en-US" altLang="en-US" sz="2400" i="1"/>
              <a:t>x</a:t>
            </a:r>
            <a:r>
              <a:rPr lang="en-US" altLang="en-US" sz="2400"/>
              <a:t>]]                  </a:t>
            </a:r>
            <a:r>
              <a:rPr lang="en-US" altLang="en-US" sz="2400" i="1">
                <a:latin typeface="LASY10" charset="0"/>
              </a:rPr>
              <a:t>// </a:t>
            </a:r>
            <a:r>
              <a:rPr lang="en-US" altLang="en-US" sz="2400"/>
              <a:t>Case 1</a:t>
            </a:r>
          </a:p>
          <a:p>
            <a:pPr marL="609600" indent="-609600"/>
            <a:endParaRPr lang="en-US" altLang="en-US" sz="2400"/>
          </a:p>
        </p:txBody>
      </p:sp>
      <p:sp>
        <p:nvSpPr>
          <p:cNvPr id="41988" name="Footer Placeholder 3">
            <a:extLst>
              <a:ext uri="{FF2B5EF4-FFF2-40B4-BE49-F238E27FC236}">
                <a16:creationId xmlns:a16="http://schemas.microsoft.com/office/drawing/2014/main" id="{9EABB53D-86BD-4801-8E4A-2A96A8D3C525}"/>
              </a:ext>
            </a:extLst>
          </p:cNvPr>
          <p:cNvSpPr txBox="1">
            <a:spLocks noGrp="1"/>
          </p:cNvSpPr>
          <p:nvPr/>
        </p:nvSpPr>
        <p:spPr bwMode="auto">
          <a:xfrm>
            <a:off x="37338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37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B0615477-40CC-487A-A023-9A0FC952AE63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Comp 122, Spring 2004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22B1036-9991-492B-B586-06283C0DC7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0"/>
            <a:ext cx="8458200" cy="6705600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533400" indent="-533400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2200" b="1" u="sng"/>
              <a:t>RB-Delete-Fixup</a:t>
            </a:r>
            <a:r>
              <a:rPr lang="en-US" altLang="en-US" sz="2200" b="1" u="sng">
                <a:latin typeface="RMTMI" charset="-95"/>
              </a:rPr>
              <a:t>(</a:t>
            </a:r>
            <a:r>
              <a:rPr lang="en-US" altLang="en-US" sz="2200" b="1" i="1" u="sng"/>
              <a:t>T</a:t>
            </a:r>
            <a:r>
              <a:rPr lang="en-US" altLang="en-US" sz="2200" b="1" i="1" u="sng">
                <a:latin typeface="RMTMI" charset="-95"/>
              </a:rPr>
              <a:t>, </a:t>
            </a:r>
            <a:r>
              <a:rPr lang="en-US" altLang="en-US" sz="2200" b="1" i="1" u="sng"/>
              <a:t>x</a:t>
            </a:r>
            <a:r>
              <a:rPr lang="en-US" altLang="en-US" sz="2200" b="1" u="sng">
                <a:latin typeface="RMTMI" charset="-95"/>
              </a:rPr>
              <a:t>) </a:t>
            </a:r>
            <a:r>
              <a:rPr lang="en-US" altLang="en-US" sz="2200">
                <a:latin typeface="RMTMI" charset="-95"/>
              </a:rPr>
              <a:t>(Contd.)</a:t>
            </a:r>
          </a:p>
          <a:p>
            <a:pPr marL="533400" indent="-533400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2200">
                <a:latin typeface="RMTMI" charset="-95"/>
              </a:rPr>
              <a:t>                /* </a:t>
            </a:r>
            <a:r>
              <a:rPr lang="en-US" altLang="en-US" sz="2200" i="1">
                <a:latin typeface="RMTMI" charset="-95"/>
              </a:rPr>
              <a:t>x</a:t>
            </a:r>
            <a:r>
              <a:rPr lang="en-US" altLang="en-US" sz="2200">
                <a:latin typeface="RMTMI" charset="-95"/>
              </a:rPr>
              <a:t> is still </a:t>
            </a:r>
            <a:r>
              <a:rPr lang="en-US" altLang="en-US" sz="2200" i="1">
                <a:latin typeface="RMTMI" charset="-95"/>
              </a:rPr>
              <a:t>left</a:t>
            </a:r>
            <a:r>
              <a:rPr lang="en-US" altLang="en-US" sz="2200">
                <a:latin typeface="RMTMI" charset="-95"/>
              </a:rPr>
              <a:t>[</a:t>
            </a:r>
            <a:r>
              <a:rPr lang="en-US" altLang="en-US" sz="2200" i="1">
                <a:latin typeface="RMTMI" charset="-95"/>
              </a:rPr>
              <a:t>p</a:t>
            </a:r>
            <a:r>
              <a:rPr lang="en-US" altLang="en-US" sz="2200">
                <a:latin typeface="RMTMI" charset="-95"/>
              </a:rPr>
              <a:t>[</a:t>
            </a:r>
            <a:r>
              <a:rPr lang="en-US" altLang="en-US" sz="2200" i="1">
                <a:latin typeface="RMTMI" charset="-95"/>
              </a:rPr>
              <a:t>x</a:t>
            </a:r>
            <a:r>
              <a:rPr lang="en-US" altLang="en-US" sz="2200">
                <a:latin typeface="RMTMI" charset="-95"/>
              </a:rPr>
              <a:t>]] */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 startAt="9"/>
            </a:pPr>
            <a:r>
              <a:rPr lang="en-US" altLang="en-US" sz="2200" b="1"/>
              <a:t>        if </a:t>
            </a:r>
            <a:r>
              <a:rPr lang="en-US" altLang="en-US" sz="2200" i="1"/>
              <a:t>color</a:t>
            </a:r>
            <a:r>
              <a:rPr lang="en-US" altLang="en-US" sz="2200"/>
              <a:t>[</a:t>
            </a:r>
            <a:r>
              <a:rPr lang="en-US" altLang="en-US" sz="2200" i="1"/>
              <a:t>left</a:t>
            </a:r>
            <a:r>
              <a:rPr lang="en-US" altLang="en-US" sz="2200"/>
              <a:t>[</a:t>
            </a:r>
            <a:r>
              <a:rPr lang="en-US" altLang="en-US" sz="2200" i="1">
                <a:latin typeface="RMTMI" charset="-95"/>
              </a:rPr>
              <a:t>w</a:t>
            </a:r>
            <a:r>
              <a:rPr lang="en-US" altLang="en-US" sz="2200"/>
              <a:t>]] </a:t>
            </a:r>
            <a:r>
              <a:rPr lang="en-US" altLang="en-US" sz="2200">
                <a:latin typeface="MTSYN" charset="-127"/>
              </a:rPr>
              <a:t>= </a:t>
            </a:r>
            <a:r>
              <a:rPr lang="en-US" altLang="en-US" sz="2200"/>
              <a:t>BLACK and </a:t>
            </a:r>
            <a:r>
              <a:rPr lang="en-US" altLang="en-US" sz="2200" i="1"/>
              <a:t>color</a:t>
            </a:r>
            <a:r>
              <a:rPr lang="en-US" altLang="en-US" sz="2200"/>
              <a:t>[</a:t>
            </a:r>
            <a:r>
              <a:rPr lang="en-US" altLang="en-US" sz="2200" i="1"/>
              <a:t>right</a:t>
            </a:r>
            <a:r>
              <a:rPr lang="en-US" altLang="en-US" sz="2200"/>
              <a:t>[</a:t>
            </a:r>
            <a:r>
              <a:rPr lang="en-US" altLang="en-US" sz="2200" i="1">
                <a:latin typeface="RMTMI" charset="-95"/>
              </a:rPr>
              <a:t>w</a:t>
            </a:r>
            <a:r>
              <a:rPr lang="en-US" altLang="en-US" sz="2200"/>
              <a:t>]] </a:t>
            </a:r>
            <a:r>
              <a:rPr lang="en-US" altLang="en-US" sz="2200">
                <a:latin typeface="MTSYN" charset="-127"/>
              </a:rPr>
              <a:t>= </a:t>
            </a:r>
            <a:r>
              <a:rPr lang="en-US" altLang="en-US" sz="2200"/>
              <a:t>BLACK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 startAt="9"/>
            </a:pPr>
            <a:r>
              <a:rPr lang="en-US" altLang="en-US" sz="2200" b="1"/>
              <a:t>            then </a:t>
            </a:r>
            <a:r>
              <a:rPr lang="en-US" altLang="en-US" sz="2200" i="1"/>
              <a:t>color</a:t>
            </a:r>
            <a:r>
              <a:rPr lang="en-US" altLang="en-US" sz="2200"/>
              <a:t>[</a:t>
            </a:r>
            <a:r>
              <a:rPr lang="en-US" altLang="en-US" sz="2200" i="1">
                <a:latin typeface="RMTMI" charset="-95"/>
              </a:rPr>
              <a:t>w</a:t>
            </a:r>
            <a:r>
              <a:rPr lang="en-US" altLang="en-US" sz="2200"/>
              <a:t>] </a:t>
            </a:r>
            <a:r>
              <a:rPr lang="en-US" altLang="en-US" sz="2400">
                <a:sym typeface="Symbol" panose="05050102010706020507" pitchFamily="18" charset="2"/>
              </a:rPr>
              <a:t></a:t>
            </a:r>
            <a:r>
              <a:rPr lang="en-US" altLang="en-US" sz="2200">
                <a:latin typeface="MTSYN" charset="-127"/>
              </a:rPr>
              <a:t> </a:t>
            </a:r>
            <a:r>
              <a:rPr lang="en-US" altLang="en-US" sz="2200"/>
              <a:t>RED                              </a:t>
            </a:r>
            <a:r>
              <a:rPr lang="en-US" altLang="en-US" sz="2200" i="1">
                <a:latin typeface="LASY10" charset="0"/>
              </a:rPr>
              <a:t>// </a:t>
            </a:r>
            <a:r>
              <a:rPr lang="en-US" altLang="en-US" sz="2200"/>
              <a:t>Case 2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 startAt="9"/>
            </a:pPr>
            <a:r>
              <a:rPr lang="en-US" altLang="en-US" sz="2200" i="1"/>
              <a:t>                     x </a:t>
            </a:r>
            <a:r>
              <a:rPr lang="en-US" altLang="en-US" sz="2400">
                <a:sym typeface="Symbol" panose="05050102010706020507" pitchFamily="18" charset="2"/>
              </a:rPr>
              <a:t></a:t>
            </a:r>
            <a:r>
              <a:rPr lang="en-US" altLang="en-US" sz="2200">
                <a:latin typeface="MTSYN" charset="-127"/>
              </a:rPr>
              <a:t> </a:t>
            </a:r>
            <a:r>
              <a:rPr lang="en-US" altLang="en-US" sz="2200" i="1"/>
              <a:t>p</a:t>
            </a:r>
            <a:r>
              <a:rPr lang="en-US" altLang="en-US" sz="2200"/>
              <a:t>[</a:t>
            </a:r>
            <a:r>
              <a:rPr lang="en-US" altLang="en-US" sz="2200" i="1"/>
              <a:t>x</a:t>
            </a:r>
            <a:r>
              <a:rPr lang="en-US" altLang="en-US" sz="2200"/>
              <a:t>]                                           </a:t>
            </a:r>
            <a:r>
              <a:rPr lang="en-US" altLang="en-US" sz="2200" i="1">
                <a:latin typeface="LASY10" charset="0"/>
              </a:rPr>
              <a:t>// </a:t>
            </a:r>
            <a:r>
              <a:rPr lang="en-US" altLang="en-US" sz="2200"/>
              <a:t>Case 2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 startAt="9"/>
            </a:pPr>
            <a:r>
              <a:rPr lang="en-US" altLang="en-US" sz="2200" b="1"/>
              <a:t>            else if </a:t>
            </a:r>
            <a:r>
              <a:rPr lang="en-US" altLang="en-US" sz="2200" i="1"/>
              <a:t>color</a:t>
            </a:r>
            <a:r>
              <a:rPr lang="en-US" altLang="en-US" sz="2200"/>
              <a:t>[</a:t>
            </a:r>
            <a:r>
              <a:rPr lang="en-US" altLang="en-US" sz="2200" i="1"/>
              <a:t>right</a:t>
            </a:r>
            <a:r>
              <a:rPr lang="en-US" altLang="en-US" sz="2200"/>
              <a:t>[</a:t>
            </a:r>
            <a:r>
              <a:rPr lang="en-US" altLang="en-US" sz="2200" i="1">
                <a:latin typeface="RMTMI" charset="-95"/>
              </a:rPr>
              <a:t>w</a:t>
            </a:r>
            <a:r>
              <a:rPr lang="en-US" altLang="en-US" sz="2200"/>
              <a:t>]] </a:t>
            </a:r>
            <a:r>
              <a:rPr lang="en-US" altLang="en-US" sz="2200">
                <a:latin typeface="MTSYN" charset="-127"/>
              </a:rPr>
              <a:t>= </a:t>
            </a:r>
            <a:r>
              <a:rPr lang="en-US" altLang="en-US" sz="2200"/>
              <a:t>BLACK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 startAt="9"/>
            </a:pPr>
            <a:r>
              <a:rPr lang="en-US" altLang="en-US" sz="2200" b="1"/>
              <a:t>                       then </a:t>
            </a:r>
            <a:r>
              <a:rPr lang="en-US" altLang="en-US" sz="2200" i="1"/>
              <a:t>color</a:t>
            </a:r>
            <a:r>
              <a:rPr lang="en-US" altLang="en-US" sz="2200"/>
              <a:t>[</a:t>
            </a:r>
            <a:r>
              <a:rPr lang="en-US" altLang="en-US" sz="2200" i="1"/>
              <a:t>left</a:t>
            </a:r>
            <a:r>
              <a:rPr lang="en-US" altLang="en-US" sz="2200"/>
              <a:t>[</a:t>
            </a:r>
            <a:r>
              <a:rPr lang="en-US" altLang="en-US" sz="2200" i="1">
                <a:latin typeface="RMTMI" charset="-95"/>
              </a:rPr>
              <a:t>w</a:t>
            </a:r>
            <a:r>
              <a:rPr lang="en-US" altLang="en-US" sz="2200"/>
              <a:t>]] </a:t>
            </a:r>
            <a:r>
              <a:rPr lang="en-US" altLang="en-US" sz="2400">
                <a:sym typeface="Symbol" panose="05050102010706020507" pitchFamily="18" charset="2"/>
              </a:rPr>
              <a:t></a:t>
            </a:r>
            <a:r>
              <a:rPr lang="en-US" altLang="en-US" sz="2200">
                <a:latin typeface="MTSYN" charset="-127"/>
              </a:rPr>
              <a:t> </a:t>
            </a:r>
            <a:r>
              <a:rPr lang="en-US" altLang="en-US" sz="2200"/>
              <a:t>BLACK      </a:t>
            </a:r>
            <a:r>
              <a:rPr lang="en-US" altLang="en-US" sz="2200" i="1">
                <a:latin typeface="LASY10" charset="0"/>
              </a:rPr>
              <a:t>// </a:t>
            </a:r>
            <a:r>
              <a:rPr lang="en-US" altLang="en-US" sz="2200"/>
              <a:t>Case 3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 startAt="9"/>
            </a:pPr>
            <a:r>
              <a:rPr lang="en-US" altLang="en-US" sz="2200" i="1"/>
              <a:t>                                color</a:t>
            </a:r>
            <a:r>
              <a:rPr lang="en-US" altLang="en-US" sz="2200"/>
              <a:t>[</a:t>
            </a:r>
            <a:r>
              <a:rPr lang="en-US" altLang="en-US" sz="2200" i="1">
                <a:latin typeface="RMTMI" charset="-95"/>
              </a:rPr>
              <a:t>w</a:t>
            </a:r>
            <a:r>
              <a:rPr lang="en-US" altLang="en-US" sz="2200"/>
              <a:t>] </a:t>
            </a:r>
            <a:r>
              <a:rPr lang="en-US" altLang="en-US" sz="2400">
                <a:sym typeface="Symbol" panose="05050102010706020507" pitchFamily="18" charset="2"/>
              </a:rPr>
              <a:t></a:t>
            </a:r>
            <a:r>
              <a:rPr lang="en-US" altLang="en-US" sz="2200">
                <a:latin typeface="MTSYN" charset="-127"/>
              </a:rPr>
              <a:t> </a:t>
            </a:r>
            <a:r>
              <a:rPr lang="en-US" altLang="en-US" sz="2200"/>
              <a:t>RED                   </a:t>
            </a:r>
            <a:r>
              <a:rPr lang="en-US" altLang="en-US" sz="2200" i="1">
                <a:latin typeface="LASY10" charset="0"/>
              </a:rPr>
              <a:t>// </a:t>
            </a:r>
            <a:r>
              <a:rPr lang="en-US" altLang="en-US" sz="2200"/>
              <a:t>Case 3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 startAt="9"/>
            </a:pPr>
            <a:r>
              <a:rPr lang="en-US" altLang="en-US" sz="2200"/>
              <a:t>                                RIGHT-ROTATE</a:t>
            </a:r>
            <a:r>
              <a:rPr lang="en-US" altLang="en-US" sz="2200">
                <a:latin typeface="RMTMI" charset="-95"/>
              </a:rPr>
              <a:t>(</a:t>
            </a:r>
            <a:r>
              <a:rPr lang="en-US" altLang="en-US" sz="2200" i="1"/>
              <a:t>T</a:t>
            </a:r>
            <a:r>
              <a:rPr lang="en-US" altLang="en-US" sz="2200" i="1">
                <a:latin typeface="RMTMI" charset="-95"/>
              </a:rPr>
              <a:t>,w</a:t>
            </a:r>
            <a:r>
              <a:rPr lang="en-US" altLang="en-US" sz="2200">
                <a:latin typeface="RMTMI" charset="-95"/>
              </a:rPr>
              <a:t>)</a:t>
            </a:r>
            <a:r>
              <a:rPr lang="en-US" altLang="en-US" sz="2200" i="1">
                <a:latin typeface="RMTMI" charset="-95"/>
              </a:rPr>
              <a:t>         </a:t>
            </a:r>
            <a:r>
              <a:rPr lang="en-US" altLang="en-US" sz="2200" i="1">
                <a:latin typeface="LASY10" charset="0"/>
              </a:rPr>
              <a:t>// </a:t>
            </a:r>
            <a:r>
              <a:rPr lang="en-US" altLang="en-US" sz="2200"/>
              <a:t>Case 3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 startAt="9"/>
            </a:pPr>
            <a:r>
              <a:rPr lang="en-US" altLang="en-US" sz="2200" i="1">
                <a:latin typeface="RMTMI" charset="-95"/>
              </a:rPr>
              <a:t>                                w </a:t>
            </a:r>
            <a:r>
              <a:rPr lang="en-US" altLang="en-US" sz="2400">
                <a:sym typeface="Symbol" panose="05050102010706020507" pitchFamily="18" charset="2"/>
              </a:rPr>
              <a:t></a:t>
            </a:r>
            <a:r>
              <a:rPr lang="en-US" altLang="en-US" sz="2200">
                <a:latin typeface="MTSYN" charset="-127"/>
              </a:rPr>
              <a:t> </a:t>
            </a:r>
            <a:r>
              <a:rPr lang="en-US" altLang="en-US" sz="2200" i="1"/>
              <a:t>right</a:t>
            </a:r>
            <a:r>
              <a:rPr lang="en-US" altLang="en-US" sz="2200"/>
              <a:t>[</a:t>
            </a:r>
            <a:r>
              <a:rPr lang="en-US" altLang="en-US" sz="2200" i="1"/>
              <a:t>p</a:t>
            </a:r>
            <a:r>
              <a:rPr lang="en-US" altLang="en-US" sz="2200"/>
              <a:t>[</a:t>
            </a:r>
            <a:r>
              <a:rPr lang="en-US" altLang="en-US" sz="2200" i="1"/>
              <a:t>x</a:t>
            </a:r>
            <a:r>
              <a:rPr lang="en-US" altLang="en-US" sz="2200"/>
              <a:t>]]                     </a:t>
            </a:r>
            <a:r>
              <a:rPr lang="en-US" altLang="en-US" sz="2200" i="1">
                <a:latin typeface="LASY10" charset="0"/>
              </a:rPr>
              <a:t>// </a:t>
            </a:r>
            <a:r>
              <a:rPr lang="en-US" altLang="en-US" sz="2200"/>
              <a:t>Case 3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 startAt="9"/>
            </a:pPr>
            <a:r>
              <a:rPr lang="en-US" altLang="en-US" sz="2200" i="1"/>
              <a:t>                   color</a:t>
            </a:r>
            <a:r>
              <a:rPr lang="en-US" altLang="en-US" sz="2200"/>
              <a:t>[</a:t>
            </a:r>
            <a:r>
              <a:rPr lang="en-US" altLang="en-US" sz="2200" i="1">
                <a:latin typeface="RMTMI" charset="-95"/>
              </a:rPr>
              <a:t>w</a:t>
            </a:r>
            <a:r>
              <a:rPr lang="en-US" altLang="en-US" sz="2200"/>
              <a:t>] </a:t>
            </a:r>
            <a:r>
              <a:rPr lang="en-US" altLang="en-US" sz="2400">
                <a:sym typeface="Symbol" panose="05050102010706020507" pitchFamily="18" charset="2"/>
              </a:rPr>
              <a:t></a:t>
            </a:r>
            <a:r>
              <a:rPr lang="en-US" altLang="en-US" sz="2200">
                <a:latin typeface="MTSYN" charset="-127"/>
              </a:rPr>
              <a:t> </a:t>
            </a:r>
            <a:r>
              <a:rPr lang="en-US" altLang="en-US" sz="2200" i="1"/>
              <a:t>color</a:t>
            </a:r>
            <a:r>
              <a:rPr lang="en-US" altLang="en-US" sz="2200"/>
              <a:t>[</a:t>
            </a:r>
            <a:r>
              <a:rPr lang="en-US" altLang="en-US" sz="2200" i="1"/>
              <a:t>p</a:t>
            </a:r>
            <a:r>
              <a:rPr lang="en-US" altLang="en-US" sz="2200"/>
              <a:t>[</a:t>
            </a:r>
            <a:r>
              <a:rPr lang="en-US" altLang="en-US" sz="2200" i="1"/>
              <a:t>x</a:t>
            </a:r>
            <a:r>
              <a:rPr lang="en-US" altLang="en-US" sz="2200"/>
              <a:t>]]                      </a:t>
            </a:r>
            <a:r>
              <a:rPr lang="en-US" altLang="en-US" sz="2200" i="1">
                <a:latin typeface="LASY10" charset="0"/>
              </a:rPr>
              <a:t>// </a:t>
            </a:r>
            <a:r>
              <a:rPr lang="en-US" altLang="en-US" sz="2200"/>
              <a:t>Case 4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 startAt="9"/>
            </a:pPr>
            <a:r>
              <a:rPr lang="en-US" altLang="en-US" sz="2200" i="1"/>
              <a:t>                   color</a:t>
            </a:r>
            <a:r>
              <a:rPr lang="en-US" altLang="en-US" sz="2200"/>
              <a:t>[</a:t>
            </a:r>
            <a:r>
              <a:rPr lang="en-US" altLang="en-US" sz="2200" i="1"/>
              <a:t>p</a:t>
            </a:r>
            <a:r>
              <a:rPr lang="en-US" altLang="en-US" sz="2200"/>
              <a:t>[</a:t>
            </a:r>
            <a:r>
              <a:rPr lang="en-US" altLang="en-US" sz="2200" i="1"/>
              <a:t>x</a:t>
            </a:r>
            <a:r>
              <a:rPr lang="en-US" altLang="en-US" sz="2200"/>
              <a:t>]] </a:t>
            </a:r>
            <a:r>
              <a:rPr lang="en-US" altLang="en-US" sz="2400">
                <a:sym typeface="Symbol" panose="05050102010706020507" pitchFamily="18" charset="2"/>
              </a:rPr>
              <a:t></a:t>
            </a:r>
            <a:r>
              <a:rPr lang="en-US" altLang="en-US" sz="2200">
                <a:latin typeface="MTSYN" charset="-127"/>
              </a:rPr>
              <a:t> </a:t>
            </a:r>
            <a:r>
              <a:rPr lang="en-US" altLang="en-US" sz="2200"/>
              <a:t>BLACK                      </a:t>
            </a:r>
            <a:r>
              <a:rPr lang="en-US" altLang="en-US" sz="2200" i="1">
                <a:latin typeface="LASY10" charset="0"/>
              </a:rPr>
              <a:t>// </a:t>
            </a:r>
            <a:r>
              <a:rPr lang="en-US" altLang="en-US" sz="2200"/>
              <a:t>Case 4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 startAt="9"/>
            </a:pPr>
            <a:r>
              <a:rPr lang="en-US" altLang="en-US" sz="2200" i="1"/>
              <a:t>                   color</a:t>
            </a:r>
            <a:r>
              <a:rPr lang="en-US" altLang="en-US" sz="2200"/>
              <a:t>[</a:t>
            </a:r>
            <a:r>
              <a:rPr lang="en-US" altLang="en-US" sz="2200" i="1"/>
              <a:t>right</a:t>
            </a:r>
            <a:r>
              <a:rPr lang="en-US" altLang="en-US" sz="2200"/>
              <a:t>[</a:t>
            </a:r>
            <a:r>
              <a:rPr lang="en-US" altLang="en-US" sz="2200" i="1">
                <a:latin typeface="RMTMI" charset="-95"/>
              </a:rPr>
              <a:t>w</a:t>
            </a:r>
            <a:r>
              <a:rPr lang="en-US" altLang="en-US" sz="2200"/>
              <a:t>]] </a:t>
            </a:r>
            <a:r>
              <a:rPr lang="en-US" altLang="en-US" sz="2400">
                <a:sym typeface="Symbol" panose="05050102010706020507" pitchFamily="18" charset="2"/>
              </a:rPr>
              <a:t></a:t>
            </a:r>
            <a:r>
              <a:rPr lang="en-US" altLang="en-US" sz="2200">
                <a:latin typeface="MTSYN" charset="-127"/>
              </a:rPr>
              <a:t> </a:t>
            </a:r>
            <a:r>
              <a:rPr lang="en-US" altLang="en-US" sz="2200"/>
              <a:t>BLACK               </a:t>
            </a:r>
            <a:r>
              <a:rPr lang="en-US" altLang="en-US" sz="2200" i="1">
                <a:latin typeface="LASY10" charset="0"/>
              </a:rPr>
              <a:t>// </a:t>
            </a:r>
            <a:r>
              <a:rPr lang="en-US" altLang="en-US" sz="2200"/>
              <a:t>Case 4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 startAt="9"/>
            </a:pPr>
            <a:r>
              <a:rPr lang="en-US" altLang="en-US" sz="2200"/>
              <a:t>                   LEFT-ROTATE</a:t>
            </a:r>
            <a:r>
              <a:rPr lang="en-US" altLang="en-US" sz="2200" i="1">
                <a:latin typeface="RMTMI" charset="-95"/>
              </a:rPr>
              <a:t>(</a:t>
            </a:r>
            <a:r>
              <a:rPr lang="en-US" altLang="en-US" sz="2200" i="1"/>
              <a:t>T</a:t>
            </a:r>
            <a:r>
              <a:rPr lang="en-US" altLang="en-US" sz="2200" i="1">
                <a:latin typeface="RMTMI" charset="-95"/>
              </a:rPr>
              <a:t>, </a:t>
            </a:r>
            <a:r>
              <a:rPr lang="en-US" altLang="en-US" sz="2200" i="1"/>
              <a:t>p</a:t>
            </a:r>
            <a:r>
              <a:rPr lang="en-US" altLang="en-US" sz="2200"/>
              <a:t>[</a:t>
            </a:r>
            <a:r>
              <a:rPr lang="en-US" altLang="en-US" sz="2200" i="1"/>
              <a:t>x</a:t>
            </a:r>
            <a:r>
              <a:rPr lang="en-US" altLang="en-US" sz="2200"/>
              <a:t>]</a:t>
            </a:r>
            <a:r>
              <a:rPr lang="en-US" altLang="en-US" sz="2200" i="1">
                <a:latin typeface="RMTMI" charset="-95"/>
              </a:rPr>
              <a:t>)                   </a:t>
            </a:r>
            <a:r>
              <a:rPr lang="en-US" altLang="en-US" sz="2200" i="1">
                <a:latin typeface="LASY10" charset="0"/>
              </a:rPr>
              <a:t>// </a:t>
            </a:r>
            <a:r>
              <a:rPr lang="en-US" altLang="en-US" sz="2200"/>
              <a:t>Case 4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 startAt="9"/>
            </a:pPr>
            <a:r>
              <a:rPr lang="en-US" altLang="en-US" sz="2200" i="1"/>
              <a:t>                   x </a:t>
            </a:r>
            <a:r>
              <a:rPr lang="en-US" altLang="en-US" sz="2400">
                <a:sym typeface="Symbol" panose="05050102010706020507" pitchFamily="18" charset="2"/>
              </a:rPr>
              <a:t></a:t>
            </a:r>
            <a:r>
              <a:rPr lang="en-US" altLang="en-US" sz="2200">
                <a:latin typeface="MTSYN" charset="-127"/>
              </a:rPr>
              <a:t> </a:t>
            </a:r>
            <a:r>
              <a:rPr lang="en-US" altLang="en-US" sz="2200" i="1"/>
              <a:t>root</a:t>
            </a:r>
            <a:r>
              <a:rPr lang="en-US" altLang="en-US" sz="2200"/>
              <a:t>[</a:t>
            </a:r>
            <a:r>
              <a:rPr lang="en-US" altLang="en-US" sz="2200" i="1"/>
              <a:t>T </a:t>
            </a:r>
            <a:r>
              <a:rPr lang="en-US" altLang="en-US" sz="2200"/>
              <a:t>]                                      </a:t>
            </a:r>
            <a:r>
              <a:rPr lang="en-US" altLang="en-US" sz="2200" i="1">
                <a:latin typeface="LASY10" charset="0"/>
              </a:rPr>
              <a:t>// </a:t>
            </a:r>
            <a:r>
              <a:rPr lang="en-US" altLang="en-US" sz="2200"/>
              <a:t>Case 4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 startAt="9"/>
            </a:pPr>
            <a:r>
              <a:rPr lang="en-US" altLang="en-US" sz="2200" b="1"/>
              <a:t>    else </a:t>
            </a:r>
            <a:r>
              <a:rPr lang="en-US" altLang="en-US" sz="2200"/>
              <a:t>(same as </a:t>
            </a:r>
            <a:r>
              <a:rPr lang="en-US" altLang="en-US" sz="2200" b="1"/>
              <a:t>then </a:t>
            </a:r>
            <a:r>
              <a:rPr lang="en-US" altLang="en-US" sz="2200"/>
              <a:t>clause with “right” and “left” exchanged)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 startAt="9"/>
            </a:pPr>
            <a:r>
              <a:rPr lang="en-US" altLang="en-US" sz="2200" i="1"/>
              <a:t>color</a:t>
            </a:r>
            <a:r>
              <a:rPr lang="en-US" altLang="en-US" sz="2200"/>
              <a:t>[</a:t>
            </a:r>
            <a:r>
              <a:rPr lang="en-US" altLang="en-US" sz="2200" i="1"/>
              <a:t>x</a:t>
            </a:r>
            <a:r>
              <a:rPr lang="en-US" altLang="en-US" sz="2200"/>
              <a:t>] </a:t>
            </a:r>
            <a:r>
              <a:rPr lang="en-US" altLang="en-US" sz="2400">
                <a:sym typeface="Symbol" panose="05050102010706020507" pitchFamily="18" charset="2"/>
              </a:rPr>
              <a:t></a:t>
            </a:r>
            <a:r>
              <a:rPr lang="en-US" altLang="en-US" sz="2200">
                <a:latin typeface="MTSYN" charset="-127"/>
              </a:rPr>
              <a:t> </a:t>
            </a:r>
            <a:r>
              <a:rPr lang="en-US" altLang="en-US" sz="2200"/>
              <a:t>BLACK</a:t>
            </a:r>
          </a:p>
          <a:p>
            <a:pPr marL="533400" indent="-533400">
              <a:lnSpc>
                <a:spcPct val="90000"/>
              </a:lnSpc>
            </a:pPr>
            <a:endParaRPr lang="en-US" altLang="en-US" sz="2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A87D44F-C228-4A7C-A141-8FFBD49C99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Deletion – Fixup</a:t>
            </a:r>
            <a:r>
              <a:rPr lang="en-US" altLang="en-US"/>
              <a:t> 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A9B951D-9E73-4DD9-AA05-D7E35055A9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800" b="1" i="1"/>
              <a:t>Idea</a:t>
            </a:r>
            <a:r>
              <a:rPr lang="en-US" altLang="en-US" sz="2800" b="1" i="1">
                <a:solidFill>
                  <a:srgbClr val="CC3300"/>
                </a:solidFill>
              </a:rPr>
              <a:t>:</a:t>
            </a:r>
            <a:r>
              <a:rPr lang="en-US" altLang="en-US" sz="2800" b="1" i="1"/>
              <a:t> </a:t>
            </a:r>
            <a:r>
              <a:rPr lang="en-US" altLang="en-US" sz="2800"/>
              <a:t>Move the extra black up the tree until </a:t>
            </a:r>
            <a:r>
              <a:rPr lang="en-US" altLang="en-US" sz="2800" i="1"/>
              <a:t>x </a:t>
            </a:r>
            <a:r>
              <a:rPr lang="en-US" altLang="en-US" sz="2800"/>
              <a:t>points to a red &amp; black node </a:t>
            </a:r>
            <a:r>
              <a:rPr lang="en-US" altLang="en-US" sz="2400">
                <a:sym typeface="Symbol" panose="05050102010706020507" pitchFamily="18" charset="2"/>
              </a:rPr>
              <a:t></a:t>
            </a:r>
            <a:r>
              <a:rPr lang="en-US" altLang="en-US" sz="2800">
                <a:latin typeface="MTSYN" charset="-127"/>
              </a:rPr>
              <a:t> </a:t>
            </a:r>
            <a:r>
              <a:rPr lang="en-US" altLang="en-US" sz="2800"/>
              <a:t>turn it into a black node,</a:t>
            </a:r>
          </a:p>
          <a:p>
            <a:r>
              <a:rPr lang="en-US" altLang="en-US" sz="2800" i="1"/>
              <a:t>x </a:t>
            </a:r>
            <a:r>
              <a:rPr lang="en-US" altLang="en-US" sz="2800"/>
              <a:t>points to the root </a:t>
            </a:r>
            <a:r>
              <a:rPr lang="en-US" altLang="en-US" sz="2400">
                <a:sym typeface="Symbol" panose="05050102010706020507" pitchFamily="18" charset="2"/>
              </a:rPr>
              <a:t></a:t>
            </a:r>
            <a:r>
              <a:rPr lang="en-US" altLang="en-US" sz="2800">
                <a:latin typeface="MTSYN" charset="-127"/>
              </a:rPr>
              <a:t> </a:t>
            </a:r>
            <a:r>
              <a:rPr lang="en-US" altLang="en-US" sz="2800"/>
              <a:t>just remove the extra black, or </a:t>
            </a:r>
          </a:p>
          <a:p>
            <a:r>
              <a:rPr lang="en-US" altLang="en-US" sz="2800"/>
              <a:t>We can do certain rotations and recolorings and finish.</a:t>
            </a:r>
          </a:p>
          <a:p>
            <a:r>
              <a:rPr lang="en-US" altLang="en-US" sz="2800"/>
              <a:t>Within the </a:t>
            </a:r>
            <a:r>
              <a:rPr lang="en-US" altLang="en-US" sz="2800" b="1"/>
              <a:t>while </a:t>
            </a:r>
            <a:r>
              <a:rPr lang="en-US" altLang="en-US" sz="2800"/>
              <a:t>loop:</a:t>
            </a:r>
          </a:p>
          <a:p>
            <a:pPr lvl="1"/>
            <a:r>
              <a:rPr lang="en-US" altLang="en-US" sz="2400" i="1"/>
              <a:t>x </a:t>
            </a:r>
            <a:r>
              <a:rPr lang="en-US" altLang="en-US" sz="2400"/>
              <a:t>always points to a nonroot doubly black node.</a:t>
            </a:r>
          </a:p>
          <a:p>
            <a:pPr lvl="1"/>
            <a:r>
              <a:rPr lang="en-US" altLang="en-US" sz="2400" i="1">
                <a:latin typeface="RMTMI" charset="-95"/>
              </a:rPr>
              <a:t>w </a:t>
            </a:r>
            <a:r>
              <a:rPr lang="en-US" altLang="en-US" sz="2400"/>
              <a:t>is </a:t>
            </a:r>
            <a:r>
              <a:rPr lang="en-US" altLang="en-US" sz="2400" i="1"/>
              <a:t>x</a:t>
            </a:r>
            <a:r>
              <a:rPr lang="en-US" altLang="en-US" sz="2400"/>
              <a:t>’s sibling.</a:t>
            </a:r>
          </a:p>
          <a:p>
            <a:pPr lvl="1"/>
            <a:r>
              <a:rPr lang="en-US" altLang="en-US" sz="2400" i="1">
                <a:latin typeface="RMTMI" charset="-95"/>
              </a:rPr>
              <a:t>w </a:t>
            </a:r>
            <a:r>
              <a:rPr lang="en-US" altLang="en-US" sz="2400"/>
              <a:t>cannot be </a:t>
            </a:r>
            <a:r>
              <a:rPr lang="en-US" altLang="en-US" sz="2400" i="1"/>
              <a:t>nil</a:t>
            </a:r>
            <a:r>
              <a:rPr lang="en-US" altLang="en-US" sz="2400"/>
              <a:t>[</a:t>
            </a:r>
            <a:r>
              <a:rPr lang="en-US" altLang="en-US" sz="2400" i="1"/>
              <a:t>T </a:t>
            </a:r>
            <a:r>
              <a:rPr lang="en-US" altLang="en-US" sz="2400"/>
              <a:t>], since that would violate property 4 at </a:t>
            </a:r>
            <a:r>
              <a:rPr lang="en-US" altLang="en-US" sz="2400" i="1"/>
              <a:t>p</a:t>
            </a:r>
            <a:r>
              <a:rPr lang="en-US" altLang="en-US" sz="2400"/>
              <a:t>[</a:t>
            </a:r>
            <a:r>
              <a:rPr lang="en-US" altLang="en-US" sz="2400" i="1"/>
              <a:t>x</a:t>
            </a:r>
            <a:r>
              <a:rPr lang="en-US" altLang="en-US" sz="2400"/>
              <a:t>].</a:t>
            </a:r>
          </a:p>
          <a:p>
            <a:r>
              <a:rPr lang="en-US" altLang="en-US" sz="2800"/>
              <a:t>8 cases in all, 4 of which are symmetric to the other.</a:t>
            </a:r>
          </a:p>
        </p:txBody>
      </p:sp>
      <p:sp>
        <p:nvSpPr>
          <p:cNvPr id="44036" name="Footer Placeholder 3">
            <a:extLst>
              <a:ext uri="{FF2B5EF4-FFF2-40B4-BE49-F238E27FC236}">
                <a16:creationId xmlns:a16="http://schemas.microsoft.com/office/drawing/2014/main" id="{88C13198-E039-48D6-8148-D89F7B72381F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39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0D4120B-071C-4959-AD9E-83521FAF9B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88" y="-228600"/>
            <a:ext cx="9142412" cy="9144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Case 1 – </a:t>
            </a:r>
            <a:r>
              <a:rPr lang="en-US" altLang="en-US" i="1">
                <a:solidFill>
                  <a:schemeClr val="tx1"/>
                </a:solidFill>
              </a:rPr>
              <a:t>w</a:t>
            </a:r>
            <a:r>
              <a:rPr lang="en-US" altLang="en-US">
                <a:solidFill>
                  <a:schemeClr val="tx1"/>
                </a:solidFill>
              </a:rPr>
              <a:t> is red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8366F5A-92CB-472B-BC8A-33013DDA3E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3733800"/>
            <a:ext cx="8458200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i="1">
                <a:latin typeface="RMTMI" charset="-95"/>
              </a:rPr>
              <a:t>w </a:t>
            </a:r>
            <a:r>
              <a:rPr lang="en-US" altLang="en-US" sz="2400"/>
              <a:t>must have black children.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Make </a:t>
            </a:r>
            <a:r>
              <a:rPr lang="en-US" altLang="en-US" sz="2400" i="1">
                <a:latin typeface="RMTMI" charset="-95"/>
              </a:rPr>
              <a:t>w </a:t>
            </a:r>
            <a:r>
              <a:rPr lang="en-US" altLang="en-US" sz="2400"/>
              <a:t>black and </a:t>
            </a:r>
            <a:r>
              <a:rPr lang="en-US" altLang="en-US" sz="2400" i="1"/>
              <a:t>p</a:t>
            </a:r>
            <a:r>
              <a:rPr lang="en-US" altLang="en-US" sz="2400"/>
              <a:t>[</a:t>
            </a:r>
            <a:r>
              <a:rPr lang="en-US" altLang="en-US" sz="2400" i="1"/>
              <a:t>x</a:t>
            </a:r>
            <a:r>
              <a:rPr lang="en-US" altLang="en-US" sz="2400"/>
              <a:t>] red (because </a:t>
            </a:r>
            <a:r>
              <a:rPr lang="en-US" altLang="en-US" sz="2400" i="1"/>
              <a:t>w</a:t>
            </a:r>
            <a:r>
              <a:rPr lang="en-US" altLang="en-US" sz="2400"/>
              <a:t> is red </a:t>
            </a:r>
            <a:r>
              <a:rPr lang="en-US" altLang="en-US" sz="2400" i="1"/>
              <a:t>p</a:t>
            </a:r>
            <a:r>
              <a:rPr lang="en-US" altLang="en-US" sz="2400"/>
              <a:t>[</a:t>
            </a:r>
            <a:r>
              <a:rPr lang="en-US" altLang="en-US" sz="2400" i="1"/>
              <a:t>x</a:t>
            </a:r>
            <a:r>
              <a:rPr lang="en-US" altLang="en-US" sz="2400"/>
              <a:t>] couldn’t have been red).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Then left rotate on </a:t>
            </a:r>
            <a:r>
              <a:rPr lang="en-US" altLang="en-US" sz="2400" i="1"/>
              <a:t>p</a:t>
            </a:r>
            <a:r>
              <a:rPr lang="en-US" altLang="en-US" sz="2400"/>
              <a:t>[</a:t>
            </a:r>
            <a:r>
              <a:rPr lang="en-US" altLang="en-US" sz="2400" i="1"/>
              <a:t>x</a:t>
            </a:r>
            <a:r>
              <a:rPr lang="en-US" altLang="en-US" sz="2400"/>
              <a:t>].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New sibling of </a:t>
            </a:r>
            <a:r>
              <a:rPr lang="en-US" altLang="en-US" sz="2400" i="1"/>
              <a:t>x </a:t>
            </a:r>
            <a:r>
              <a:rPr lang="en-US" altLang="en-US" sz="2400"/>
              <a:t>was a child of </a:t>
            </a:r>
            <a:r>
              <a:rPr lang="en-US" altLang="en-US" sz="2400" i="1">
                <a:latin typeface="RMTMI" charset="-95"/>
              </a:rPr>
              <a:t>w </a:t>
            </a:r>
            <a:r>
              <a:rPr lang="en-US" altLang="en-US" sz="2400"/>
              <a:t>before rotation </a:t>
            </a:r>
            <a:r>
              <a:rPr lang="en-US" altLang="en-US" sz="2000">
                <a:sym typeface="Symbol" panose="05050102010706020507" pitchFamily="18" charset="2"/>
              </a:rPr>
              <a:t></a:t>
            </a:r>
            <a:r>
              <a:rPr lang="en-US" altLang="en-US" sz="2400">
                <a:latin typeface="MTSYN" charset="-127"/>
              </a:rPr>
              <a:t> </a:t>
            </a:r>
            <a:r>
              <a:rPr lang="en-US" altLang="en-US" sz="2400"/>
              <a:t>must be black.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Go immediately to case 2, 3, or 4.</a:t>
            </a:r>
            <a:endParaRPr lang="en-US" altLang="en-US" sz="2400">
              <a:latin typeface="RMTMI" charset="-95"/>
            </a:endParaRPr>
          </a:p>
          <a:p>
            <a:pPr>
              <a:lnSpc>
                <a:spcPct val="80000"/>
              </a:lnSpc>
            </a:pPr>
            <a:endParaRPr lang="en-US" altLang="en-US" sz="2400"/>
          </a:p>
        </p:txBody>
      </p:sp>
      <p:sp>
        <p:nvSpPr>
          <p:cNvPr id="45060" name="Oval 4">
            <a:extLst>
              <a:ext uri="{FF2B5EF4-FFF2-40B4-BE49-F238E27FC236}">
                <a16:creationId xmlns:a16="http://schemas.microsoft.com/office/drawing/2014/main" id="{724F6227-DB30-45AF-94BA-F7C446E75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1430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5061" name="Oval 6">
            <a:extLst>
              <a:ext uri="{FF2B5EF4-FFF2-40B4-BE49-F238E27FC236}">
                <a16:creationId xmlns:a16="http://schemas.microsoft.com/office/drawing/2014/main" id="{6D5BB0A8-043B-4775-B49F-CC025BF82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8288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5062" name="Oval 7">
            <a:extLst>
              <a:ext uri="{FF2B5EF4-FFF2-40B4-BE49-F238E27FC236}">
                <a16:creationId xmlns:a16="http://schemas.microsoft.com/office/drawing/2014/main" id="{D205ADEF-75A6-447B-908C-5573AAC9D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828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45063" name="Oval 8">
            <a:extLst>
              <a:ext uri="{FF2B5EF4-FFF2-40B4-BE49-F238E27FC236}">
                <a16:creationId xmlns:a16="http://schemas.microsoft.com/office/drawing/2014/main" id="{D90F84A4-9002-4E12-AE27-600F29812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6670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5064" name="Oval 9">
            <a:extLst>
              <a:ext uri="{FF2B5EF4-FFF2-40B4-BE49-F238E27FC236}">
                <a16:creationId xmlns:a16="http://schemas.microsoft.com/office/drawing/2014/main" id="{DADC7DEE-84A3-452C-85A0-EB419618D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6670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</a:p>
        </p:txBody>
      </p:sp>
      <p:cxnSp>
        <p:nvCxnSpPr>
          <p:cNvPr id="45065" name="AutoShape 10">
            <a:extLst>
              <a:ext uri="{FF2B5EF4-FFF2-40B4-BE49-F238E27FC236}">
                <a16:creationId xmlns:a16="http://schemas.microsoft.com/office/drawing/2014/main" id="{246FB4EF-E439-49D8-957E-973A68784862}"/>
              </a:ext>
            </a:extLst>
          </p:cNvPr>
          <p:cNvCxnSpPr>
            <a:cxnSpLocks noChangeShapeType="1"/>
            <a:stCxn id="45060" idx="3"/>
            <a:endCxn id="45061" idx="0"/>
          </p:cNvCxnSpPr>
          <p:nvPr/>
        </p:nvCxnSpPr>
        <p:spPr bwMode="auto">
          <a:xfrm flipH="1">
            <a:off x="800100" y="1468438"/>
            <a:ext cx="550863" cy="3603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6" name="AutoShape 11">
            <a:extLst>
              <a:ext uri="{FF2B5EF4-FFF2-40B4-BE49-F238E27FC236}">
                <a16:creationId xmlns:a16="http://schemas.microsoft.com/office/drawing/2014/main" id="{B80A0B00-0FEF-4490-AFE2-6B72E643781D}"/>
              </a:ext>
            </a:extLst>
          </p:cNvPr>
          <p:cNvCxnSpPr>
            <a:cxnSpLocks noChangeShapeType="1"/>
            <a:stCxn id="45060" idx="5"/>
            <a:endCxn id="45062" idx="1"/>
          </p:cNvCxnSpPr>
          <p:nvPr/>
        </p:nvCxnSpPr>
        <p:spPr bwMode="auto">
          <a:xfrm>
            <a:off x="1620838" y="1468438"/>
            <a:ext cx="415925" cy="415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7" name="AutoShape 12">
            <a:extLst>
              <a:ext uri="{FF2B5EF4-FFF2-40B4-BE49-F238E27FC236}">
                <a16:creationId xmlns:a16="http://schemas.microsoft.com/office/drawing/2014/main" id="{C0ECC3C0-2F88-4C75-A031-E6C5C6AC6258}"/>
              </a:ext>
            </a:extLst>
          </p:cNvPr>
          <p:cNvCxnSpPr>
            <a:cxnSpLocks noChangeShapeType="1"/>
            <a:stCxn id="45062" idx="3"/>
            <a:endCxn id="45063" idx="0"/>
          </p:cNvCxnSpPr>
          <p:nvPr/>
        </p:nvCxnSpPr>
        <p:spPr bwMode="auto">
          <a:xfrm flipH="1">
            <a:off x="1638300" y="2154238"/>
            <a:ext cx="398463" cy="512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AutoShape 13">
            <a:extLst>
              <a:ext uri="{FF2B5EF4-FFF2-40B4-BE49-F238E27FC236}">
                <a16:creationId xmlns:a16="http://schemas.microsoft.com/office/drawing/2014/main" id="{6AF59391-8B47-489C-BB13-E161ED145FF2}"/>
              </a:ext>
            </a:extLst>
          </p:cNvPr>
          <p:cNvCxnSpPr>
            <a:cxnSpLocks noChangeShapeType="1"/>
            <a:stCxn id="45062" idx="5"/>
            <a:endCxn id="45064" idx="0"/>
          </p:cNvCxnSpPr>
          <p:nvPr/>
        </p:nvCxnSpPr>
        <p:spPr bwMode="auto">
          <a:xfrm>
            <a:off x="2306638" y="2154238"/>
            <a:ext cx="398462" cy="512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9" name="Line 14">
            <a:extLst>
              <a:ext uri="{FF2B5EF4-FFF2-40B4-BE49-F238E27FC236}">
                <a16:creationId xmlns:a16="http://schemas.microsoft.com/office/drawing/2014/main" id="{095D8A18-F90C-4501-A726-8DF85D96ED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21336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5">
            <a:extLst>
              <a:ext uri="{FF2B5EF4-FFF2-40B4-BE49-F238E27FC236}">
                <a16:creationId xmlns:a16="http://schemas.microsoft.com/office/drawing/2014/main" id="{8C37EC18-A55B-4861-B323-5EB49E8A4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098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16">
            <a:extLst>
              <a:ext uri="{FF2B5EF4-FFF2-40B4-BE49-F238E27FC236}">
                <a16:creationId xmlns:a16="http://schemas.microsoft.com/office/drawing/2014/main" id="{BE5A5263-F416-4A39-91E6-F23527A28C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29718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7">
            <a:extLst>
              <a:ext uri="{FF2B5EF4-FFF2-40B4-BE49-F238E27FC236}">
                <a16:creationId xmlns:a16="http://schemas.microsoft.com/office/drawing/2014/main" id="{6F9F46F6-B63E-4FF7-B44A-20D7933A4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18">
            <a:extLst>
              <a:ext uri="{FF2B5EF4-FFF2-40B4-BE49-F238E27FC236}">
                <a16:creationId xmlns:a16="http://schemas.microsoft.com/office/drawing/2014/main" id="{155D0F90-EBF2-4776-B74B-2C417CA91D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9718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Line 19">
            <a:extLst>
              <a:ext uri="{FF2B5EF4-FFF2-40B4-BE49-F238E27FC236}">
                <a16:creationId xmlns:a16="http://schemas.microsoft.com/office/drawing/2014/main" id="{A15AA89F-48C1-4395-AB3F-1A29ECCA2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0480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Text Box 20">
            <a:extLst>
              <a:ext uri="{FF2B5EF4-FFF2-40B4-BE49-F238E27FC236}">
                <a16:creationId xmlns:a16="http://schemas.microsoft.com/office/drawing/2014/main" id="{81721420-F4E8-4FD8-9A26-2BEE48226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35213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5076" name="Text Box 21">
            <a:extLst>
              <a:ext uri="{FF2B5EF4-FFF2-40B4-BE49-F238E27FC236}">
                <a16:creationId xmlns:a16="http://schemas.microsoft.com/office/drawing/2014/main" id="{ED2DC937-4148-41C2-9F9D-E10554394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6220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5077" name="Text Box 22">
            <a:extLst>
              <a:ext uri="{FF2B5EF4-FFF2-40B4-BE49-F238E27FC236}">
                <a16:creationId xmlns:a16="http://schemas.microsoft.com/office/drawing/2014/main" id="{58E85542-8AC7-461B-9B3A-909539DB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00400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5078" name="Text Box 23">
            <a:extLst>
              <a:ext uri="{FF2B5EF4-FFF2-40B4-BE49-F238E27FC236}">
                <a16:creationId xmlns:a16="http://schemas.microsoft.com/office/drawing/2014/main" id="{16ADCCD8-BF67-4108-9D8D-99645F9DD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200400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5079" name="Text Box 24">
            <a:extLst>
              <a:ext uri="{FF2B5EF4-FFF2-40B4-BE49-F238E27FC236}">
                <a16:creationId xmlns:a16="http://schemas.microsoft.com/office/drawing/2014/main" id="{6FCE0511-1BE5-46FF-ABC1-F6F7B15EB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00400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5080" name="Text Box 25">
            <a:extLst>
              <a:ext uri="{FF2B5EF4-FFF2-40B4-BE49-F238E27FC236}">
                <a16:creationId xmlns:a16="http://schemas.microsoft.com/office/drawing/2014/main" id="{743DBAA1-51C4-4AA9-A35E-E6AFC4D2F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200400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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5081" name="Oval 26">
            <a:extLst>
              <a:ext uri="{FF2B5EF4-FFF2-40B4-BE49-F238E27FC236}">
                <a16:creationId xmlns:a16="http://schemas.microsoft.com/office/drawing/2014/main" id="{54BC6C3C-445F-4A33-9D59-83BB718E6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752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5082" name="Oval 27">
            <a:extLst>
              <a:ext uri="{FF2B5EF4-FFF2-40B4-BE49-F238E27FC236}">
                <a16:creationId xmlns:a16="http://schemas.microsoft.com/office/drawing/2014/main" id="{14ED66CF-19CA-4BF5-A373-947841021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45083" name="AutoShape 31">
            <a:extLst>
              <a:ext uri="{FF2B5EF4-FFF2-40B4-BE49-F238E27FC236}">
                <a16:creationId xmlns:a16="http://schemas.microsoft.com/office/drawing/2014/main" id="{A7404881-040C-47F3-8E44-7961AC9574AB}"/>
              </a:ext>
            </a:extLst>
          </p:cNvPr>
          <p:cNvCxnSpPr>
            <a:cxnSpLocks noChangeShapeType="1"/>
            <a:stCxn id="45081" idx="3"/>
            <a:endCxn id="45082" idx="0"/>
          </p:cNvCxnSpPr>
          <p:nvPr/>
        </p:nvCxnSpPr>
        <p:spPr bwMode="auto">
          <a:xfrm flipH="1">
            <a:off x="5295900" y="2078038"/>
            <a:ext cx="550863" cy="3603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4" name="AutoShape 32">
            <a:extLst>
              <a:ext uri="{FF2B5EF4-FFF2-40B4-BE49-F238E27FC236}">
                <a16:creationId xmlns:a16="http://schemas.microsoft.com/office/drawing/2014/main" id="{A881B8FA-9289-4959-B2DE-2DBC0CDE169A}"/>
              </a:ext>
            </a:extLst>
          </p:cNvPr>
          <p:cNvCxnSpPr>
            <a:cxnSpLocks noChangeShapeType="1"/>
            <a:stCxn id="45081" idx="5"/>
          </p:cNvCxnSpPr>
          <p:nvPr/>
        </p:nvCxnSpPr>
        <p:spPr bwMode="auto">
          <a:xfrm>
            <a:off x="6116638" y="2078038"/>
            <a:ext cx="415925" cy="415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5" name="Line 35">
            <a:extLst>
              <a:ext uri="{FF2B5EF4-FFF2-40B4-BE49-F238E27FC236}">
                <a16:creationId xmlns:a16="http://schemas.microsoft.com/office/drawing/2014/main" id="{0776E2F9-68FE-419C-B3C7-DC9CABBC10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27432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6" name="Line 36">
            <a:extLst>
              <a:ext uri="{FF2B5EF4-FFF2-40B4-BE49-F238E27FC236}">
                <a16:creationId xmlns:a16="http://schemas.microsoft.com/office/drawing/2014/main" id="{C12C9F76-A95C-455D-AC9C-B2BA89379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8194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7" name="Line 37">
            <a:extLst>
              <a:ext uri="{FF2B5EF4-FFF2-40B4-BE49-F238E27FC236}">
                <a16:creationId xmlns:a16="http://schemas.microsoft.com/office/drawing/2014/main" id="{348D484A-EFC6-40F5-982F-B62396C1B6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8194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8" name="Line 38">
            <a:extLst>
              <a:ext uri="{FF2B5EF4-FFF2-40B4-BE49-F238E27FC236}">
                <a16:creationId xmlns:a16="http://schemas.microsoft.com/office/drawing/2014/main" id="{BC0F9462-76F9-4564-BC62-7CD966BFB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8194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9" name="Line 39">
            <a:extLst>
              <a:ext uri="{FF2B5EF4-FFF2-40B4-BE49-F238E27FC236}">
                <a16:creationId xmlns:a16="http://schemas.microsoft.com/office/drawing/2014/main" id="{2A11DE47-F8D8-4454-BF14-F88DB4D559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21336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0" name="Line 40">
            <a:extLst>
              <a:ext uri="{FF2B5EF4-FFF2-40B4-BE49-F238E27FC236}">
                <a16:creationId xmlns:a16="http://schemas.microsoft.com/office/drawing/2014/main" id="{41876937-C276-4ABE-99D4-FCB22A5B0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2098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1" name="Text Box 41">
            <a:extLst>
              <a:ext uri="{FF2B5EF4-FFF2-40B4-BE49-F238E27FC236}">
                <a16:creationId xmlns:a16="http://schemas.microsoft.com/office/drawing/2014/main" id="{016EE607-FE68-4068-AB76-F12EC75AD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944813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5092" name="Text Box 42">
            <a:extLst>
              <a:ext uri="{FF2B5EF4-FFF2-40B4-BE49-F238E27FC236}">
                <a16:creationId xmlns:a16="http://schemas.microsoft.com/office/drawing/2014/main" id="{C8A5B8C3-F5AA-424A-AA9B-657CD09A0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97180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5093" name="Text Box 43">
            <a:extLst>
              <a:ext uri="{FF2B5EF4-FFF2-40B4-BE49-F238E27FC236}">
                <a16:creationId xmlns:a16="http://schemas.microsoft.com/office/drawing/2014/main" id="{72B7D305-8688-4D1C-A15A-4040BA946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048000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5094" name="Text Box 44">
            <a:extLst>
              <a:ext uri="{FF2B5EF4-FFF2-40B4-BE49-F238E27FC236}">
                <a16:creationId xmlns:a16="http://schemas.microsoft.com/office/drawing/2014/main" id="{E1788433-A50C-4A01-B8FC-1C95CE3D4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048000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5095" name="Text Box 45">
            <a:extLst>
              <a:ext uri="{FF2B5EF4-FFF2-40B4-BE49-F238E27FC236}">
                <a16:creationId xmlns:a16="http://schemas.microsoft.com/office/drawing/2014/main" id="{B8559829-365B-4FE0-AAFA-E2215AA92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362200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5096" name="Text Box 46">
            <a:extLst>
              <a:ext uri="{FF2B5EF4-FFF2-40B4-BE49-F238E27FC236}">
                <a16:creationId xmlns:a16="http://schemas.microsoft.com/office/drawing/2014/main" id="{0E281E75-0A62-4D44-8E56-F4981AFF2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362200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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5097" name="Text Box 47">
            <a:extLst>
              <a:ext uri="{FF2B5EF4-FFF2-40B4-BE49-F238E27FC236}">
                <a16:creationId xmlns:a16="http://schemas.microsoft.com/office/drawing/2014/main" id="{554B8DB9-2C01-4DCD-9430-CF433B213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489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5098" name="Text Box 48">
            <a:extLst>
              <a:ext uri="{FF2B5EF4-FFF2-40B4-BE49-F238E27FC236}">
                <a16:creationId xmlns:a16="http://schemas.microsoft.com/office/drawing/2014/main" id="{8A4966B3-8860-424C-9A38-6A83C89DC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14128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45099" name="Oval 49">
            <a:extLst>
              <a:ext uri="{FF2B5EF4-FFF2-40B4-BE49-F238E27FC236}">
                <a16:creationId xmlns:a16="http://schemas.microsoft.com/office/drawing/2014/main" id="{3637D84C-0205-43BE-A152-8A6304A6C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2192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45100" name="Oval 50">
            <a:extLst>
              <a:ext uri="{FF2B5EF4-FFF2-40B4-BE49-F238E27FC236}">
                <a16:creationId xmlns:a16="http://schemas.microsoft.com/office/drawing/2014/main" id="{F16E2356-4A2F-4716-AD35-E426E2B54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4384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5101" name="Oval 51">
            <a:extLst>
              <a:ext uri="{FF2B5EF4-FFF2-40B4-BE49-F238E27FC236}">
                <a16:creationId xmlns:a16="http://schemas.microsoft.com/office/drawing/2014/main" id="{5EDC0BEC-14F3-4443-A7A8-AE94225A8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7526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</a:p>
        </p:txBody>
      </p:sp>
      <p:cxnSp>
        <p:nvCxnSpPr>
          <p:cNvPr id="45102" name="AutoShape 52">
            <a:extLst>
              <a:ext uri="{FF2B5EF4-FFF2-40B4-BE49-F238E27FC236}">
                <a16:creationId xmlns:a16="http://schemas.microsoft.com/office/drawing/2014/main" id="{71BA83D6-0C9C-4CF0-AF20-A9C6141E702A}"/>
              </a:ext>
            </a:extLst>
          </p:cNvPr>
          <p:cNvCxnSpPr>
            <a:cxnSpLocks noChangeShapeType="1"/>
            <a:stCxn id="45099" idx="3"/>
            <a:endCxn id="45081" idx="7"/>
          </p:cNvCxnSpPr>
          <p:nvPr/>
        </p:nvCxnSpPr>
        <p:spPr bwMode="auto">
          <a:xfrm flipH="1">
            <a:off x="6116638" y="1544638"/>
            <a:ext cx="568325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03" name="AutoShape 53">
            <a:extLst>
              <a:ext uri="{FF2B5EF4-FFF2-40B4-BE49-F238E27FC236}">
                <a16:creationId xmlns:a16="http://schemas.microsoft.com/office/drawing/2014/main" id="{1B384811-801F-4F1A-AC9D-7002903A989A}"/>
              </a:ext>
            </a:extLst>
          </p:cNvPr>
          <p:cNvCxnSpPr>
            <a:cxnSpLocks noChangeShapeType="1"/>
            <a:stCxn id="45099" idx="5"/>
            <a:endCxn id="45101" idx="1"/>
          </p:cNvCxnSpPr>
          <p:nvPr/>
        </p:nvCxnSpPr>
        <p:spPr bwMode="auto">
          <a:xfrm>
            <a:off x="6954838" y="1544638"/>
            <a:ext cx="492125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04" name="AutoShape 54">
            <a:extLst>
              <a:ext uri="{FF2B5EF4-FFF2-40B4-BE49-F238E27FC236}">
                <a16:creationId xmlns:a16="http://schemas.microsoft.com/office/drawing/2014/main" id="{0B408BDE-7939-4705-9AD0-ABF7BCE3A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81200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 i="0" u="sng">
              <a:latin typeface="Times New Roman" panose="02020603050405020304" pitchFamily="18" charset="0"/>
            </a:endParaRPr>
          </a:p>
        </p:txBody>
      </p:sp>
      <p:sp>
        <p:nvSpPr>
          <p:cNvPr id="45105" name="Text Box 55">
            <a:extLst>
              <a:ext uri="{FF2B5EF4-FFF2-40B4-BE49-F238E27FC236}">
                <a16:creationId xmlns:a16="http://schemas.microsoft.com/office/drawing/2014/main" id="{914B7676-1D9B-4682-8169-F1B742BD9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5106" name="Text Box 56">
            <a:extLst>
              <a:ext uri="{FF2B5EF4-FFF2-40B4-BE49-F238E27FC236}">
                <a16:creationId xmlns:a16="http://schemas.microsoft.com/office/drawing/2014/main" id="{7F2AF3D0-D593-4119-8FF5-62778D6A1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3622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</a:rPr>
              <a:t>new </a:t>
            </a:r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45107" name="Line 58">
            <a:extLst>
              <a:ext uri="{FF2B5EF4-FFF2-40B4-BE49-F238E27FC236}">
                <a16:creationId xmlns:a16="http://schemas.microsoft.com/office/drawing/2014/main" id="{55303029-4476-4A47-A784-96FDE4F0A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990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8" name="Line 59">
            <a:extLst>
              <a:ext uri="{FF2B5EF4-FFF2-40B4-BE49-F238E27FC236}">
                <a16:creationId xmlns:a16="http://schemas.microsoft.com/office/drawing/2014/main" id="{91CA5C01-6D3D-49A7-B477-19D981770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066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9" name="Text Box 60">
            <a:extLst>
              <a:ext uri="{FF2B5EF4-FFF2-40B4-BE49-F238E27FC236}">
                <a16:creationId xmlns:a16="http://schemas.microsoft.com/office/drawing/2014/main" id="{31B02565-48E4-4D46-9E01-C1E8A3C1B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85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p</a:t>
            </a:r>
            <a:r>
              <a:rPr lang="en-US" altLang="en-US" sz="2400" b="1" i="0">
                <a:latin typeface="Times New Roman" panose="02020603050405020304" pitchFamily="18" charset="0"/>
              </a:rPr>
              <a:t>[</a:t>
            </a:r>
            <a:r>
              <a:rPr lang="en-US" altLang="en-US" sz="2400" b="1">
                <a:latin typeface="Times New Roman" panose="02020603050405020304" pitchFamily="18" charset="0"/>
              </a:rPr>
              <a:t>x</a:t>
            </a:r>
            <a:r>
              <a:rPr lang="en-US" altLang="en-US" sz="2400" b="1" i="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45110" name="Footer Placeholder 3">
            <a:extLst>
              <a:ext uri="{FF2B5EF4-FFF2-40B4-BE49-F238E27FC236}">
                <a16:creationId xmlns:a16="http://schemas.microsoft.com/office/drawing/2014/main" id="{E2E311AA-7A7F-46FA-A98E-6982C8D7984A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40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86B0934-6856-4270-831E-C0EAF57FF6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88" y="152400"/>
            <a:ext cx="9142412" cy="9144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Case 2 – </a:t>
            </a:r>
            <a:r>
              <a:rPr lang="en-US" altLang="en-US" i="1">
                <a:solidFill>
                  <a:schemeClr val="tx1"/>
                </a:solidFill>
              </a:rPr>
              <a:t>w</a:t>
            </a:r>
            <a:r>
              <a:rPr lang="en-US" altLang="en-US">
                <a:solidFill>
                  <a:schemeClr val="tx1"/>
                </a:solidFill>
              </a:rPr>
              <a:t> is black, both </a:t>
            </a:r>
            <a:r>
              <a:rPr lang="en-US" altLang="en-US" i="1">
                <a:solidFill>
                  <a:schemeClr val="tx1"/>
                </a:solidFill>
              </a:rPr>
              <a:t>w</a:t>
            </a:r>
            <a:r>
              <a:rPr lang="en-US" altLang="en-US">
                <a:solidFill>
                  <a:schemeClr val="tx1"/>
                </a:solidFill>
              </a:rPr>
              <a:t>’s children are black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E60FCA4-C4A7-4237-8F5A-EA05328951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3886200"/>
            <a:ext cx="8458200" cy="2590800"/>
          </a:xfrm>
        </p:spPr>
        <p:txBody>
          <a:bodyPr/>
          <a:lstStyle/>
          <a:p>
            <a:r>
              <a:rPr lang="en-US" altLang="en-US" sz="2400"/>
              <a:t>Take 1 black off </a:t>
            </a:r>
            <a:r>
              <a:rPr lang="en-US" altLang="en-US" sz="2400" i="1"/>
              <a:t>x </a:t>
            </a:r>
            <a:r>
              <a:rPr lang="en-US" altLang="en-US" sz="2400"/>
              <a:t>(</a:t>
            </a:r>
            <a:r>
              <a:rPr lang="en-US" altLang="en-US" sz="2000">
                <a:sym typeface="Symbol" panose="05050102010706020507" pitchFamily="18" charset="2"/>
              </a:rPr>
              <a:t></a:t>
            </a:r>
            <a:r>
              <a:rPr lang="en-US" altLang="en-US" sz="2400">
                <a:latin typeface="MTSYN" charset="-127"/>
              </a:rPr>
              <a:t> </a:t>
            </a:r>
            <a:r>
              <a:rPr lang="en-US" altLang="en-US" sz="2400"/>
              <a:t>singly black) and off </a:t>
            </a:r>
            <a:r>
              <a:rPr lang="en-US" altLang="en-US" sz="2400" i="1">
                <a:latin typeface="RMTMI" charset="-95"/>
              </a:rPr>
              <a:t>w </a:t>
            </a:r>
            <a:r>
              <a:rPr lang="en-US" altLang="en-US" sz="2400"/>
              <a:t>(</a:t>
            </a:r>
            <a:r>
              <a:rPr lang="en-US" altLang="en-US" sz="2000">
                <a:sym typeface="Symbol" panose="05050102010706020507" pitchFamily="18" charset="2"/>
              </a:rPr>
              <a:t></a:t>
            </a:r>
            <a:r>
              <a:rPr lang="en-US" altLang="en-US" sz="2400">
                <a:latin typeface="MTSYN" charset="-127"/>
              </a:rPr>
              <a:t> </a:t>
            </a:r>
            <a:r>
              <a:rPr lang="en-US" altLang="en-US" sz="2400"/>
              <a:t>red).</a:t>
            </a:r>
          </a:p>
          <a:p>
            <a:r>
              <a:rPr lang="en-US" altLang="en-US" sz="2400"/>
              <a:t>Move that black to </a:t>
            </a:r>
            <a:r>
              <a:rPr lang="en-US" altLang="en-US" sz="2400" i="1"/>
              <a:t>p</a:t>
            </a:r>
            <a:r>
              <a:rPr lang="en-US" altLang="en-US" sz="2400"/>
              <a:t>[</a:t>
            </a:r>
            <a:r>
              <a:rPr lang="en-US" altLang="en-US" sz="2400" i="1"/>
              <a:t>x</a:t>
            </a:r>
            <a:r>
              <a:rPr lang="en-US" altLang="en-US" sz="2400"/>
              <a:t>].</a:t>
            </a:r>
          </a:p>
          <a:p>
            <a:r>
              <a:rPr lang="en-US" altLang="en-US" sz="2400"/>
              <a:t>Do the next iteration with </a:t>
            </a:r>
            <a:r>
              <a:rPr lang="en-US" altLang="en-US" sz="2400" i="1"/>
              <a:t>p</a:t>
            </a:r>
            <a:r>
              <a:rPr lang="en-US" altLang="en-US" sz="2400"/>
              <a:t>[</a:t>
            </a:r>
            <a:r>
              <a:rPr lang="en-US" altLang="en-US" sz="2400" i="1"/>
              <a:t>x</a:t>
            </a:r>
            <a:r>
              <a:rPr lang="en-US" altLang="en-US" sz="2400"/>
              <a:t>] as the new </a:t>
            </a:r>
            <a:r>
              <a:rPr lang="en-US" altLang="en-US" sz="2400" i="1"/>
              <a:t>x</a:t>
            </a:r>
            <a:r>
              <a:rPr lang="en-US" altLang="en-US" sz="2400"/>
              <a:t>.</a:t>
            </a:r>
          </a:p>
          <a:p>
            <a:r>
              <a:rPr lang="en-US" altLang="en-US" sz="2400"/>
              <a:t>If entered this case from case 1, then </a:t>
            </a:r>
            <a:r>
              <a:rPr lang="en-US" altLang="en-US" sz="2400" i="1"/>
              <a:t>p</a:t>
            </a:r>
            <a:r>
              <a:rPr lang="en-US" altLang="en-US" sz="2400"/>
              <a:t>[</a:t>
            </a:r>
            <a:r>
              <a:rPr lang="en-US" altLang="en-US" sz="2400" i="1"/>
              <a:t>x</a:t>
            </a:r>
            <a:r>
              <a:rPr lang="en-US" altLang="en-US" sz="2400"/>
              <a:t>] was red </a:t>
            </a:r>
            <a:r>
              <a:rPr lang="en-US" altLang="en-US" sz="2000">
                <a:sym typeface="Symbol" panose="05050102010706020507" pitchFamily="18" charset="2"/>
              </a:rPr>
              <a:t></a:t>
            </a:r>
            <a:r>
              <a:rPr lang="en-US" altLang="en-US" sz="2400">
                <a:latin typeface="MTSYN" charset="-127"/>
              </a:rPr>
              <a:t> </a:t>
            </a:r>
            <a:r>
              <a:rPr lang="en-US" altLang="en-US" sz="2400"/>
              <a:t>new </a:t>
            </a:r>
            <a:r>
              <a:rPr lang="en-US" altLang="en-US" sz="2400" i="1"/>
              <a:t>x </a:t>
            </a:r>
            <a:r>
              <a:rPr lang="en-US" altLang="en-US" sz="2400"/>
              <a:t>is red &amp; black </a:t>
            </a:r>
            <a:r>
              <a:rPr lang="en-US" altLang="en-US" sz="2000">
                <a:sym typeface="Symbol" panose="05050102010706020507" pitchFamily="18" charset="2"/>
              </a:rPr>
              <a:t></a:t>
            </a:r>
            <a:r>
              <a:rPr lang="en-US" altLang="en-US" sz="2400">
                <a:latin typeface="MTSYN" charset="-127"/>
              </a:rPr>
              <a:t> </a:t>
            </a:r>
            <a:r>
              <a:rPr lang="en-US" altLang="en-US" sz="2400"/>
              <a:t>color attribute of new </a:t>
            </a:r>
            <a:r>
              <a:rPr lang="en-US" altLang="en-US" sz="2400" i="1"/>
              <a:t>x </a:t>
            </a:r>
            <a:r>
              <a:rPr lang="en-US" altLang="en-US" sz="2400"/>
              <a:t>is RED </a:t>
            </a:r>
            <a:r>
              <a:rPr lang="en-US" altLang="en-US" sz="2000">
                <a:sym typeface="Symbol" panose="05050102010706020507" pitchFamily="18" charset="2"/>
              </a:rPr>
              <a:t></a:t>
            </a:r>
            <a:r>
              <a:rPr lang="en-US" altLang="en-US" sz="2400">
                <a:latin typeface="MTSYN" charset="-127"/>
              </a:rPr>
              <a:t> </a:t>
            </a:r>
            <a:r>
              <a:rPr lang="en-US" altLang="en-US" sz="2400"/>
              <a:t>loop terminates. Then new </a:t>
            </a:r>
            <a:r>
              <a:rPr lang="en-US" altLang="en-US" sz="2400" i="1"/>
              <a:t>x </a:t>
            </a:r>
            <a:r>
              <a:rPr lang="en-US" altLang="en-US" sz="2400"/>
              <a:t>is made black in the last line.</a:t>
            </a:r>
          </a:p>
        </p:txBody>
      </p:sp>
      <p:sp>
        <p:nvSpPr>
          <p:cNvPr id="46084" name="Oval 4">
            <a:extLst>
              <a:ext uri="{FF2B5EF4-FFF2-40B4-BE49-F238E27FC236}">
                <a16:creationId xmlns:a16="http://schemas.microsoft.com/office/drawing/2014/main" id="{0C460F31-4392-4163-B268-D7B3BFFCE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6085" name="Oval 5">
            <a:extLst>
              <a:ext uri="{FF2B5EF4-FFF2-40B4-BE49-F238E27FC236}">
                <a16:creationId xmlns:a16="http://schemas.microsoft.com/office/drawing/2014/main" id="{4AE8322E-F102-43AE-AC86-E1DD0DFB0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8288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6086" name="Oval 6">
            <a:extLst>
              <a:ext uri="{FF2B5EF4-FFF2-40B4-BE49-F238E27FC236}">
                <a16:creationId xmlns:a16="http://schemas.microsoft.com/office/drawing/2014/main" id="{39F34FCA-EBA5-4127-A70C-FE83206F9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8288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46087" name="Oval 7">
            <a:extLst>
              <a:ext uri="{FF2B5EF4-FFF2-40B4-BE49-F238E27FC236}">
                <a16:creationId xmlns:a16="http://schemas.microsoft.com/office/drawing/2014/main" id="{D014597B-7F76-4311-B046-1E401D3A5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6670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6088" name="Oval 8">
            <a:extLst>
              <a:ext uri="{FF2B5EF4-FFF2-40B4-BE49-F238E27FC236}">
                <a16:creationId xmlns:a16="http://schemas.microsoft.com/office/drawing/2014/main" id="{B67CA18F-B435-4A0B-B696-17BDDA284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6670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</a:p>
        </p:txBody>
      </p:sp>
      <p:cxnSp>
        <p:nvCxnSpPr>
          <p:cNvPr id="46089" name="AutoShape 9">
            <a:extLst>
              <a:ext uri="{FF2B5EF4-FFF2-40B4-BE49-F238E27FC236}">
                <a16:creationId xmlns:a16="http://schemas.microsoft.com/office/drawing/2014/main" id="{ED93AE04-0314-40D9-9D91-444265567C24}"/>
              </a:ext>
            </a:extLst>
          </p:cNvPr>
          <p:cNvCxnSpPr>
            <a:cxnSpLocks noChangeShapeType="1"/>
            <a:stCxn id="46084" idx="3"/>
            <a:endCxn id="46085" idx="0"/>
          </p:cNvCxnSpPr>
          <p:nvPr/>
        </p:nvCxnSpPr>
        <p:spPr bwMode="auto">
          <a:xfrm flipH="1">
            <a:off x="800100" y="1468438"/>
            <a:ext cx="550863" cy="3603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0" name="AutoShape 10">
            <a:extLst>
              <a:ext uri="{FF2B5EF4-FFF2-40B4-BE49-F238E27FC236}">
                <a16:creationId xmlns:a16="http://schemas.microsoft.com/office/drawing/2014/main" id="{274A8F4F-5AC8-43F7-AA1D-5830CE96F62E}"/>
              </a:ext>
            </a:extLst>
          </p:cNvPr>
          <p:cNvCxnSpPr>
            <a:cxnSpLocks noChangeShapeType="1"/>
            <a:stCxn id="46084" idx="5"/>
            <a:endCxn id="46086" idx="1"/>
          </p:cNvCxnSpPr>
          <p:nvPr/>
        </p:nvCxnSpPr>
        <p:spPr bwMode="auto">
          <a:xfrm>
            <a:off x="1620838" y="1468438"/>
            <a:ext cx="415925" cy="415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1" name="AutoShape 11">
            <a:extLst>
              <a:ext uri="{FF2B5EF4-FFF2-40B4-BE49-F238E27FC236}">
                <a16:creationId xmlns:a16="http://schemas.microsoft.com/office/drawing/2014/main" id="{AF99EFAC-4014-4F34-A903-0047B54309FC}"/>
              </a:ext>
            </a:extLst>
          </p:cNvPr>
          <p:cNvCxnSpPr>
            <a:cxnSpLocks noChangeShapeType="1"/>
            <a:stCxn id="46086" idx="3"/>
            <a:endCxn id="46087" idx="0"/>
          </p:cNvCxnSpPr>
          <p:nvPr/>
        </p:nvCxnSpPr>
        <p:spPr bwMode="auto">
          <a:xfrm flipH="1">
            <a:off x="1638300" y="2154238"/>
            <a:ext cx="398463" cy="512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AutoShape 12">
            <a:extLst>
              <a:ext uri="{FF2B5EF4-FFF2-40B4-BE49-F238E27FC236}">
                <a16:creationId xmlns:a16="http://schemas.microsoft.com/office/drawing/2014/main" id="{F930C80E-729B-4A7F-B621-2C4D67AB39C4}"/>
              </a:ext>
            </a:extLst>
          </p:cNvPr>
          <p:cNvCxnSpPr>
            <a:cxnSpLocks noChangeShapeType="1"/>
            <a:stCxn id="46086" idx="5"/>
            <a:endCxn id="46088" idx="0"/>
          </p:cNvCxnSpPr>
          <p:nvPr/>
        </p:nvCxnSpPr>
        <p:spPr bwMode="auto">
          <a:xfrm>
            <a:off x="2306638" y="2154238"/>
            <a:ext cx="398462" cy="512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3" name="Line 13">
            <a:extLst>
              <a:ext uri="{FF2B5EF4-FFF2-40B4-BE49-F238E27FC236}">
                <a16:creationId xmlns:a16="http://schemas.microsoft.com/office/drawing/2014/main" id="{4235150C-CE97-49FA-8F5A-139369F701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21336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4">
            <a:extLst>
              <a:ext uri="{FF2B5EF4-FFF2-40B4-BE49-F238E27FC236}">
                <a16:creationId xmlns:a16="http://schemas.microsoft.com/office/drawing/2014/main" id="{8A592913-5015-4C8D-854D-970CA9798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098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5">
            <a:extLst>
              <a:ext uri="{FF2B5EF4-FFF2-40B4-BE49-F238E27FC236}">
                <a16:creationId xmlns:a16="http://schemas.microsoft.com/office/drawing/2014/main" id="{59C951DD-32CE-4689-822F-010817A0CB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29718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6">
            <a:extLst>
              <a:ext uri="{FF2B5EF4-FFF2-40B4-BE49-F238E27FC236}">
                <a16:creationId xmlns:a16="http://schemas.microsoft.com/office/drawing/2014/main" id="{D557E8C5-74C6-4EBB-BEAC-D91A694C7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17">
            <a:extLst>
              <a:ext uri="{FF2B5EF4-FFF2-40B4-BE49-F238E27FC236}">
                <a16:creationId xmlns:a16="http://schemas.microsoft.com/office/drawing/2014/main" id="{92084B10-DFF4-4BEA-89B3-96D73F08BE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9718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Line 18">
            <a:extLst>
              <a:ext uri="{FF2B5EF4-FFF2-40B4-BE49-F238E27FC236}">
                <a16:creationId xmlns:a16="http://schemas.microsoft.com/office/drawing/2014/main" id="{84F870E1-15E8-469A-86EA-2B19385C3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0480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Text Box 19">
            <a:extLst>
              <a:ext uri="{FF2B5EF4-FFF2-40B4-BE49-F238E27FC236}">
                <a16:creationId xmlns:a16="http://schemas.microsoft.com/office/drawing/2014/main" id="{58DD3282-561B-40D5-A2F1-2DD6797C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35213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6100" name="Text Box 20">
            <a:extLst>
              <a:ext uri="{FF2B5EF4-FFF2-40B4-BE49-F238E27FC236}">
                <a16:creationId xmlns:a16="http://schemas.microsoft.com/office/drawing/2014/main" id="{4C18BBD2-94C7-4A58-B427-2FA4DA7DE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6220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6101" name="Text Box 21">
            <a:extLst>
              <a:ext uri="{FF2B5EF4-FFF2-40B4-BE49-F238E27FC236}">
                <a16:creationId xmlns:a16="http://schemas.microsoft.com/office/drawing/2014/main" id="{EDE2E0F5-F07B-4720-A92D-D84026569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00400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6102" name="Text Box 22">
            <a:extLst>
              <a:ext uri="{FF2B5EF4-FFF2-40B4-BE49-F238E27FC236}">
                <a16:creationId xmlns:a16="http://schemas.microsoft.com/office/drawing/2014/main" id="{DBEB9554-63F9-48CF-BC3C-92C4A36F0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200400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6103" name="Text Box 23">
            <a:extLst>
              <a:ext uri="{FF2B5EF4-FFF2-40B4-BE49-F238E27FC236}">
                <a16:creationId xmlns:a16="http://schemas.microsoft.com/office/drawing/2014/main" id="{83F6AF17-82AA-4E49-BB11-B7D523079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00400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6104" name="Text Box 24">
            <a:extLst>
              <a:ext uri="{FF2B5EF4-FFF2-40B4-BE49-F238E27FC236}">
                <a16:creationId xmlns:a16="http://schemas.microsoft.com/office/drawing/2014/main" id="{ADE6AE16-AD08-474D-BBFA-1D316AF82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200400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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6105" name="Text Box 41">
            <a:extLst>
              <a:ext uri="{FF2B5EF4-FFF2-40B4-BE49-F238E27FC236}">
                <a16:creationId xmlns:a16="http://schemas.microsoft.com/office/drawing/2014/main" id="{A3C35F24-8257-4478-9E63-6B2010404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489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6106" name="Text Box 42">
            <a:extLst>
              <a:ext uri="{FF2B5EF4-FFF2-40B4-BE49-F238E27FC236}">
                <a16:creationId xmlns:a16="http://schemas.microsoft.com/office/drawing/2014/main" id="{9D87DF61-96D6-4DF5-BD59-2BDA59915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14128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46107" name="AutoShape 48">
            <a:extLst>
              <a:ext uri="{FF2B5EF4-FFF2-40B4-BE49-F238E27FC236}">
                <a16:creationId xmlns:a16="http://schemas.microsoft.com/office/drawing/2014/main" id="{1A6F3CAA-B99B-4A29-9D56-08373BEC2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81200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 i="0" u="sng">
              <a:latin typeface="Times New Roman" panose="02020603050405020304" pitchFamily="18" charset="0"/>
            </a:endParaRPr>
          </a:p>
        </p:txBody>
      </p:sp>
      <p:sp>
        <p:nvSpPr>
          <p:cNvPr id="46108" name="Oval 51">
            <a:extLst>
              <a:ext uri="{FF2B5EF4-FFF2-40B4-BE49-F238E27FC236}">
                <a16:creationId xmlns:a16="http://schemas.microsoft.com/office/drawing/2014/main" id="{9DF498C6-84C4-4962-8B73-B5A088CF9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2192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6109" name="Oval 52">
            <a:extLst>
              <a:ext uri="{FF2B5EF4-FFF2-40B4-BE49-F238E27FC236}">
                <a16:creationId xmlns:a16="http://schemas.microsoft.com/office/drawing/2014/main" id="{7F131045-7EED-41D4-9FD9-A91D4A2C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9050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6110" name="Oval 53">
            <a:extLst>
              <a:ext uri="{FF2B5EF4-FFF2-40B4-BE49-F238E27FC236}">
                <a16:creationId xmlns:a16="http://schemas.microsoft.com/office/drawing/2014/main" id="{FB27F4C6-457B-48E8-B7CB-DE4BB5796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905000"/>
            <a:ext cx="381000" cy="381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46111" name="Oval 54">
            <a:extLst>
              <a:ext uri="{FF2B5EF4-FFF2-40B4-BE49-F238E27FC236}">
                <a16:creationId xmlns:a16="http://schemas.microsoft.com/office/drawing/2014/main" id="{B466845F-BCBE-4661-829C-865EE8C50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7432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6112" name="Oval 55">
            <a:extLst>
              <a:ext uri="{FF2B5EF4-FFF2-40B4-BE49-F238E27FC236}">
                <a16:creationId xmlns:a16="http://schemas.microsoft.com/office/drawing/2014/main" id="{57276A50-6A03-47A8-B575-B27932C58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7432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</a:p>
        </p:txBody>
      </p:sp>
      <p:cxnSp>
        <p:nvCxnSpPr>
          <p:cNvPr id="46113" name="AutoShape 56">
            <a:extLst>
              <a:ext uri="{FF2B5EF4-FFF2-40B4-BE49-F238E27FC236}">
                <a16:creationId xmlns:a16="http://schemas.microsoft.com/office/drawing/2014/main" id="{24F67708-2508-4E68-ABBB-AC30057FCD8C}"/>
              </a:ext>
            </a:extLst>
          </p:cNvPr>
          <p:cNvCxnSpPr>
            <a:cxnSpLocks noChangeShapeType="1"/>
            <a:stCxn id="46108" idx="3"/>
            <a:endCxn id="46109" idx="0"/>
          </p:cNvCxnSpPr>
          <p:nvPr/>
        </p:nvCxnSpPr>
        <p:spPr bwMode="auto">
          <a:xfrm flipH="1">
            <a:off x="6134100" y="1544638"/>
            <a:ext cx="550863" cy="3603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4" name="AutoShape 57">
            <a:extLst>
              <a:ext uri="{FF2B5EF4-FFF2-40B4-BE49-F238E27FC236}">
                <a16:creationId xmlns:a16="http://schemas.microsoft.com/office/drawing/2014/main" id="{353E171D-29C3-4D7F-A659-87773AEC6CD4}"/>
              </a:ext>
            </a:extLst>
          </p:cNvPr>
          <p:cNvCxnSpPr>
            <a:cxnSpLocks noChangeShapeType="1"/>
            <a:stCxn id="46108" idx="5"/>
            <a:endCxn id="46110" idx="1"/>
          </p:cNvCxnSpPr>
          <p:nvPr/>
        </p:nvCxnSpPr>
        <p:spPr bwMode="auto">
          <a:xfrm>
            <a:off x="6954838" y="1544638"/>
            <a:ext cx="415925" cy="415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5" name="AutoShape 58">
            <a:extLst>
              <a:ext uri="{FF2B5EF4-FFF2-40B4-BE49-F238E27FC236}">
                <a16:creationId xmlns:a16="http://schemas.microsoft.com/office/drawing/2014/main" id="{D99B21A4-E2EC-4BE4-9831-064536302CA6}"/>
              </a:ext>
            </a:extLst>
          </p:cNvPr>
          <p:cNvCxnSpPr>
            <a:cxnSpLocks noChangeShapeType="1"/>
            <a:stCxn id="46110" idx="3"/>
            <a:endCxn id="46111" idx="0"/>
          </p:cNvCxnSpPr>
          <p:nvPr/>
        </p:nvCxnSpPr>
        <p:spPr bwMode="auto">
          <a:xfrm flipH="1">
            <a:off x="6972300" y="2230438"/>
            <a:ext cx="398463" cy="512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6" name="AutoShape 59">
            <a:extLst>
              <a:ext uri="{FF2B5EF4-FFF2-40B4-BE49-F238E27FC236}">
                <a16:creationId xmlns:a16="http://schemas.microsoft.com/office/drawing/2014/main" id="{1624F74A-3347-4E02-9EB2-06124B817918}"/>
              </a:ext>
            </a:extLst>
          </p:cNvPr>
          <p:cNvCxnSpPr>
            <a:cxnSpLocks noChangeShapeType="1"/>
            <a:stCxn id="46110" idx="5"/>
            <a:endCxn id="46112" idx="0"/>
          </p:cNvCxnSpPr>
          <p:nvPr/>
        </p:nvCxnSpPr>
        <p:spPr bwMode="auto">
          <a:xfrm>
            <a:off x="7640638" y="2230438"/>
            <a:ext cx="398462" cy="512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17" name="Line 60">
            <a:extLst>
              <a:ext uri="{FF2B5EF4-FFF2-40B4-BE49-F238E27FC236}">
                <a16:creationId xmlns:a16="http://schemas.microsoft.com/office/drawing/2014/main" id="{18D83DAF-84ED-40C4-B2D0-C5C0C235C4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2098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8" name="Line 61">
            <a:extLst>
              <a:ext uri="{FF2B5EF4-FFF2-40B4-BE49-F238E27FC236}">
                <a16:creationId xmlns:a16="http://schemas.microsoft.com/office/drawing/2014/main" id="{07927492-2CD1-405A-987C-E637932DD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2860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9" name="Line 62">
            <a:extLst>
              <a:ext uri="{FF2B5EF4-FFF2-40B4-BE49-F238E27FC236}">
                <a16:creationId xmlns:a16="http://schemas.microsoft.com/office/drawing/2014/main" id="{A306241B-C262-41CF-AED4-2ED4B81FE5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30480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0" name="Line 63">
            <a:extLst>
              <a:ext uri="{FF2B5EF4-FFF2-40B4-BE49-F238E27FC236}">
                <a16:creationId xmlns:a16="http://schemas.microsoft.com/office/drawing/2014/main" id="{20185CCE-AAE2-4FDD-8CC9-AF70E044B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0480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1" name="Line 64">
            <a:extLst>
              <a:ext uri="{FF2B5EF4-FFF2-40B4-BE49-F238E27FC236}">
                <a16:creationId xmlns:a16="http://schemas.microsoft.com/office/drawing/2014/main" id="{B9350549-EEAD-4A16-84BC-A8597A817B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30480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2" name="Line 65">
            <a:extLst>
              <a:ext uri="{FF2B5EF4-FFF2-40B4-BE49-F238E27FC236}">
                <a16:creationId xmlns:a16="http://schemas.microsoft.com/office/drawing/2014/main" id="{93E85C17-6D1F-4921-A0DF-FB74FF071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1242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3" name="Text Box 66">
            <a:extLst>
              <a:ext uri="{FF2B5EF4-FFF2-40B4-BE49-F238E27FC236}">
                <a16:creationId xmlns:a16="http://schemas.microsoft.com/office/drawing/2014/main" id="{389E986D-F250-4FC4-AA22-3BBC550C9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11413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6124" name="Text Box 67">
            <a:extLst>
              <a:ext uri="{FF2B5EF4-FFF2-40B4-BE49-F238E27FC236}">
                <a16:creationId xmlns:a16="http://schemas.microsoft.com/office/drawing/2014/main" id="{9BD4E8E2-0877-4ADC-A478-FEA6AE211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43840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6125" name="Text Box 68">
            <a:extLst>
              <a:ext uri="{FF2B5EF4-FFF2-40B4-BE49-F238E27FC236}">
                <a16:creationId xmlns:a16="http://schemas.microsoft.com/office/drawing/2014/main" id="{38A4F3C1-98FD-4F1B-AAFC-FB080C6BB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76600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6126" name="Text Box 69">
            <a:extLst>
              <a:ext uri="{FF2B5EF4-FFF2-40B4-BE49-F238E27FC236}">
                <a16:creationId xmlns:a16="http://schemas.microsoft.com/office/drawing/2014/main" id="{DE52843F-F7F7-40C5-9930-301B1A084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276600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6127" name="Text Box 70">
            <a:extLst>
              <a:ext uri="{FF2B5EF4-FFF2-40B4-BE49-F238E27FC236}">
                <a16:creationId xmlns:a16="http://schemas.microsoft.com/office/drawing/2014/main" id="{D4FAE0D9-6785-45DF-9710-CBBDB0463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276600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6128" name="Text Box 71">
            <a:extLst>
              <a:ext uri="{FF2B5EF4-FFF2-40B4-BE49-F238E27FC236}">
                <a16:creationId xmlns:a16="http://schemas.microsoft.com/office/drawing/2014/main" id="{3EA48AEC-B98D-4A11-9A89-E980E1CBE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276600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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6129" name="Text Box 74">
            <a:extLst>
              <a:ext uri="{FF2B5EF4-FFF2-40B4-BE49-F238E27FC236}">
                <a16:creationId xmlns:a16="http://schemas.microsoft.com/office/drawing/2014/main" id="{F1BA2119-301B-4F29-A0F9-D8EE4AEA5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8382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</a:rPr>
              <a:t>new </a:t>
            </a:r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6130" name="Text Box 75">
            <a:extLst>
              <a:ext uri="{FF2B5EF4-FFF2-40B4-BE49-F238E27FC236}">
                <a16:creationId xmlns:a16="http://schemas.microsoft.com/office/drawing/2014/main" id="{E0460AB5-2FFC-47FD-9596-5F9CF7400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879475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6131" name="Text Box 76">
            <a:extLst>
              <a:ext uri="{FF2B5EF4-FFF2-40B4-BE49-F238E27FC236}">
                <a16:creationId xmlns:a16="http://schemas.microsoft.com/office/drawing/2014/main" id="{5EF2C613-A08A-4684-AC09-E154D0FDB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0668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6132" name="Line 77">
            <a:extLst>
              <a:ext uri="{FF2B5EF4-FFF2-40B4-BE49-F238E27FC236}">
                <a16:creationId xmlns:a16="http://schemas.microsoft.com/office/drawing/2014/main" id="{B8B72200-05AC-4740-BA6C-D9855C818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990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3" name="Line 78">
            <a:extLst>
              <a:ext uri="{FF2B5EF4-FFF2-40B4-BE49-F238E27FC236}">
                <a16:creationId xmlns:a16="http://schemas.microsoft.com/office/drawing/2014/main" id="{4219AA14-A768-4442-88CF-D15EA1DBC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066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4" name="Text Box 79">
            <a:extLst>
              <a:ext uri="{FF2B5EF4-FFF2-40B4-BE49-F238E27FC236}">
                <a16:creationId xmlns:a16="http://schemas.microsoft.com/office/drawing/2014/main" id="{9643A8E3-EEED-47F6-8BFE-1E546FF4E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p</a:t>
            </a:r>
            <a:r>
              <a:rPr lang="en-US" altLang="en-US" sz="2400" b="1" i="0">
                <a:latin typeface="Times New Roman" panose="02020603050405020304" pitchFamily="18" charset="0"/>
              </a:rPr>
              <a:t>[</a:t>
            </a:r>
            <a:r>
              <a:rPr lang="en-US" altLang="en-US" sz="2400" b="1">
                <a:latin typeface="Times New Roman" panose="02020603050405020304" pitchFamily="18" charset="0"/>
              </a:rPr>
              <a:t>x</a:t>
            </a:r>
            <a:r>
              <a:rPr lang="en-US" altLang="en-US" sz="2400" b="1" i="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46135" name="Footer Placeholder 3">
            <a:extLst>
              <a:ext uri="{FF2B5EF4-FFF2-40B4-BE49-F238E27FC236}">
                <a16:creationId xmlns:a16="http://schemas.microsoft.com/office/drawing/2014/main" id="{207CBB68-8583-4D34-9E37-DF682F0324C7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41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DA60183-7A80-4370-A947-E3C3FC46E9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600">
                <a:solidFill>
                  <a:schemeClr val="tx1"/>
                </a:solidFill>
              </a:rPr>
              <a:t>Case 3 – </a:t>
            </a:r>
            <a:r>
              <a:rPr lang="en-US" altLang="en-US" sz="3600" i="1">
                <a:solidFill>
                  <a:schemeClr val="tx1"/>
                </a:solidFill>
              </a:rPr>
              <a:t>w</a:t>
            </a:r>
            <a:r>
              <a:rPr lang="en-US" altLang="en-US" sz="3600">
                <a:solidFill>
                  <a:schemeClr val="tx1"/>
                </a:solidFill>
              </a:rPr>
              <a:t> is black, </a:t>
            </a:r>
            <a:r>
              <a:rPr lang="en-US" altLang="en-US" sz="3600" i="1">
                <a:solidFill>
                  <a:schemeClr val="tx1"/>
                </a:solidFill>
              </a:rPr>
              <a:t>w</a:t>
            </a:r>
            <a:r>
              <a:rPr lang="en-US" altLang="en-US" sz="3600">
                <a:solidFill>
                  <a:schemeClr val="tx1"/>
                </a:solidFill>
              </a:rPr>
              <a:t>’s left child is red, </a:t>
            </a:r>
            <a:r>
              <a:rPr lang="en-US" altLang="en-US" sz="3600" i="1">
                <a:solidFill>
                  <a:schemeClr val="tx1"/>
                </a:solidFill>
              </a:rPr>
              <a:t>w</a:t>
            </a:r>
            <a:r>
              <a:rPr lang="en-US" altLang="en-US" sz="3600">
                <a:solidFill>
                  <a:schemeClr val="tx1"/>
                </a:solidFill>
              </a:rPr>
              <a:t>’s right child is black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599C777-69DA-4EC3-9242-196B2FA59E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114800"/>
            <a:ext cx="8458200" cy="2209800"/>
          </a:xfrm>
        </p:spPr>
        <p:txBody>
          <a:bodyPr/>
          <a:lstStyle/>
          <a:p>
            <a:r>
              <a:rPr lang="en-US" altLang="en-US" sz="2400"/>
              <a:t>Make </a:t>
            </a:r>
            <a:r>
              <a:rPr lang="en-US" altLang="en-US" sz="2400" i="1">
                <a:latin typeface="RMTMI" charset="-95"/>
              </a:rPr>
              <a:t>w </a:t>
            </a:r>
            <a:r>
              <a:rPr lang="en-US" altLang="en-US" sz="2400"/>
              <a:t>red and </a:t>
            </a:r>
            <a:r>
              <a:rPr lang="en-US" altLang="en-US" sz="2400" i="1">
                <a:latin typeface="RMTMI" charset="-95"/>
              </a:rPr>
              <a:t>w</a:t>
            </a:r>
            <a:r>
              <a:rPr lang="en-US" altLang="en-US" sz="2400"/>
              <a:t>’s left child black.</a:t>
            </a:r>
          </a:p>
          <a:p>
            <a:r>
              <a:rPr lang="en-US" altLang="en-US" sz="2400"/>
              <a:t>Then right rotate on </a:t>
            </a:r>
            <a:r>
              <a:rPr lang="en-US" altLang="en-US" sz="2400" i="1">
                <a:latin typeface="RMTMI" charset="-95"/>
              </a:rPr>
              <a:t>w</a:t>
            </a:r>
            <a:r>
              <a:rPr lang="en-US" altLang="en-US" sz="2400"/>
              <a:t>.</a:t>
            </a:r>
          </a:p>
          <a:p>
            <a:r>
              <a:rPr lang="en-US" altLang="en-US" sz="2400"/>
              <a:t>New sibling </a:t>
            </a:r>
            <a:r>
              <a:rPr lang="en-US" altLang="en-US" sz="2400" i="1">
                <a:latin typeface="RMTMI" charset="-95"/>
              </a:rPr>
              <a:t>w </a:t>
            </a:r>
            <a:r>
              <a:rPr lang="en-US" altLang="en-US" sz="2400"/>
              <a:t>of </a:t>
            </a:r>
            <a:r>
              <a:rPr lang="en-US" altLang="en-US" sz="2400" i="1"/>
              <a:t>x </a:t>
            </a:r>
            <a:r>
              <a:rPr lang="en-US" altLang="en-US" sz="2400"/>
              <a:t>is black with a red right child </a:t>
            </a:r>
            <a:r>
              <a:rPr lang="en-US" altLang="en-US" sz="2400">
                <a:sym typeface="Symbol" panose="05050102010706020507" pitchFamily="18" charset="2"/>
              </a:rPr>
              <a:t></a:t>
            </a:r>
            <a:r>
              <a:rPr lang="en-US" altLang="en-US" sz="2400">
                <a:latin typeface="MTSYN" charset="-127"/>
              </a:rPr>
              <a:t> </a:t>
            </a:r>
            <a:r>
              <a:rPr lang="en-US" altLang="en-US" sz="2400"/>
              <a:t>case 4.</a:t>
            </a:r>
          </a:p>
        </p:txBody>
      </p:sp>
      <p:sp>
        <p:nvSpPr>
          <p:cNvPr id="47108" name="Oval 4">
            <a:extLst>
              <a:ext uri="{FF2B5EF4-FFF2-40B4-BE49-F238E27FC236}">
                <a16:creationId xmlns:a16="http://schemas.microsoft.com/office/drawing/2014/main" id="{68B99768-9B42-4DB9-AF8D-FA9C1C4A8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7109" name="Oval 5">
            <a:extLst>
              <a:ext uri="{FF2B5EF4-FFF2-40B4-BE49-F238E27FC236}">
                <a16:creationId xmlns:a16="http://schemas.microsoft.com/office/drawing/2014/main" id="{01C9C7B9-1F2A-44BE-82A2-185268B3D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8288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7110" name="Oval 6">
            <a:extLst>
              <a:ext uri="{FF2B5EF4-FFF2-40B4-BE49-F238E27FC236}">
                <a16:creationId xmlns:a16="http://schemas.microsoft.com/office/drawing/2014/main" id="{AC4E0F3B-1754-4559-9BA1-DB0318153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8288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47111" name="Oval 7">
            <a:extLst>
              <a:ext uri="{FF2B5EF4-FFF2-40B4-BE49-F238E27FC236}">
                <a16:creationId xmlns:a16="http://schemas.microsoft.com/office/drawing/2014/main" id="{3F423499-ABE6-4540-9590-C3CD6D5BA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667000"/>
            <a:ext cx="381000" cy="381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7112" name="Oval 8">
            <a:extLst>
              <a:ext uri="{FF2B5EF4-FFF2-40B4-BE49-F238E27FC236}">
                <a16:creationId xmlns:a16="http://schemas.microsoft.com/office/drawing/2014/main" id="{07C7023D-DF6F-4C7C-8C97-09947CD03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6670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</a:p>
        </p:txBody>
      </p:sp>
      <p:cxnSp>
        <p:nvCxnSpPr>
          <p:cNvPr id="47113" name="AutoShape 9">
            <a:extLst>
              <a:ext uri="{FF2B5EF4-FFF2-40B4-BE49-F238E27FC236}">
                <a16:creationId xmlns:a16="http://schemas.microsoft.com/office/drawing/2014/main" id="{ED15E19C-0132-4F6C-A5C5-6D6F35D87645}"/>
              </a:ext>
            </a:extLst>
          </p:cNvPr>
          <p:cNvCxnSpPr>
            <a:cxnSpLocks noChangeShapeType="1"/>
            <a:stCxn id="47108" idx="3"/>
            <a:endCxn id="47109" idx="0"/>
          </p:cNvCxnSpPr>
          <p:nvPr/>
        </p:nvCxnSpPr>
        <p:spPr bwMode="auto">
          <a:xfrm flipH="1">
            <a:off x="800100" y="1468438"/>
            <a:ext cx="550863" cy="3603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4" name="AutoShape 10">
            <a:extLst>
              <a:ext uri="{FF2B5EF4-FFF2-40B4-BE49-F238E27FC236}">
                <a16:creationId xmlns:a16="http://schemas.microsoft.com/office/drawing/2014/main" id="{EE874041-831E-42B7-88E3-F997359E998D}"/>
              </a:ext>
            </a:extLst>
          </p:cNvPr>
          <p:cNvCxnSpPr>
            <a:cxnSpLocks noChangeShapeType="1"/>
            <a:stCxn id="47108" idx="5"/>
            <a:endCxn id="47110" idx="1"/>
          </p:cNvCxnSpPr>
          <p:nvPr/>
        </p:nvCxnSpPr>
        <p:spPr bwMode="auto">
          <a:xfrm>
            <a:off x="1620838" y="1468438"/>
            <a:ext cx="415925" cy="415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AutoShape 11">
            <a:extLst>
              <a:ext uri="{FF2B5EF4-FFF2-40B4-BE49-F238E27FC236}">
                <a16:creationId xmlns:a16="http://schemas.microsoft.com/office/drawing/2014/main" id="{5C52DE52-A81A-4BA7-B6EF-F74B58A3D6D0}"/>
              </a:ext>
            </a:extLst>
          </p:cNvPr>
          <p:cNvCxnSpPr>
            <a:cxnSpLocks noChangeShapeType="1"/>
            <a:stCxn id="47110" idx="3"/>
            <a:endCxn id="47111" idx="0"/>
          </p:cNvCxnSpPr>
          <p:nvPr/>
        </p:nvCxnSpPr>
        <p:spPr bwMode="auto">
          <a:xfrm flipH="1">
            <a:off x="1638300" y="2154238"/>
            <a:ext cx="398463" cy="512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AutoShape 12">
            <a:extLst>
              <a:ext uri="{FF2B5EF4-FFF2-40B4-BE49-F238E27FC236}">
                <a16:creationId xmlns:a16="http://schemas.microsoft.com/office/drawing/2014/main" id="{FDDB5B76-1A6A-4A05-80CF-BB9F5CA67439}"/>
              </a:ext>
            </a:extLst>
          </p:cNvPr>
          <p:cNvCxnSpPr>
            <a:cxnSpLocks noChangeShapeType="1"/>
            <a:stCxn id="47110" idx="5"/>
            <a:endCxn id="47112" idx="0"/>
          </p:cNvCxnSpPr>
          <p:nvPr/>
        </p:nvCxnSpPr>
        <p:spPr bwMode="auto">
          <a:xfrm>
            <a:off x="2306638" y="2154238"/>
            <a:ext cx="398462" cy="512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7" name="Line 13">
            <a:extLst>
              <a:ext uri="{FF2B5EF4-FFF2-40B4-BE49-F238E27FC236}">
                <a16:creationId xmlns:a16="http://schemas.microsoft.com/office/drawing/2014/main" id="{895EB291-CCFC-40BD-9A76-CB313D80DE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21336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4">
            <a:extLst>
              <a:ext uri="{FF2B5EF4-FFF2-40B4-BE49-F238E27FC236}">
                <a16:creationId xmlns:a16="http://schemas.microsoft.com/office/drawing/2014/main" id="{8EEE9667-E335-43FF-B9BD-6AD2291CA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098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5">
            <a:extLst>
              <a:ext uri="{FF2B5EF4-FFF2-40B4-BE49-F238E27FC236}">
                <a16:creationId xmlns:a16="http://schemas.microsoft.com/office/drawing/2014/main" id="{45C2AB18-E944-49D6-93AB-B1710234BE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29718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16">
            <a:extLst>
              <a:ext uri="{FF2B5EF4-FFF2-40B4-BE49-F238E27FC236}">
                <a16:creationId xmlns:a16="http://schemas.microsoft.com/office/drawing/2014/main" id="{232F5F14-0B65-43BF-BC03-1F3A19EEC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Line 17">
            <a:extLst>
              <a:ext uri="{FF2B5EF4-FFF2-40B4-BE49-F238E27FC236}">
                <a16:creationId xmlns:a16="http://schemas.microsoft.com/office/drawing/2014/main" id="{D3344B33-7CCC-4913-B170-7E5EB3C66A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9718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18">
            <a:extLst>
              <a:ext uri="{FF2B5EF4-FFF2-40B4-BE49-F238E27FC236}">
                <a16:creationId xmlns:a16="http://schemas.microsoft.com/office/drawing/2014/main" id="{308CA079-D107-4CC8-AE27-C84793E34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0480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Text Box 19">
            <a:extLst>
              <a:ext uri="{FF2B5EF4-FFF2-40B4-BE49-F238E27FC236}">
                <a16:creationId xmlns:a16="http://schemas.microsoft.com/office/drawing/2014/main" id="{E869563B-7CD8-44F1-B089-6974AF55C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35213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7124" name="Text Box 20">
            <a:extLst>
              <a:ext uri="{FF2B5EF4-FFF2-40B4-BE49-F238E27FC236}">
                <a16:creationId xmlns:a16="http://schemas.microsoft.com/office/drawing/2014/main" id="{F1446010-A9F5-4CBA-9F01-3B26AC82A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6220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7125" name="Text Box 21">
            <a:extLst>
              <a:ext uri="{FF2B5EF4-FFF2-40B4-BE49-F238E27FC236}">
                <a16:creationId xmlns:a16="http://schemas.microsoft.com/office/drawing/2014/main" id="{E29028EE-AC74-44E4-8BBD-74F7A6BE8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00400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7126" name="Text Box 22">
            <a:extLst>
              <a:ext uri="{FF2B5EF4-FFF2-40B4-BE49-F238E27FC236}">
                <a16:creationId xmlns:a16="http://schemas.microsoft.com/office/drawing/2014/main" id="{D8C6EDF3-F5DA-403E-85FF-76A5E4842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200400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7127" name="Text Box 23">
            <a:extLst>
              <a:ext uri="{FF2B5EF4-FFF2-40B4-BE49-F238E27FC236}">
                <a16:creationId xmlns:a16="http://schemas.microsoft.com/office/drawing/2014/main" id="{F68746B8-D730-408D-A56E-0BA4ED7A1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00400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7128" name="Text Box 24">
            <a:extLst>
              <a:ext uri="{FF2B5EF4-FFF2-40B4-BE49-F238E27FC236}">
                <a16:creationId xmlns:a16="http://schemas.microsoft.com/office/drawing/2014/main" id="{EC6E9C83-57D3-4C4E-AB08-5A6FF0D1D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200400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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7129" name="Text Box 25">
            <a:extLst>
              <a:ext uri="{FF2B5EF4-FFF2-40B4-BE49-F238E27FC236}">
                <a16:creationId xmlns:a16="http://schemas.microsoft.com/office/drawing/2014/main" id="{2CC1FE0A-A0F2-4DEA-BE1E-E0C0D6CDC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489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7130" name="Text Box 26">
            <a:extLst>
              <a:ext uri="{FF2B5EF4-FFF2-40B4-BE49-F238E27FC236}">
                <a16:creationId xmlns:a16="http://schemas.microsoft.com/office/drawing/2014/main" id="{33A347D9-9464-47D3-8A82-2C1BE260A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14128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47131" name="AutoShape 27">
            <a:extLst>
              <a:ext uri="{FF2B5EF4-FFF2-40B4-BE49-F238E27FC236}">
                <a16:creationId xmlns:a16="http://schemas.microsoft.com/office/drawing/2014/main" id="{9F1E4D8D-3D18-4D41-9E77-4B72BBD59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81200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 i="0" u="sng">
              <a:latin typeface="Times New Roman" panose="02020603050405020304" pitchFamily="18" charset="0"/>
            </a:endParaRPr>
          </a:p>
        </p:txBody>
      </p:sp>
      <p:sp>
        <p:nvSpPr>
          <p:cNvPr id="47132" name="Oval 28">
            <a:extLst>
              <a:ext uri="{FF2B5EF4-FFF2-40B4-BE49-F238E27FC236}">
                <a16:creationId xmlns:a16="http://schemas.microsoft.com/office/drawing/2014/main" id="{4E5A6E39-BF02-4C20-A819-F689A9B52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2192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7133" name="Oval 29">
            <a:extLst>
              <a:ext uri="{FF2B5EF4-FFF2-40B4-BE49-F238E27FC236}">
                <a16:creationId xmlns:a16="http://schemas.microsoft.com/office/drawing/2014/main" id="{209D9749-EC87-4D48-B77E-CC0C5ABF3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9050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7134" name="Oval 30">
            <a:extLst>
              <a:ext uri="{FF2B5EF4-FFF2-40B4-BE49-F238E27FC236}">
                <a16:creationId xmlns:a16="http://schemas.microsoft.com/office/drawing/2014/main" id="{0F0C9786-E715-4C3B-B28E-7FC43274F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9050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7135" name="Oval 32">
            <a:extLst>
              <a:ext uri="{FF2B5EF4-FFF2-40B4-BE49-F238E27FC236}">
                <a16:creationId xmlns:a16="http://schemas.microsoft.com/office/drawing/2014/main" id="{BD4438E7-1C61-48D0-BD52-F7158F374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514600"/>
            <a:ext cx="381000" cy="381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latin typeface="Times New Roman" panose="02020603050405020304" pitchFamily="18" charset="0"/>
              </a:rPr>
              <a:t>D</a:t>
            </a:r>
          </a:p>
        </p:txBody>
      </p:sp>
      <p:cxnSp>
        <p:nvCxnSpPr>
          <p:cNvPr id="47136" name="AutoShape 33">
            <a:extLst>
              <a:ext uri="{FF2B5EF4-FFF2-40B4-BE49-F238E27FC236}">
                <a16:creationId xmlns:a16="http://schemas.microsoft.com/office/drawing/2014/main" id="{48C02BAA-98EB-406B-96C7-2D69916A0B12}"/>
              </a:ext>
            </a:extLst>
          </p:cNvPr>
          <p:cNvCxnSpPr>
            <a:cxnSpLocks noChangeShapeType="1"/>
            <a:stCxn id="47132" idx="3"/>
            <a:endCxn id="47133" idx="0"/>
          </p:cNvCxnSpPr>
          <p:nvPr/>
        </p:nvCxnSpPr>
        <p:spPr bwMode="auto">
          <a:xfrm flipH="1">
            <a:off x="6134100" y="1544638"/>
            <a:ext cx="550863" cy="3603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7" name="AutoShape 34">
            <a:extLst>
              <a:ext uri="{FF2B5EF4-FFF2-40B4-BE49-F238E27FC236}">
                <a16:creationId xmlns:a16="http://schemas.microsoft.com/office/drawing/2014/main" id="{BA2FD4D0-8A7C-4D8C-BC9F-C61D8595C099}"/>
              </a:ext>
            </a:extLst>
          </p:cNvPr>
          <p:cNvCxnSpPr>
            <a:cxnSpLocks noChangeShapeType="1"/>
            <a:stCxn id="47132" idx="5"/>
            <a:endCxn id="47134" idx="1"/>
          </p:cNvCxnSpPr>
          <p:nvPr/>
        </p:nvCxnSpPr>
        <p:spPr bwMode="auto">
          <a:xfrm>
            <a:off x="6954838" y="1544638"/>
            <a:ext cx="415925" cy="415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8" name="AutoShape 35">
            <a:extLst>
              <a:ext uri="{FF2B5EF4-FFF2-40B4-BE49-F238E27FC236}">
                <a16:creationId xmlns:a16="http://schemas.microsoft.com/office/drawing/2014/main" id="{7D2DCC66-CD70-4559-9A3A-B94051697DD6}"/>
              </a:ext>
            </a:extLst>
          </p:cNvPr>
          <p:cNvCxnSpPr>
            <a:cxnSpLocks noChangeShapeType="1"/>
            <a:stCxn id="47134" idx="3"/>
          </p:cNvCxnSpPr>
          <p:nvPr/>
        </p:nvCxnSpPr>
        <p:spPr bwMode="auto">
          <a:xfrm flipH="1">
            <a:off x="6972300" y="2230438"/>
            <a:ext cx="398463" cy="512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9" name="AutoShape 36">
            <a:extLst>
              <a:ext uri="{FF2B5EF4-FFF2-40B4-BE49-F238E27FC236}">
                <a16:creationId xmlns:a16="http://schemas.microsoft.com/office/drawing/2014/main" id="{FD44BE64-AD86-4EF1-9C32-1727261E59F0}"/>
              </a:ext>
            </a:extLst>
          </p:cNvPr>
          <p:cNvCxnSpPr>
            <a:cxnSpLocks noChangeShapeType="1"/>
            <a:stCxn id="47134" idx="5"/>
            <a:endCxn id="47135" idx="0"/>
          </p:cNvCxnSpPr>
          <p:nvPr/>
        </p:nvCxnSpPr>
        <p:spPr bwMode="auto">
          <a:xfrm>
            <a:off x="7640638" y="2230438"/>
            <a:ext cx="322262" cy="2841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40" name="Line 37">
            <a:extLst>
              <a:ext uri="{FF2B5EF4-FFF2-40B4-BE49-F238E27FC236}">
                <a16:creationId xmlns:a16="http://schemas.microsoft.com/office/drawing/2014/main" id="{9F547635-CF3B-4CFB-83DD-5EDABCDB1F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2098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Line 38">
            <a:extLst>
              <a:ext uri="{FF2B5EF4-FFF2-40B4-BE49-F238E27FC236}">
                <a16:creationId xmlns:a16="http://schemas.microsoft.com/office/drawing/2014/main" id="{60CDA487-1511-49F4-BE74-9F75F7938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2860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2" name="Line 39">
            <a:extLst>
              <a:ext uri="{FF2B5EF4-FFF2-40B4-BE49-F238E27FC236}">
                <a16:creationId xmlns:a16="http://schemas.microsoft.com/office/drawing/2014/main" id="{2207F8B2-89BD-435A-A281-F5451AC927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28194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3" name="Line 41">
            <a:extLst>
              <a:ext uri="{FF2B5EF4-FFF2-40B4-BE49-F238E27FC236}">
                <a16:creationId xmlns:a16="http://schemas.microsoft.com/office/drawing/2014/main" id="{CE961578-83DB-4CE0-A235-E57A33B0DB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4838" y="35052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4" name="Line 42">
            <a:extLst>
              <a:ext uri="{FF2B5EF4-FFF2-40B4-BE49-F238E27FC236}">
                <a16:creationId xmlns:a16="http://schemas.microsoft.com/office/drawing/2014/main" id="{8C4472DD-C74F-40A8-82F2-A921D86EC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35052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5" name="Text Box 43">
            <a:extLst>
              <a:ext uri="{FF2B5EF4-FFF2-40B4-BE49-F238E27FC236}">
                <a16:creationId xmlns:a16="http://schemas.microsoft.com/office/drawing/2014/main" id="{2B90F36F-5A74-4E47-BB68-67E6C46C0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11413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7146" name="Text Box 44">
            <a:extLst>
              <a:ext uri="{FF2B5EF4-FFF2-40B4-BE49-F238E27FC236}">
                <a16:creationId xmlns:a16="http://schemas.microsoft.com/office/drawing/2014/main" id="{25CC428F-69BE-4E35-8D8D-7A3EC381A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43840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7147" name="Text Box 45">
            <a:extLst>
              <a:ext uri="{FF2B5EF4-FFF2-40B4-BE49-F238E27FC236}">
                <a16:creationId xmlns:a16="http://schemas.microsoft.com/office/drawing/2014/main" id="{AFE40D88-C26A-4794-BEE3-4D3C6ACB6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667000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7148" name="Text Box 46">
            <a:extLst>
              <a:ext uri="{FF2B5EF4-FFF2-40B4-BE49-F238E27FC236}">
                <a16:creationId xmlns:a16="http://schemas.microsoft.com/office/drawing/2014/main" id="{8B5048BD-D290-4AC0-B671-7E10A3212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048000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7149" name="Text Box 47">
            <a:extLst>
              <a:ext uri="{FF2B5EF4-FFF2-40B4-BE49-F238E27FC236}">
                <a16:creationId xmlns:a16="http://schemas.microsoft.com/office/drawing/2014/main" id="{8D2CF6F8-4A4E-4ACA-9C20-367493767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438" y="3733800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7150" name="Text Box 48">
            <a:extLst>
              <a:ext uri="{FF2B5EF4-FFF2-40B4-BE49-F238E27FC236}">
                <a16:creationId xmlns:a16="http://schemas.microsoft.com/office/drawing/2014/main" id="{AE95FB7C-AE4F-4C06-B77F-BD6F45977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4438" y="3657600"/>
            <a:ext cx="309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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7151" name="Text Box 50">
            <a:extLst>
              <a:ext uri="{FF2B5EF4-FFF2-40B4-BE49-F238E27FC236}">
                <a16:creationId xmlns:a16="http://schemas.microsoft.com/office/drawing/2014/main" id="{52D4C922-0A48-485D-B714-8870A351F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879475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7152" name="Text Box 51">
            <a:extLst>
              <a:ext uri="{FF2B5EF4-FFF2-40B4-BE49-F238E27FC236}">
                <a16:creationId xmlns:a16="http://schemas.microsoft.com/office/drawing/2014/main" id="{18E2D331-AF85-43D9-80DA-85B3EBE2D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0668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7153" name="Oval 52">
            <a:extLst>
              <a:ext uri="{FF2B5EF4-FFF2-40B4-BE49-F238E27FC236}">
                <a16:creationId xmlns:a16="http://schemas.microsoft.com/office/drawing/2014/main" id="{5B2D0D38-5BCF-4CF6-9375-28F94C69E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1242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47154" name="Line 53">
            <a:extLst>
              <a:ext uri="{FF2B5EF4-FFF2-40B4-BE49-F238E27FC236}">
                <a16:creationId xmlns:a16="http://schemas.microsoft.com/office/drawing/2014/main" id="{EF2D3F86-736C-44C2-9ECC-521DBB959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8194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5" name="Text Box 54">
            <a:extLst>
              <a:ext uri="{FF2B5EF4-FFF2-40B4-BE49-F238E27FC236}">
                <a16:creationId xmlns:a16="http://schemas.microsoft.com/office/drawing/2014/main" id="{9200D882-EEAB-43EA-9AF2-84D6D86F6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600200"/>
            <a:ext cx="98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i="0">
                <a:latin typeface="Times New Roman" panose="02020603050405020304" pitchFamily="18" charset="0"/>
              </a:rPr>
              <a:t>new</a:t>
            </a:r>
            <a:r>
              <a:rPr lang="en-US" altLang="en-US" sz="2400" b="1">
                <a:latin typeface="Times New Roman" panose="02020603050405020304" pitchFamily="18" charset="0"/>
              </a:rPr>
              <a:t> w</a:t>
            </a:r>
          </a:p>
        </p:txBody>
      </p:sp>
      <p:sp>
        <p:nvSpPr>
          <p:cNvPr id="47156" name="Text Box 55">
            <a:extLst>
              <a:ext uri="{FF2B5EF4-FFF2-40B4-BE49-F238E27FC236}">
                <a16:creationId xmlns:a16="http://schemas.microsoft.com/office/drawing/2014/main" id="{207BB928-29A0-468C-A483-B3DEBC6DB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60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7157" name="Line 56">
            <a:extLst>
              <a:ext uri="{FF2B5EF4-FFF2-40B4-BE49-F238E27FC236}">
                <a16:creationId xmlns:a16="http://schemas.microsoft.com/office/drawing/2014/main" id="{949C29DD-7A04-4608-B3BD-306974D3D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990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8" name="Line 58">
            <a:extLst>
              <a:ext uri="{FF2B5EF4-FFF2-40B4-BE49-F238E27FC236}">
                <a16:creationId xmlns:a16="http://schemas.microsoft.com/office/drawing/2014/main" id="{C63C39B6-3363-4E6F-9791-472A46D38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066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9" name="Footer Placeholder 3">
            <a:extLst>
              <a:ext uri="{FF2B5EF4-FFF2-40B4-BE49-F238E27FC236}">
                <a16:creationId xmlns:a16="http://schemas.microsoft.com/office/drawing/2014/main" id="{0549A87D-A3D8-4C05-B280-CE6E47567585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42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BFC16D3-3AD9-48B1-9CB6-935290452A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2413" cy="914400"/>
          </a:xfrm>
        </p:spPr>
        <p:txBody>
          <a:bodyPr/>
          <a:lstStyle/>
          <a:p>
            <a:r>
              <a:rPr lang="en-US" altLang="en-US" sz="3600">
                <a:solidFill>
                  <a:schemeClr val="tx1"/>
                </a:solidFill>
              </a:rPr>
              <a:t>Case 4 – </a:t>
            </a:r>
            <a:r>
              <a:rPr lang="en-US" altLang="en-US" sz="3600" i="1">
                <a:solidFill>
                  <a:schemeClr val="tx1"/>
                </a:solidFill>
              </a:rPr>
              <a:t>w</a:t>
            </a:r>
            <a:r>
              <a:rPr lang="en-US" altLang="en-US" sz="3600">
                <a:solidFill>
                  <a:schemeClr val="tx1"/>
                </a:solidFill>
              </a:rPr>
              <a:t> is black, </a:t>
            </a:r>
            <a:r>
              <a:rPr lang="en-US" altLang="en-US" sz="3600" i="1">
                <a:solidFill>
                  <a:schemeClr val="tx1"/>
                </a:solidFill>
              </a:rPr>
              <a:t>w</a:t>
            </a:r>
            <a:r>
              <a:rPr lang="en-US" altLang="en-US" sz="3600">
                <a:solidFill>
                  <a:schemeClr val="tx1"/>
                </a:solidFill>
              </a:rPr>
              <a:t>’s right child is red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0D07420-DBCA-4236-A880-BA2FE69C28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3733800"/>
            <a:ext cx="8458200" cy="2590800"/>
          </a:xfrm>
        </p:spPr>
        <p:txBody>
          <a:bodyPr/>
          <a:lstStyle/>
          <a:p>
            <a:r>
              <a:rPr lang="en-US" altLang="en-US" sz="2400"/>
              <a:t>Make </a:t>
            </a:r>
            <a:r>
              <a:rPr lang="en-US" altLang="en-US" sz="2400" i="1">
                <a:latin typeface="RMTMI" charset="-95"/>
              </a:rPr>
              <a:t>w </a:t>
            </a:r>
            <a:r>
              <a:rPr lang="en-US" altLang="en-US" sz="2400"/>
              <a:t>be </a:t>
            </a:r>
            <a:r>
              <a:rPr lang="en-US" altLang="en-US" sz="2400" i="1"/>
              <a:t>p</a:t>
            </a:r>
            <a:r>
              <a:rPr lang="en-US" altLang="en-US" sz="2400"/>
              <a:t>[</a:t>
            </a:r>
            <a:r>
              <a:rPr lang="en-US" altLang="en-US" sz="2400" i="1"/>
              <a:t>x</a:t>
            </a:r>
            <a:r>
              <a:rPr lang="en-US" altLang="en-US" sz="2400"/>
              <a:t>]’s color (</a:t>
            </a:r>
            <a:r>
              <a:rPr lang="en-US" altLang="en-US" sz="2400" i="1"/>
              <a:t>c</a:t>
            </a:r>
            <a:r>
              <a:rPr lang="en-US" altLang="en-US" sz="2400"/>
              <a:t>).</a:t>
            </a:r>
          </a:p>
          <a:p>
            <a:r>
              <a:rPr lang="en-US" altLang="en-US" sz="2400"/>
              <a:t>Make </a:t>
            </a:r>
            <a:r>
              <a:rPr lang="en-US" altLang="en-US" sz="2400" i="1"/>
              <a:t>p</a:t>
            </a:r>
            <a:r>
              <a:rPr lang="en-US" altLang="en-US" sz="2400"/>
              <a:t>[</a:t>
            </a:r>
            <a:r>
              <a:rPr lang="en-US" altLang="en-US" sz="2400" i="1"/>
              <a:t>x</a:t>
            </a:r>
            <a:r>
              <a:rPr lang="en-US" altLang="en-US" sz="2400"/>
              <a:t>] black and </a:t>
            </a:r>
            <a:r>
              <a:rPr lang="en-US" altLang="en-US" sz="2400" i="1">
                <a:latin typeface="RMTMI" charset="-95"/>
              </a:rPr>
              <a:t>w</a:t>
            </a:r>
            <a:r>
              <a:rPr lang="en-US" altLang="en-US" sz="2400"/>
              <a:t>’s right child black.</a:t>
            </a:r>
          </a:p>
          <a:p>
            <a:r>
              <a:rPr lang="en-US" altLang="en-US" sz="2400"/>
              <a:t>Then left rotate on </a:t>
            </a:r>
            <a:r>
              <a:rPr lang="en-US" altLang="en-US" sz="2400" i="1"/>
              <a:t>p</a:t>
            </a:r>
            <a:r>
              <a:rPr lang="en-US" altLang="en-US" sz="2400"/>
              <a:t>[</a:t>
            </a:r>
            <a:r>
              <a:rPr lang="en-US" altLang="en-US" sz="2400" i="1"/>
              <a:t>x</a:t>
            </a:r>
            <a:r>
              <a:rPr lang="en-US" altLang="en-US" sz="2400"/>
              <a:t>].</a:t>
            </a:r>
          </a:p>
          <a:p>
            <a:r>
              <a:rPr lang="en-US" altLang="en-US" sz="2400"/>
              <a:t>Remove the extra black on </a:t>
            </a:r>
            <a:r>
              <a:rPr lang="en-US" altLang="en-US" sz="2400" i="1"/>
              <a:t>x </a:t>
            </a:r>
            <a:r>
              <a:rPr lang="en-US" altLang="en-US" sz="2400"/>
              <a:t>(</a:t>
            </a:r>
            <a:r>
              <a:rPr lang="en-US" altLang="en-US" sz="2400">
                <a:sym typeface="Symbol" panose="05050102010706020507" pitchFamily="18" charset="2"/>
              </a:rPr>
              <a:t></a:t>
            </a:r>
            <a:r>
              <a:rPr lang="en-US" altLang="en-US" sz="2400">
                <a:latin typeface="MTSYN" charset="-127"/>
              </a:rPr>
              <a:t> </a:t>
            </a:r>
            <a:r>
              <a:rPr lang="en-US" altLang="en-US" sz="2400" i="1"/>
              <a:t>x </a:t>
            </a:r>
            <a:r>
              <a:rPr lang="en-US" altLang="en-US" sz="2400"/>
              <a:t>is now singly black) without violating any red-black properties.</a:t>
            </a:r>
          </a:p>
          <a:p>
            <a:r>
              <a:rPr lang="en-US" altLang="en-US" sz="2400"/>
              <a:t>All done. Setting </a:t>
            </a:r>
            <a:r>
              <a:rPr lang="en-US" altLang="en-US" sz="2400" i="1"/>
              <a:t>x </a:t>
            </a:r>
            <a:r>
              <a:rPr lang="en-US" altLang="en-US" sz="2400"/>
              <a:t>to root causes the loop to terminate.</a:t>
            </a:r>
          </a:p>
          <a:p>
            <a:endParaRPr lang="en-US" altLang="en-US" sz="2400"/>
          </a:p>
        </p:txBody>
      </p:sp>
      <p:sp>
        <p:nvSpPr>
          <p:cNvPr id="48132" name="Oval 4">
            <a:extLst>
              <a:ext uri="{FF2B5EF4-FFF2-40B4-BE49-F238E27FC236}">
                <a16:creationId xmlns:a16="http://schemas.microsoft.com/office/drawing/2014/main" id="{2B5B5D0C-83CB-4E14-8496-EAF05A124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8133" name="Oval 5">
            <a:extLst>
              <a:ext uri="{FF2B5EF4-FFF2-40B4-BE49-F238E27FC236}">
                <a16:creationId xmlns:a16="http://schemas.microsoft.com/office/drawing/2014/main" id="{A69D7539-02E3-4FC4-955B-4F450BC5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8288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8134" name="Oval 6">
            <a:extLst>
              <a:ext uri="{FF2B5EF4-FFF2-40B4-BE49-F238E27FC236}">
                <a16:creationId xmlns:a16="http://schemas.microsoft.com/office/drawing/2014/main" id="{C2B4AA7D-BE0B-4869-AAEF-47F43D5BA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8288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48135" name="Oval 7">
            <a:extLst>
              <a:ext uri="{FF2B5EF4-FFF2-40B4-BE49-F238E27FC236}">
                <a16:creationId xmlns:a16="http://schemas.microsoft.com/office/drawing/2014/main" id="{0B2E6C17-04C0-4B84-B8D3-0FE9F7919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667000"/>
            <a:ext cx="381000" cy="381000"/>
          </a:xfrm>
          <a:prstGeom prst="ellipse">
            <a:avLst/>
          </a:prstGeom>
          <a:solidFill>
            <a:srgbClr val="FF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8136" name="Oval 8">
            <a:extLst>
              <a:ext uri="{FF2B5EF4-FFF2-40B4-BE49-F238E27FC236}">
                <a16:creationId xmlns:a16="http://schemas.microsoft.com/office/drawing/2014/main" id="{316D980F-A576-4291-BD17-A11BEF0AE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667000"/>
            <a:ext cx="381000" cy="381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latin typeface="Times New Roman" panose="02020603050405020304" pitchFamily="18" charset="0"/>
              </a:rPr>
              <a:t>E</a:t>
            </a:r>
          </a:p>
        </p:txBody>
      </p:sp>
      <p:cxnSp>
        <p:nvCxnSpPr>
          <p:cNvPr id="48137" name="AutoShape 9">
            <a:extLst>
              <a:ext uri="{FF2B5EF4-FFF2-40B4-BE49-F238E27FC236}">
                <a16:creationId xmlns:a16="http://schemas.microsoft.com/office/drawing/2014/main" id="{9AF31F47-43F5-4D08-917D-DD46703B5CB0}"/>
              </a:ext>
            </a:extLst>
          </p:cNvPr>
          <p:cNvCxnSpPr>
            <a:cxnSpLocks noChangeShapeType="1"/>
            <a:stCxn id="48132" idx="3"/>
            <a:endCxn id="48133" idx="0"/>
          </p:cNvCxnSpPr>
          <p:nvPr/>
        </p:nvCxnSpPr>
        <p:spPr bwMode="auto">
          <a:xfrm flipH="1">
            <a:off x="800100" y="1468438"/>
            <a:ext cx="550863" cy="3603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8" name="AutoShape 10">
            <a:extLst>
              <a:ext uri="{FF2B5EF4-FFF2-40B4-BE49-F238E27FC236}">
                <a16:creationId xmlns:a16="http://schemas.microsoft.com/office/drawing/2014/main" id="{20DA2E8D-47F3-4758-886D-137493C25699}"/>
              </a:ext>
            </a:extLst>
          </p:cNvPr>
          <p:cNvCxnSpPr>
            <a:cxnSpLocks noChangeShapeType="1"/>
            <a:stCxn id="48132" idx="5"/>
            <a:endCxn id="48134" idx="1"/>
          </p:cNvCxnSpPr>
          <p:nvPr/>
        </p:nvCxnSpPr>
        <p:spPr bwMode="auto">
          <a:xfrm>
            <a:off x="1620838" y="1468438"/>
            <a:ext cx="415925" cy="415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9" name="AutoShape 11">
            <a:extLst>
              <a:ext uri="{FF2B5EF4-FFF2-40B4-BE49-F238E27FC236}">
                <a16:creationId xmlns:a16="http://schemas.microsoft.com/office/drawing/2014/main" id="{BB67EBB6-AA2A-4DC0-9D07-288A0B87DC04}"/>
              </a:ext>
            </a:extLst>
          </p:cNvPr>
          <p:cNvCxnSpPr>
            <a:cxnSpLocks noChangeShapeType="1"/>
            <a:stCxn id="48134" idx="3"/>
            <a:endCxn id="48135" idx="0"/>
          </p:cNvCxnSpPr>
          <p:nvPr/>
        </p:nvCxnSpPr>
        <p:spPr bwMode="auto">
          <a:xfrm flipH="1">
            <a:off x="1638300" y="2154238"/>
            <a:ext cx="398463" cy="512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0" name="AutoShape 12">
            <a:extLst>
              <a:ext uri="{FF2B5EF4-FFF2-40B4-BE49-F238E27FC236}">
                <a16:creationId xmlns:a16="http://schemas.microsoft.com/office/drawing/2014/main" id="{4394F8A9-BF27-48A0-9A15-86B9D73160E9}"/>
              </a:ext>
            </a:extLst>
          </p:cNvPr>
          <p:cNvCxnSpPr>
            <a:cxnSpLocks noChangeShapeType="1"/>
            <a:stCxn id="48134" idx="5"/>
            <a:endCxn id="48136" idx="0"/>
          </p:cNvCxnSpPr>
          <p:nvPr/>
        </p:nvCxnSpPr>
        <p:spPr bwMode="auto">
          <a:xfrm>
            <a:off x="2306638" y="2154238"/>
            <a:ext cx="398462" cy="512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1" name="Line 13">
            <a:extLst>
              <a:ext uri="{FF2B5EF4-FFF2-40B4-BE49-F238E27FC236}">
                <a16:creationId xmlns:a16="http://schemas.microsoft.com/office/drawing/2014/main" id="{698D6586-7864-4CFF-90D9-D750AC7F2D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21336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4">
            <a:extLst>
              <a:ext uri="{FF2B5EF4-FFF2-40B4-BE49-F238E27FC236}">
                <a16:creationId xmlns:a16="http://schemas.microsoft.com/office/drawing/2014/main" id="{545E9E0C-E87B-4F4A-B706-842C3E280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336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Line 15">
            <a:extLst>
              <a:ext uri="{FF2B5EF4-FFF2-40B4-BE49-F238E27FC236}">
                <a16:creationId xmlns:a16="http://schemas.microsoft.com/office/drawing/2014/main" id="{A4DE982D-0F44-473A-BF87-975F3EE08E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29718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Line 16">
            <a:extLst>
              <a:ext uri="{FF2B5EF4-FFF2-40B4-BE49-F238E27FC236}">
                <a16:creationId xmlns:a16="http://schemas.microsoft.com/office/drawing/2014/main" id="{6D4F02F5-09FF-44EB-971C-7534097D7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Line 17">
            <a:extLst>
              <a:ext uri="{FF2B5EF4-FFF2-40B4-BE49-F238E27FC236}">
                <a16:creationId xmlns:a16="http://schemas.microsoft.com/office/drawing/2014/main" id="{D22BB7A2-3D65-457C-9F47-3322A382EF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9718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Line 18">
            <a:extLst>
              <a:ext uri="{FF2B5EF4-FFF2-40B4-BE49-F238E27FC236}">
                <a16:creationId xmlns:a16="http://schemas.microsoft.com/office/drawing/2014/main" id="{0964A5F1-17AB-4F93-B2D3-9DCADB684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0480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Text Box 19">
            <a:extLst>
              <a:ext uri="{FF2B5EF4-FFF2-40B4-BE49-F238E27FC236}">
                <a16:creationId xmlns:a16="http://schemas.microsoft.com/office/drawing/2014/main" id="{F7D1BC88-81B1-4A70-95A4-969C0B02A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35213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8148" name="Text Box 20">
            <a:extLst>
              <a:ext uri="{FF2B5EF4-FFF2-40B4-BE49-F238E27FC236}">
                <a16:creationId xmlns:a16="http://schemas.microsoft.com/office/drawing/2014/main" id="{4D47B12F-7416-4883-8280-2A092481C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6220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8149" name="Text Box 21">
            <a:extLst>
              <a:ext uri="{FF2B5EF4-FFF2-40B4-BE49-F238E27FC236}">
                <a16:creationId xmlns:a16="http://schemas.microsoft.com/office/drawing/2014/main" id="{EFC7A215-7F0F-4EE2-AFAD-9F1E01D31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00400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8150" name="Text Box 22">
            <a:extLst>
              <a:ext uri="{FF2B5EF4-FFF2-40B4-BE49-F238E27FC236}">
                <a16:creationId xmlns:a16="http://schemas.microsoft.com/office/drawing/2014/main" id="{1CA349B8-E0E5-49F6-95F2-02770BD5C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200400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8151" name="Text Box 23">
            <a:extLst>
              <a:ext uri="{FF2B5EF4-FFF2-40B4-BE49-F238E27FC236}">
                <a16:creationId xmlns:a16="http://schemas.microsoft.com/office/drawing/2014/main" id="{149BD53A-23C3-4A81-AEBE-56E1A57D0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00400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8152" name="Text Box 24">
            <a:extLst>
              <a:ext uri="{FF2B5EF4-FFF2-40B4-BE49-F238E27FC236}">
                <a16:creationId xmlns:a16="http://schemas.microsoft.com/office/drawing/2014/main" id="{0B9E60C7-F4FB-4F69-81E7-A1160C237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200400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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8153" name="Oval 25">
            <a:extLst>
              <a:ext uri="{FF2B5EF4-FFF2-40B4-BE49-F238E27FC236}">
                <a16:creationId xmlns:a16="http://schemas.microsoft.com/office/drawing/2014/main" id="{40E73C98-93E4-4EAB-A7BD-A99832B4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7526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8154" name="Oval 26">
            <a:extLst>
              <a:ext uri="{FF2B5EF4-FFF2-40B4-BE49-F238E27FC236}">
                <a16:creationId xmlns:a16="http://schemas.microsoft.com/office/drawing/2014/main" id="{B5CB71BE-B7E0-469D-921E-E4E7787BC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48155" name="AutoShape 27">
            <a:extLst>
              <a:ext uri="{FF2B5EF4-FFF2-40B4-BE49-F238E27FC236}">
                <a16:creationId xmlns:a16="http://schemas.microsoft.com/office/drawing/2014/main" id="{CD95E664-3913-4EB5-9530-1082A5B71F98}"/>
              </a:ext>
            </a:extLst>
          </p:cNvPr>
          <p:cNvCxnSpPr>
            <a:cxnSpLocks noChangeShapeType="1"/>
            <a:stCxn id="48153" idx="3"/>
            <a:endCxn id="48154" idx="0"/>
          </p:cNvCxnSpPr>
          <p:nvPr/>
        </p:nvCxnSpPr>
        <p:spPr bwMode="auto">
          <a:xfrm flipH="1">
            <a:off x="5295900" y="2078038"/>
            <a:ext cx="550863" cy="3603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6" name="AutoShape 28">
            <a:extLst>
              <a:ext uri="{FF2B5EF4-FFF2-40B4-BE49-F238E27FC236}">
                <a16:creationId xmlns:a16="http://schemas.microsoft.com/office/drawing/2014/main" id="{01CF0ED0-C088-43FA-BD68-07416E98CBD4}"/>
              </a:ext>
            </a:extLst>
          </p:cNvPr>
          <p:cNvCxnSpPr>
            <a:cxnSpLocks noChangeShapeType="1"/>
            <a:stCxn id="48153" idx="5"/>
          </p:cNvCxnSpPr>
          <p:nvPr/>
        </p:nvCxnSpPr>
        <p:spPr bwMode="auto">
          <a:xfrm>
            <a:off x="6116638" y="2078038"/>
            <a:ext cx="415925" cy="415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7" name="Line 29">
            <a:extLst>
              <a:ext uri="{FF2B5EF4-FFF2-40B4-BE49-F238E27FC236}">
                <a16:creationId xmlns:a16="http://schemas.microsoft.com/office/drawing/2014/main" id="{3D4CB218-F6BF-4B2D-A16C-14C49B58D3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27432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8" name="Line 30">
            <a:extLst>
              <a:ext uri="{FF2B5EF4-FFF2-40B4-BE49-F238E27FC236}">
                <a16:creationId xmlns:a16="http://schemas.microsoft.com/office/drawing/2014/main" id="{60592FAE-D1B1-4E8A-B5A5-DECBEA2FF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8194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Line 31">
            <a:extLst>
              <a:ext uri="{FF2B5EF4-FFF2-40B4-BE49-F238E27FC236}">
                <a16:creationId xmlns:a16="http://schemas.microsoft.com/office/drawing/2014/main" id="{334FD77B-612A-4CC7-AFBB-D5EEDBB155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8194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0" name="Line 32">
            <a:extLst>
              <a:ext uri="{FF2B5EF4-FFF2-40B4-BE49-F238E27FC236}">
                <a16:creationId xmlns:a16="http://schemas.microsoft.com/office/drawing/2014/main" id="{36E50AB8-358C-4DCD-9E90-71B09F201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8194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1" name="Line 33">
            <a:extLst>
              <a:ext uri="{FF2B5EF4-FFF2-40B4-BE49-F238E27FC236}">
                <a16:creationId xmlns:a16="http://schemas.microsoft.com/office/drawing/2014/main" id="{25D3E6CE-5DD0-4E46-BA30-8446FAD1E6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21336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2" name="Line 34">
            <a:extLst>
              <a:ext uri="{FF2B5EF4-FFF2-40B4-BE49-F238E27FC236}">
                <a16:creationId xmlns:a16="http://schemas.microsoft.com/office/drawing/2014/main" id="{B9757152-D4DA-4B19-B000-3E12915BA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2098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3" name="Text Box 35">
            <a:extLst>
              <a:ext uri="{FF2B5EF4-FFF2-40B4-BE49-F238E27FC236}">
                <a16:creationId xmlns:a16="http://schemas.microsoft.com/office/drawing/2014/main" id="{EE6DBD92-8733-48E7-866E-83A63B10A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944813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8164" name="Text Box 36">
            <a:extLst>
              <a:ext uri="{FF2B5EF4-FFF2-40B4-BE49-F238E27FC236}">
                <a16:creationId xmlns:a16="http://schemas.microsoft.com/office/drawing/2014/main" id="{26F643AB-AC80-4DC2-89AD-73B493CD0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97180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8165" name="Text Box 37">
            <a:extLst>
              <a:ext uri="{FF2B5EF4-FFF2-40B4-BE49-F238E27FC236}">
                <a16:creationId xmlns:a16="http://schemas.microsoft.com/office/drawing/2014/main" id="{6FC8D1B7-671D-4676-B4A3-B4A721910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048000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8166" name="Text Box 38">
            <a:extLst>
              <a:ext uri="{FF2B5EF4-FFF2-40B4-BE49-F238E27FC236}">
                <a16:creationId xmlns:a16="http://schemas.microsoft.com/office/drawing/2014/main" id="{8685FBA9-F17A-4E89-B59B-EEDEEAFBC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048000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8167" name="Text Box 39">
            <a:extLst>
              <a:ext uri="{FF2B5EF4-FFF2-40B4-BE49-F238E27FC236}">
                <a16:creationId xmlns:a16="http://schemas.microsoft.com/office/drawing/2014/main" id="{E52B5FD0-C1EB-4733-9373-DFA8ED97A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362200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8168" name="Text Box 40">
            <a:extLst>
              <a:ext uri="{FF2B5EF4-FFF2-40B4-BE49-F238E27FC236}">
                <a16:creationId xmlns:a16="http://schemas.microsoft.com/office/drawing/2014/main" id="{DFCA0BFF-7406-4281-B33E-F303C0603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362200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>
                <a:latin typeface="Times New Roman" panose="02020603050405020304" pitchFamily="18" charset="0"/>
                <a:sym typeface="Symbol" panose="05050102010706020507" pitchFamily="18" charset="2"/>
              </a:rPr>
              <a:t>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8169" name="Text Box 41">
            <a:extLst>
              <a:ext uri="{FF2B5EF4-FFF2-40B4-BE49-F238E27FC236}">
                <a16:creationId xmlns:a16="http://schemas.microsoft.com/office/drawing/2014/main" id="{0E726C70-09C2-401F-876B-11AC1F30C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489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8170" name="Text Box 42">
            <a:extLst>
              <a:ext uri="{FF2B5EF4-FFF2-40B4-BE49-F238E27FC236}">
                <a16:creationId xmlns:a16="http://schemas.microsoft.com/office/drawing/2014/main" id="{13053BED-53D2-425A-A241-B678FDDC5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14128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48171" name="Oval 43">
            <a:extLst>
              <a:ext uri="{FF2B5EF4-FFF2-40B4-BE49-F238E27FC236}">
                <a16:creationId xmlns:a16="http://schemas.microsoft.com/office/drawing/2014/main" id="{32C67854-D31B-4A52-B7F7-228E51B50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2192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48172" name="Oval 44">
            <a:extLst>
              <a:ext uri="{FF2B5EF4-FFF2-40B4-BE49-F238E27FC236}">
                <a16:creationId xmlns:a16="http://schemas.microsoft.com/office/drawing/2014/main" id="{81669A36-93D9-408C-AAE1-ECC796D5B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438400"/>
            <a:ext cx="381000" cy="381000"/>
          </a:xfrm>
          <a:prstGeom prst="ellipse">
            <a:avLst/>
          </a:prstGeom>
          <a:solidFill>
            <a:srgbClr val="FF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8173" name="Oval 45">
            <a:extLst>
              <a:ext uri="{FF2B5EF4-FFF2-40B4-BE49-F238E27FC236}">
                <a16:creationId xmlns:a16="http://schemas.microsoft.com/office/drawing/2014/main" id="{DCA10BAC-A3EC-49B8-9747-159749E64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7526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</a:p>
        </p:txBody>
      </p:sp>
      <p:cxnSp>
        <p:nvCxnSpPr>
          <p:cNvPr id="48174" name="AutoShape 46">
            <a:extLst>
              <a:ext uri="{FF2B5EF4-FFF2-40B4-BE49-F238E27FC236}">
                <a16:creationId xmlns:a16="http://schemas.microsoft.com/office/drawing/2014/main" id="{2556E5B7-A194-426D-A488-A50BACF95CCD}"/>
              </a:ext>
            </a:extLst>
          </p:cNvPr>
          <p:cNvCxnSpPr>
            <a:cxnSpLocks noChangeShapeType="1"/>
            <a:stCxn id="48171" idx="3"/>
            <a:endCxn id="48153" idx="7"/>
          </p:cNvCxnSpPr>
          <p:nvPr/>
        </p:nvCxnSpPr>
        <p:spPr bwMode="auto">
          <a:xfrm flipH="1">
            <a:off x="6116638" y="1544638"/>
            <a:ext cx="568325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75" name="AutoShape 47">
            <a:extLst>
              <a:ext uri="{FF2B5EF4-FFF2-40B4-BE49-F238E27FC236}">
                <a16:creationId xmlns:a16="http://schemas.microsoft.com/office/drawing/2014/main" id="{7300A6F7-8BB2-43CB-AE89-7DA9F37FB09E}"/>
              </a:ext>
            </a:extLst>
          </p:cNvPr>
          <p:cNvCxnSpPr>
            <a:cxnSpLocks noChangeShapeType="1"/>
            <a:stCxn id="48171" idx="5"/>
            <a:endCxn id="48173" idx="1"/>
          </p:cNvCxnSpPr>
          <p:nvPr/>
        </p:nvCxnSpPr>
        <p:spPr bwMode="auto">
          <a:xfrm>
            <a:off x="6954838" y="1544638"/>
            <a:ext cx="492125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76" name="AutoShape 48">
            <a:extLst>
              <a:ext uri="{FF2B5EF4-FFF2-40B4-BE49-F238E27FC236}">
                <a16:creationId xmlns:a16="http://schemas.microsoft.com/office/drawing/2014/main" id="{354BAE7F-4F49-4142-A06C-3747F6DD4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81200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 i="0" u="sng">
              <a:latin typeface="Times New Roman" panose="02020603050405020304" pitchFamily="18" charset="0"/>
            </a:endParaRPr>
          </a:p>
        </p:txBody>
      </p:sp>
      <p:sp>
        <p:nvSpPr>
          <p:cNvPr id="48177" name="Text Box 49">
            <a:extLst>
              <a:ext uri="{FF2B5EF4-FFF2-40B4-BE49-F238E27FC236}">
                <a16:creationId xmlns:a16="http://schemas.microsoft.com/office/drawing/2014/main" id="{2B849164-D527-4A56-9AD4-C4FE40D26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8178" name="Text Box 51">
            <a:extLst>
              <a:ext uri="{FF2B5EF4-FFF2-40B4-BE49-F238E27FC236}">
                <a16:creationId xmlns:a16="http://schemas.microsoft.com/office/drawing/2014/main" id="{B4B52EFB-EEF7-4EC5-AC2E-DD9972AB4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879475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8179" name="Text Box 52">
            <a:extLst>
              <a:ext uri="{FF2B5EF4-FFF2-40B4-BE49-F238E27FC236}">
                <a16:creationId xmlns:a16="http://schemas.microsoft.com/office/drawing/2014/main" id="{BF90E537-AE94-4016-B333-EAD9B1C16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384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48180" name="Line 53">
            <a:extLst>
              <a:ext uri="{FF2B5EF4-FFF2-40B4-BE49-F238E27FC236}">
                <a16:creationId xmlns:a16="http://schemas.microsoft.com/office/drawing/2014/main" id="{D06AB6DD-8D9F-4506-96EC-6520FFE0E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990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1" name="Line 54">
            <a:extLst>
              <a:ext uri="{FF2B5EF4-FFF2-40B4-BE49-F238E27FC236}">
                <a16:creationId xmlns:a16="http://schemas.microsoft.com/office/drawing/2014/main" id="{E6D388DC-2307-4D7C-93FB-14D8912D9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066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2" name="Footer Placeholder 3">
            <a:extLst>
              <a:ext uri="{FF2B5EF4-FFF2-40B4-BE49-F238E27FC236}">
                <a16:creationId xmlns:a16="http://schemas.microsoft.com/office/drawing/2014/main" id="{550A898C-6789-49D4-AF97-AEE87A64AC80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43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887F0A0-9DBE-4EA7-BB85-171AE333FC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4284E7D-6241-4D90-AD01-99A6504C05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/>
              <a:t>O</a:t>
            </a:r>
            <a:r>
              <a:rPr lang="en-US" altLang="en-US">
                <a:latin typeface="RMTMI" charset="-95"/>
              </a:rPr>
              <a:t>(</a:t>
            </a:r>
            <a:r>
              <a:rPr lang="en-US" altLang="en-US"/>
              <a:t>lg </a:t>
            </a:r>
            <a:r>
              <a:rPr lang="en-US" altLang="en-US" i="1"/>
              <a:t>n</a:t>
            </a:r>
            <a:r>
              <a:rPr lang="en-US" altLang="en-US">
                <a:latin typeface="RMTMI" charset="-95"/>
              </a:rPr>
              <a:t>)</a:t>
            </a:r>
            <a:r>
              <a:rPr lang="en-US" altLang="en-US" i="1">
                <a:latin typeface="RMTMI" charset="-95"/>
              </a:rPr>
              <a:t> </a:t>
            </a:r>
            <a:r>
              <a:rPr lang="en-US" altLang="en-US"/>
              <a:t>time to get through RB-Delete up to the call of RB-Delete-Fixup.</a:t>
            </a:r>
          </a:p>
          <a:p>
            <a:pPr>
              <a:lnSpc>
                <a:spcPct val="90000"/>
              </a:lnSpc>
            </a:pPr>
            <a:r>
              <a:rPr lang="en-US" altLang="en-US"/>
              <a:t>Within RB-Delete-Fixup: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Case 2 is the only case in which more iterations occur.</a:t>
            </a:r>
          </a:p>
          <a:p>
            <a:pPr marL="1085850" lvl="2">
              <a:lnSpc>
                <a:spcPct val="90000"/>
              </a:lnSpc>
            </a:pPr>
            <a:r>
              <a:rPr lang="en-US" altLang="en-US" i="1"/>
              <a:t>x </a:t>
            </a:r>
            <a:r>
              <a:rPr lang="en-US" altLang="en-US"/>
              <a:t>moves up 1 level.</a:t>
            </a:r>
          </a:p>
          <a:p>
            <a:pPr marL="1085850" lvl="2">
              <a:lnSpc>
                <a:spcPct val="90000"/>
              </a:lnSpc>
            </a:pPr>
            <a:r>
              <a:rPr lang="en-US" altLang="en-US"/>
              <a:t>Hence, </a:t>
            </a:r>
            <a:r>
              <a:rPr lang="en-US" altLang="en-US" i="1"/>
              <a:t>O</a:t>
            </a:r>
            <a:r>
              <a:rPr lang="en-US" altLang="en-US">
                <a:latin typeface="RMTMI" charset="-95"/>
              </a:rPr>
              <a:t>(</a:t>
            </a:r>
            <a:r>
              <a:rPr lang="en-US" altLang="en-US"/>
              <a:t>lg </a:t>
            </a:r>
            <a:r>
              <a:rPr lang="en-US" altLang="en-US" i="1"/>
              <a:t>n</a:t>
            </a:r>
            <a:r>
              <a:rPr lang="en-US" altLang="en-US">
                <a:latin typeface="RMTMI" charset="-95"/>
              </a:rPr>
              <a:t>)</a:t>
            </a:r>
            <a:r>
              <a:rPr lang="en-US" altLang="en-US" i="1">
                <a:latin typeface="RMTMI" charset="-95"/>
              </a:rPr>
              <a:t> </a:t>
            </a:r>
            <a:r>
              <a:rPr lang="en-US" altLang="en-US"/>
              <a:t>iterations.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of cases 1, 3, and 4 has 1 rotation </a:t>
            </a:r>
            <a:r>
              <a:rPr lang="en-US" altLang="en-US" sz="2400">
                <a:sym typeface="Symbol" panose="05050102010706020507" pitchFamily="18" charset="2"/>
              </a:rPr>
              <a:t></a:t>
            </a:r>
            <a:r>
              <a:rPr lang="en-US" altLang="en-US">
                <a:latin typeface="MTSYN" charset="-127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>
                <a:latin typeface="MTSYN" charset="-127"/>
              </a:rPr>
              <a:t> </a:t>
            </a:r>
            <a:r>
              <a:rPr lang="en-US" altLang="en-US"/>
              <a:t>3 rotations in all.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Hence, </a:t>
            </a:r>
            <a:r>
              <a:rPr lang="en-US" altLang="en-US" i="1"/>
              <a:t>O</a:t>
            </a:r>
            <a:r>
              <a:rPr lang="en-US" altLang="en-US">
                <a:latin typeface="RMTMI" charset="-95"/>
              </a:rPr>
              <a:t>(</a:t>
            </a:r>
            <a:r>
              <a:rPr lang="en-US" altLang="en-US"/>
              <a:t>lg </a:t>
            </a:r>
            <a:r>
              <a:rPr lang="en-US" altLang="en-US" i="1"/>
              <a:t>n</a:t>
            </a:r>
            <a:r>
              <a:rPr lang="en-US" altLang="en-US">
                <a:latin typeface="RMTMI" charset="-95"/>
              </a:rPr>
              <a:t>)</a:t>
            </a:r>
            <a:r>
              <a:rPr lang="en-US" altLang="en-US" i="1">
                <a:latin typeface="RMTMI" charset="-95"/>
              </a:rPr>
              <a:t> </a:t>
            </a:r>
            <a:r>
              <a:rPr lang="en-US" altLang="en-US"/>
              <a:t>time.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9156" name="Footer Placeholder 3">
            <a:extLst>
              <a:ext uri="{FF2B5EF4-FFF2-40B4-BE49-F238E27FC236}">
                <a16:creationId xmlns:a16="http://schemas.microsoft.com/office/drawing/2014/main" id="{54F7C425-5B73-43FF-B830-BCB0CD9D6C66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44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03F2915-1A09-481D-92F1-16D404796D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Height of a Red-black Tree</a:t>
            </a:r>
          </a:p>
        </p:txBody>
      </p: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189A856F-76E8-46C3-902D-D56568E803F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524000"/>
            <a:ext cx="4152900" cy="4800600"/>
          </a:xfrm>
        </p:spPr>
        <p:txBody>
          <a:bodyPr/>
          <a:lstStyle/>
          <a:p>
            <a:r>
              <a:rPr lang="en-US" altLang="en-US" sz="2800"/>
              <a:t>Example:</a:t>
            </a:r>
            <a:endParaRPr lang="en-US" altLang="en-US" sz="1000"/>
          </a:p>
          <a:p>
            <a:endParaRPr lang="en-US" altLang="en-US" sz="1000"/>
          </a:p>
          <a:p>
            <a:r>
              <a:rPr lang="en-US" altLang="en-US" sz="2800"/>
              <a:t>Height of a node: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# of edges in a longest path to a leaf.</a:t>
            </a:r>
          </a:p>
          <a:p>
            <a:r>
              <a:rPr lang="en-US" altLang="en-US" sz="2800"/>
              <a:t>Black-height of a node</a:t>
            </a:r>
            <a:r>
              <a:rPr lang="en-US" altLang="en-US" sz="2800">
                <a:solidFill>
                  <a:srgbClr val="CC3300"/>
                </a:solidFill>
              </a:rPr>
              <a:t> </a:t>
            </a:r>
            <a:r>
              <a:rPr lang="en-US" altLang="en-US" sz="2800" i="1"/>
              <a:t>bh</a:t>
            </a:r>
            <a:r>
              <a:rPr lang="en-US" altLang="en-US" sz="2800">
                <a:latin typeface="RMTMI" charset="-95"/>
              </a:rPr>
              <a:t>(</a:t>
            </a:r>
            <a:r>
              <a:rPr lang="en-US" altLang="en-US" sz="2800" i="1"/>
              <a:t>x</a:t>
            </a:r>
            <a:r>
              <a:rPr lang="en-US" altLang="en-US" sz="2800">
                <a:latin typeface="RMTMI" charset="-95"/>
              </a:rPr>
              <a:t>)</a:t>
            </a:r>
            <a:r>
              <a:rPr lang="en-US" altLang="en-US" sz="2800" i="1">
                <a:latin typeface="RMTMI" charset="-95"/>
              </a:rPr>
              <a:t> </a:t>
            </a:r>
            <a:r>
              <a:rPr lang="en-US" altLang="en-US" sz="2800"/>
              <a:t>= # of black nodes on path from </a:t>
            </a:r>
            <a:r>
              <a:rPr lang="en-US" altLang="en-US" sz="2800" i="1"/>
              <a:t>x </a:t>
            </a:r>
            <a:r>
              <a:rPr lang="en-US" altLang="en-US" sz="2800"/>
              <a:t>to leaf, not counting </a:t>
            </a:r>
            <a:r>
              <a:rPr lang="en-US" altLang="en-US" sz="2800" i="1"/>
              <a:t>x</a:t>
            </a:r>
            <a:r>
              <a:rPr lang="en-US" altLang="en-US" sz="2800"/>
              <a:t>.</a:t>
            </a:r>
            <a:endParaRPr lang="en-US" altLang="en-US" sz="1000"/>
          </a:p>
          <a:p>
            <a:endParaRPr lang="en-US" altLang="en-US" sz="1000"/>
          </a:p>
          <a:p>
            <a:pPr lvl="1"/>
            <a:r>
              <a:rPr lang="en-US" altLang="en-US" sz="2400" i="1"/>
              <a:t>bh(x) </a:t>
            </a:r>
            <a:r>
              <a:rPr lang="en-US" altLang="en-US" sz="2100">
                <a:cs typeface="Times New Roman" panose="02020603050405020304" pitchFamily="18" charset="0"/>
                <a:sym typeface="Symbol" panose="05050102010706020507" pitchFamily="18" charset="2"/>
              </a:rPr>
              <a:t>≤</a:t>
            </a:r>
            <a:r>
              <a:rPr lang="en-US" altLang="en-US" sz="2100">
                <a:sym typeface="Symbol" panose="05050102010706020507" pitchFamily="18" charset="2"/>
              </a:rPr>
              <a:t> </a:t>
            </a:r>
            <a:r>
              <a:rPr lang="en-US" altLang="en-US" sz="2100" i="1">
                <a:sym typeface="Symbol" panose="05050102010706020507" pitchFamily="18" charset="2"/>
              </a:rPr>
              <a:t>h(x) </a:t>
            </a:r>
            <a:r>
              <a:rPr lang="en-US" altLang="en-US" sz="2100">
                <a:cs typeface="Times New Roman" panose="02020603050405020304" pitchFamily="18" charset="0"/>
                <a:sym typeface="Symbol" panose="05050102010706020507" pitchFamily="18" charset="2"/>
              </a:rPr>
              <a:t>≤</a:t>
            </a:r>
            <a:r>
              <a:rPr lang="en-US" altLang="en-US" sz="2100">
                <a:sym typeface="Symbol" panose="05050102010706020507" pitchFamily="18" charset="2"/>
              </a:rPr>
              <a:t> 2 </a:t>
            </a:r>
            <a:r>
              <a:rPr lang="en-US" altLang="en-US" sz="2100" i="1">
                <a:sym typeface="Symbol" panose="05050102010706020507" pitchFamily="18" charset="2"/>
              </a:rPr>
              <a:t>bh(x)</a:t>
            </a:r>
          </a:p>
        </p:txBody>
      </p:sp>
      <p:sp>
        <p:nvSpPr>
          <p:cNvPr id="6148" name="Oval 6">
            <a:extLst>
              <a:ext uri="{FF2B5EF4-FFF2-40B4-BE49-F238E27FC236}">
                <a16:creationId xmlns:a16="http://schemas.microsoft.com/office/drawing/2014/main" id="{BB59BC1E-5B03-4CA9-A4FA-4214A7F1E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975" y="1295400"/>
            <a:ext cx="457200" cy="457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0">
                <a:solidFill>
                  <a:schemeClr val="bg1"/>
                </a:solidFill>
                <a:latin typeface="Times New Roman" panose="02020603050405020304" pitchFamily="18" charset="0"/>
              </a:rPr>
              <a:t>26</a:t>
            </a:r>
          </a:p>
        </p:txBody>
      </p:sp>
      <p:sp>
        <p:nvSpPr>
          <p:cNvPr id="6149" name="Line 7">
            <a:extLst>
              <a:ext uri="{FF2B5EF4-FFF2-40B4-BE49-F238E27FC236}">
                <a16:creationId xmlns:a16="http://schemas.microsoft.com/office/drawing/2014/main" id="{9892AFBD-85A2-48F7-B944-32AD2E9687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78375" y="1676400"/>
            <a:ext cx="1066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Line 8">
            <a:extLst>
              <a:ext uri="{FF2B5EF4-FFF2-40B4-BE49-F238E27FC236}">
                <a16:creationId xmlns:a16="http://schemas.microsoft.com/office/drawing/2014/main" id="{3F0DCF37-9400-4549-AD40-3AC8CAA9C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9975" y="1676400"/>
            <a:ext cx="1066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Oval 9">
            <a:extLst>
              <a:ext uri="{FF2B5EF4-FFF2-40B4-BE49-F238E27FC236}">
                <a16:creationId xmlns:a16="http://schemas.microsoft.com/office/drawing/2014/main" id="{8164BEFC-DAC4-4F3A-9D7A-8CB502B64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438400"/>
            <a:ext cx="457200" cy="457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0">
                <a:solidFill>
                  <a:schemeClr val="bg1"/>
                </a:solidFill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6152" name="Oval 10">
            <a:extLst>
              <a:ext uri="{FF2B5EF4-FFF2-40B4-BE49-F238E27FC236}">
                <a16:creationId xmlns:a16="http://schemas.microsoft.com/office/drawing/2014/main" id="{B7FF93A7-5B49-45AF-8599-F66F98867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2438400"/>
            <a:ext cx="457200" cy="457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2400" i="0" u="sng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3" name="Line 11">
            <a:extLst>
              <a:ext uri="{FF2B5EF4-FFF2-40B4-BE49-F238E27FC236}">
                <a16:creationId xmlns:a16="http://schemas.microsoft.com/office/drawing/2014/main" id="{6205029B-BAB2-43F9-AAFA-DC14D6E141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4775" y="2819400"/>
            <a:ext cx="6858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2">
            <a:extLst>
              <a:ext uri="{FF2B5EF4-FFF2-40B4-BE49-F238E27FC236}">
                <a16:creationId xmlns:a16="http://schemas.microsoft.com/office/drawing/2014/main" id="{12AB955F-34ED-4F36-AC8F-D0776427C8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5375" y="2819400"/>
            <a:ext cx="609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Oval 13">
            <a:extLst>
              <a:ext uri="{FF2B5EF4-FFF2-40B4-BE49-F238E27FC236}">
                <a16:creationId xmlns:a16="http://schemas.microsoft.com/office/drawing/2014/main" id="{F2CA4900-9988-4D9E-894E-2B8E5400A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975" y="3657600"/>
            <a:ext cx="457200" cy="457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0">
                <a:solidFill>
                  <a:schemeClr val="bg1"/>
                </a:solidFill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6156" name="Oval 14">
            <a:extLst>
              <a:ext uri="{FF2B5EF4-FFF2-40B4-BE49-F238E27FC236}">
                <a16:creationId xmlns:a16="http://schemas.microsoft.com/office/drawing/2014/main" id="{2DE59A79-4174-4A43-A5D0-8F16D0070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575" y="3733800"/>
            <a:ext cx="457200" cy="457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0">
                <a:solidFill>
                  <a:schemeClr val="bg1"/>
                </a:solidFill>
                <a:latin typeface="Times New Roman" panose="02020603050405020304" pitchFamily="18" charset="0"/>
              </a:rPr>
              <a:t>47</a:t>
            </a:r>
          </a:p>
        </p:txBody>
      </p:sp>
      <p:sp>
        <p:nvSpPr>
          <p:cNvPr id="6157" name="Line 15">
            <a:extLst>
              <a:ext uri="{FF2B5EF4-FFF2-40B4-BE49-F238E27FC236}">
                <a16:creationId xmlns:a16="http://schemas.microsoft.com/office/drawing/2014/main" id="{0DD5F4F5-E9A2-41F3-A891-ECB2EC050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3575" y="41148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Line 16">
            <a:extLst>
              <a:ext uri="{FF2B5EF4-FFF2-40B4-BE49-F238E27FC236}">
                <a16:creationId xmlns:a16="http://schemas.microsoft.com/office/drawing/2014/main" id="{A6D52DA2-6F44-4404-BE3A-B94073DE5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0975" y="4038600"/>
            <a:ext cx="533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Oval 17">
            <a:extLst>
              <a:ext uri="{FF2B5EF4-FFF2-40B4-BE49-F238E27FC236}">
                <a16:creationId xmlns:a16="http://schemas.microsoft.com/office/drawing/2014/main" id="{F98C9C1C-095D-4352-92C3-C39985271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4648200"/>
            <a:ext cx="457200" cy="457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0">
                <a:latin typeface="Times New Roman" panose="02020603050405020304" pitchFamily="18" charset="0"/>
              </a:rPr>
              <a:t>38</a:t>
            </a:r>
          </a:p>
        </p:txBody>
      </p:sp>
      <p:sp>
        <p:nvSpPr>
          <p:cNvPr id="6160" name="Oval 18">
            <a:extLst>
              <a:ext uri="{FF2B5EF4-FFF2-40B4-BE49-F238E27FC236}">
                <a16:creationId xmlns:a16="http://schemas.microsoft.com/office/drawing/2014/main" id="{9AB17727-FFAE-4C6E-A7D3-CEE365811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75" y="4648200"/>
            <a:ext cx="457200" cy="457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6161" name="Oval 19">
            <a:extLst>
              <a:ext uri="{FF2B5EF4-FFF2-40B4-BE49-F238E27FC236}">
                <a16:creationId xmlns:a16="http://schemas.microsoft.com/office/drawing/2014/main" id="{BC0B2CFA-7624-4EDB-BD43-364AC2267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775" y="5715000"/>
            <a:ext cx="457200" cy="457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 i="0" u="sng">
              <a:latin typeface="Times New Roman" panose="02020603050405020304" pitchFamily="18" charset="0"/>
            </a:endParaRPr>
          </a:p>
        </p:txBody>
      </p:sp>
      <p:cxnSp>
        <p:nvCxnSpPr>
          <p:cNvPr id="6162" name="AutoShape 20">
            <a:extLst>
              <a:ext uri="{FF2B5EF4-FFF2-40B4-BE49-F238E27FC236}">
                <a16:creationId xmlns:a16="http://schemas.microsoft.com/office/drawing/2014/main" id="{ADD3850D-CDF9-4EF5-A3A7-52076D2A4E91}"/>
              </a:ext>
            </a:extLst>
          </p:cNvPr>
          <p:cNvCxnSpPr>
            <a:cxnSpLocks noChangeShapeType="1"/>
            <a:stCxn id="6159" idx="3"/>
            <a:endCxn id="6161" idx="7"/>
          </p:cNvCxnSpPr>
          <p:nvPr/>
        </p:nvCxnSpPr>
        <p:spPr bwMode="auto">
          <a:xfrm rot="5400000">
            <a:off x="6197600" y="4924425"/>
            <a:ext cx="742950" cy="9715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21">
            <a:extLst>
              <a:ext uri="{FF2B5EF4-FFF2-40B4-BE49-F238E27FC236}">
                <a16:creationId xmlns:a16="http://schemas.microsoft.com/office/drawing/2014/main" id="{5214377E-2F73-4E80-8F00-B2E87A19AFC1}"/>
              </a:ext>
            </a:extLst>
          </p:cNvPr>
          <p:cNvCxnSpPr>
            <a:cxnSpLocks noChangeShapeType="1"/>
            <a:stCxn id="6159" idx="5"/>
            <a:endCxn id="6161" idx="6"/>
          </p:cNvCxnSpPr>
          <p:nvPr/>
        </p:nvCxnSpPr>
        <p:spPr bwMode="auto">
          <a:xfrm rot="5400000">
            <a:off x="6311900" y="4876800"/>
            <a:ext cx="904875" cy="122872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22">
            <a:extLst>
              <a:ext uri="{FF2B5EF4-FFF2-40B4-BE49-F238E27FC236}">
                <a16:creationId xmlns:a16="http://schemas.microsoft.com/office/drawing/2014/main" id="{162BDC19-D5E5-4A8F-9EBF-115E52888C4F}"/>
              </a:ext>
            </a:extLst>
          </p:cNvPr>
          <p:cNvCxnSpPr>
            <a:cxnSpLocks noChangeShapeType="1"/>
            <a:stCxn id="6156" idx="3"/>
            <a:endCxn id="6161" idx="5"/>
          </p:cNvCxnSpPr>
          <p:nvPr/>
        </p:nvCxnSpPr>
        <p:spPr bwMode="auto">
          <a:xfrm rot="5400000">
            <a:off x="6035675" y="4171950"/>
            <a:ext cx="1981200" cy="1885950"/>
          </a:xfrm>
          <a:prstGeom prst="curvedConnector3">
            <a:avLst>
              <a:gd name="adj1" fmla="val 10119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23">
            <a:extLst>
              <a:ext uri="{FF2B5EF4-FFF2-40B4-BE49-F238E27FC236}">
                <a16:creationId xmlns:a16="http://schemas.microsoft.com/office/drawing/2014/main" id="{85691A06-3DD2-4570-ACAD-3F401A41CD9A}"/>
              </a:ext>
            </a:extLst>
          </p:cNvPr>
          <p:cNvCxnSpPr>
            <a:cxnSpLocks noChangeShapeType="1"/>
            <a:stCxn id="6155" idx="3"/>
            <a:endCxn id="6161" idx="0"/>
          </p:cNvCxnSpPr>
          <p:nvPr/>
        </p:nvCxnSpPr>
        <p:spPr bwMode="auto">
          <a:xfrm rot="5400000">
            <a:off x="5235575" y="4733925"/>
            <a:ext cx="1666875" cy="295275"/>
          </a:xfrm>
          <a:prstGeom prst="curvedConnector3">
            <a:avLst>
              <a:gd name="adj1" fmla="val 52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AutoShape 24">
            <a:extLst>
              <a:ext uri="{FF2B5EF4-FFF2-40B4-BE49-F238E27FC236}">
                <a16:creationId xmlns:a16="http://schemas.microsoft.com/office/drawing/2014/main" id="{9DC04CFB-4244-4CA2-955A-C0ED62F97A05}"/>
              </a:ext>
            </a:extLst>
          </p:cNvPr>
          <p:cNvCxnSpPr>
            <a:cxnSpLocks noChangeShapeType="1"/>
            <a:stCxn id="6151" idx="5"/>
            <a:endCxn id="6161" idx="1"/>
          </p:cNvCxnSpPr>
          <p:nvPr/>
        </p:nvCxnSpPr>
        <p:spPr bwMode="auto">
          <a:xfrm rot="16200000" flipH="1">
            <a:off x="3835400" y="3857625"/>
            <a:ext cx="2952750" cy="8953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AutoShape 25">
            <a:extLst>
              <a:ext uri="{FF2B5EF4-FFF2-40B4-BE49-F238E27FC236}">
                <a16:creationId xmlns:a16="http://schemas.microsoft.com/office/drawing/2014/main" id="{450D06ED-C21E-490C-83E0-70CACCF0EEE8}"/>
              </a:ext>
            </a:extLst>
          </p:cNvPr>
          <p:cNvCxnSpPr>
            <a:cxnSpLocks noChangeShapeType="1"/>
            <a:stCxn id="6151" idx="3"/>
            <a:endCxn id="6161" idx="2"/>
          </p:cNvCxnSpPr>
          <p:nvPr/>
        </p:nvCxnSpPr>
        <p:spPr bwMode="auto">
          <a:xfrm rot="16200000" flipH="1">
            <a:off x="3559175" y="3810000"/>
            <a:ext cx="3114675" cy="115252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AutoShape 26">
            <a:extLst>
              <a:ext uri="{FF2B5EF4-FFF2-40B4-BE49-F238E27FC236}">
                <a16:creationId xmlns:a16="http://schemas.microsoft.com/office/drawing/2014/main" id="{5260D7A8-ACEE-4BBA-A90D-3680905F9552}"/>
              </a:ext>
            </a:extLst>
          </p:cNvPr>
          <p:cNvCxnSpPr>
            <a:cxnSpLocks noChangeShapeType="1"/>
            <a:stCxn id="6160" idx="3"/>
            <a:endCxn id="6161" idx="4"/>
          </p:cNvCxnSpPr>
          <p:nvPr/>
        </p:nvCxnSpPr>
        <p:spPr bwMode="auto">
          <a:xfrm rot="5400000">
            <a:off x="6721475" y="4238625"/>
            <a:ext cx="1133475" cy="2733675"/>
          </a:xfrm>
          <a:prstGeom prst="curvedConnector3">
            <a:avLst>
              <a:gd name="adj1" fmla="val 10419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AutoShape 27">
            <a:extLst>
              <a:ext uri="{FF2B5EF4-FFF2-40B4-BE49-F238E27FC236}">
                <a16:creationId xmlns:a16="http://schemas.microsoft.com/office/drawing/2014/main" id="{0CAC0575-1684-4D07-B900-B9A1ECBB0AD6}"/>
              </a:ext>
            </a:extLst>
          </p:cNvPr>
          <p:cNvCxnSpPr>
            <a:cxnSpLocks noChangeShapeType="1"/>
            <a:stCxn id="6160" idx="5"/>
            <a:endCxn id="6161" idx="4"/>
          </p:cNvCxnSpPr>
          <p:nvPr/>
        </p:nvCxnSpPr>
        <p:spPr bwMode="auto">
          <a:xfrm rot="5400000">
            <a:off x="6883400" y="4076700"/>
            <a:ext cx="1133475" cy="3057525"/>
          </a:xfrm>
          <a:prstGeom prst="curvedConnector3">
            <a:avLst>
              <a:gd name="adj1" fmla="val 1201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0" name="Text Box 28">
            <a:extLst>
              <a:ext uri="{FF2B5EF4-FFF2-40B4-BE49-F238E27FC236}">
                <a16:creationId xmlns:a16="http://schemas.microsoft.com/office/drawing/2014/main" id="{B01D4510-2BC8-4814-8215-CDEE8F435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2438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0">
                <a:latin typeface="Times New Roman" panose="02020603050405020304" pitchFamily="18" charset="0"/>
              </a:rPr>
              <a:t>41</a:t>
            </a:r>
          </a:p>
        </p:txBody>
      </p:sp>
      <p:sp>
        <p:nvSpPr>
          <p:cNvPr id="6171" name="Text Box 29">
            <a:extLst>
              <a:ext uri="{FF2B5EF4-FFF2-40B4-BE49-F238E27FC236}">
                <a16:creationId xmlns:a16="http://schemas.microsoft.com/office/drawing/2014/main" id="{A0FA2EDA-713D-4069-BFAE-8BD1599A3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175" y="5943600"/>
            <a:ext cx="760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nil</a:t>
            </a:r>
            <a:r>
              <a:rPr lang="en-US" altLang="en-US" i="0">
                <a:latin typeface="Times New Roman" panose="02020603050405020304" pitchFamily="18" charset="0"/>
              </a:rPr>
              <a:t>[</a:t>
            </a:r>
            <a:r>
              <a:rPr lang="en-US" altLang="en-US">
                <a:latin typeface="Times New Roman" panose="02020603050405020304" pitchFamily="18" charset="0"/>
              </a:rPr>
              <a:t>T</a:t>
            </a:r>
            <a:r>
              <a:rPr lang="en-US" altLang="en-US" i="0">
                <a:latin typeface="Times New Roman" panose="02020603050405020304" pitchFamily="18" charset="0"/>
              </a:rPr>
              <a:t>]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72" name="Text Box 30">
            <a:extLst>
              <a:ext uri="{FF2B5EF4-FFF2-40B4-BE49-F238E27FC236}">
                <a16:creationId xmlns:a16="http://schemas.microsoft.com/office/drawing/2014/main" id="{86B1FD61-7D38-4EC1-BE35-1168EE89B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066800"/>
            <a:ext cx="708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h</a:t>
            </a:r>
            <a:r>
              <a:rPr lang="en-US" altLang="en-US" i="0">
                <a:latin typeface="Times New Roman" panose="02020603050405020304" pitchFamily="18" charset="0"/>
              </a:rPr>
              <a:t>=4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bh</a:t>
            </a:r>
            <a:r>
              <a:rPr lang="en-US" altLang="en-US" i="0">
                <a:latin typeface="Times New Roman" panose="02020603050405020304" pitchFamily="18" charset="0"/>
              </a:rPr>
              <a:t>=2</a:t>
            </a:r>
          </a:p>
        </p:txBody>
      </p:sp>
      <p:sp>
        <p:nvSpPr>
          <p:cNvPr id="6173" name="Text Box 32">
            <a:extLst>
              <a:ext uri="{FF2B5EF4-FFF2-40B4-BE49-F238E27FC236}">
                <a16:creationId xmlns:a16="http://schemas.microsoft.com/office/drawing/2014/main" id="{384EC9BE-0E47-4605-BE89-2018EA3B0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209800"/>
            <a:ext cx="708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h</a:t>
            </a:r>
            <a:r>
              <a:rPr lang="en-US" altLang="en-US" i="0">
                <a:latin typeface="Times New Roman" panose="02020603050405020304" pitchFamily="18" charset="0"/>
              </a:rPr>
              <a:t>=3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bh</a:t>
            </a:r>
            <a:r>
              <a:rPr lang="en-US" altLang="en-US" i="0">
                <a:latin typeface="Times New Roman" panose="02020603050405020304" pitchFamily="18" charset="0"/>
              </a:rPr>
              <a:t>=2</a:t>
            </a:r>
          </a:p>
        </p:txBody>
      </p:sp>
      <p:sp>
        <p:nvSpPr>
          <p:cNvPr id="6174" name="Text Box 33">
            <a:extLst>
              <a:ext uri="{FF2B5EF4-FFF2-40B4-BE49-F238E27FC236}">
                <a16:creationId xmlns:a16="http://schemas.microsoft.com/office/drawing/2014/main" id="{A9D6940A-A3F7-42E7-866C-371874BED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75" y="3641725"/>
            <a:ext cx="708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h</a:t>
            </a:r>
            <a:r>
              <a:rPr lang="en-US" altLang="en-US" i="0">
                <a:latin typeface="Times New Roman" panose="02020603050405020304" pitchFamily="18" charset="0"/>
              </a:rPr>
              <a:t>=2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bh</a:t>
            </a:r>
            <a:r>
              <a:rPr lang="en-US" altLang="en-US" i="0">
                <a:latin typeface="Times New Roman" panose="02020603050405020304" pitchFamily="18" charset="0"/>
              </a:rPr>
              <a:t>=1</a:t>
            </a:r>
          </a:p>
        </p:txBody>
      </p:sp>
      <p:sp>
        <p:nvSpPr>
          <p:cNvPr id="6175" name="Text Box 34">
            <a:extLst>
              <a:ext uri="{FF2B5EF4-FFF2-40B4-BE49-F238E27FC236}">
                <a16:creationId xmlns:a16="http://schemas.microsoft.com/office/drawing/2014/main" id="{928F7715-AEBD-4061-9AA5-1DA9FD59D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775" y="3505200"/>
            <a:ext cx="708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h</a:t>
            </a:r>
            <a:r>
              <a:rPr lang="en-US" altLang="en-US" i="0">
                <a:latin typeface="Times New Roman" panose="02020603050405020304" pitchFamily="18" charset="0"/>
              </a:rPr>
              <a:t>=2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bh</a:t>
            </a:r>
            <a:r>
              <a:rPr lang="en-US" altLang="en-US" i="0">
                <a:latin typeface="Times New Roman" panose="02020603050405020304" pitchFamily="18" charset="0"/>
              </a:rPr>
              <a:t>=1</a:t>
            </a:r>
          </a:p>
        </p:txBody>
      </p:sp>
      <p:sp>
        <p:nvSpPr>
          <p:cNvPr id="6176" name="Text Box 36">
            <a:extLst>
              <a:ext uri="{FF2B5EF4-FFF2-40B4-BE49-F238E27FC236}">
                <a16:creationId xmlns:a16="http://schemas.microsoft.com/office/drawing/2014/main" id="{492CFAB9-1D83-4EA5-A0D2-876F78338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575" y="4038600"/>
            <a:ext cx="708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h</a:t>
            </a:r>
            <a:r>
              <a:rPr lang="en-US" altLang="en-US" i="0">
                <a:latin typeface="Times New Roman" panose="02020603050405020304" pitchFamily="18" charset="0"/>
              </a:rPr>
              <a:t>=1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bh</a:t>
            </a:r>
            <a:r>
              <a:rPr lang="en-US" altLang="en-US" i="0">
                <a:latin typeface="Times New Roman" panose="02020603050405020304" pitchFamily="18" charset="0"/>
              </a:rPr>
              <a:t>=1</a:t>
            </a:r>
          </a:p>
        </p:txBody>
      </p:sp>
      <p:sp>
        <p:nvSpPr>
          <p:cNvPr id="6177" name="Text Box 37">
            <a:extLst>
              <a:ext uri="{FF2B5EF4-FFF2-40B4-BE49-F238E27FC236}">
                <a16:creationId xmlns:a16="http://schemas.microsoft.com/office/drawing/2014/main" id="{CF3BBFAC-0491-4447-92DF-E2E49A967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362200"/>
            <a:ext cx="708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h</a:t>
            </a:r>
            <a:r>
              <a:rPr lang="en-US" altLang="en-US" i="0">
                <a:latin typeface="Times New Roman" panose="02020603050405020304" pitchFamily="18" charset="0"/>
              </a:rPr>
              <a:t>=1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bh</a:t>
            </a:r>
            <a:r>
              <a:rPr lang="en-US" altLang="en-US" i="0">
                <a:latin typeface="Times New Roman" panose="02020603050405020304" pitchFamily="18" charset="0"/>
              </a:rPr>
              <a:t>=1</a:t>
            </a:r>
          </a:p>
        </p:txBody>
      </p:sp>
      <p:sp>
        <p:nvSpPr>
          <p:cNvPr id="6178" name="Text Box 38">
            <a:extLst>
              <a:ext uri="{FF2B5EF4-FFF2-40B4-BE49-F238E27FC236}">
                <a16:creationId xmlns:a16="http://schemas.microsoft.com/office/drawing/2014/main" id="{2CB59699-6456-4D52-9897-3A195A87E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648200"/>
            <a:ext cx="708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h</a:t>
            </a:r>
            <a:r>
              <a:rPr lang="en-US" altLang="en-US" i="0">
                <a:latin typeface="Times New Roman" panose="02020603050405020304" pitchFamily="18" charset="0"/>
              </a:rPr>
              <a:t>=1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bh</a:t>
            </a:r>
            <a:r>
              <a:rPr lang="en-US" altLang="en-US" i="0">
                <a:latin typeface="Times New Roman" panose="02020603050405020304" pitchFamily="18" charset="0"/>
              </a:rPr>
              <a:t>=1</a:t>
            </a:r>
          </a:p>
        </p:txBody>
      </p:sp>
      <p:sp>
        <p:nvSpPr>
          <p:cNvPr id="6179" name="Footer Placeholder 3">
            <a:extLst>
              <a:ext uri="{FF2B5EF4-FFF2-40B4-BE49-F238E27FC236}">
                <a16:creationId xmlns:a16="http://schemas.microsoft.com/office/drawing/2014/main" id="{A469AC11-5FC8-4B1A-8142-158C769C1F2B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781E6F0-D9A8-4AAF-8763-037D8B51EF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Lemma “RB Height”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F51EDFA-1D27-4454-A254-49D7CEFC2F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524000"/>
            <a:ext cx="8588375" cy="4953000"/>
          </a:xfrm>
        </p:spPr>
        <p:txBody>
          <a:bodyPr/>
          <a:lstStyle/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/>
              <a:t>   Consider a node </a:t>
            </a:r>
            <a:r>
              <a:rPr lang="en-US" altLang="en-US" i="1"/>
              <a:t>x</a:t>
            </a:r>
            <a:r>
              <a:rPr lang="en-US" altLang="en-US"/>
              <a:t> in an RB tree: The longest descending path from </a:t>
            </a:r>
            <a:r>
              <a:rPr lang="en-US" altLang="en-US" i="1"/>
              <a:t>x</a:t>
            </a:r>
            <a:r>
              <a:rPr lang="en-US" altLang="en-US"/>
              <a:t> to a leaf has length </a:t>
            </a:r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),  which is at most twice the length of the shortest descending path from </a:t>
            </a:r>
            <a:r>
              <a:rPr lang="en-US" altLang="en-US" i="1"/>
              <a:t>x</a:t>
            </a:r>
            <a:r>
              <a:rPr lang="en-US" altLang="en-US"/>
              <a:t> to a leaf.</a:t>
            </a:r>
          </a:p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1"/>
                </a:solidFill>
              </a:rPr>
              <a:t>Proof:</a:t>
            </a:r>
          </a:p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3000"/>
              <a:t># black nodes on any path from </a:t>
            </a:r>
            <a:r>
              <a:rPr lang="en-US" altLang="en-US" sz="3000" i="1"/>
              <a:t>x</a:t>
            </a:r>
            <a:r>
              <a:rPr lang="en-US" altLang="en-US" sz="3000"/>
              <a:t> = </a:t>
            </a:r>
            <a:r>
              <a:rPr lang="en-US" altLang="en-US" sz="3000" i="1"/>
              <a:t>bh</a:t>
            </a:r>
            <a:r>
              <a:rPr lang="en-US" altLang="en-US" sz="3000"/>
              <a:t>(</a:t>
            </a:r>
            <a:r>
              <a:rPr lang="en-US" altLang="en-US" sz="3000" i="1"/>
              <a:t>x</a:t>
            </a:r>
            <a:r>
              <a:rPr lang="en-US" altLang="en-US" sz="3000"/>
              <a:t>)  (prop 4)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Char char="£"/>
            </a:pPr>
            <a:r>
              <a:rPr lang="en-US" altLang="en-US" sz="3000">
                <a:sym typeface="Symbol" panose="05050102010706020507" pitchFamily="18" charset="2"/>
              </a:rPr>
              <a:t># nodes on shortest path from </a:t>
            </a:r>
            <a:r>
              <a:rPr lang="en-US" altLang="en-US" sz="3000" i="1">
                <a:sym typeface="Symbol" panose="05050102010706020507" pitchFamily="18" charset="2"/>
              </a:rPr>
              <a:t>x</a:t>
            </a:r>
            <a:r>
              <a:rPr lang="en-US" altLang="en-US" sz="3000">
                <a:sym typeface="Symbol" panose="05050102010706020507" pitchFamily="18" charset="2"/>
              </a:rPr>
              <a:t>, </a:t>
            </a:r>
            <a:r>
              <a:rPr lang="en-US" altLang="en-US" sz="3000" i="1">
                <a:sym typeface="Symbol" panose="05050102010706020507" pitchFamily="18" charset="2"/>
              </a:rPr>
              <a:t>s</a:t>
            </a:r>
            <a:r>
              <a:rPr lang="en-US" altLang="en-US" sz="3000">
                <a:sym typeface="Symbol" panose="05050102010706020507" pitchFamily="18" charset="2"/>
              </a:rPr>
              <a:t>(</a:t>
            </a:r>
            <a:r>
              <a:rPr lang="en-US" altLang="en-US" sz="3000" i="1">
                <a:sym typeface="Symbol" panose="05050102010706020507" pitchFamily="18" charset="2"/>
              </a:rPr>
              <a:t>x</a:t>
            </a:r>
            <a:r>
              <a:rPr lang="en-US" altLang="en-US" sz="3000">
                <a:sym typeface="Symbol" panose="05050102010706020507" pitchFamily="18" charset="2"/>
              </a:rPr>
              <a:t>). (prop 1)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3000">
                <a:sym typeface="Symbol" panose="05050102010706020507" pitchFamily="18" charset="2"/>
              </a:rPr>
              <a:t>But, there are no consecutive red (prop 3),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3000">
                <a:sym typeface="Symbol" panose="05050102010706020507" pitchFamily="18" charset="2"/>
              </a:rPr>
              <a:t>and we end with black (prop 2), so </a:t>
            </a:r>
            <a:r>
              <a:rPr lang="en-US" altLang="en-US" sz="3000" i="1">
                <a:sym typeface="Symbol" panose="05050102010706020507" pitchFamily="18" charset="2"/>
              </a:rPr>
              <a:t>h</a:t>
            </a:r>
            <a:r>
              <a:rPr lang="en-US" altLang="en-US" sz="3000">
                <a:sym typeface="Symbol" panose="05050102010706020507" pitchFamily="18" charset="2"/>
              </a:rPr>
              <a:t>(</a:t>
            </a:r>
            <a:r>
              <a:rPr lang="en-US" altLang="en-US" sz="3000" i="1">
                <a:sym typeface="Symbol" panose="05050102010706020507" pitchFamily="18" charset="2"/>
              </a:rPr>
              <a:t>x</a:t>
            </a:r>
            <a:r>
              <a:rPr lang="en-US" altLang="en-US" sz="3000">
                <a:sym typeface="Symbol" panose="05050102010706020507" pitchFamily="18" charset="2"/>
              </a:rPr>
              <a:t>) </a:t>
            </a:r>
            <a:r>
              <a:rPr lang="en-US" altLang="en-US" sz="3000">
                <a:cs typeface="Times New Roman" panose="02020603050405020304" pitchFamily="18" charset="0"/>
                <a:sym typeface="Symbol" panose="05050102010706020507" pitchFamily="18" charset="2"/>
              </a:rPr>
              <a:t>≤</a:t>
            </a:r>
            <a:r>
              <a:rPr lang="en-US" altLang="en-US" sz="3000">
                <a:sym typeface="Symbol" panose="05050102010706020507" pitchFamily="18" charset="2"/>
              </a:rPr>
              <a:t> 2 </a:t>
            </a:r>
            <a:r>
              <a:rPr lang="en-US" altLang="en-US" sz="3000" i="1">
                <a:sym typeface="Symbol" panose="05050102010706020507" pitchFamily="18" charset="2"/>
              </a:rPr>
              <a:t>bh</a:t>
            </a:r>
            <a:r>
              <a:rPr lang="en-US" altLang="en-US" sz="3000">
                <a:sym typeface="Symbol" panose="05050102010706020507" pitchFamily="18" charset="2"/>
              </a:rPr>
              <a:t>(</a:t>
            </a:r>
            <a:r>
              <a:rPr lang="en-US" altLang="en-US" sz="3000" i="1">
                <a:sym typeface="Symbol" panose="05050102010706020507" pitchFamily="18" charset="2"/>
              </a:rPr>
              <a:t>x</a:t>
            </a:r>
            <a:r>
              <a:rPr lang="en-US" altLang="en-US" sz="3000">
                <a:sym typeface="Symbol" panose="05050102010706020507" pitchFamily="18" charset="2"/>
              </a:rPr>
              <a:t>).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3000">
                <a:sym typeface="Symbol" panose="05050102010706020507" pitchFamily="18" charset="2"/>
              </a:rPr>
              <a:t>Thus, </a:t>
            </a:r>
            <a:r>
              <a:rPr lang="en-US" altLang="en-US" sz="3000" i="1">
                <a:sym typeface="Symbol" panose="05050102010706020507" pitchFamily="18" charset="2"/>
              </a:rPr>
              <a:t>h</a:t>
            </a:r>
            <a:r>
              <a:rPr lang="en-US" altLang="en-US" sz="3000">
                <a:sym typeface="Symbol" panose="05050102010706020507" pitchFamily="18" charset="2"/>
              </a:rPr>
              <a:t>(</a:t>
            </a:r>
            <a:r>
              <a:rPr lang="en-US" altLang="en-US" sz="3000" i="1">
                <a:sym typeface="Symbol" panose="05050102010706020507" pitchFamily="18" charset="2"/>
              </a:rPr>
              <a:t>x</a:t>
            </a:r>
            <a:r>
              <a:rPr lang="en-US" altLang="en-US" sz="3000">
                <a:sym typeface="Symbol" panose="05050102010706020507" pitchFamily="18" charset="2"/>
              </a:rPr>
              <a:t>) </a:t>
            </a:r>
            <a:r>
              <a:rPr lang="en-US" altLang="en-US" sz="3000">
                <a:cs typeface="Times New Roman" panose="02020603050405020304" pitchFamily="18" charset="0"/>
                <a:sym typeface="Symbol" panose="05050102010706020507" pitchFamily="18" charset="2"/>
              </a:rPr>
              <a:t>≤</a:t>
            </a:r>
            <a:r>
              <a:rPr lang="en-US" altLang="en-US" sz="3000">
                <a:sym typeface="Symbol" panose="05050102010706020507" pitchFamily="18" charset="2"/>
              </a:rPr>
              <a:t> 2 </a:t>
            </a:r>
            <a:r>
              <a:rPr lang="en-US" altLang="en-US" sz="3000" i="1">
                <a:sym typeface="Symbol" panose="05050102010706020507" pitchFamily="18" charset="2"/>
              </a:rPr>
              <a:t>s</a:t>
            </a:r>
            <a:r>
              <a:rPr lang="en-US" altLang="en-US" sz="3000">
                <a:sym typeface="Symbol" panose="05050102010706020507" pitchFamily="18" charset="2"/>
              </a:rPr>
              <a:t>(</a:t>
            </a:r>
            <a:r>
              <a:rPr lang="en-US" altLang="en-US" sz="3000" i="1">
                <a:sym typeface="Symbol" panose="05050102010706020507" pitchFamily="18" charset="2"/>
              </a:rPr>
              <a:t>x</a:t>
            </a:r>
            <a:r>
              <a:rPr lang="en-US" altLang="en-US" sz="3000">
                <a:sym typeface="Symbol" panose="05050102010706020507" pitchFamily="18" charset="2"/>
              </a:rPr>
              <a:t>).</a:t>
            </a:r>
            <a:r>
              <a:rPr lang="en-US" altLang="en-US" sz="2800"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3A5005F8-014B-4246-9DD0-5B90878A1EAB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E10A5B8-4754-4DD1-BCF6-37877975B8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Bound on RB Tree Height</a:t>
            </a:r>
          </a:p>
        </p:txBody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id="{803CFB99-CA55-45C1-A321-0B59D48DD3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686800" cy="4876800"/>
          </a:xfrm>
        </p:spPr>
        <p:txBody>
          <a:bodyPr/>
          <a:lstStyle/>
          <a:p>
            <a:r>
              <a:rPr lang="en-US" altLang="en-US" b="1"/>
              <a:t>Lemma:</a:t>
            </a:r>
            <a:r>
              <a:rPr lang="en-US" altLang="en-US" b="1">
                <a:solidFill>
                  <a:srgbClr val="CC3300"/>
                </a:solidFill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The subtree rooted at any node </a:t>
            </a:r>
            <a:r>
              <a:rPr lang="en-US" altLang="en-US" i="1">
                <a:sym typeface="Symbol" panose="05050102010706020507" pitchFamily="18" charset="2"/>
              </a:rPr>
              <a:t>x </a:t>
            </a:r>
            <a:r>
              <a:rPr lang="en-US" altLang="en-US">
                <a:sym typeface="Symbol" panose="05050102010706020507" pitchFamily="18" charset="2"/>
              </a:rPr>
              <a:t>has 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</a:t>
            </a:r>
            <a:r>
              <a:rPr lang="en-US" altLang="en-US">
                <a:latin typeface="MTSYN" charset="-127"/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2</a:t>
            </a:r>
            <a:r>
              <a:rPr lang="en-US" altLang="en-US" i="1" baseline="30000">
                <a:sym typeface="Symbol" panose="05050102010706020507" pitchFamily="18" charset="2"/>
              </a:rPr>
              <a:t>bh</a:t>
            </a:r>
            <a:r>
              <a:rPr lang="en-US" altLang="en-US" baseline="30000">
                <a:latin typeface="RMTMI" charset="-95"/>
                <a:sym typeface="Symbol" panose="05050102010706020507" pitchFamily="18" charset="2"/>
              </a:rPr>
              <a:t>(</a:t>
            </a:r>
            <a:r>
              <a:rPr lang="en-US" altLang="en-US" i="1" baseline="30000">
                <a:sym typeface="Symbol" panose="05050102010706020507" pitchFamily="18" charset="2"/>
              </a:rPr>
              <a:t>x</a:t>
            </a:r>
            <a:r>
              <a:rPr lang="en-US" altLang="en-US" baseline="30000">
                <a:latin typeface="RMTMI" charset="-95"/>
                <a:sym typeface="Symbol" panose="05050102010706020507" pitchFamily="18" charset="2"/>
              </a:rPr>
              <a:t>)</a:t>
            </a:r>
            <a:r>
              <a:rPr lang="en-US" altLang="en-US">
                <a:latin typeface="MTSYN" charset="-127"/>
                <a:sym typeface="Symbol" panose="05050102010706020507" pitchFamily="18" charset="2"/>
              </a:rPr>
              <a:t>–</a:t>
            </a:r>
            <a:r>
              <a:rPr lang="en-US" altLang="en-US">
                <a:sym typeface="Symbol" panose="05050102010706020507" pitchFamily="18" charset="2"/>
              </a:rPr>
              <a:t>1 internal nodes.</a:t>
            </a:r>
          </a:p>
          <a:p>
            <a:r>
              <a:rPr lang="en-US" altLang="en-US" sz="2800" b="1">
                <a:sym typeface="Symbol" panose="05050102010706020507" pitchFamily="18" charset="2"/>
              </a:rPr>
              <a:t>Proof:</a:t>
            </a:r>
            <a:r>
              <a:rPr lang="en-US" altLang="en-US" sz="2800">
                <a:solidFill>
                  <a:srgbClr val="CC33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>
                <a:sym typeface="Symbol" panose="05050102010706020507" pitchFamily="18" charset="2"/>
              </a:rPr>
              <a:t>By induction on height of </a:t>
            </a:r>
            <a:r>
              <a:rPr lang="en-US" altLang="en-US" sz="2800" i="1">
                <a:sym typeface="Symbol" panose="05050102010706020507" pitchFamily="18" charset="2"/>
              </a:rPr>
              <a:t>x</a:t>
            </a:r>
            <a:r>
              <a:rPr lang="en-US" altLang="en-US" sz="2800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en-US" b="1">
                <a:solidFill>
                  <a:schemeClr val="accent1"/>
                </a:solidFill>
                <a:sym typeface="Symbol" panose="05050102010706020507" pitchFamily="18" charset="2"/>
              </a:rPr>
              <a:t>Base Case:</a:t>
            </a:r>
            <a:r>
              <a:rPr lang="en-US" alt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Height</a:t>
            </a:r>
            <a:r>
              <a:rPr lang="en-US" altLang="en-US" sz="2400" b="1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h(x) </a:t>
            </a:r>
            <a:r>
              <a:rPr lang="en-US" altLang="en-US" sz="2400">
                <a:latin typeface="MTSYN" charset="-127"/>
                <a:sym typeface="Symbol" panose="05050102010706020507" pitchFamily="18" charset="2"/>
              </a:rPr>
              <a:t>= </a:t>
            </a:r>
            <a:r>
              <a:rPr lang="en-US" altLang="en-US" sz="2400">
                <a:sym typeface="Symbol" panose="05050102010706020507" pitchFamily="18" charset="2"/>
              </a:rPr>
              <a:t>0 </a:t>
            </a:r>
            <a:r>
              <a:rPr lang="en-US" altLang="en-US" sz="2000">
                <a:sym typeface="Symbol" panose="05050102010706020507" pitchFamily="18" charset="2"/>
              </a:rPr>
              <a:t></a:t>
            </a:r>
            <a:r>
              <a:rPr lang="en-US" altLang="en-US" sz="2400">
                <a:latin typeface="MTSYN" charset="-127"/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x </a:t>
            </a:r>
            <a:r>
              <a:rPr lang="en-US" altLang="en-US" sz="2400">
                <a:sym typeface="Symbol" panose="05050102010706020507" pitchFamily="18" charset="2"/>
              </a:rPr>
              <a:t>is a leaf </a:t>
            </a:r>
            <a:r>
              <a:rPr lang="en-US" altLang="en-US" sz="2000">
                <a:sym typeface="Symbol" panose="05050102010706020507" pitchFamily="18" charset="2"/>
              </a:rPr>
              <a:t> </a:t>
            </a:r>
            <a:r>
              <a:rPr lang="en-US" altLang="en-US" sz="2400">
                <a:sym typeface="Symbol" panose="05050102010706020507" pitchFamily="18" charset="2"/>
              </a:rPr>
              <a:t>bh</a:t>
            </a:r>
            <a:r>
              <a:rPr lang="en-US" altLang="en-US" sz="2400">
                <a:latin typeface="RMTMI" charset="-95"/>
                <a:sym typeface="Symbol" panose="05050102010706020507" pitchFamily="18" charset="2"/>
              </a:rPr>
              <a:t>(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>
                <a:latin typeface="RMTMI" charset="-95"/>
                <a:sym typeface="Symbol" panose="05050102010706020507" pitchFamily="18" charset="2"/>
              </a:rPr>
              <a:t>)</a:t>
            </a:r>
            <a:r>
              <a:rPr lang="en-US" altLang="en-US" sz="2400" i="1">
                <a:latin typeface="RMTMI" charset="-95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MTSYN" charset="-127"/>
                <a:sym typeface="Symbol" panose="05050102010706020507" pitchFamily="18" charset="2"/>
              </a:rPr>
              <a:t>= </a:t>
            </a:r>
            <a:r>
              <a:rPr lang="en-US" altLang="en-US" sz="2400">
                <a:sym typeface="Symbol" panose="05050102010706020507" pitchFamily="18" charset="2"/>
              </a:rPr>
              <a:t>0.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Subtree has 2</a:t>
            </a:r>
            <a:r>
              <a:rPr lang="en-US" altLang="en-US" sz="2400" baseline="30000">
                <a:sym typeface="Symbol" panose="05050102010706020507" pitchFamily="18" charset="2"/>
              </a:rPr>
              <a:t>0</a:t>
            </a:r>
            <a:r>
              <a:rPr lang="en-US" altLang="en-US" sz="2400">
                <a:latin typeface="MTSYN" charset="-127"/>
                <a:sym typeface="Symbol" panose="05050102010706020507" pitchFamily="18" charset="2"/>
              </a:rPr>
              <a:t>–</a:t>
            </a:r>
            <a:r>
              <a:rPr lang="en-US" altLang="en-US" sz="2400">
                <a:sym typeface="Symbol" panose="05050102010706020507" pitchFamily="18" charset="2"/>
              </a:rPr>
              <a:t>1 </a:t>
            </a:r>
            <a:r>
              <a:rPr lang="en-US" altLang="en-US" sz="2400">
                <a:latin typeface="MTSYN" charset="-127"/>
                <a:sym typeface="Symbol" panose="05050102010706020507" pitchFamily="18" charset="2"/>
              </a:rPr>
              <a:t>= </a:t>
            </a:r>
            <a:r>
              <a:rPr lang="en-US" altLang="en-US" sz="2400">
                <a:sym typeface="Symbol" panose="05050102010706020507" pitchFamily="18" charset="2"/>
              </a:rPr>
              <a:t>0 nodes. </a:t>
            </a:r>
          </a:p>
          <a:p>
            <a:pPr lvl="1"/>
            <a:endParaRPr lang="en-US" altLang="en-US" sz="1000">
              <a:sym typeface="Symbol" panose="05050102010706020507" pitchFamily="18" charset="2"/>
            </a:endParaRPr>
          </a:p>
          <a:p>
            <a:pPr lvl="1"/>
            <a:r>
              <a:rPr lang="en-US" altLang="en-US" b="1">
                <a:solidFill>
                  <a:schemeClr val="accent1"/>
                </a:solidFill>
                <a:sym typeface="Symbol" panose="05050102010706020507" pitchFamily="18" charset="2"/>
              </a:rPr>
              <a:t>Induction Step: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Height </a:t>
            </a:r>
            <a:r>
              <a:rPr lang="en-US" altLang="en-US" i="1">
                <a:sym typeface="Symbol" panose="05050102010706020507" pitchFamily="18" charset="2"/>
              </a:rPr>
              <a:t>h(x) </a:t>
            </a:r>
            <a:r>
              <a:rPr lang="en-US" altLang="en-US">
                <a:sym typeface="Symbol" panose="05050102010706020507" pitchFamily="18" charset="2"/>
              </a:rPr>
              <a:t>= </a:t>
            </a:r>
            <a:r>
              <a:rPr lang="en-US" altLang="en-US" i="1">
                <a:sym typeface="Symbol" panose="05050102010706020507" pitchFamily="18" charset="2"/>
              </a:rPr>
              <a:t>h &gt; </a:t>
            </a:r>
            <a:r>
              <a:rPr lang="en-US" altLang="en-US">
                <a:sym typeface="Symbol" panose="05050102010706020507" pitchFamily="18" charset="2"/>
              </a:rPr>
              <a:t>0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and </a:t>
            </a:r>
            <a:r>
              <a:rPr lang="en-US" altLang="en-US" i="1">
                <a:sym typeface="Symbol" panose="05050102010706020507" pitchFamily="18" charset="2"/>
              </a:rPr>
              <a:t>bh</a:t>
            </a:r>
            <a:r>
              <a:rPr lang="en-US" altLang="en-US">
                <a:latin typeface="RMTMI" charset="-95"/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latin typeface="RMTMI" charset="-95"/>
                <a:sym typeface="Symbol" panose="05050102010706020507" pitchFamily="18" charset="2"/>
              </a:rPr>
              <a:t>)</a:t>
            </a:r>
            <a:r>
              <a:rPr lang="en-US" altLang="en-US" i="1">
                <a:latin typeface="RMTMI" charset="-95"/>
                <a:sym typeface="Symbol" panose="05050102010706020507" pitchFamily="18" charset="2"/>
              </a:rPr>
              <a:t> </a:t>
            </a:r>
            <a:r>
              <a:rPr lang="en-US" altLang="en-US">
                <a:latin typeface="MTSYN" charset="-127"/>
                <a:sym typeface="Symbol" panose="05050102010706020507" pitchFamily="18" charset="2"/>
              </a:rPr>
              <a:t>= </a:t>
            </a:r>
            <a:r>
              <a:rPr lang="en-US" altLang="en-US" i="1">
                <a:sym typeface="Symbol" panose="05050102010706020507" pitchFamily="18" charset="2"/>
              </a:rPr>
              <a:t>b</a:t>
            </a:r>
            <a:r>
              <a:rPr lang="en-US" altLang="en-US">
                <a:sym typeface="Symbol" panose="05050102010706020507" pitchFamily="18" charset="2"/>
              </a:rPr>
              <a:t>.</a:t>
            </a:r>
          </a:p>
          <a:p>
            <a:pPr marL="1085850" lvl="2"/>
            <a:r>
              <a:rPr lang="en-US" altLang="en-US">
                <a:sym typeface="Symbol" panose="05050102010706020507" pitchFamily="18" charset="2"/>
              </a:rPr>
              <a:t>Each child of </a:t>
            </a:r>
            <a:r>
              <a:rPr lang="en-US" altLang="en-US" i="1">
                <a:sym typeface="Symbol" panose="05050102010706020507" pitchFamily="18" charset="2"/>
              </a:rPr>
              <a:t>x </a:t>
            </a:r>
            <a:r>
              <a:rPr lang="en-US" altLang="en-US">
                <a:sym typeface="Symbol" panose="05050102010706020507" pitchFamily="18" charset="2"/>
              </a:rPr>
              <a:t>has height </a:t>
            </a:r>
            <a:r>
              <a:rPr lang="en-US" altLang="en-US" i="1">
                <a:sym typeface="Symbol" panose="05050102010706020507" pitchFamily="18" charset="2"/>
              </a:rPr>
              <a:t>h </a:t>
            </a:r>
            <a:r>
              <a:rPr lang="en-US" altLang="en-US">
                <a:latin typeface="MTSYN" charset="-127"/>
                <a:sym typeface="Symbol" panose="05050102010706020507" pitchFamily="18" charset="2"/>
              </a:rPr>
              <a:t>- </a:t>
            </a:r>
            <a:r>
              <a:rPr lang="en-US" altLang="en-US">
                <a:sym typeface="Symbol" panose="05050102010706020507" pitchFamily="18" charset="2"/>
              </a:rPr>
              <a:t>1 and 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black-height either </a:t>
            </a:r>
            <a:r>
              <a:rPr lang="en-US" altLang="en-US" i="1">
                <a:sym typeface="Symbol" panose="05050102010706020507" pitchFamily="18" charset="2"/>
              </a:rPr>
              <a:t>b </a:t>
            </a:r>
            <a:r>
              <a:rPr lang="en-US" altLang="en-US">
                <a:sym typeface="Symbol" panose="05050102010706020507" pitchFamily="18" charset="2"/>
              </a:rPr>
              <a:t>(child is </a:t>
            </a:r>
            <a:r>
              <a:rPr lang="en-US" altLang="en-US">
                <a:solidFill>
                  <a:srgbClr val="CC3300"/>
                </a:solidFill>
                <a:sym typeface="Symbol" panose="05050102010706020507" pitchFamily="18" charset="2"/>
              </a:rPr>
              <a:t>red</a:t>
            </a:r>
            <a:r>
              <a:rPr lang="en-US" altLang="en-US">
                <a:sym typeface="Symbol" panose="05050102010706020507" pitchFamily="18" charset="2"/>
              </a:rPr>
              <a:t>) or </a:t>
            </a:r>
            <a:r>
              <a:rPr lang="en-US" altLang="en-US" i="1">
                <a:sym typeface="Symbol" panose="05050102010706020507" pitchFamily="18" charset="2"/>
              </a:rPr>
              <a:t>b </a:t>
            </a:r>
            <a:r>
              <a:rPr lang="en-US" altLang="en-US">
                <a:latin typeface="MTSYN" charset="-127"/>
                <a:sym typeface="Symbol" panose="05050102010706020507" pitchFamily="18" charset="2"/>
              </a:rPr>
              <a:t>- </a:t>
            </a:r>
            <a:r>
              <a:rPr lang="en-US" altLang="en-US">
                <a:sym typeface="Symbol" panose="05050102010706020507" pitchFamily="18" charset="2"/>
              </a:rPr>
              <a:t>1 (child is </a:t>
            </a:r>
            <a:r>
              <a:rPr lang="en-US" altLang="en-US">
                <a:solidFill>
                  <a:schemeClr val="accent1"/>
                </a:solidFill>
                <a:sym typeface="Symbol" panose="05050102010706020507" pitchFamily="18" charset="2"/>
              </a:rPr>
              <a:t>blac</a:t>
            </a:r>
            <a:r>
              <a:rPr lang="en-US" altLang="en-US">
                <a:solidFill>
                  <a:schemeClr val="hlink"/>
                </a:solidFill>
                <a:sym typeface="Symbol" panose="05050102010706020507" pitchFamily="18" charset="2"/>
              </a:rPr>
              <a:t>k</a:t>
            </a:r>
            <a:r>
              <a:rPr lang="en-US" altLang="en-US">
                <a:sym typeface="Symbol" panose="05050102010706020507" pitchFamily="18" charset="2"/>
              </a:rPr>
              <a:t>).</a:t>
            </a:r>
          </a:p>
          <a:p>
            <a:pPr marL="1085850" lvl="2"/>
            <a:r>
              <a:rPr lang="en-US" altLang="en-US">
                <a:sym typeface="Symbol" panose="05050102010706020507" pitchFamily="18" charset="2"/>
              </a:rPr>
              <a:t> By ind. hyp., each child has </a:t>
            </a:r>
            <a:r>
              <a:rPr lang="en-US" altLang="en-US">
                <a:latin typeface="MTSYN" charset="-127"/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2</a:t>
            </a:r>
            <a:r>
              <a:rPr lang="en-US" altLang="en-US" baseline="30000">
                <a:sym typeface="Symbol" panose="05050102010706020507" pitchFamily="18" charset="2"/>
              </a:rPr>
              <a:t>bh</a:t>
            </a:r>
            <a:r>
              <a:rPr lang="en-US" altLang="en-US" baseline="30000">
                <a:latin typeface="RMTMI" charset="-95"/>
                <a:sym typeface="Symbol" panose="05050102010706020507" pitchFamily="18" charset="2"/>
              </a:rPr>
              <a:t>(</a:t>
            </a:r>
            <a:r>
              <a:rPr lang="en-US" altLang="en-US" i="1" baseline="30000">
                <a:sym typeface="Symbol" panose="05050102010706020507" pitchFamily="18" charset="2"/>
              </a:rPr>
              <a:t>x</a:t>
            </a:r>
            <a:r>
              <a:rPr lang="en-US" altLang="en-US" baseline="30000">
                <a:latin typeface="RMTMI" charset="-95"/>
                <a:sym typeface="Symbol" panose="05050102010706020507" pitchFamily="18" charset="2"/>
              </a:rPr>
              <a:t>)</a:t>
            </a:r>
            <a:r>
              <a:rPr lang="en-US" altLang="en-US" baseline="30000">
                <a:latin typeface="MTSYN" charset="-127"/>
                <a:sym typeface="Symbol" panose="05050102010706020507" pitchFamily="18" charset="2"/>
              </a:rPr>
              <a:t>– </a:t>
            </a:r>
            <a:r>
              <a:rPr lang="en-US" altLang="en-US" baseline="30000">
                <a:sym typeface="Symbol" panose="05050102010706020507" pitchFamily="18" charset="2"/>
              </a:rPr>
              <a:t>1</a:t>
            </a:r>
            <a:r>
              <a:rPr lang="en-US" altLang="en-US">
                <a:latin typeface="MTSYN" charset="-127"/>
                <a:sym typeface="Symbol" panose="05050102010706020507" pitchFamily="18" charset="2"/>
              </a:rPr>
              <a:t>–</a:t>
            </a:r>
            <a:r>
              <a:rPr lang="en-US" altLang="en-US">
                <a:sym typeface="Symbol" panose="05050102010706020507" pitchFamily="18" charset="2"/>
              </a:rPr>
              <a:t>1 internal nodes.</a:t>
            </a:r>
          </a:p>
          <a:p>
            <a:pPr marL="1085850" lvl="2"/>
            <a:r>
              <a:rPr lang="en-US" altLang="en-US">
                <a:sym typeface="Symbol" panose="05050102010706020507" pitchFamily="18" charset="2"/>
              </a:rPr>
              <a:t>Subtree rooted at </a:t>
            </a:r>
            <a:r>
              <a:rPr lang="en-US" altLang="en-US" i="1">
                <a:sym typeface="Symbol" panose="05050102010706020507" pitchFamily="18" charset="2"/>
              </a:rPr>
              <a:t>x </a:t>
            </a:r>
            <a:r>
              <a:rPr lang="en-US" altLang="en-US">
                <a:sym typeface="Symbol" panose="05050102010706020507" pitchFamily="18" charset="2"/>
              </a:rPr>
              <a:t>has  </a:t>
            </a:r>
            <a:r>
              <a:rPr lang="en-US" altLang="en-US">
                <a:latin typeface="MTSYN" charset="-127"/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2 </a:t>
            </a:r>
            <a:r>
              <a:rPr lang="en-US" altLang="en-US">
                <a:latin typeface="RMTMI" charset="-95"/>
                <a:sym typeface="Symbol" panose="05050102010706020507" pitchFamily="18" charset="2"/>
              </a:rPr>
              <a:t>(</a:t>
            </a:r>
            <a:r>
              <a:rPr lang="en-US" altLang="en-US">
                <a:sym typeface="Symbol" panose="05050102010706020507" pitchFamily="18" charset="2"/>
              </a:rPr>
              <a:t>2</a:t>
            </a:r>
            <a:r>
              <a:rPr lang="en-US" altLang="en-US" baseline="30000">
                <a:sym typeface="Symbol" panose="05050102010706020507" pitchFamily="18" charset="2"/>
              </a:rPr>
              <a:t>bh</a:t>
            </a:r>
            <a:r>
              <a:rPr lang="en-US" altLang="en-US" baseline="30000">
                <a:latin typeface="RMTMI" charset="-95"/>
                <a:sym typeface="Symbol" panose="05050102010706020507" pitchFamily="18" charset="2"/>
              </a:rPr>
              <a:t>(</a:t>
            </a:r>
            <a:r>
              <a:rPr lang="en-US" altLang="en-US" i="1" baseline="30000">
                <a:sym typeface="Symbol" panose="05050102010706020507" pitchFamily="18" charset="2"/>
              </a:rPr>
              <a:t>x</a:t>
            </a:r>
            <a:r>
              <a:rPr lang="en-US" altLang="en-US" baseline="30000">
                <a:latin typeface="RMTMI" charset="-95"/>
                <a:sym typeface="Symbol" panose="05050102010706020507" pitchFamily="18" charset="2"/>
              </a:rPr>
              <a:t>) </a:t>
            </a:r>
            <a:r>
              <a:rPr lang="en-US" altLang="en-US" baseline="30000">
                <a:latin typeface="MTSYN" charset="-127"/>
                <a:sym typeface="Symbol" panose="05050102010706020507" pitchFamily="18" charset="2"/>
              </a:rPr>
              <a:t>– </a:t>
            </a:r>
            <a:r>
              <a:rPr lang="en-US" altLang="en-US" baseline="30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>
                <a:latin typeface="MTSYN" charset="-127"/>
                <a:sym typeface="Symbol" panose="05050102010706020507" pitchFamily="18" charset="2"/>
              </a:rPr>
              <a:t>– </a:t>
            </a:r>
            <a:r>
              <a:rPr lang="en-US" altLang="en-US">
                <a:sym typeface="Symbol" panose="05050102010706020507" pitchFamily="18" charset="2"/>
              </a:rPr>
              <a:t>1</a:t>
            </a:r>
            <a:r>
              <a:rPr lang="en-US" altLang="en-US">
                <a:latin typeface="RMTMI" charset="-95"/>
                <a:sym typeface="Symbol" panose="05050102010706020507" pitchFamily="18" charset="2"/>
              </a:rPr>
              <a:t>)</a:t>
            </a:r>
            <a:r>
              <a:rPr lang="en-US" altLang="en-US">
                <a:latin typeface="MTSYN" charset="-127"/>
                <a:sym typeface="Symbol" panose="05050102010706020507" pitchFamily="18" charset="2"/>
              </a:rPr>
              <a:t>+</a:t>
            </a:r>
            <a:r>
              <a:rPr lang="en-US" altLang="en-US">
                <a:sym typeface="Symbol" panose="05050102010706020507" pitchFamily="18" charset="2"/>
              </a:rPr>
              <a:t>1 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latin typeface="MTSYN" charset="-127"/>
                <a:sym typeface="Symbol" panose="05050102010706020507" pitchFamily="18" charset="2"/>
              </a:rPr>
              <a:t>= </a:t>
            </a:r>
            <a:r>
              <a:rPr lang="en-US" altLang="en-US">
                <a:sym typeface="Symbol" panose="05050102010706020507" pitchFamily="18" charset="2"/>
              </a:rPr>
              <a:t>2</a:t>
            </a:r>
            <a:r>
              <a:rPr lang="en-US" altLang="en-US" baseline="30000">
                <a:sym typeface="Symbol" panose="05050102010706020507" pitchFamily="18" charset="2"/>
              </a:rPr>
              <a:t>bh</a:t>
            </a:r>
            <a:r>
              <a:rPr lang="en-US" altLang="en-US" baseline="30000">
                <a:latin typeface="RMTMI" charset="-95"/>
                <a:sym typeface="Symbol" panose="05050102010706020507" pitchFamily="18" charset="2"/>
              </a:rPr>
              <a:t>(</a:t>
            </a:r>
            <a:r>
              <a:rPr lang="en-US" altLang="en-US" i="1" baseline="30000">
                <a:sym typeface="Symbol" panose="05050102010706020507" pitchFamily="18" charset="2"/>
              </a:rPr>
              <a:t>x</a:t>
            </a:r>
            <a:r>
              <a:rPr lang="en-US" altLang="en-US" baseline="30000">
                <a:latin typeface="RMTMI" charset="-95"/>
                <a:sym typeface="Symbol" panose="05050102010706020507" pitchFamily="18" charset="2"/>
              </a:rPr>
              <a:t>)</a:t>
            </a:r>
            <a:r>
              <a:rPr lang="en-US" altLang="en-US">
                <a:latin typeface="RMTMI" charset="-95"/>
                <a:sym typeface="Symbol" panose="05050102010706020507" pitchFamily="18" charset="2"/>
              </a:rPr>
              <a:t> </a:t>
            </a:r>
            <a:r>
              <a:rPr lang="en-US" altLang="en-US">
                <a:latin typeface="MTSYN" charset="-127"/>
                <a:sym typeface="Symbol" panose="05050102010706020507" pitchFamily="18" charset="2"/>
              </a:rPr>
              <a:t>– </a:t>
            </a:r>
            <a:r>
              <a:rPr lang="en-US" altLang="en-US">
                <a:sym typeface="Symbol" panose="05050102010706020507" pitchFamily="18" charset="2"/>
              </a:rPr>
              <a:t>1 internal nodes. (The </a:t>
            </a:r>
            <a:r>
              <a:rPr lang="en-US" altLang="en-US">
                <a:latin typeface="MTSYN" charset="-127"/>
                <a:sym typeface="Symbol" panose="05050102010706020507" pitchFamily="18" charset="2"/>
              </a:rPr>
              <a:t>+</a:t>
            </a:r>
            <a:r>
              <a:rPr lang="en-US" altLang="en-US">
                <a:sym typeface="Symbol" panose="05050102010706020507" pitchFamily="18" charset="2"/>
              </a:rPr>
              <a:t>1 is for </a:t>
            </a:r>
            <a:r>
              <a:rPr lang="en-US" altLang="en-US" i="1">
                <a:sym typeface="Symbol" panose="05050102010706020507" pitchFamily="18" charset="2"/>
              </a:rPr>
              <a:t>x </a:t>
            </a:r>
            <a:r>
              <a:rPr lang="en-US" altLang="en-US">
                <a:sym typeface="Symbol" panose="05050102010706020507" pitchFamily="18" charset="2"/>
              </a:rPr>
              <a:t>itself.)</a:t>
            </a:r>
          </a:p>
        </p:txBody>
      </p:sp>
      <p:sp>
        <p:nvSpPr>
          <p:cNvPr id="8196" name="Footer Placeholder 3">
            <a:extLst>
              <a:ext uri="{FF2B5EF4-FFF2-40B4-BE49-F238E27FC236}">
                <a16:creationId xmlns:a16="http://schemas.microsoft.com/office/drawing/2014/main" id="{352AD1ED-E773-4510-875F-5B026E6A3D8C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ADCA19EA-84CF-4E42-8FD3-2BE7619977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Bound on RB Tree Height</a:t>
            </a: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61D1B991-5159-4D47-B57A-6E1EC9F284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800"/>
              <a:t>Lemma: </a:t>
            </a:r>
            <a:r>
              <a:rPr lang="en-US" altLang="en-US" sz="2800">
                <a:sym typeface="Symbol" panose="05050102010706020507" pitchFamily="18" charset="2"/>
              </a:rPr>
              <a:t>The subtree rooted at any node x has 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 2</a:t>
            </a:r>
            <a:r>
              <a:rPr lang="en-US" altLang="en-US" sz="2800" i="1" baseline="30000">
                <a:sym typeface="Symbol" panose="05050102010706020507" pitchFamily="18" charset="2"/>
              </a:rPr>
              <a:t>bh</a:t>
            </a:r>
            <a:r>
              <a:rPr lang="en-US" altLang="en-US" sz="2800" baseline="30000">
                <a:sym typeface="Symbol" panose="05050102010706020507" pitchFamily="18" charset="2"/>
              </a:rPr>
              <a:t>(</a:t>
            </a:r>
            <a:r>
              <a:rPr lang="en-US" altLang="en-US" sz="2800" i="1" baseline="30000">
                <a:sym typeface="Symbol" panose="05050102010706020507" pitchFamily="18" charset="2"/>
              </a:rPr>
              <a:t>x</a:t>
            </a:r>
            <a:r>
              <a:rPr lang="en-US" altLang="en-US" sz="2800" baseline="30000">
                <a:sym typeface="Symbol" panose="05050102010706020507" pitchFamily="18" charset="2"/>
              </a:rPr>
              <a:t>)</a:t>
            </a:r>
            <a:r>
              <a:rPr lang="en-US" altLang="en-US" sz="2800">
                <a:sym typeface="Symbol" panose="05050102010706020507" pitchFamily="18" charset="2"/>
              </a:rPr>
              <a:t>–1 internal nodes.</a:t>
            </a:r>
            <a:endParaRPr lang="en-US" altLang="en-US" sz="1400">
              <a:sym typeface="Symbol" panose="05050102010706020507" pitchFamily="18" charset="2"/>
            </a:endParaRPr>
          </a:p>
          <a:p>
            <a:r>
              <a:rPr lang="en-US" altLang="en-US" b="1"/>
              <a:t>Lemma 13.1:</a:t>
            </a:r>
            <a:r>
              <a:rPr lang="en-US" altLang="en-US" b="1">
                <a:solidFill>
                  <a:srgbClr val="CC3300"/>
                </a:solidFill>
              </a:rPr>
              <a:t> </a:t>
            </a:r>
            <a:r>
              <a:rPr lang="en-US" altLang="en-US">
                <a:solidFill>
                  <a:schemeClr val="accent1"/>
                </a:solidFill>
              </a:rPr>
              <a:t>A red-black tree with </a:t>
            </a:r>
            <a:r>
              <a:rPr lang="en-US" altLang="en-US" i="1">
                <a:solidFill>
                  <a:schemeClr val="accent1"/>
                </a:solidFill>
              </a:rPr>
              <a:t>n</a:t>
            </a:r>
            <a:r>
              <a:rPr lang="en-US" altLang="en-US">
                <a:solidFill>
                  <a:schemeClr val="accent1"/>
                </a:solidFill>
              </a:rPr>
              <a:t> internal nodes has height at most 2 lg(</a:t>
            </a:r>
            <a:r>
              <a:rPr lang="en-US" altLang="en-US" i="1">
                <a:solidFill>
                  <a:schemeClr val="accent1"/>
                </a:solidFill>
              </a:rPr>
              <a:t>n+</a:t>
            </a:r>
            <a:r>
              <a:rPr lang="en-US" altLang="en-US">
                <a:solidFill>
                  <a:schemeClr val="accent1"/>
                </a:solidFill>
              </a:rPr>
              <a:t>1)</a:t>
            </a:r>
            <a:r>
              <a:rPr lang="en-US" altLang="en-US" i="1">
                <a:solidFill>
                  <a:schemeClr val="accent1"/>
                </a:solidFill>
              </a:rPr>
              <a:t>.</a:t>
            </a:r>
          </a:p>
          <a:p>
            <a:r>
              <a:rPr lang="en-US" altLang="en-US" b="1"/>
              <a:t>Proof:</a:t>
            </a:r>
            <a:endParaRPr lang="en-US" altLang="en-US"/>
          </a:p>
          <a:p>
            <a:pPr lvl="1"/>
            <a:r>
              <a:rPr lang="en-US" altLang="en-US"/>
              <a:t>By the above lemma, </a:t>
            </a:r>
            <a:r>
              <a:rPr lang="en-US" altLang="en-US" i="1"/>
              <a:t>n </a:t>
            </a:r>
            <a:r>
              <a:rPr lang="en-US" altLang="en-US">
                <a:sym typeface="Symbol" panose="05050102010706020507" pitchFamily="18" charset="2"/>
              </a:rPr>
              <a:t></a:t>
            </a:r>
            <a:r>
              <a:rPr lang="en-US" altLang="en-US">
                <a:latin typeface="MTSYN" charset="-127"/>
              </a:rPr>
              <a:t> </a:t>
            </a:r>
            <a:r>
              <a:rPr lang="en-US" altLang="en-US"/>
              <a:t>2</a:t>
            </a:r>
            <a:r>
              <a:rPr lang="en-US" altLang="en-US" i="1" baseline="30000"/>
              <a:t>bh</a:t>
            </a:r>
            <a:r>
              <a:rPr lang="en-US" altLang="en-US" i="1"/>
              <a:t> </a:t>
            </a:r>
            <a:r>
              <a:rPr lang="en-US" altLang="en-US">
                <a:latin typeface="MTSYN" charset="-127"/>
                <a:sym typeface="Symbol" panose="05050102010706020507" pitchFamily="18" charset="2"/>
              </a:rPr>
              <a:t>–</a:t>
            </a:r>
            <a:r>
              <a:rPr lang="en-US" altLang="en-US">
                <a:latin typeface="MTSYN" charset="-127"/>
              </a:rPr>
              <a:t> </a:t>
            </a:r>
            <a:r>
              <a:rPr lang="en-US" altLang="en-US"/>
              <a:t>1,</a:t>
            </a:r>
          </a:p>
          <a:p>
            <a:pPr lvl="1"/>
            <a:r>
              <a:rPr lang="en-US" altLang="en-US"/>
              <a:t>and since </a:t>
            </a:r>
            <a:r>
              <a:rPr lang="en-US" altLang="en-US" i="1"/>
              <a:t>bh </a:t>
            </a:r>
            <a:r>
              <a:rPr lang="en-US" altLang="en-US">
                <a:sym typeface="Symbol" panose="05050102010706020507" pitchFamily="18" charset="2"/>
              </a:rPr>
              <a:t></a:t>
            </a:r>
            <a:r>
              <a:rPr lang="en-US" altLang="en-US" i="1">
                <a:sym typeface="Symbol" panose="05050102010706020507" pitchFamily="18" charset="2"/>
              </a:rPr>
              <a:t>h</a:t>
            </a:r>
            <a:r>
              <a:rPr lang="en-US" altLang="en-US">
                <a:sym typeface="Symbol" panose="05050102010706020507" pitchFamily="18" charset="2"/>
              </a:rPr>
              <a:t>/2,</a:t>
            </a:r>
            <a:r>
              <a:rPr lang="en-US" altLang="en-US"/>
              <a:t> we have </a:t>
            </a:r>
            <a:r>
              <a:rPr lang="en-US" altLang="en-US" i="1"/>
              <a:t>n </a:t>
            </a:r>
            <a:r>
              <a:rPr lang="en-US" altLang="en-US">
                <a:sym typeface="Symbol" panose="05050102010706020507" pitchFamily="18" charset="2"/>
              </a:rPr>
              <a:t> </a:t>
            </a:r>
            <a:r>
              <a:rPr lang="en-US" altLang="en-US"/>
              <a:t>2</a:t>
            </a:r>
            <a:r>
              <a:rPr lang="en-US" altLang="en-US" i="1" baseline="30000"/>
              <a:t>h</a:t>
            </a:r>
            <a:r>
              <a:rPr lang="en-US" altLang="en-US" i="1" baseline="30000">
                <a:latin typeface="RMTMI" charset="-95"/>
              </a:rPr>
              <a:t>/</a:t>
            </a:r>
            <a:r>
              <a:rPr lang="en-US" altLang="en-US" baseline="30000"/>
              <a:t>2</a:t>
            </a:r>
            <a:r>
              <a:rPr lang="en-US" altLang="en-US"/>
              <a:t> </a:t>
            </a:r>
            <a:r>
              <a:rPr lang="en-US" altLang="en-US">
                <a:latin typeface="MTSYN" charset="-127"/>
                <a:sym typeface="Symbol" panose="05050102010706020507" pitchFamily="18" charset="2"/>
              </a:rPr>
              <a:t>–</a:t>
            </a:r>
            <a:r>
              <a:rPr lang="en-US" altLang="en-US">
                <a:latin typeface="MTSYN" charset="-127"/>
              </a:rPr>
              <a:t> </a:t>
            </a:r>
            <a:r>
              <a:rPr lang="en-US" altLang="en-US"/>
              <a:t>1.</a:t>
            </a:r>
          </a:p>
          <a:p>
            <a:pPr lvl="1"/>
            <a:r>
              <a:rPr lang="en-US" altLang="en-US" sz="2400">
                <a:sym typeface="Symbol" panose="05050102010706020507" pitchFamily="18" charset="2"/>
              </a:rPr>
              <a:t>  </a:t>
            </a:r>
            <a:r>
              <a:rPr lang="en-US" altLang="en-US" i="1"/>
              <a:t>h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>
                <a:latin typeface="MTSYN" charset="-127"/>
              </a:rPr>
              <a:t> </a:t>
            </a:r>
            <a:r>
              <a:rPr lang="en-US" altLang="en-US"/>
              <a:t>2 lg</a:t>
            </a:r>
            <a:r>
              <a:rPr lang="en-US" altLang="en-US">
                <a:latin typeface="RMTMI" charset="-95"/>
              </a:rPr>
              <a:t>(</a:t>
            </a:r>
            <a:r>
              <a:rPr lang="en-US" altLang="en-US" i="1"/>
              <a:t>n </a:t>
            </a:r>
            <a:r>
              <a:rPr lang="en-US" altLang="en-US">
                <a:latin typeface="MTSYN" charset="-127"/>
              </a:rPr>
              <a:t>+ </a:t>
            </a:r>
            <a:r>
              <a:rPr lang="en-US" altLang="en-US"/>
              <a:t>1</a:t>
            </a:r>
            <a:r>
              <a:rPr lang="en-US" altLang="en-US">
                <a:latin typeface="RMTMI" charset="-95"/>
              </a:rPr>
              <a:t>)</a:t>
            </a:r>
            <a:r>
              <a:rPr lang="en-US" altLang="en-US"/>
              <a:t>.</a:t>
            </a: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3D142F00-7802-4D3D-AACA-B47ADC70BBA0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442C855-E1B8-4479-9C14-144D630C5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Red-Black Trees: An Example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DC87E2F-E96F-4204-AA30-526C839F4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>
                <a:solidFill>
                  <a:schemeClr val="accent1"/>
                </a:solidFill>
              </a:rPr>
              <a:t>Color this tree:</a:t>
            </a:r>
            <a:r>
              <a:rPr lang="en-US" altLang="en-US"/>
              <a:t> </a:t>
            </a:r>
          </a:p>
          <a:p>
            <a:endParaRPr lang="en-US" altLang="en-US"/>
          </a:p>
        </p:txBody>
      </p:sp>
      <p:grpSp>
        <p:nvGrpSpPr>
          <p:cNvPr id="10244" name="Group 4">
            <a:extLst>
              <a:ext uri="{FF2B5EF4-FFF2-40B4-BE49-F238E27FC236}">
                <a16:creationId xmlns:a16="http://schemas.microsoft.com/office/drawing/2014/main" id="{99D4517B-1936-494E-B6CF-883ED9CDEA8E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676400"/>
            <a:ext cx="4191000" cy="2286000"/>
            <a:chOff x="2016" y="1248"/>
            <a:chExt cx="2640" cy="1440"/>
          </a:xfrm>
        </p:grpSpPr>
        <p:sp>
          <p:nvSpPr>
            <p:cNvPr id="10252" name="Oval 5">
              <a:extLst>
                <a:ext uri="{FF2B5EF4-FFF2-40B4-BE49-F238E27FC236}">
                  <a16:creationId xmlns:a16="http://schemas.microsoft.com/office/drawing/2014/main" id="{C98A33CD-3B3B-48F5-8469-A6FEA0E80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248"/>
              <a:ext cx="336" cy="3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accent1"/>
                  </a:solidFill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10253" name="Oval 6">
              <a:extLst>
                <a:ext uri="{FF2B5EF4-FFF2-40B4-BE49-F238E27FC236}">
                  <a16:creationId xmlns:a16="http://schemas.microsoft.com/office/drawing/2014/main" id="{7F96DF31-4D2F-4B56-8899-44D85A96A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accent1"/>
                  </a:solidFill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10254" name="Oval 7">
              <a:extLst>
                <a:ext uri="{FF2B5EF4-FFF2-40B4-BE49-F238E27FC236}">
                  <a16:creationId xmlns:a16="http://schemas.microsoft.com/office/drawing/2014/main" id="{5FA1732F-7A59-4C0B-B18F-26637E09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accent1"/>
                  </a:solidFill>
                  <a:latin typeface="Courier New" panose="02070309020205020404" pitchFamily="49" charset="0"/>
                </a:rPr>
                <a:t>9</a:t>
              </a:r>
            </a:p>
          </p:txBody>
        </p:sp>
        <p:sp>
          <p:nvSpPr>
            <p:cNvPr id="10255" name="Oval 8">
              <a:extLst>
                <a:ext uri="{FF2B5EF4-FFF2-40B4-BE49-F238E27FC236}">
                  <a16:creationId xmlns:a16="http://schemas.microsoft.com/office/drawing/2014/main" id="{F46D5E52-3B2A-4978-BE26-209EA3DB4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112"/>
              <a:ext cx="336" cy="3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accent1"/>
                  </a:solidFill>
                  <a:latin typeface="Courier New" panose="02070309020205020404" pitchFamily="49" charset="0"/>
                </a:rPr>
                <a:t>12</a:t>
              </a:r>
            </a:p>
          </p:txBody>
        </p:sp>
        <p:sp>
          <p:nvSpPr>
            <p:cNvPr id="10256" name="Oval 9">
              <a:extLst>
                <a:ext uri="{FF2B5EF4-FFF2-40B4-BE49-F238E27FC236}">
                  <a16:creationId xmlns:a16="http://schemas.microsoft.com/office/drawing/2014/main" id="{2664F846-117D-4C56-A3AD-9929074DD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1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7" name="Oval 10">
              <a:extLst>
                <a:ext uri="{FF2B5EF4-FFF2-40B4-BE49-F238E27FC236}">
                  <a16:creationId xmlns:a16="http://schemas.microsoft.com/office/drawing/2014/main" id="{C6C0917A-5727-48C6-9477-89456A5EA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11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8" name="Oval 11">
              <a:extLst>
                <a:ext uri="{FF2B5EF4-FFF2-40B4-BE49-F238E27FC236}">
                  <a16:creationId xmlns:a16="http://schemas.microsoft.com/office/drawing/2014/main" id="{5B49FEF8-DACE-449A-A7B0-9AB21BD35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11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9" name="Oval 12">
              <a:extLst>
                <a:ext uri="{FF2B5EF4-FFF2-40B4-BE49-F238E27FC236}">
                  <a16:creationId xmlns:a16="http://schemas.microsoft.com/office/drawing/2014/main" id="{0B03C7E8-8875-452A-92A2-63665F49F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544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60" name="Oval 13">
              <a:extLst>
                <a:ext uri="{FF2B5EF4-FFF2-40B4-BE49-F238E27FC236}">
                  <a16:creationId xmlns:a16="http://schemas.microsoft.com/office/drawing/2014/main" id="{9E7BDF6B-9909-49C2-B952-EEAA4986F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544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0261" name="AutoShape 14">
              <a:extLst>
                <a:ext uri="{FF2B5EF4-FFF2-40B4-BE49-F238E27FC236}">
                  <a16:creationId xmlns:a16="http://schemas.microsoft.com/office/drawing/2014/main" id="{8DEF2F10-78F7-4424-B627-F754DB47AF7E}"/>
                </a:ext>
              </a:extLst>
            </p:cNvPr>
            <p:cNvCxnSpPr>
              <a:cxnSpLocks noChangeShapeType="1"/>
              <a:stCxn id="10256" idx="7"/>
              <a:endCxn id="10253" idx="3"/>
            </p:cNvCxnSpPr>
            <p:nvPr/>
          </p:nvCxnSpPr>
          <p:spPr bwMode="auto">
            <a:xfrm flipV="1">
              <a:off x="2139" y="1976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2" name="AutoShape 15">
              <a:extLst>
                <a:ext uri="{FF2B5EF4-FFF2-40B4-BE49-F238E27FC236}">
                  <a16:creationId xmlns:a16="http://schemas.microsoft.com/office/drawing/2014/main" id="{DA16C89E-5D88-4E72-9D6A-EA0B470398F7}"/>
                </a:ext>
              </a:extLst>
            </p:cNvPr>
            <p:cNvCxnSpPr>
              <a:cxnSpLocks noChangeShapeType="1"/>
              <a:stCxn id="10253" idx="5"/>
              <a:endCxn id="10257" idx="1"/>
            </p:cNvCxnSpPr>
            <p:nvPr/>
          </p:nvCxnSpPr>
          <p:spPr bwMode="auto">
            <a:xfrm>
              <a:off x="2543" y="1976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AutoShape 16">
              <a:extLst>
                <a:ext uri="{FF2B5EF4-FFF2-40B4-BE49-F238E27FC236}">
                  <a16:creationId xmlns:a16="http://schemas.microsoft.com/office/drawing/2014/main" id="{78B24E17-8D6E-442E-9717-C380781C2EE5}"/>
                </a:ext>
              </a:extLst>
            </p:cNvPr>
            <p:cNvCxnSpPr>
              <a:cxnSpLocks noChangeShapeType="1"/>
              <a:stCxn id="10254" idx="3"/>
              <a:endCxn id="10258" idx="7"/>
            </p:cNvCxnSpPr>
            <p:nvPr/>
          </p:nvCxnSpPr>
          <p:spPr bwMode="auto">
            <a:xfrm flipH="1">
              <a:off x="3483" y="1976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4" name="AutoShape 17">
              <a:extLst>
                <a:ext uri="{FF2B5EF4-FFF2-40B4-BE49-F238E27FC236}">
                  <a16:creationId xmlns:a16="http://schemas.microsoft.com/office/drawing/2014/main" id="{F4FD374F-7EA7-4DCA-9258-E71E5472F1F6}"/>
                </a:ext>
              </a:extLst>
            </p:cNvPr>
            <p:cNvCxnSpPr>
              <a:cxnSpLocks noChangeShapeType="1"/>
              <a:stCxn id="10255" idx="3"/>
              <a:endCxn id="10259" idx="7"/>
            </p:cNvCxnSpPr>
            <p:nvPr/>
          </p:nvCxnSpPr>
          <p:spPr bwMode="auto">
            <a:xfrm flipH="1">
              <a:off x="3963" y="2408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5" name="AutoShape 18">
              <a:extLst>
                <a:ext uri="{FF2B5EF4-FFF2-40B4-BE49-F238E27FC236}">
                  <a16:creationId xmlns:a16="http://schemas.microsoft.com/office/drawing/2014/main" id="{58773CEF-5BB9-463F-BBBE-ECD8B551D9A8}"/>
                </a:ext>
              </a:extLst>
            </p:cNvPr>
            <p:cNvCxnSpPr>
              <a:cxnSpLocks noChangeShapeType="1"/>
              <a:stCxn id="10255" idx="5"/>
              <a:endCxn id="10260" idx="1"/>
            </p:cNvCxnSpPr>
            <p:nvPr/>
          </p:nvCxnSpPr>
          <p:spPr bwMode="auto">
            <a:xfrm>
              <a:off x="4367" y="2408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6" name="AutoShape 19">
              <a:extLst>
                <a:ext uri="{FF2B5EF4-FFF2-40B4-BE49-F238E27FC236}">
                  <a16:creationId xmlns:a16="http://schemas.microsoft.com/office/drawing/2014/main" id="{B5C76E98-BBE8-4A94-8910-68A95B985D9D}"/>
                </a:ext>
              </a:extLst>
            </p:cNvPr>
            <p:cNvCxnSpPr>
              <a:cxnSpLocks noChangeShapeType="1"/>
              <a:stCxn id="10254" idx="1"/>
              <a:endCxn id="10252" idx="5"/>
            </p:cNvCxnSpPr>
            <p:nvPr/>
          </p:nvCxnSpPr>
          <p:spPr bwMode="auto">
            <a:xfrm flipH="1" flipV="1">
              <a:off x="3215" y="1544"/>
              <a:ext cx="434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7" name="AutoShape 20">
              <a:extLst>
                <a:ext uri="{FF2B5EF4-FFF2-40B4-BE49-F238E27FC236}">
                  <a16:creationId xmlns:a16="http://schemas.microsoft.com/office/drawing/2014/main" id="{185D7281-3969-4C15-A4D8-6E97B2B2BA64}"/>
                </a:ext>
              </a:extLst>
            </p:cNvPr>
            <p:cNvCxnSpPr>
              <a:cxnSpLocks noChangeShapeType="1"/>
              <a:stCxn id="10252" idx="3"/>
              <a:endCxn id="10253" idx="7"/>
            </p:cNvCxnSpPr>
            <p:nvPr/>
          </p:nvCxnSpPr>
          <p:spPr bwMode="auto">
            <a:xfrm flipH="1">
              <a:off x="2543" y="1544"/>
              <a:ext cx="434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8" name="AutoShape 21">
              <a:extLst>
                <a:ext uri="{FF2B5EF4-FFF2-40B4-BE49-F238E27FC236}">
                  <a16:creationId xmlns:a16="http://schemas.microsoft.com/office/drawing/2014/main" id="{9E076698-6883-4F2D-BD5F-96D8A817503D}"/>
                </a:ext>
              </a:extLst>
            </p:cNvPr>
            <p:cNvCxnSpPr>
              <a:cxnSpLocks noChangeShapeType="1"/>
              <a:stCxn id="10254" idx="5"/>
              <a:endCxn id="10255" idx="1"/>
            </p:cNvCxnSpPr>
            <p:nvPr/>
          </p:nvCxnSpPr>
          <p:spPr bwMode="auto">
            <a:xfrm>
              <a:off x="3887" y="1976"/>
              <a:ext cx="242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4CE3D34D-F474-4EEE-A458-D5044A370BA2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676400"/>
            <a:ext cx="3429000" cy="1905000"/>
            <a:chOff x="2784" y="1056"/>
            <a:chExt cx="2160" cy="1200"/>
          </a:xfrm>
        </p:grpSpPr>
        <p:sp>
          <p:nvSpPr>
            <p:cNvPr id="10248" name="Oval 23">
              <a:extLst>
                <a:ext uri="{FF2B5EF4-FFF2-40B4-BE49-F238E27FC236}">
                  <a16:creationId xmlns:a16="http://schemas.microsoft.com/office/drawing/2014/main" id="{F611F9D9-94AB-4C2F-9263-82260D0BF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920"/>
              <a:ext cx="336" cy="336"/>
            </a:xfrm>
            <a:prstGeom prst="ellipse">
              <a:avLst/>
            </a:prstGeom>
            <a:solidFill>
              <a:srgbClr val="FFFFFF"/>
            </a:solidFill>
            <a:ln w="762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</p:txBody>
        </p:sp>
        <p:sp>
          <p:nvSpPr>
            <p:cNvPr id="10249" name="Oval 24">
              <a:extLst>
                <a:ext uri="{FF2B5EF4-FFF2-40B4-BE49-F238E27FC236}">
                  <a16:creationId xmlns:a16="http://schemas.microsoft.com/office/drawing/2014/main" id="{05B30D23-D532-4D95-B12F-D3B2B0636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488"/>
              <a:ext cx="336" cy="33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10250" name="Oval 25">
              <a:extLst>
                <a:ext uri="{FF2B5EF4-FFF2-40B4-BE49-F238E27FC236}">
                  <a16:creationId xmlns:a16="http://schemas.microsoft.com/office/drawing/2014/main" id="{D09D3308-5D3E-4F74-B32B-985D21C3B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488"/>
              <a:ext cx="336" cy="33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Courier New" panose="02070309020205020404" pitchFamily="49" charset="0"/>
                </a:rPr>
                <a:t>9</a:t>
              </a:r>
            </a:p>
          </p:txBody>
        </p:sp>
        <p:sp>
          <p:nvSpPr>
            <p:cNvPr id="10251" name="Oval 26">
              <a:extLst>
                <a:ext uri="{FF2B5EF4-FFF2-40B4-BE49-F238E27FC236}">
                  <a16:creationId xmlns:a16="http://schemas.microsoft.com/office/drawing/2014/main" id="{628B338D-DC1F-4054-AA19-0764831B4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056"/>
              <a:ext cx="336" cy="33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Courier New" panose="02070309020205020404" pitchFamily="49" charset="0"/>
                </a:rPr>
                <a:t>7</a:t>
              </a:r>
            </a:p>
          </p:txBody>
        </p:sp>
      </p:grpSp>
      <p:sp>
        <p:nvSpPr>
          <p:cNvPr id="10246" name="Rectangle 27">
            <a:extLst>
              <a:ext uri="{FF2B5EF4-FFF2-40B4-BE49-F238E27FC236}">
                <a16:creationId xmlns:a16="http://schemas.microsoft.com/office/drawing/2014/main" id="{EBDC426F-7E76-44D0-A962-EB3E1996B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657600"/>
            <a:ext cx="6248400" cy="26765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0">
                <a:latin typeface="Times New Roman" panose="02020603050405020304" pitchFamily="18" charset="0"/>
              </a:rPr>
              <a:t>Red-black properties: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altLang="en-US" sz="2400" i="0">
                <a:latin typeface="Times New Roman" panose="02020603050405020304" pitchFamily="18" charset="0"/>
              </a:rPr>
            </a:br>
            <a:r>
              <a:rPr lang="en-US" altLang="en-US" sz="2400" i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altLang="en-US" sz="2400" i="0">
                <a:latin typeface="Times New Roman" panose="02020603050405020304" pitchFamily="18" charset="0"/>
              </a:rPr>
              <a:t>5. 	The root is always black</a:t>
            </a:r>
          </a:p>
        </p:txBody>
      </p:sp>
      <p:sp>
        <p:nvSpPr>
          <p:cNvPr id="10247" name="Footer Placeholder 3">
            <a:extLst>
              <a:ext uri="{FF2B5EF4-FFF2-40B4-BE49-F238E27FC236}">
                <a16:creationId xmlns:a16="http://schemas.microsoft.com/office/drawing/2014/main" id="{5E1DADEF-3685-4B42-BBF4-353B4144733E}"/>
              </a:ext>
            </a:extLst>
          </p:cNvPr>
          <p:cNvSpPr txBox="1">
            <a:spLocks noGrp="1"/>
          </p:cNvSpPr>
          <p:nvPr/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0">
                <a:solidFill>
                  <a:schemeClr val="hlink"/>
                </a:solidFill>
                <a:latin typeface="Times New Roman" panose="02020603050405020304" pitchFamily="18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Algorithms</Template>
  <TotalTime>33055</TotalTime>
  <Words>4348</Words>
  <Application>Microsoft Office PowerPoint</Application>
  <PresentationFormat>On-screen Show (4:3)</PresentationFormat>
  <Paragraphs>769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Times New Roman</vt:lpstr>
      <vt:lpstr>Wingdings</vt:lpstr>
      <vt:lpstr>RMTMI</vt:lpstr>
      <vt:lpstr>Symbol</vt:lpstr>
      <vt:lpstr>MTSYN</vt:lpstr>
      <vt:lpstr>Courier New</vt:lpstr>
      <vt:lpstr>LASY10</vt:lpstr>
      <vt:lpstr>computer-bunny.blue</vt:lpstr>
      <vt:lpstr>Red-Black Trees</vt:lpstr>
      <vt:lpstr>Red-black Tree</vt:lpstr>
      <vt:lpstr>Red-Black Properties</vt:lpstr>
      <vt:lpstr>Height of a Red-black Tree</vt:lpstr>
      <vt:lpstr>Height of a Red-black Tree</vt:lpstr>
      <vt:lpstr>Lemma “RB Height”</vt:lpstr>
      <vt:lpstr>Bound on RB Tree Height</vt:lpstr>
      <vt:lpstr>Bound on RB Tree Height</vt:lpstr>
      <vt:lpstr>Red-Black Trees: An Example</vt:lpstr>
      <vt:lpstr>Red-Black Trees:  The Problem With Insertion</vt:lpstr>
      <vt:lpstr>Red-Black Trees:  The Problem With Insertion</vt:lpstr>
      <vt:lpstr>Red-Black Trees:  The Problem With Insertion</vt:lpstr>
      <vt:lpstr>Red-Black Trees: The Problem With Insertion</vt:lpstr>
      <vt:lpstr>Red-Black Trees: The Problem With Insertion</vt:lpstr>
      <vt:lpstr>Red-Black Trees: The Problem With Insertion</vt:lpstr>
      <vt:lpstr>Red-Black Trees: The Problem With Insertion</vt:lpstr>
      <vt:lpstr>Red-Black Trees: The Problem With Insertion</vt:lpstr>
      <vt:lpstr>Red-Black Trees: The Problem With Insertion</vt:lpstr>
      <vt:lpstr>Red-Black Trees: The Problem With Insertion</vt:lpstr>
      <vt:lpstr>Red-Black Trees: The Problem With Insertion</vt:lpstr>
      <vt:lpstr>RB Trees: Rotation</vt:lpstr>
      <vt:lpstr>RB Trees: Rotation</vt:lpstr>
      <vt:lpstr>Rotation Example</vt:lpstr>
      <vt:lpstr>Rotation Example</vt:lpstr>
      <vt:lpstr>PowerPoint Presentation</vt:lpstr>
      <vt:lpstr>Red-Black Trees: Insertion</vt:lpstr>
      <vt:lpstr>PowerPoint Presentation</vt:lpstr>
      <vt:lpstr>PowerPoint Presentation</vt:lpstr>
      <vt:lpstr>RB Insert: Case 1</vt:lpstr>
      <vt:lpstr>RB Insert: Case 1</vt:lpstr>
      <vt:lpstr>RB Insert: Case 2</vt:lpstr>
      <vt:lpstr>RB Insert: Case 3</vt:lpstr>
      <vt:lpstr>PowerPoint Presentation</vt:lpstr>
      <vt:lpstr>Deletion</vt:lpstr>
      <vt:lpstr>Deletion</vt:lpstr>
      <vt:lpstr>Deletion</vt:lpstr>
      <vt:lpstr>PowerPoint Presentation</vt:lpstr>
      <vt:lpstr>RB Properties Violation</vt:lpstr>
      <vt:lpstr>RB Properties Violation</vt:lpstr>
      <vt:lpstr>Deletion – Fixup </vt:lpstr>
      <vt:lpstr>PowerPoint Presentation</vt:lpstr>
      <vt:lpstr>Deletion – Fixup </vt:lpstr>
      <vt:lpstr>Case 1 – w is red</vt:lpstr>
      <vt:lpstr>Case 2 – w is black, both w’s children are black</vt:lpstr>
      <vt:lpstr>Case 3 – w is black, w’s left child is red, w’s right child is black</vt:lpstr>
      <vt:lpstr>Case 4 – w is black, w’s right child is red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Red-Black Trees</dc:title>
  <dc:creator>User</dc:creator>
  <cp:lastModifiedBy>User</cp:lastModifiedBy>
  <cp:revision>188</cp:revision>
  <cp:lastPrinted>1998-11-03T18:33:01Z</cp:lastPrinted>
  <dcterms:created xsi:type="dcterms:W3CDTF">1998-11-02T19:17:54Z</dcterms:created>
  <dcterms:modified xsi:type="dcterms:W3CDTF">2022-06-27T19:30:24Z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F:\public_html\cs332</vt:lpwstr>
  </property>
</Properties>
</file>