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5" r:id="rId12"/>
    <p:sldId id="266" r:id="rId13"/>
    <p:sldId id="306" r:id="rId14"/>
    <p:sldId id="307" r:id="rId15"/>
    <p:sldId id="267" r:id="rId16"/>
    <p:sldId id="268" r:id="rId17"/>
    <p:sldId id="269" r:id="rId18"/>
    <p:sldId id="270" r:id="rId19"/>
    <p:sldId id="308" r:id="rId20"/>
    <p:sldId id="309" r:id="rId21"/>
    <p:sldId id="310" r:id="rId22"/>
    <p:sldId id="311" r:id="rId23"/>
    <p:sldId id="312" r:id="rId24"/>
    <p:sldId id="272" r:id="rId25"/>
    <p:sldId id="273" r:id="rId26"/>
    <p:sldId id="274" r:id="rId27"/>
    <p:sldId id="275" r:id="rId28"/>
    <p:sldId id="276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77" r:id="rId37"/>
    <p:sldId id="278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13" r:id="rId46"/>
    <p:sldId id="314" r:id="rId47"/>
    <p:sldId id="315" r:id="rId48"/>
    <p:sldId id="316" r:id="rId49"/>
    <p:sldId id="28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929E-FC4F-4849-A1E9-1FA18D275D6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E08B-23CC-4A0B-8292-726BAAFB81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75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58BE8-F295-4449-9FD5-22EE6AD30D16}" type="slidenum">
              <a:rPr lang="en-US"/>
              <a:pPr/>
              <a:t>45</a:t>
            </a:fld>
            <a:endParaRPr lang="en-US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E8B34-D1D2-418C-B2F1-CD01A8373E7A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28E0A-0ED7-424E-A229-165C65282DE3}" type="slidenum">
              <a:rPr lang="en-US"/>
              <a:pPr/>
              <a:t>47</a:t>
            </a:fld>
            <a:endParaRPr 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6904C-BA41-4936-A5ED-2D9B201900BD}" type="slidenum">
              <a:rPr lang="en-US"/>
              <a:pPr/>
              <a:t>48</a:t>
            </a:fld>
            <a:endParaRPr lang="en-US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Source Shortest Path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Goal: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Input: </a:t>
            </a:r>
          </a:p>
          <a:p>
            <a:pPr lvl="1" eaLnBrk="1" hangingPunct="1"/>
            <a:r>
              <a:rPr lang="en-US" smtClean="0"/>
              <a:t>directed weighted graph </a:t>
            </a:r>
            <a:r>
              <a:rPr lang="en-US" i="1" smtClean="0">
                <a:solidFill>
                  <a:srgbClr val="0B1196"/>
                </a:solidFill>
              </a:rPr>
              <a:t>G = (V, E),</a:t>
            </a:r>
            <a:r>
              <a:rPr lang="en-US" smtClean="0"/>
              <a:t>  source node </a:t>
            </a:r>
            <a:r>
              <a:rPr lang="en-US" i="1" smtClean="0">
                <a:solidFill>
                  <a:srgbClr val="0B1196"/>
                </a:solidFill>
              </a:rPr>
              <a:t>s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</a:t>
            </a:r>
            <a:r>
              <a:rPr lang="en-US" i="1" smtClean="0">
                <a:solidFill>
                  <a:srgbClr val="0B1196"/>
                </a:solidFill>
              </a:rPr>
              <a:t> V</a:t>
            </a:r>
            <a:endParaRPr lang="en-US" smtClean="0"/>
          </a:p>
          <a:p>
            <a:pPr eaLnBrk="1" hangingPunct="1"/>
            <a:r>
              <a:rPr lang="en-US" smtClean="0"/>
              <a:t>Output:</a:t>
            </a:r>
          </a:p>
          <a:p>
            <a:pPr lvl="1" eaLnBrk="1" hangingPunct="1"/>
            <a:r>
              <a:rPr lang="en-US" smtClean="0"/>
              <a:t>For every vertex </a:t>
            </a:r>
            <a:r>
              <a:rPr lang="en-US" i="1" smtClean="0">
                <a:solidFill>
                  <a:srgbClr val="0B1196"/>
                </a:solidFill>
              </a:rPr>
              <a:t>v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</a:t>
            </a:r>
            <a:r>
              <a:rPr lang="en-US" i="1" smtClean="0">
                <a:solidFill>
                  <a:srgbClr val="0B1196"/>
                </a:solidFill>
              </a:rPr>
              <a:t> V</a:t>
            </a:r>
            <a:r>
              <a:rPr lang="en-US" smtClean="0"/>
              <a:t>,</a:t>
            </a:r>
          </a:p>
          <a:p>
            <a:pPr lvl="2" eaLnBrk="1" hangingPunct="1"/>
            <a:r>
              <a:rPr lang="en-US" smtClean="0"/>
              <a:t> </a:t>
            </a:r>
            <a:r>
              <a:rPr lang="en-US" i="1" smtClean="0">
                <a:solidFill>
                  <a:srgbClr val="0B1196"/>
                </a:solidFill>
              </a:rPr>
              <a:t>d[v] =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 (s, v)</a:t>
            </a:r>
            <a:endParaRPr lang="en-US" i="1" smtClean="0">
              <a:solidFill>
                <a:srgbClr val="0B1196"/>
              </a:solidFill>
            </a:endParaRPr>
          </a:p>
          <a:p>
            <a:pPr lvl="2" eaLnBrk="1" hangingPunct="1"/>
            <a:r>
              <a:rPr lang="en-US" i="1" smtClean="0">
                <a:solidFill>
                  <a:srgbClr val="0B1196"/>
                </a:solidFill>
              </a:rPr>
              <a:t> π[v]</a:t>
            </a:r>
            <a:endParaRPr lang="en-US" smtClean="0"/>
          </a:p>
          <a:p>
            <a:pPr lvl="1" eaLnBrk="1" hangingPunct="1"/>
            <a:r>
              <a:rPr lang="en-US" smtClean="0"/>
              <a:t>Shortest-paths tree induced by </a:t>
            </a:r>
            <a:r>
              <a:rPr lang="en-US" i="1" smtClean="0">
                <a:solidFill>
                  <a:srgbClr val="0B1196"/>
                </a:solidFill>
              </a:rPr>
              <a:t>π[v]</a:t>
            </a:r>
            <a:r>
              <a:rPr lang="en-US" smtClean="0"/>
              <a:t> </a:t>
            </a:r>
          </a:p>
          <a:p>
            <a:pPr lvl="1" eaLnBrk="1" hangingPunct="1"/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285750" y="4478338"/>
            <a:ext cx="6490175" cy="64633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Corollary:</a:t>
            </a:r>
            <a:r>
              <a:rPr lang="en-US" dirty="0"/>
              <a:t> Let p = SP from s to v, where p = </a:t>
            </a:r>
            <a:r>
              <a:rPr lang="en-US" dirty="0">
                <a:sym typeface="Symbol" pitchFamily="18" charset="2"/>
              </a:rPr>
              <a:t> s              </a:t>
            </a:r>
            <a:r>
              <a:rPr lang="en-US" dirty="0" smtClean="0">
                <a:sym typeface="Symbol" pitchFamily="18" charset="2"/>
              </a:rPr>
              <a:t>     u </a:t>
            </a:r>
            <a:r>
              <a:rPr lang="en-US" dirty="0">
                <a:sym typeface="Symbol" pitchFamily="18" charset="2"/>
              </a:rPr>
              <a:t>v. Then,</a:t>
            </a:r>
          </a:p>
          <a:p>
            <a:pPr>
              <a:defRPr/>
            </a:pPr>
            <a:r>
              <a:rPr lang="en-US" dirty="0"/>
              <a:t>δ(s, v) = δ(s, u)  + w(u, v).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General Results (Relaxation)</a:t>
            </a:r>
            <a:endParaRPr lang="en-US" smtClean="0"/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471488" y="1093788"/>
            <a:ext cx="8229600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Lemma 24.1:</a:t>
            </a:r>
            <a:r>
              <a:rPr lang="en-US"/>
              <a:t> Let p = ‹v</a:t>
            </a:r>
            <a:r>
              <a:rPr lang="en-US" baseline="-25000"/>
              <a:t>1</a:t>
            </a:r>
            <a:r>
              <a:rPr lang="en-US"/>
              <a:t>, v</a:t>
            </a:r>
            <a:r>
              <a:rPr lang="en-US" baseline="-25000"/>
              <a:t>2</a:t>
            </a:r>
            <a:r>
              <a:rPr lang="en-US"/>
              <a:t>, …, v</a:t>
            </a:r>
            <a:r>
              <a:rPr lang="en-US" baseline="-25000"/>
              <a:t>k</a:t>
            </a:r>
            <a:r>
              <a:rPr lang="en-US"/>
              <a:t>› be a SP from v</a:t>
            </a:r>
            <a:r>
              <a:rPr lang="en-US" baseline="-25000"/>
              <a:t>1</a:t>
            </a:r>
            <a:r>
              <a:rPr lang="en-US"/>
              <a:t> to v</a:t>
            </a:r>
            <a:r>
              <a:rPr lang="en-US" baseline="-25000"/>
              <a:t>k</a:t>
            </a:r>
            <a:r>
              <a:rPr lang="en-US"/>
              <a:t>.  Then,</a:t>
            </a:r>
          </a:p>
          <a:p>
            <a:pPr>
              <a:defRPr/>
            </a:pPr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 = ‹v</a:t>
            </a:r>
            <a:r>
              <a:rPr lang="en-US" baseline="-25000"/>
              <a:t>i</a:t>
            </a:r>
            <a:r>
              <a:rPr lang="en-US"/>
              <a:t>, v</a:t>
            </a:r>
            <a:r>
              <a:rPr lang="en-US" baseline="-25000"/>
              <a:t>i+1</a:t>
            </a:r>
            <a:r>
              <a:rPr lang="en-US"/>
              <a:t>, …, v</a:t>
            </a:r>
            <a:r>
              <a:rPr lang="en-US" baseline="-25000"/>
              <a:t>j</a:t>
            </a:r>
            <a:r>
              <a:rPr lang="en-US"/>
              <a:t>› is a SP from v</a:t>
            </a:r>
            <a:r>
              <a:rPr lang="en-US" baseline="-25000"/>
              <a:t>i</a:t>
            </a:r>
            <a:r>
              <a:rPr lang="en-US"/>
              <a:t> to v</a:t>
            </a:r>
            <a:r>
              <a:rPr lang="en-US" baseline="-25000"/>
              <a:t>j</a:t>
            </a:r>
            <a:r>
              <a:rPr lang="en-US"/>
              <a:t>, where 1 </a:t>
            </a:r>
            <a:r>
              <a:rPr lang="en-US">
                <a:sym typeface="Symbol" pitchFamily="18" charset="2"/>
              </a:rPr>
              <a:t> i  j  k. 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457200" y="2149475"/>
            <a:ext cx="6907213" cy="2190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So, we have the </a:t>
            </a:r>
            <a:r>
              <a:rPr lang="en-US">
                <a:solidFill>
                  <a:srgbClr val="CC0000"/>
                </a:solidFill>
              </a:rPr>
              <a:t>optimal-substructure property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Bellman-Ford’s algorithm uses </a:t>
            </a:r>
            <a:r>
              <a:rPr lang="en-US">
                <a:solidFill>
                  <a:srgbClr val="CC0000"/>
                </a:solidFill>
              </a:rPr>
              <a:t>dynamic programming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Dijkstra’s algorithm uses the </a:t>
            </a:r>
            <a:r>
              <a:rPr lang="en-US">
                <a:solidFill>
                  <a:srgbClr val="CC0000"/>
                </a:solidFill>
              </a:rPr>
              <a:t>greedy approach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Let </a:t>
            </a:r>
            <a:r>
              <a:rPr lang="en-US">
                <a:solidFill>
                  <a:schemeClr val="tx2"/>
                </a:solidFill>
              </a:rPr>
              <a:t>δ(u, v)</a:t>
            </a:r>
            <a:r>
              <a:rPr lang="en-US"/>
              <a:t> = weight of SP from u to v.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4487862" y="4397566"/>
          <a:ext cx="1074738" cy="517525"/>
        </p:xfrm>
        <a:graphic>
          <a:graphicData uri="http://schemas.openxmlformats.org/presentationml/2006/ole">
            <p:oleObj spid="_x0000_s1026" name="Equation" r:id="rId3" imgW="419040" imgH="203040" progId="Equation.3">
              <p:embed/>
            </p:oleObj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801688" y="5500688"/>
            <a:ext cx="7502525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Lemma 24.10:</a:t>
            </a:r>
            <a:r>
              <a:rPr lang="en-US"/>
              <a:t> Let s </a:t>
            </a:r>
            <a:r>
              <a:rPr lang="en-US">
                <a:sym typeface="Symbol" pitchFamily="18" charset="2"/>
              </a:rPr>
              <a:t> V.  For all edges (u,v)  E, we have</a:t>
            </a:r>
          </a:p>
          <a:p>
            <a:pPr>
              <a:defRPr/>
            </a:pPr>
            <a:r>
              <a:rPr lang="en-US"/>
              <a:t>δ(s, v) </a:t>
            </a:r>
            <a:r>
              <a:rPr lang="en-US">
                <a:sym typeface="Symbol" pitchFamily="18" charset="2"/>
              </a:rPr>
              <a:t> </a:t>
            </a:r>
            <a:r>
              <a:rPr lang="en-US"/>
              <a:t>δ(s, u)  + w(u,v).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Operation: Relaxation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Maintain shortest-path estimate </a:t>
            </a:r>
            <a:r>
              <a:rPr lang="en-US" i="1" smtClean="0">
                <a:solidFill>
                  <a:srgbClr val="0B1196"/>
                </a:solidFill>
              </a:rPr>
              <a:t>d[v]</a:t>
            </a:r>
            <a:r>
              <a:rPr lang="en-US" smtClean="0"/>
              <a:t> for each node</a:t>
            </a:r>
          </a:p>
          <a:p>
            <a:pPr eaLnBrk="1" hangingPunct="1"/>
            <a:r>
              <a:rPr lang="en-US" i="1" smtClean="0">
                <a:solidFill>
                  <a:srgbClr val="0B1196"/>
                </a:solidFill>
              </a:rPr>
              <a:t>d[v]:</a:t>
            </a:r>
            <a:r>
              <a:rPr lang="en-US" smtClean="0"/>
              <a:t> initialize </a:t>
            </a:r>
            <a:r>
              <a:rPr lang="en-US" smtClean="0">
                <a:sym typeface="Symbol" pitchFamily="18" charset="2"/>
              </a:rPr>
              <a:t>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81252" name="Picture 4" descr="d4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3276600"/>
            <a:ext cx="409575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3" name="Picture 5" descr="d5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91000"/>
            <a:ext cx="6184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143000" y="4648200"/>
            <a:ext cx="7162800" cy="1371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/>
              <a:t>Algorithms will repeatedly apply Relax.</a:t>
            </a:r>
          </a:p>
          <a:p>
            <a:pPr algn="ctr" eaLnBrk="0" hangingPunct="0"/>
            <a:r>
              <a:rPr lang="en-US" b="0"/>
              <a:t>Differ in the order of Relax operation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5562600" y="2667000"/>
            <a:ext cx="2667000" cy="1752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/>
              <a:t>Intuition:</a:t>
            </a:r>
          </a:p>
          <a:p>
            <a:pPr algn="ctr" eaLnBrk="0" hangingPunct="0"/>
            <a:r>
              <a:rPr lang="en-US" b="0"/>
              <a:t>Do we have a </a:t>
            </a:r>
          </a:p>
          <a:p>
            <a:pPr algn="ctr" eaLnBrk="0" hangingPunct="0"/>
            <a:r>
              <a:rPr lang="en-US" b="0"/>
              <a:t>shorter path </a:t>
            </a:r>
          </a:p>
          <a:p>
            <a:pPr algn="ctr" eaLnBrk="0" hangingPunct="0"/>
            <a:r>
              <a:rPr lang="en-US" b="0"/>
              <a:t>if use edge (u,v) 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  <p:bldP spid="18125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Relaxation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d[v], if not , is the length of 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some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path from s to v.</a:t>
            </a:r>
          </a:p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d[v] either stays the same or decreases with time</a:t>
            </a:r>
          </a:p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Therefore, if d[v] = (s, v) at any time, this holds thereafter</a:t>
            </a:r>
          </a:p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Note that d[v]  (s, v) always</a:t>
            </a:r>
          </a:p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After </a:t>
            </a:r>
            <a:r>
              <a:rPr lang="en-US" dirty="0" err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 iterations of relaxing on all (</a:t>
            </a:r>
            <a:r>
              <a:rPr lang="en-US" dirty="0" err="1" smtClean="0">
                <a:solidFill>
                  <a:schemeClr val="tx1"/>
                </a:solidFill>
                <a:sym typeface="Symbol" pitchFamily="18" charset="2"/>
              </a:rPr>
              <a:t>u,v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), if the shortest path to v has </a:t>
            </a:r>
            <a:r>
              <a:rPr lang="en-US" dirty="0" err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 edges, then d[v] = (s, v).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/>
              <a:t>Properties of Relaxation</a:t>
            </a:r>
            <a:endParaRPr lang="en-US" dirty="0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28625" y="977900"/>
            <a:ext cx="7556684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Consider any algorithm in which d[v], and </a:t>
            </a:r>
            <a:r>
              <a:rPr lang="en-US" dirty="0">
                <a:sym typeface="Symbol" pitchFamily="18" charset="2"/>
              </a:rPr>
              <a:t>[v] are first </a:t>
            </a:r>
            <a:r>
              <a:rPr lang="en-US" dirty="0" smtClean="0">
                <a:sym typeface="Symbol" pitchFamily="18" charset="2"/>
              </a:rPr>
              <a:t>initialized by </a:t>
            </a:r>
            <a:r>
              <a:rPr lang="en-US" dirty="0">
                <a:sym typeface="Symbol" pitchFamily="18" charset="2"/>
              </a:rPr>
              <a:t>calling </a:t>
            </a: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Initialize(G</a:t>
            </a:r>
            <a:r>
              <a:rPr lang="en-US" dirty="0">
                <a:sym typeface="Symbol" pitchFamily="18" charset="2"/>
              </a:rPr>
              <a:t>, s) [s is the source], and are only changed </a:t>
            </a:r>
            <a:r>
              <a:rPr lang="en-US" dirty="0" smtClean="0">
                <a:sym typeface="Symbol" pitchFamily="18" charset="2"/>
              </a:rPr>
              <a:t>by calling </a:t>
            </a:r>
            <a:r>
              <a:rPr lang="en-US" dirty="0">
                <a:sym typeface="Symbol" pitchFamily="18" charset="2"/>
              </a:rPr>
              <a:t>Relax.  We have:</a:t>
            </a:r>
            <a:endParaRPr lang="en-US" dirty="0"/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1350963" y="2197100"/>
            <a:ext cx="6510337" cy="4699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Lemma 24.11:</a:t>
            </a:r>
            <a:r>
              <a:rPr lang="en-US"/>
              <a:t> (</a:t>
            </a:r>
            <a:r>
              <a:rPr lang="en-US">
                <a:sym typeface="Symbol" pitchFamily="18" charset="2"/>
              </a:rPr>
              <a:t> v:: d[v]  (s, v)) is an invariant.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028825" y="2803525"/>
            <a:ext cx="5086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Implies d[v] doesn’t change once 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d[v] = (s, v).</a:t>
            </a:r>
            <a:r>
              <a:rPr lang="en-US" sz="18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1219200" y="4114800"/>
            <a:ext cx="6634162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Corollary 24.12:</a:t>
            </a:r>
            <a:r>
              <a:rPr lang="en-US"/>
              <a:t> If there is no path from s to v, then</a:t>
            </a:r>
          </a:p>
          <a:p>
            <a:pPr>
              <a:defRPr/>
            </a:pPr>
            <a:r>
              <a:rPr lang="en-US"/>
              <a:t>d[v] = δ(s, v) = </a:t>
            </a:r>
            <a:r>
              <a:rPr lang="en-US">
                <a:sym typeface="Symbol" pitchFamily="18" charset="2"/>
              </a:rPr>
              <a:t></a:t>
            </a:r>
            <a:r>
              <a:rPr lang="en-US"/>
              <a:t> is an invariant.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Shortest-paths Properties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Triangle inequality</a:t>
            </a:r>
          </a:p>
          <a:p>
            <a:pPr lvl="1" eaLnBrk="1" hangingPunct="1"/>
            <a:r>
              <a:rPr lang="en-US" sz="2000" smtClean="0"/>
              <a:t>For (u, v)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E, </a:t>
            </a: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 (s, v) ≤  (s, u) + w(u, v)</a:t>
            </a:r>
          </a:p>
          <a:p>
            <a:pPr lvl="2" eaLnBrk="1" hangingPunct="1"/>
            <a:r>
              <a:rPr lang="en-US" sz="1800" smtClean="0">
                <a:sym typeface="Symbol" pitchFamily="18" charset="2"/>
              </a:rPr>
              <a:t>Equality holds when u is predecessor of v. 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Upper-bound property</a:t>
            </a: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If start with d[v] =  and apply Relax operations</a:t>
            </a: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Always have d[v] ≥  (s, v)</a:t>
            </a:r>
          </a:p>
          <a:p>
            <a:pPr lvl="2" eaLnBrk="1" hangingPunct="1"/>
            <a:r>
              <a:rPr lang="en-US" sz="1600" smtClean="0">
                <a:sym typeface="Symbol" pitchFamily="18" charset="2"/>
              </a:rPr>
              <a:t>After relaxation for edge (u, v)</a:t>
            </a:r>
          </a:p>
          <a:p>
            <a:pPr lvl="2" eaLnBrk="1" hangingPunct="1"/>
            <a:r>
              <a:rPr lang="en-US" sz="1600" smtClean="0">
                <a:sym typeface="Symbol" pitchFamily="18" charset="2"/>
              </a:rPr>
              <a:t>d[v] ≥ d[u] + w(u,v) ≥ </a:t>
            </a:r>
            <a:r>
              <a:rPr lang="en-US" sz="1600" smtClean="0">
                <a:latin typeface="Symbol" pitchFamily="18" charset="2"/>
                <a:sym typeface="Symbol" pitchFamily="18" charset="2"/>
              </a:rPr>
              <a:t>d</a:t>
            </a:r>
            <a:r>
              <a:rPr lang="en-US" sz="1600" smtClean="0">
                <a:sym typeface="Symbol" pitchFamily="18" charset="2"/>
              </a:rPr>
              <a:t> (s,u) + w(u,v) ≥  </a:t>
            </a:r>
            <a:r>
              <a:rPr lang="en-US" sz="1600" smtClean="0">
                <a:latin typeface="Symbol" pitchFamily="18" charset="2"/>
                <a:sym typeface="Symbol" pitchFamily="18" charset="2"/>
              </a:rPr>
              <a:t>d</a:t>
            </a:r>
            <a:r>
              <a:rPr lang="en-US" sz="1600" smtClean="0">
                <a:sym typeface="Symbol" pitchFamily="18" charset="2"/>
              </a:rPr>
              <a:t>(s,v)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Once d[v] =  (s, v), never changes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cont.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Convergence property</a:t>
            </a:r>
          </a:p>
          <a:p>
            <a:pPr lvl="1" eaLnBrk="1" hangingPunct="1"/>
            <a:r>
              <a:rPr lang="en-US" smtClean="0"/>
              <a:t>Suppose s </a:t>
            </a:r>
            <a:r>
              <a:rPr lang="en-US" smtClean="0">
                <a:sym typeface="Symbol" pitchFamily="18" charset="2"/>
              </a:rPr>
              <a:t> u -&gt; v is the shortest path from s to v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Currently d[u]  =  (s, u)</a:t>
            </a:r>
          </a:p>
          <a:p>
            <a:pPr lvl="1" eaLnBrk="1" hangingPunct="1"/>
            <a:r>
              <a:rPr lang="en-US" smtClean="0"/>
              <a:t>Relax (u,v) will set d[v] = </a:t>
            </a:r>
            <a:r>
              <a:rPr lang="en-US" smtClean="0">
                <a:sym typeface="Symbol" pitchFamily="18" charset="2"/>
              </a:rPr>
              <a:t> (s, v)</a:t>
            </a:r>
          </a:p>
          <a:p>
            <a:pPr lvl="2" eaLnBrk="1" hangingPunct="1"/>
            <a:r>
              <a:rPr lang="en-US" smtClean="0"/>
              <a:t>Proof: follow from Relaxation definition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0" y="4191000"/>
            <a:ext cx="7939088" cy="2438400"/>
            <a:chOff x="528" y="2544"/>
            <a:chExt cx="5001" cy="1536"/>
          </a:xfrm>
        </p:grpSpPr>
        <p:pic>
          <p:nvPicPr>
            <p:cNvPr id="25606" name="Picture 4" descr="d6.tiff                                                        001A45B3Macintosh HD                   BBA79A4C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4" y="2880"/>
              <a:ext cx="1900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489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800" b="0" dirty="0"/>
                <a:t>Path-relaxation property</a:t>
              </a:r>
            </a:p>
            <a:p>
              <a:pPr marL="742950" lvl="1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</a:pPr>
              <a:r>
                <a:rPr lang="en-US" b="0" dirty="0"/>
                <a:t>Given a shortest path</a:t>
              </a:r>
            </a:p>
            <a:p>
              <a:pPr marL="742950" lvl="1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</a:pPr>
              <a:r>
                <a:rPr lang="en-US" b="0" dirty="0"/>
                <a:t>Apply Relax in order</a:t>
              </a:r>
            </a:p>
            <a:p>
              <a:pPr marL="742950" lvl="1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</a:pPr>
              <a:r>
                <a:rPr lang="en-US" b="0" dirty="0"/>
                <a:t>Then, afterwards</a:t>
              </a:r>
              <a:r>
                <a:rPr lang="en-US" b="0" dirty="0" smtClean="0"/>
                <a:t>,</a:t>
              </a:r>
              <a:endParaRPr lang="en-US" b="0" dirty="0"/>
            </a:p>
          </p:txBody>
        </p:sp>
        <p:pic>
          <p:nvPicPr>
            <p:cNvPr id="25608" name="Picture 6" descr="d7.tiff                                                        001A45B3Macintosh HD                   BBA79A4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9" y="3099"/>
              <a:ext cx="254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9" name="Picture 7" descr="d8.tiff                                                        001A45B3Macintosh HD                   BBA79A4C: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68" y="3544"/>
              <a:ext cx="11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Bellman-Ford Algorithm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Allow negative weights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Follow the frame work that first, initialize: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 apply a set of Relax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compute </a:t>
            </a:r>
            <a:r>
              <a:rPr lang="en-US" sz="2000" i="1" smtClean="0">
                <a:solidFill>
                  <a:srgbClr val="0B1196"/>
                </a:solidFill>
              </a:rPr>
              <a:t>d[v]</a:t>
            </a:r>
            <a:r>
              <a:rPr lang="en-US" sz="2000" smtClean="0"/>
              <a:t> and </a:t>
            </a:r>
            <a:r>
              <a:rPr lang="en-US" sz="2000" i="1" smtClean="0">
                <a:solidFill>
                  <a:srgbClr val="0B1196"/>
                </a:solidFill>
              </a:rPr>
              <a:t>π[v]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Return </a:t>
            </a:r>
            <a:r>
              <a:rPr lang="en-US" sz="2000" i="1" smtClean="0">
                <a:solidFill>
                  <a:srgbClr val="740000"/>
                </a:solidFill>
              </a:rPr>
              <a:t>False</a:t>
            </a:r>
            <a:r>
              <a:rPr lang="en-US" sz="2000" smtClean="0"/>
              <a:t> if there exists negative cycles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pic>
        <p:nvPicPr>
          <p:cNvPr id="26629" name="Picture 4" descr="d9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37655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Pseudo-code</a:t>
            </a:r>
          </a:p>
        </p:txBody>
      </p:sp>
      <p:pic>
        <p:nvPicPr>
          <p:cNvPr id="27653" name="Picture 4" descr="d10.tiff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6388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371600" y="2819400"/>
            <a:ext cx="6934200" cy="1447800"/>
          </a:xfrm>
          <a:prstGeom prst="rect">
            <a:avLst/>
          </a:prstGeom>
          <a:solidFill>
            <a:srgbClr val="CCFFCC">
              <a:alpha val="3294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133600" y="4419600"/>
            <a:ext cx="4953000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/>
              <a:t>Time complexity:</a:t>
            </a:r>
          </a:p>
          <a:p>
            <a:pPr algn="ctr" eaLnBrk="0" hangingPunct="0"/>
            <a:r>
              <a:rPr lang="en-US" b="0"/>
              <a:t>O(VE)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/>
      <p:bldP spid="18535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Directed graph </a:t>
            </a:r>
            <a:r>
              <a:rPr lang="en-US" i="1" smtClean="0">
                <a:solidFill>
                  <a:srgbClr val="0B1196"/>
                </a:solidFill>
              </a:rPr>
              <a:t>G = (V, E)</a:t>
            </a:r>
            <a:r>
              <a:rPr lang="en-US" smtClean="0"/>
              <a:t> with weight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</a:t>
            </a:r>
            <a:r>
              <a:rPr lang="en-US" i="1" smtClean="0">
                <a:solidFill>
                  <a:srgbClr val="0B1196"/>
                </a:solidFill>
              </a:rPr>
              <a:t>w :  E  --&gt;  R</a:t>
            </a:r>
          </a:p>
          <a:p>
            <a:pPr eaLnBrk="1" hangingPunct="1"/>
            <a:r>
              <a:rPr lang="en-US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4341" name="Picture 4" descr="d1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70188"/>
            <a:ext cx="4953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 descr="d2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00" y="5118100"/>
            <a:ext cx="64643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066800" y="45720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Shortest path weight: 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 b="1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–3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–4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 b="1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4</a:t>
            </a:r>
            <a:endParaRPr lang="en-US" b="1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 b="1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–3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5630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25632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–4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 b="1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4</a:t>
            </a:r>
            <a:endParaRPr lang="en-US" b="1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 b="1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–3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–4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-2</a:t>
            </a:r>
            <a:endParaRPr lang="en-US" b="1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4</a:t>
            </a:r>
            <a:endParaRPr lang="en-US" b="1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–3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–4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Correctness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Why d[v] = </a:t>
            </a:r>
            <a:r>
              <a:rPr lang="en-US" smtClean="0">
                <a:sym typeface="Symbol" pitchFamily="18" charset="2"/>
              </a:rPr>
              <a:t> (s, v) for every node v 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Proof: Use path-relaxation property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Return True (or False) iff there is (or is no) negative cycles 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there is no negative cycle: obvious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 triangle inequality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there is negative cycle: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Proof by contradiction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 edge (u,v)</a:t>
            </a:r>
          </a:p>
          <a:p>
            <a:pPr lvl="1"/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 smtClean="0">
                <a:solidFill>
                  <a:srgbClr val="0B1196"/>
                </a:solidFill>
              </a:rPr>
              <a:t> (s,v) ≤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 smtClean="0">
                <a:solidFill>
                  <a:srgbClr val="0B1196"/>
                </a:solidFill>
              </a:rPr>
              <a:t> (s,u) + w(u,v)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 </a:t>
            </a:r>
          </a:p>
          <a:p>
            <a:r>
              <a:rPr lang="en-US" smtClean="0"/>
              <a:t>Relax(u,v,w)</a:t>
            </a:r>
          </a:p>
          <a:p>
            <a:pPr lvl="1"/>
            <a:r>
              <a:rPr lang="en-US" smtClean="0"/>
              <a:t>If </a:t>
            </a:r>
            <a:r>
              <a:rPr lang="en-US" i="1" smtClean="0">
                <a:solidFill>
                  <a:srgbClr val="0B1196"/>
                </a:solidFill>
              </a:rPr>
              <a:t>d[u] =</a:t>
            </a:r>
            <a:r>
              <a:rPr lang="en-US" smtClean="0"/>
              <a:t>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 smtClean="0">
                <a:solidFill>
                  <a:srgbClr val="0B1196"/>
                </a:solidFill>
              </a:rPr>
              <a:t> (s,u)</a:t>
            </a:r>
            <a:r>
              <a:rPr lang="en-US" smtClean="0"/>
              <a:t> before the operation</a:t>
            </a:r>
          </a:p>
          <a:p>
            <a:pPr lvl="1"/>
            <a:r>
              <a:rPr lang="en-US" smtClean="0"/>
              <a:t>Then </a:t>
            </a:r>
            <a:r>
              <a:rPr lang="en-US" i="1" smtClean="0">
                <a:solidFill>
                  <a:srgbClr val="0B1196"/>
                </a:solidFill>
              </a:rPr>
              <a:t>d[v] =</a:t>
            </a:r>
            <a:r>
              <a:rPr lang="en-US" smtClean="0"/>
              <a:t>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 smtClean="0">
                <a:solidFill>
                  <a:srgbClr val="0B1196"/>
                </a:solidFill>
              </a:rPr>
              <a:t> (s,v)</a:t>
            </a:r>
            <a:r>
              <a:rPr lang="en-US" smtClean="0"/>
              <a:t> </a:t>
            </a:r>
          </a:p>
          <a:p>
            <a:pPr lvl="1"/>
            <a:endParaRPr lang="en-US" smtClean="0"/>
          </a:p>
          <a:p>
            <a:r>
              <a:rPr lang="en-US" smtClean="0"/>
              <a:t>Path relaxation property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Acyclic Graphs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SSSPs in DAGs, allowing negative weights</a:t>
            </a:r>
          </a:p>
          <a:p>
            <a:endParaRPr lang="en-US" smtClean="0"/>
          </a:p>
          <a:p>
            <a:r>
              <a:rPr lang="en-US" smtClean="0"/>
              <a:t>Can be done in O(|V| + |E|)</a:t>
            </a:r>
          </a:p>
          <a:p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Pseudo-code</a:t>
            </a:r>
          </a:p>
        </p:txBody>
      </p:sp>
      <p:pic>
        <p:nvPicPr>
          <p:cNvPr id="32773" name="Picture 4" descr="e4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828800"/>
            <a:ext cx="7570787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676400" y="4724400"/>
            <a:ext cx="5486400" cy="990600"/>
          </a:xfrm>
          <a:prstGeom prst="rect">
            <a:avLst/>
          </a:prstGeom>
          <a:solidFill>
            <a:srgbClr val="FFCC99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Time complexity:</a:t>
            </a:r>
          </a:p>
          <a:p>
            <a:pPr algn="ctr"/>
            <a:r>
              <a:rPr lang="en-US" b="0"/>
              <a:t>O(|V| + |E|)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33797" name="Picture 4" descr="e5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850" y="2216150"/>
            <a:ext cx="74231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Freeform 15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Freeform 16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Freeform 17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Freeform 18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Freeform 19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–1</a:t>
            </a:r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3825" name="Text Box 32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 Path Applications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3352800"/>
            <a:ext cx="7931150" cy="18923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dirty="0" smtClean="0"/>
              <a:t>Road maps</a:t>
            </a:r>
          </a:p>
          <a:p>
            <a:pPr>
              <a:lnSpc>
                <a:spcPct val="70000"/>
              </a:lnSpc>
              <a:defRPr/>
            </a:pPr>
            <a:r>
              <a:rPr lang="en-US" dirty="0" smtClean="0"/>
              <a:t>Airline routes</a:t>
            </a:r>
          </a:p>
          <a:p>
            <a:pPr>
              <a:lnSpc>
                <a:spcPct val="70000"/>
              </a:lnSpc>
              <a:defRPr/>
            </a:pPr>
            <a:r>
              <a:rPr lang="en-US" dirty="0" smtClean="0"/>
              <a:t>Telecommunications network routing</a:t>
            </a:r>
          </a:p>
          <a:p>
            <a:pPr>
              <a:lnSpc>
                <a:spcPct val="70000"/>
              </a:lnSpc>
              <a:defRPr/>
            </a:pPr>
            <a:r>
              <a:rPr lang="en-US" dirty="0" smtClean="0"/>
              <a:t>VLSI design routing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770188" y="2362200"/>
            <a:ext cx="3879850" cy="46166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Weight ~ Cost ~ Distance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2574925" y="1577975"/>
            <a:ext cx="4740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</a:t>
            </a:r>
            <a:r>
              <a:rPr lang="en-US" sz="24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weighted, directed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 G=(V,E)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4821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34823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4824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4826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4838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4839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4840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34841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34842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4843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4844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845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4846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–1</a:t>
            </a:r>
          </a:p>
        </p:txBody>
      </p:sp>
      <p:sp>
        <p:nvSpPr>
          <p:cNvPr id="34847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34848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4849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850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851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852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5845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5846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35849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5850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5863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35865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35866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5868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5869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–1</a:t>
            </a:r>
          </a:p>
        </p:txBody>
      </p:sp>
      <p:sp>
        <p:nvSpPr>
          <p:cNvPr id="35871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35872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74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875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5876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6869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6870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36871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36872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36873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36874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4</a:t>
            </a:r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6886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6887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6888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36889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6891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6893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–1</a:t>
            </a:r>
          </a:p>
        </p:txBody>
      </p:sp>
      <p:sp>
        <p:nvSpPr>
          <p:cNvPr id="36895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6897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899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6900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7893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7894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37896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37897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37898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4</a:t>
            </a:r>
            <a:endParaRPr lang="en-US"/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7910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7911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7912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37913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37914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7915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7916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917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7918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–1</a:t>
            </a:r>
          </a:p>
        </p:txBody>
      </p:sp>
      <p:sp>
        <p:nvSpPr>
          <p:cNvPr id="37919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37920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921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922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923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891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8918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38921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38922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8934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8935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8936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38937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38938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8939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8940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941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–1</a:t>
            </a:r>
          </a:p>
        </p:txBody>
      </p:sp>
      <p:sp>
        <p:nvSpPr>
          <p:cNvPr id="38943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38944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8945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8946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947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948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9941" name="Oval 1027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39942" name="Oval 1028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39943" name="Oval 1029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39944" name="Oval 1030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39945" name="Oval 1031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39946" name="Oval 1032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39947" name="Line 1033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034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035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036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037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Freeform 1038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Freeform 1039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Freeform 1040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Freeform 1041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Freeform 1042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Text Box 1043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9958" name="Text Box 1044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9959" name="Text Box 1045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9960" name="Text Box 1046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39961" name="Text Box 1047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39962" name="Text Box 1048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9963" name="Text Box 1049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964" name="Text Box 1050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965" name="Text Box 1051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9966" name="Text Box 1052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–1</a:t>
            </a:r>
          </a:p>
        </p:txBody>
      </p:sp>
      <p:sp>
        <p:nvSpPr>
          <p:cNvPr id="39967" name="Text Box 1053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–2</a:t>
            </a:r>
          </a:p>
        </p:txBody>
      </p:sp>
      <p:sp>
        <p:nvSpPr>
          <p:cNvPr id="39968" name="Text Box 1054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9969" name="Text Box 1055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970" name="Text Box 1056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971" name="Text Box 1057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972" name="Text Box 1058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Claim: d[v] =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</a:t>
            </a:r>
            <a:r>
              <a:rPr lang="en-US" i="1" smtClean="0">
                <a:solidFill>
                  <a:srgbClr val="0B1196"/>
                </a:solidFill>
              </a:rPr>
              <a:t>(s, v)</a:t>
            </a:r>
            <a:r>
              <a:rPr lang="en-US" smtClean="0"/>
              <a:t> at termination</a:t>
            </a:r>
          </a:p>
          <a:p>
            <a:r>
              <a:rPr lang="en-US" smtClean="0"/>
              <a:t>Assume   </a:t>
            </a:r>
          </a:p>
          <a:p>
            <a:pPr lvl="1"/>
            <a:r>
              <a:rPr lang="en-US" smtClean="0"/>
              <a:t>is the shortest path</a:t>
            </a:r>
          </a:p>
          <a:p>
            <a:r>
              <a:rPr lang="en-US" smtClean="0"/>
              <a:t>Relax happens in order of path</a:t>
            </a:r>
          </a:p>
          <a:p>
            <a:r>
              <a:rPr lang="en-US" smtClean="0"/>
              <a:t>Therefore claim is true</a:t>
            </a:r>
          </a:p>
          <a:p>
            <a:pPr lvl="1"/>
            <a:r>
              <a:rPr lang="en-US" smtClean="0"/>
              <a:t>by Path-Relaxation property</a:t>
            </a:r>
          </a:p>
          <a:p>
            <a:pPr lvl="1"/>
            <a:endParaRPr lang="en-US" smtClean="0"/>
          </a:p>
        </p:txBody>
      </p:sp>
      <p:pic>
        <p:nvPicPr>
          <p:cNvPr id="34821" name="Picture 1028" descr="d6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52663"/>
            <a:ext cx="30162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3581400" y="2057400"/>
            <a:ext cx="2590800" cy="609600"/>
            <a:chOff x="2256" y="1296"/>
            <a:chExt cx="1632" cy="384"/>
          </a:xfrm>
        </p:grpSpPr>
        <p:sp>
          <p:nvSpPr>
            <p:cNvPr id="34823" name="Rectangle 1029"/>
            <p:cNvSpPr>
              <a:spLocks noChangeArrowheads="1"/>
            </p:cNvSpPr>
            <p:nvPr/>
          </p:nvSpPr>
          <p:spPr bwMode="auto">
            <a:xfrm>
              <a:off x="2256" y="144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Rectangle 1030"/>
            <p:cNvSpPr>
              <a:spLocks noChangeArrowheads="1"/>
            </p:cNvSpPr>
            <p:nvPr/>
          </p:nvSpPr>
          <p:spPr bwMode="auto">
            <a:xfrm>
              <a:off x="3264" y="144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Rectangle 1031"/>
            <p:cNvSpPr>
              <a:spLocks noChangeArrowheads="1"/>
            </p:cNvSpPr>
            <p:nvPr/>
          </p:nvSpPr>
          <p:spPr bwMode="auto">
            <a:xfrm>
              <a:off x="3504" y="1344"/>
              <a:ext cx="384" cy="19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i="1">
                  <a:solidFill>
                    <a:srgbClr val="0B1196"/>
                  </a:solidFill>
                </a:rPr>
                <a:t>= v</a:t>
              </a:r>
            </a:p>
          </p:txBody>
        </p:sp>
        <p:sp>
          <p:nvSpPr>
            <p:cNvPr id="34826" name="Rectangle 1032"/>
            <p:cNvSpPr>
              <a:spLocks noChangeArrowheads="1"/>
            </p:cNvSpPr>
            <p:nvPr/>
          </p:nvSpPr>
          <p:spPr bwMode="auto">
            <a:xfrm>
              <a:off x="2448" y="1296"/>
              <a:ext cx="384" cy="19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i="1">
                  <a:solidFill>
                    <a:srgbClr val="0B1196"/>
                  </a:solidFill>
                </a:rPr>
                <a:t>= s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Given directed graph </a:t>
            </a:r>
            <a:r>
              <a:rPr lang="en-US" i="1" smtClean="0">
                <a:solidFill>
                  <a:srgbClr val="0B1196"/>
                </a:solidFill>
              </a:rPr>
              <a:t>G=(V,E),</a:t>
            </a:r>
            <a:r>
              <a:rPr lang="en-US" smtClean="0"/>
              <a:t> with only non-negative weights</a:t>
            </a:r>
          </a:p>
          <a:p>
            <a:pPr>
              <a:lnSpc>
                <a:spcPct val="90000"/>
              </a:lnSpc>
            </a:pPr>
            <a:r>
              <a:rPr lang="en-US" smtClean="0"/>
              <a:t>Bear similarity to breadth-first search and Prim’s algorithm</a:t>
            </a:r>
          </a:p>
          <a:p>
            <a:pPr>
              <a:lnSpc>
                <a:spcPct val="90000"/>
              </a:lnSpc>
            </a:pPr>
            <a:r>
              <a:rPr lang="en-US" smtClean="0"/>
              <a:t>Maintain a set </a:t>
            </a:r>
            <a:r>
              <a:rPr lang="en-US" i="1" smtClean="0">
                <a:solidFill>
                  <a:srgbClr val="0B1196"/>
                </a:solidFill>
              </a:rPr>
              <a:t>S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</a:t>
            </a:r>
            <a:r>
              <a:rPr lang="en-US" i="1" smtClean="0">
                <a:solidFill>
                  <a:srgbClr val="0B1196"/>
                </a:solidFill>
              </a:rPr>
              <a:t> V </a:t>
            </a:r>
            <a:r>
              <a:rPr lang="en-US" smtClean="0"/>
              <a:t>whose shortest-path from source </a:t>
            </a:r>
            <a:r>
              <a:rPr lang="en-US" i="1" smtClean="0">
                <a:solidFill>
                  <a:srgbClr val="0B1196"/>
                </a:solidFill>
              </a:rPr>
              <a:t>s</a:t>
            </a:r>
            <a:r>
              <a:rPr lang="en-US" smtClean="0"/>
              <a:t> have already been determined. </a:t>
            </a:r>
          </a:p>
          <a:p>
            <a:pPr>
              <a:lnSpc>
                <a:spcPct val="90000"/>
              </a:lnSpc>
            </a:pPr>
            <a:r>
              <a:rPr lang="en-US" smtClean="0"/>
              <a:t>Use a min-priority queue </a:t>
            </a:r>
            <a:r>
              <a:rPr lang="en-US" i="1" smtClean="0">
                <a:solidFill>
                  <a:srgbClr val="0B1196"/>
                </a:solidFill>
              </a:rPr>
              <a:t>Q</a:t>
            </a:r>
            <a:r>
              <a:rPr lang="en-US" smtClean="0"/>
              <a:t> to store </a:t>
            </a:r>
            <a:r>
              <a:rPr lang="en-US" i="1" smtClean="0">
                <a:solidFill>
                  <a:srgbClr val="0B1196"/>
                </a:solidFill>
              </a:rPr>
              <a:t>V-S</a:t>
            </a:r>
            <a:r>
              <a:rPr lang="en-US" smtClean="0"/>
              <a:t>, keys are the shortest path weight estimate </a:t>
            </a:r>
            <a:r>
              <a:rPr lang="en-US" i="1" smtClean="0">
                <a:solidFill>
                  <a:srgbClr val="0B1196"/>
                </a:solidFill>
              </a:rPr>
              <a:t>d[v]</a:t>
            </a:r>
          </a:p>
          <a:p>
            <a:pPr>
              <a:lnSpc>
                <a:spcPct val="90000"/>
              </a:lnSpc>
            </a:pPr>
            <a:r>
              <a:rPr lang="en-US" smtClean="0"/>
              <a:t>Repeatedly select next vertex from </a:t>
            </a:r>
            <a:r>
              <a:rPr lang="en-US" i="1" smtClean="0">
                <a:solidFill>
                  <a:srgbClr val="0B1196"/>
                </a:solidFill>
              </a:rPr>
              <a:t>V-S</a:t>
            </a:r>
            <a:r>
              <a:rPr lang="en-US" smtClean="0"/>
              <a:t>, and add it to </a:t>
            </a:r>
            <a:r>
              <a:rPr lang="en-US" i="1" smtClean="0">
                <a:solidFill>
                  <a:srgbClr val="0B1196"/>
                </a:solidFill>
              </a:rPr>
              <a:t>S</a:t>
            </a:r>
            <a:r>
              <a:rPr lang="en-US" smtClean="0"/>
              <a:t>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err="1" smtClean="0"/>
              <a:t>Dijkstra’s</a:t>
            </a:r>
            <a:r>
              <a:rPr lang="en-US" u="sng" dirty="0" smtClean="0"/>
              <a:t> Algorithm</a:t>
            </a:r>
            <a:endParaRPr lang="en-US" dirty="0" smtClean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38113" y="1017588"/>
            <a:ext cx="9060686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Assumes </a:t>
            </a:r>
            <a:r>
              <a:rPr lang="en-US" sz="2400" b="1" dirty="0">
                <a:solidFill>
                  <a:srgbClr val="CC0000"/>
                </a:solidFill>
              </a:rPr>
              <a:t>no negative-weight edges</a:t>
            </a:r>
            <a:r>
              <a:rPr lang="en-US" sz="2400" dirty="0"/>
              <a:t>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Maintains </a:t>
            </a:r>
            <a:r>
              <a:rPr lang="en-US" sz="2400" dirty="0">
                <a:solidFill>
                  <a:schemeClr val="tx2"/>
                </a:solidFill>
              </a:rPr>
              <a:t>a set S of vertices whose SP from s has been determined.</a:t>
            </a:r>
          </a:p>
          <a:p>
            <a:r>
              <a:rPr lang="en-US" sz="2400" dirty="0" smtClean="0"/>
              <a:t>Repeatedly </a:t>
            </a:r>
            <a:r>
              <a:rPr lang="en-US" sz="2400" dirty="0"/>
              <a:t>selects u in V–S with minimum SP estimate </a:t>
            </a:r>
            <a:r>
              <a:rPr lang="en-US" sz="2400" dirty="0">
                <a:solidFill>
                  <a:srgbClr val="CC0000"/>
                </a:solidFill>
              </a:rPr>
              <a:t>(greedy choice)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Store </a:t>
            </a:r>
            <a:r>
              <a:rPr lang="en-US" sz="2400" dirty="0"/>
              <a:t>V–S in </a:t>
            </a:r>
            <a:r>
              <a:rPr lang="en-US" sz="2400" dirty="0">
                <a:solidFill>
                  <a:srgbClr val="CC0000"/>
                </a:solidFill>
              </a:rPr>
              <a:t>priority queue Q</a:t>
            </a:r>
            <a:r>
              <a:rPr lang="en-US" sz="2400" dirty="0"/>
              <a:t>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537075" y="2587625"/>
            <a:ext cx="3490913" cy="3756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/>
              <a:t>S := </a:t>
            </a:r>
            <a:r>
              <a:rPr lang="en-US" sz="24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b="1" dirty="0">
                <a:sym typeface="Symbol" pitchFamily="18" charset="2"/>
              </a:rPr>
              <a:t>while</a:t>
            </a:r>
            <a:r>
              <a:rPr lang="en-US" sz="2400" dirty="0">
                <a:sym typeface="Symbol" pitchFamily="18" charset="2"/>
              </a:rPr>
              <a:t> Q   </a:t>
            </a:r>
            <a:r>
              <a:rPr lang="en-US" sz="2400" b="1" dirty="0">
                <a:sym typeface="Symbol" pitchFamily="18" charset="2"/>
              </a:rPr>
              <a:t>do</a:t>
            </a:r>
            <a:endParaRPr lang="en-US" sz="24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/>
              <a:t>	S := S </a:t>
            </a:r>
            <a:r>
              <a:rPr lang="en-US" sz="24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b="1" dirty="0">
                <a:sym typeface="Symbol" pitchFamily="18" charset="2"/>
              </a:rPr>
              <a:t>for</a:t>
            </a:r>
            <a:r>
              <a:rPr lang="en-US" sz="2400" dirty="0">
                <a:sym typeface="Symbol" pitchFamily="18" charset="2"/>
              </a:rPr>
              <a:t> each v  </a:t>
            </a:r>
            <a:r>
              <a:rPr lang="en-US" sz="2400" dirty="0" err="1">
                <a:sym typeface="Symbol" pitchFamily="18" charset="2"/>
              </a:rPr>
              <a:t>Adj</a:t>
            </a:r>
            <a:r>
              <a:rPr lang="en-US" sz="2400" dirty="0">
                <a:sym typeface="Symbol" pitchFamily="18" charset="2"/>
              </a:rPr>
              <a:t>[u] </a:t>
            </a:r>
            <a:r>
              <a:rPr lang="en-US" sz="2400" b="1" dirty="0">
                <a:sym typeface="Symbol" pitchFamily="18" charset="2"/>
              </a:rPr>
              <a:t>do</a:t>
            </a:r>
            <a:endParaRPr lang="en-US" sz="24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b="1" dirty="0" err="1">
                <a:sym typeface="Symbol" pitchFamily="18" charset="2"/>
              </a:rPr>
              <a:t>od</a:t>
            </a:r>
            <a:endParaRPr lang="en-US" sz="24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400" b="1" dirty="0" err="1">
                <a:sym typeface="Symbol" pitchFamily="18" charset="2"/>
              </a:rPr>
              <a:t>od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Various Problems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Single-source shortest-paths problem</a:t>
            </a:r>
          </a:p>
          <a:p>
            <a:pPr lvl="1" eaLnBrk="1" hangingPunct="1"/>
            <a:r>
              <a:rPr lang="en-US" smtClean="0"/>
              <a:t>Given source node </a:t>
            </a:r>
            <a:r>
              <a:rPr lang="en-US" i="1" smtClean="0">
                <a:solidFill>
                  <a:srgbClr val="0B1196"/>
                </a:solidFill>
              </a:rPr>
              <a:t>s</a:t>
            </a:r>
            <a:r>
              <a:rPr lang="en-US" smtClean="0"/>
              <a:t> to all nodes from </a:t>
            </a:r>
            <a:r>
              <a:rPr lang="en-US" i="1" smtClean="0">
                <a:solidFill>
                  <a:srgbClr val="0B1196"/>
                </a:solidFill>
              </a:rPr>
              <a:t>V</a:t>
            </a:r>
          </a:p>
          <a:p>
            <a:pPr eaLnBrk="1" hangingPunct="1"/>
            <a:r>
              <a:rPr lang="en-US" smtClean="0"/>
              <a:t>Single-destination shortest-paths problem</a:t>
            </a:r>
          </a:p>
          <a:p>
            <a:pPr lvl="1" eaLnBrk="1" hangingPunct="1"/>
            <a:r>
              <a:rPr lang="en-US" smtClean="0"/>
              <a:t>From all nodes in </a:t>
            </a:r>
            <a:r>
              <a:rPr lang="en-US" i="1" smtClean="0">
                <a:solidFill>
                  <a:srgbClr val="0B1196"/>
                </a:solidFill>
              </a:rPr>
              <a:t>V</a:t>
            </a:r>
            <a:r>
              <a:rPr lang="en-US" smtClean="0"/>
              <a:t> to a destination </a:t>
            </a:r>
            <a:r>
              <a:rPr lang="en-US" i="1" smtClean="0">
                <a:solidFill>
                  <a:srgbClr val="0B1196"/>
                </a:solidFill>
              </a:rPr>
              <a:t>u</a:t>
            </a:r>
            <a:endParaRPr lang="en-US" smtClean="0"/>
          </a:p>
          <a:p>
            <a:pPr eaLnBrk="1" hangingPunct="1"/>
            <a:r>
              <a:rPr lang="en-US" smtClean="0"/>
              <a:t>Single-pair shortest-path problem</a:t>
            </a:r>
          </a:p>
          <a:p>
            <a:pPr lvl="1" eaLnBrk="1" hangingPunct="1"/>
            <a:r>
              <a:rPr lang="en-US" smtClean="0"/>
              <a:t>Shortest path between </a:t>
            </a:r>
            <a:r>
              <a:rPr lang="en-US" i="1" smtClean="0">
                <a:solidFill>
                  <a:srgbClr val="0B1196"/>
                </a:solidFill>
              </a:rPr>
              <a:t>u</a:t>
            </a:r>
            <a:r>
              <a:rPr lang="en-US" smtClean="0"/>
              <a:t> and </a:t>
            </a:r>
            <a:r>
              <a:rPr lang="en-US" i="1" smtClean="0">
                <a:solidFill>
                  <a:srgbClr val="0B1196"/>
                </a:solidFill>
              </a:rPr>
              <a:t>v</a:t>
            </a:r>
            <a:endParaRPr lang="en-US" smtClean="0"/>
          </a:p>
          <a:p>
            <a:pPr eaLnBrk="1" hangingPunct="1"/>
            <a:r>
              <a:rPr lang="en-US" smtClean="0"/>
              <a:t>All-pairs shortest-paths problem</a:t>
            </a:r>
          </a:p>
          <a:p>
            <a:pPr lvl="1" eaLnBrk="1" hangingPunct="1"/>
            <a:r>
              <a:rPr lang="en-US" smtClean="0"/>
              <a:t>Shortest paths between all pairs of nodes 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762000" y="1600200"/>
            <a:ext cx="7010400" cy="990600"/>
          </a:xfrm>
          <a:prstGeom prst="rect">
            <a:avLst/>
          </a:prstGeom>
          <a:solidFill>
            <a:srgbClr val="FFCC99">
              <a:alpha val="3607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920750" y="4535488"/>
            <a:ext cx="4025900" cy="201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V="1">
            <a:off x="6389688" y="6232525"/>
            <a:ext cx="5318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313488" y="6450013"/>
            <a:ext cx="760412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7316788" y="42672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5487988" y="4116388"/>
            <a:ext cx="1598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  <a:noFill/>
          <a:ln/>
        </p:spPr>
        <p:txBody>
          <a:bodyPr/>
          <a:lstStyle/>
          <a:p>
            <a:pPr eaLnBrk="0" hangingPunct="0"/>
            <a:r>
              <a:rPr lang="en-US"/>
              <a:t>Dijkstra’s Algorithm</a:t>
            </a:r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647700"/>
            <a:ext cx="7772400" cy="3810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dirty="0" smtClean="0"/>
              <a:t>Assume </a:t>
            </a:r>
            <a:r>
              <a:rPr lang="en-US" dirty="0"/>
              <a:t>that all edge weights are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0.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Idea: say we have a set </a:t>
            </a:r>
            <a:r>
              <a:rPr lang="en-US" i="1" dirty="0"/>
              <a:t>K</a:t>
            </a:r>
            <a:r>
              <a:rPr lang="en-US" dirty="0"/>
              <a:t> containing all vertices whose shortest paths from s are known </a:t>
            </a:r>
            <a:br>
              <a:rPr lang="en-US" dirty="0"/>
            </a:br>
            <a:r>
              <a:rPr lang="en-US" dirty="0"/>
              <a:t>(i.e. </a:t>
            </a:r>
            <a:r>
              <a:rPr lang="en-US" i="1" dirty="0"/>
              <a:t>d[u]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K</a:t>
            </a:r>
            <a:r>
              <a:rPr lang="en-US" dirty="0"/>
              <a:t>).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Now look at the “frontier” of </a:t>
            </a:r>
            <a:r>
              <a:rPr lang="en-US" i="1" dirty="0"/>
              <a:t>K—</a:t>
            </a:r>
            <a:r>
              <a:rPr lang="en-US" dirty="0"/>
              <a:t>all vertices adjacent to a vertex in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940550" y="3968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6019800" y="6261100"/>
            <a:ext cx="431800" cy="431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7756525" y="4327525"/>
            <a:ext cx="1073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the rest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of  the 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graph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240588" y="493077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6313488" y="5654675"/>
            <a:ext cx="760412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6389688" y="5511800"/>
            <a:ext cx="684212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1677988" y="5003800"/>
            <a:ext cx="106521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4268788" y="4787900"/>
            <a:ext cx="106521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2897188" y="4786313"/>
            <a:ext cx="13700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5411788" y="4859338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H="1">
            <a:off x="4421188" y="5729288"/>
            <a:ext cx="22701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963988" y="5365750"/>
            <a:ext cx="68421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3963988" y="5365750"/>
            <a:ext cx="531812" cy="1011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V="1">
            <a:off x="2820988" y="5872163"/>
            <a:ext cx="6080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1677988" y="5729288"/>
            <a:ext cx="1217612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2897188" y="5005388"/>
            <a:ext cx="531812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1225550" y="5227638"/>
            <a:ext cx="673100" cy="636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2597150" y="47926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3968750" y="457676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3740150" y="51546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2597150" y="59483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6940550" y="4648200"/>
            <a:ext cx="444500" cy="4206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6019800" y="5376863"/>
            <a:ext cx="431800" cy="40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3206750" y="5659438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5118100" y="4727575"/>
            <a:ext cx="431800" cy="4079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4425950" y="537051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Oval 38"/>
          <p:cNvSpPr>
            <a:spLocks noChangeArrowheads="1"/>
          </p:cNvSpPr>
          <p:nvPr/>
        </p:nvSpPr>
        <p:spPr bwMode="auto">
          <a:xfrm>
            <a:off x="4197350" y="60944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974725" y="4581525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K</a:t>
            </a:r>
          </a:p>
        </p:txBody>
      </p:sp>
      <p:cxnSp>
        <p:nvCxnSpPr>
          <p:cNvPr id="49194" name="AutoShape 42"/>
          <p:cNvCxnSpPr>
            <a:cxnSpLocks noChangeShapeType="1"/>
            <a:stCxn id="49187" idx="7"/>
            <a:endCxn id="49183" idx="3"/>
          </p:cNvCxnSpPr>
          <p:nvPr/>
        </p:nvCxnSpPr>
        <p:spPr bwMode="auto">
          <a:xfrm flipV="1">
            <a:off x="3586163" y="5513388"/>
            <a:ext cx="2190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5" name="AutoShape 43"/>
          <p:cNvCxnSpPr>
            <a:cxnSpLocks noChangeShapeType="1"/>
            <a:stCxn id="49189" idx="6"/>
            <a:endCxn id="49186" idx="2"/>
          </p:cNvCxnSpPr>
          <p:nvPr/>
        </p:nvCxnSpPr>
        <p:spPr bwMode="auto">
          <a:xfrm>
            <a:off x="4870450" y="5581650"/>
            <a:ext cx="1120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6" name="AutoShape 44"/>
          <p:cNvCxnSpPr>
            <a:cxnSpLocks noChangeShapeType="1"/>
            <a:stCxn id="49189" idx="6"/>
            <a:endCxn id="49163" idx="2"/>
          </p:cNvCxnSpPr>
          <p:nvPr/>
        </p:nvCxnSpPr>
        <p:spPr bwMode="auto">
          <a:xfrm>
            <a:off x="4870450" y="5581650"/>
            <a:ext cx="1120775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7" name="AutoShape 45"/>
          <p:cNvCxnSpPr>
            <a:cxnSpLocks noChangeShapeType="1"/>
            <a:stCxn id="49190" idx="6"/>
            <a:endCxn id="49186" idx="2"/>
          </p:cNvCxnSpPr>
          <p:nvPr/>
        </p:nvCxnSpPr>
        <p:spPr bwMode="auto">
          <a:xfrm flipV="1">
            <a:off x="4641850" y="5581650"/>
            <a:ext cx="1349375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8" name="AutoShape 46"/>
          <p:cNvCxnSpPr>
            <a:cxnSpLocks noChangeShapeType="1"/>
            <a:stCxn id="49190" idx="6"/>
            <a:endCxn id="49163" idx="2"/>
          </p:cNvCxnSpPr>
          <p:nvPr/>
        </p:nvCxnSpPr>
        <p:spPr bwMode="auto">
          <a:xfrm>
            <a:off x="4641850" y="6305550"/>
            <a:ext cx="1349375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4318000" y="1757363"/>
            <a:ext cx="2609850" cy="2349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6326188" y="2284413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926388" y="3352800"/>
            <a:ext cx="684212" cy="608013"/>
            <a:chOff x="2785" y="2113"/>
            <a:chExt cx="431" cy="383"/>
          </a:xfrm>
        </p:grpSpPr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2785" y="2305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2833" y="2256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V="1">
              <a:off x="2929" y="2113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926388" y="2133600"/>
            <a:ext cx="684212" cy="608013"/>
            <a:chOff x="2785" y="1345"/>
            <a:chExt cx="431" cy="383"/>
          </a:xfrm>
        </p:grpSpPr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2785" y="1537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2833" y="148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2929" y="1345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6097588" y="3579813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6173788" y="2438400"/>
            <a:ext cx="1370012" cy="106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6173788" y="2362200"/>
            <a:ext cx="1598612" cy="912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Dijkstra’s: Theorem</a:t>
            </a:r>
          </a:p>
        </p:txBody>
      </p:sp>
      <p:sp>
        <p:nvSpPr>
          <p:cNvPr id="51229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10000" cy="4953000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/>
              <a:t>At each frontier vertex </a:t>
            </a:r>
            <a:r>
              <a:rPr lang="en-US" i="1"/>
              <a:t>u</a:t>
            </a:r>
            <a:r>
              <a:rPr lang="en-US"/>
              <a:t>, update </a:t>
            </a:r>
            <a:r>
              <a:rPr lang="en-US" i="1"/>
              <a:t>d[u] </a:t>
            </a:r>
            <a:r>
              <a:rPr lang="en-US"/>
              <a:t>to be the minimum from all edges from </a:t>
            </a:r>
            <a:r>
              <a:rPr lang="en-US" i="1"/>
              <a:t>K.</a:t>
            </a:r>
            <a:endParaRPr lang="en-US"/>
          </a:p>
          <a:p>
            <a:pPr eaLnBrk="0" hangingPunct="0"/>
            <a:r>
              <a:rPr lang="en-US"/>
              <a:t>Now pick the frontier vertex </a:t>
            </a:r>
            <a:r>
              <a:rPr lang="en-US" i="1"/>
              <a:t>u</a:t>
            </a:r>
            <a:r>
              <a:rPr lang="en-US"/>
              <a:t> with the smallest value of </a:t>
            </a:r>
            <a:r>
              <a:rPr lang="en-US" i="1"/>
              <a:t>d[u]</a:t>
            </a:r>
            <a:r>
              <a:rPr lang="en-US"/>
              <a:t>.</a:t>
            </a:r>
          </a:p>
          <a:p>
            <a:pPr eaLnBrk="0" hangingPunct="0"/>
            <a:r>
              <a:rPr lang="en-US"/>
              <a:t>Claim: </a:t>
            </a:r>
            <a:r>
              <a:rPr lang="en-US" i="1"/>
              <a:t>d[u] =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/>
              <a:t>(s,u)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4425950" y="2519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5797550" y="19859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7550150" y="32813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7550150" y="19859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5721350" y="3281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842125" y="1887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994525" y="2344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6689725" y="348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6384925" y="2497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7010400" y="1452563"/>
            <a:ext cx="18875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min(4+2, 6+1) = 6</a:t>
            </a:r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6875463" y="4195763"/>
            <a:ext cx="18875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min(4+8, 6+3) = 9</a:t>
            </a:r>
          </a:p>
        </p:txBody>
      </p:sp>
      <p:cxnSp>
        <p:nvCxnSpPr>
          <p:cNvPr id="51231" name="AutoShape 31"/>
          <p:cNvCxnSpPr>
            <a:cxnSpLocks noChangeShapeType="1"/>
            <a:stCxn id="51217" idx="7"/>
            <a:endCxn id="51218" idx="2"/>
          </p:cNvCxnSpPr>
          <p:nvPr/>
        </p:nvCxnSpPr>
        <p:spPr bwMode="auto">
          <a:xfrm flipV="1">
            <a:off x="4935538" y="2284413"/>
            <a:ext cx="862012" cy="32226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51232" name="AutoShape 32"/>
          <p:cNvCxnSpPr>
            <a:cxnSpLocks noChangeShapeType="1"/>
            <a:stCxn id="51217" idx="5"/>
            <a:endCxn id="51221" idx="2"/>
          </p:cNvCxnSpPr>
          <p:nvPr/>
        </p:nvCxnSpPr>
        <p:spPr bwMode="auto">
          <a:xfrm>
            <a:off x="4935538" y="3028950"/>
            <a:ext cx="785812" cy="55086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cxn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Dijkstra’s: Proof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/>
              <a:t>By construction, d[</a:t>
            </a:r>
            <a:r>
              <a:rPr lang="en-US" i="1"/>
              <a:t>u</a:t>
            </a:r>
            <a:r>
              <a:rPr lang="en-US"/>
              <a:t>]</a:t>
            </a:r>
            <a:r>
              <a:rPr lang="en-US" i="1"/>
              <a:t> </a:t>
            </a:r>
            <a:r>
              <a:rPr lang="en-US"/>
              <a:t>is the length of the shortest path to </a:t>
            </a:r>
            <a:r>
              <a:rPr lang="en-US" i="1"/>
              <a:t>u</a:t>
            </a:r>
            <a:r>
              <a:rPr lang="en-US"/>
              <a:t> going through only vertices in </a:t>
            </a:r>
            <a:r>
              <a:rPr lang="en-US" i="1"/>
              <a:t>K</a:t>
            </a:r>
            <a:r>
              <a:rPr lang="en-US"/>
              <a:t>.</a:t>
            </a:r>
          </a:p>
          <a:p>
            <a:pPr eaLnBrk="0" hangingPunct="0"/>
            <a:r>
              <a:rPr lang="en-US"/>
              <a:t>Another path to </a:t>
            </a:r>
            <a:r>
              <a:rPr lang="en-US" i="1"/>
              <a:t>u</a:t>
            </a:r>
            <a:r>
              <a:rPr lang="en-US"/>
              <a:t> must leave </a:t>
            </a:r>
            <a:r>
              <a:rPr lang="en-US" i="1"/>
              <a:t>K</a:t>
            </a:r>
            <a:r>
              <a:rPr lang="en-US"/>
              <a:t> and go to </a:t>
            </a:r>
            <a:r>
              <a:rPr lang="en-US" i="1"/>
              <a:t>v</a:t>
            </a:r>
            <a:r>
              <a:rPr lang="en-US"/>
              <a:t> on the frontier.</a:t>
            </a:r>
          </a:p>
          <a:p>
            <a:pPr eaLnBrk="0" hangingPunct="0"/>
            <a:r>
              <a:rPr lang="en-US"/>
              <a:t>But the length of this path is at least d[</a:t>
            </a:r>
            <a:r>
              <a:rPr lang="en-US" i="1"/>
              <a:t>v</a:t>
            </a:r>
            <a:r>
              <a:rPr lang="en-US"/>
              <a:t>]</a:t>
            </a:r>
            <a:r>
              <a:rPr lang="en-US" i="1"/>
              <a:t>, </a:t>
            </a:r>
            <a:r>
              <a:rPr lang="en-US"/>
              <a:t>(assuming non-negative edge weights), </a:t>
            </a:r>
            <a:br>
              <a:rPr lang="en-US"/>
            </a:br>
            <a:r>
              <a:rPr lang="en-US"/>
              <a:t>which is </a:t>
            </a:r>
            <a:r>
              <a:rPr lang="en-US">
                <a:latin typeface="Symbol" pitchFamily="18" charset="2"/>
              </a:rPr>
              <a:t>³</a:t>
            </a:r>
            <a:r>
              <a:rPr lang="en-US" i="1"/>
              <a:t> </a:t>
            </a:r>
            <a:r>
              <a:rPr lang="en-US"/>
              <a:t>d[</a:t>
            </a:r>
            <a:r>
              <a:rPr lang="en-US" i="1"/>
              <a:t>u</a:t>
            </a:r>
            <a:r>
              <a:rPr lang="en-US"/>
              <a:t>]</a:t>
            </a:r>
            <a:r>
              <a:rPr lang="en-US" i="1"/>
              <a:t>. </a:t>
            </a:r>
            <a:r>
              <a:rPr lang="en-US">
                <a:sym typeface="Wingdings" pitchFamily="2" charset="2"/>
              </a:rPr>
              <a:t></a:t>
            </a:r>
            <a:endParaRPr lang="en-US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Explained</a:t>
            </a:r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Why is the path through </a:t>
            </a:r>
            <a:r>
              <a:rPr lang="en-US" sz="2400" i="1"/>
              <a:t>v</a:t>
            </a:r>
            <a:r>
              <a:rPr lang="en-US" sz="2400"/>
              <a:t> at least d[</a:t>
            </a:r>
            <a:r>
              <a:rPr lang="en-US" sz="2400" i="1"/>
              <a:t>v</a:t>
            </a:r>
            <a:r>
              <a:rPr lang="en-US" sz="2400"/>
              <a:t>] in length?</a:t>
            </a:r>
          </a:p>
          <a:p>
            <a:pPr>
              <a:lnSpc>
                <a:spcPct val="90000"/>
              </a:lnSpc>
            </a:pPr>
            <a:r>
              <a:rPr lang="en-US" sz="2400"/>
              <a:t>We know the shortest paths to every vertex in </a:t>
            </a:r>
            <a:r>
              <a:rPr lang="en-US" sz="2400" i="1"/>
              <a:t>K</a:t>
            </a:r>
            <a:r>
              <a:rPr 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We’ve set d[</a:t>
            </a:r>
            <a:r>
              <a:rPr lang="en-US" sz="2400" i="1"/>
              <a:t>v</a:t>
            </a:r>
            <a:r>
              <a:rPr lang="en-US" sz="2400"/>
              <a:t>] to the shortest distance from </a:t>
            </a:r>
            <a:r>
              <a:rPr lang="en-US" sz="2400" i="1"/>
              <a:t>s</a:t>
            </a:r>
            <a:r>
              <a:rPr lang="en-US" sz="2400"/>
              <a:t> to </a:t>
            </a:r>
            <a:r>
              <a:rPr lang="en-US" sz="2400" i="1"/>
              <a:t>v</a:t>
            </a:r>
            <a:r>
              <a:rPr lang="en-US" sz="2400"/>
              <a:t> via </a:t>
            </a:r>
            <a:r>
              <a:rPr lang="en-US" sz="2400" i="1"/>
              <a:t>K</a:t>
            </a:r>
            <a:r>
              <a:rPr 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The additional edges from </a:t>
            </a:r>
            <a:r>
              <a:rPr lang="en-US" sz="2400" i="1"/>
              <a:t>v</a:t>
            </a:r>
            <a:r>
              <a:rPr lang="en-US" sz="2400"/>
              <a:t> to </a:t>
            </a:r>
            <a:r>
              <a:rPr lang="en-US" sz="2400" i="1"/>
              <a:t>u</a:t>
            </a:r>
            <a:r>
              <a:rPr lang="en-US" sz="2400"/>
              <a:t> cannot decrease the path length.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51025" y="1682750"/>
            <a:ext cx="3568700" cy="1816100"/>
            <a:chOff x="724" y="532"/>
            <a:chExt cx="2248" cy="1144"/>
          </a:xfrm>
        </p:grpSpPr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960" y="823"/>
              <a:ext cx="694" cy="186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4" y="173"/>
                </a:cxn>
                <a:cxn ang="0">
                  <a:pos x="53" y="144"/>
                </a:cxn>
                <a:cxn ang="0">
                  <a:pos x="96" y="108"/>
                </a:cxn>
                <a:cxn ang="0">
                  <a:pos x="125" y="86"/>
                </a:cxn>
                <a:cxn ang="0">
                  <a:pos x="161" y="58"/>
                </a:cxn>
                <a:cxn ang="0">
                  <a:pos x="189" y="43"/>
                </a:cxn>
                <a:cxn ang="0">
                  <a:pos x="211" y="36"/>
                </a:cxn>
                <a:cxn ang="0">
                  <a:pos x="233" y="43"/>
                </a:cxn>
                <a:cxn ang="0">
                  <a:pos x="261" y="58"/>
                </a:cxn>
                <a:cxn ang="0">
                  <a:pos x="290" y="72"/>
                </a:cxn>
                <a:cxn ang="0">
                  <a:pos x="312" y="79"/>
                </a:cxn>
                <a:cxn ang="0">
                  <a:pos x="348" y="86"/>
                </a:cxn>
                <a:cxn ang="0">
                  <a:pos x="377" y="101"/>
                </a:cxn>
                <a:cxn ang="0">
                  <a:pos x="405" y="101"/>
                </a:cxn>
                <a:cxn ang="0">
                  <a:pos x="427" y="101"/>
                </a:cxn>
                <a:cxn ang="0">
                  <a:pos x="449" y="101"/>
                </a:cxn>
                <a:cxn ang="0">
                  <a:pos x="485" y="101"/>
                </a:cxn>
                <a:cxn ang="0">
                  <a:pos x="521" y="86"/>
                </a:cxn>
                <a:cxn ang="0">
                  <a:pos x="564" y="65"/>
                </a:cxn>
                <a:cxn ang="0">
                  <a:pos x="593" y="50"/>
                </a:cxn>
                <a:cxn ang="0">
                  <a:pos x="621" y="36"/>
                </a:cxn>
                <a:cxn ang="0">
                  <a:pos x="643" y="22"/>
                </a:cxn>
                <a:cxn ang="0">
                  <a:pos x="665" y="14"/>
                </a:cxn>
                <a:cxn ang="0">
                  <a:pos x="693" y="0"/>
                </a:cxn>
              </a:cxnLst>
              <a:rect l="0" t="0" r="r" b="b"/>
              <a:pathLst>
                <a:path w="694" h="186">
                  <a:moveTo>
                    <a:pt x="0" y="185"/>
                  </a:moveTo>
                  <a:lnTo>
                    <a:pt x="24" y="173"/>
                  </a:lnTo>
                  <a:lnTo>
                    <a:pt x="53" y="144"/>
                  </a:lnTo>
                  <a:lnTo>
                    <a:pt x="96" y="108"/>
                  </a:lnTo>
                  <a:lnTo>
                    <a:pt x="125" y="86"/>
                  </a:lnTo>
                  <a:lnTo>
                    <a:pt x="161" y="58"/>
                  </a:lnTo>
                  <a:lnTo>
                    <a:pt x="189" y="43"/>
                  </a:lnTo>
                  <a:lnTo>
                    <a:pt x="211" y="36"/>
                  </a:lnTo>
                  <a:lnTo>
                    <a:pt x="233" y="43"/>
                  </a:lnTo>
                  <a:lnTo>
                    <a:pt x="261" y="58"/>
                  </a:lnTo>
                  <a:lnTo>
                    <a:pt x="290" y="72"/>
                  </a:lnTo>
                  <a:lnTo>
                    <a:pt x="312" y="79"/>
                  </a:lnTo>
                  <a:lnTo>
                    <a:pt x="348" y="86"/>
                  </a:lnTo>
                  <a:lnTo>
                    <a:pt x="377" y="101"/>
                  </a:lnTo>
                  <a:lnTo>
                    <a:pt x="405" y="101"/>
                  </a:lnTo>
                  <a:lnTo>
                    <a:pt x="427" y="101"/>
                  </a:lnTo>
                  <a:lnTo>
                    <a:pt x="449" y="101"/>
                  </a:lnTo>
                  <a:lnTo>
                    <a:pt x="485" y="101"/>
                  </a:lnTo>
                  <a:lnTo>
                    <a:pt x="521" y="86"/>
                  </a:lnTo>
                  <a:lnTo>
                    <a:pt x="564" y="65"/>
                  </a:lnTo>
                  <a:lnTo>
                    <a:pt x="593" y="50"/>
                  </a:lnTo>
                  <a:lnTo>
                    <a:pt x="621" y="36"/>
                  </a:lnTo>
                  <a:lnTo>
                    <a:pt x="643" y="22"/>
                  </a:lnTo>
                  <a:lnTo>
                    <a:pt x="665" y="14"/>
                  </a:lnTo>
                  <a:lnTo>
                    <a:pt x="69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auto">
            <a:xfrm>
              <a:off x="1008" y="1125"/>
              <a:ext cx="625" cy="26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6" y="8"/>
                </a:cxn>
                <a:cxn ang="0">
                  <a:pos x="55" y="8"/>
                </a:cxn>
                <a:cxn ang="0">
                  <a:pos x="84" y="8"/>
                </a:cxn>
                <a:cxn ang="0">
                  <a:pos x="113" y="0"/>
                </a:cxn>
                <a:cxn ang="0">
                  <a:pos x="127" y="22"/>
                </a:cxn>
                <a:cxn ang="0">
                  <a:pos x="141" y="44"/>
                </a:cxn>
                <a:cxn ang="0">
                  <a:pos x="156" y="72"/>
                </a:cxn>
                <a:cxn ang="0">
                  <a:pos x="163" y="94"/>
                </a:cxn>
                <a:cxn ang="0">
                  <a:pos x="170" y="116"/>
                </a:cxn>
                <a:cxn ang="0">
                  <a:pos x="192" y="137"/>
                </a:cxn>
                <a:cxn ang="0">
                  <a:pos x="228" y="159"/>
                </a:cxn>
                <a:cxn ang="0">
                  <a:pos x="264" y="159"/>
                </a:cxn>
                <a:cxn ang="0">
                  <a:pos x="307" y="159"/>
                </a:cxn>
                <a:cxn ang="0">
                  <a:pos x="336" y="159"/>
                </a:cxn>
                <a:cxn ang="0">
                  <a:pos x="379" y="159"/>
                </a:cxn>
                <a:cxn ang="0">
                  <a:pos x="408" y="159"/>
                </a:cxn>
                <a:cxn ang="0">
                  <a:pos x="437" y="173"/>
                </a:cxn>
                <a:cxn ang="0">
                  <a:pos x="458" y="195"/>
                </a:cxn>
                <a:cxn ang="0">
                  <a:pos x="480" y="216"/>
                </a:cxn>
                <a:cxn ang="0">
                  <a:pos x="509" y="231"/>
                </a:cxn>
                <a:cxn ang="0">
                  <a:pos x="537" y="231"/>
                </a:cxn>
                <a:cxn ang="0">
                  <a:pos x="559" y="238"/>
                </a:cxn>
                <a:cxn ang="0">
                  <a:pos x="624" y="267"/>
                </a:cxn>
              </a:cxnLst>
              <a:rect l="0" t="0" r="r" b="b"/>
              <a:pathLst>
                <a:path w="625" h="268">
                  <a:moveTo>
                    <a:pt x="0" y="27"/>
                  </a:moveTo>
                  <a:lnTo>
                    <a:pt x="26" y="8"/>
                  </a:lnTo>
                  <a:lnTo>
                    <a:pt x="55" y="8"/>
                  </a:lnTo>
                  <a:lnTo>
                    <a:pt x="84" y="8"/>
                  </a:lnTo>
                  <a:lnTo>
                    <a:pt x="113" y="0"/>
                  </a:lnTo>
                  <a:lnTo>
                    <a:pt x="127" y="22"/>
                  </a:lnTo>
                  <a:lnTo>
                    <a:pt x="141" y="44"/>
                  </a:lnTo>
                  <a:lnTo>
                    <a:pt x="156" y="72"/>
                  </a:lnTo>
                  <a:lnTo>
                    <a:pt x="163" y="94"/>
                  </a:lnTo>
                  <a:lnTo>
                    <a:pt x="170" y="116"/>
                  </a:lnTo>
                  <a:lnTo>
                    <a:pt x="192" y="137"/>
                  </a:lnTo>
                  <a:lnTo>
                    <a:pt x="228" y="159"/>
                  </a:lnTo>
                  <a:lnTo>
                    <a:pt x="264" y="159"/>
                  </a:lnTo>
                  <a:lnTo>
                    <a:pt x="307" y="159"/>
                  </a:lnTo>
                  <a:lnTo>
                    <a:pt x="336" y="159"/>
                  </a:lnTo>
                  <a:lnTo>
                    <a:pt x="379" y="159"/>
                  </a:lnTo>
                  <a:lnTo>
                    <a:pt x="408" y="159"/>
                  </a:lnTo>
                  <a:lnTo>
                    <a:pt x="437" y="173"/>
                  </a:lnTo>
                  <a:lnTo>
                    <a:pt x="458" y="195"/>
                  </a:lnTo>
                  <a:lnTo>
                    <a:pt x="480" y="216"/>
                  </a:lnTo>
                  <a:lnTo>
                    <a:pt x="509" y="231"/>
                  </a:lnTo>
                  <a:lnTo>
                    <a:pt x="537" y="231"/>
                  </a:lnTo>
                  <a:lnTo>
                    <a:pt x="559" y="238"/>
                  </a:lnTo>
                  <a:lnTo>
                    <a:pt x="624" y="26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 flipV="1">
              <a:off x="1729" y="721"/>
              <a:ext cx="911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1729" y="1393"/>
              <a:ext cx="911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724" y="916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1540" y="628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1540" y="1204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auto">
            <a:xfrm>
              <a:off x="2644" y="532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auto">
            <a:xfrm>
              <a:off x="2644" y="1348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943600" y="1736725"/>
            <a:ext cx="151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d[u] </a:t>
            </a:r>
            <a:r>
              <a:rPr lang="en-US" sz="2400">
                <a:latin typeface="Symbol" pitchFamily="18" charset="2"/>
              </a:rPr>
              <a:t>£</a:t>
            </a:r>
            <a:r>
              <a:rPr lang="en-US" sz="2400">
                <a:latin typeface="Times New Roman" pitchFamily="18" charset="0"/>
              </a:rPr>
              <a:t> d[v]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762000" y="26511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3352800" y="1295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shortest path to u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562600" y="28194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another path to u, via v</a:t>
            </a:r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1317625" y="1454150"/>
            <a:ext cx="2730500" cy="21209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Freeform 18"/>
          <p:cNvSpPr>
            <a:spLocks/>
          </p:cNvSpPr>
          <p:nvPr/>
        </p:nvSpPr>
        <p:spPr bwMode="auto">
          <a:xfrm>
            <a:off x="5048250" y="2208213"/>
            <a:ext cx="307975" cy="766762"/>
          </a:xfrm>
          <a:custGeom>
            <a:avLst/>
            <a:gdLst/>
            <a:ahLst/>
            <a:cxnLst>
              <a:cxn ang="0">
                <a:pos x="94" y="482"/>
              </a:cxn>
              <a:cxn ang="0">
                <a:pos x="136" y="445"/>
              </a:cxn>
              <a:cxn ang="0">
                <a:pos x="169" y="409"/>
              </a:cxn>
              <a:cxn ang="0">
                <a:pos x="183" y="392"/>
              </a:cxn>
              <a:cxn ang="0">
                <a:pos x="188" y="374"/>
              </a:cxn>
              <a:cxn ang="0">
                <a:pos x="193" y="355"/>
              </a:cxn>
              <a:cxn ang="0">
                <a:pos x="188" y="338"/>
              </a:cxn>
              <a:cxn ang="0">
                <a:pos x="174" y="318"/>
              </a:cxn>
              <a:cxn ang="0">
                <a:pos x="155" y="301"/>
              </a:cxn>
              <a:cxn ang="0">
                <a:pos x="122" y="284"/>
              </a:cxn>
              <a:cxn ang="0">
                <a:pos x="89" y="265"/>
              </a:cxn>
              <a:cxn ang="0">
                <a:pos x="56" y="247"/>
              </a:cxn>
              <a:cxn ang="0">
                <a:pos x="28" y="230"/>
              </a:cxn>
              <a:cxn ang="0">
                <a:pos x="9" y="211"/>
              </a:cxn>
              <a:cxn ang="0">
                <a:pos x="0" y="194"/>
              </a:cxn>
              <a:cxn ang="0">
                <a:pos x="4" y="174"/>
              </a:cxn>
              <a:cxn ang="0">
                <a:pos x="14" y="155"/>
              </a:cxn>
              <a:cxn ang="0">
                <a:pos x="37" y="136"/>
              </a:cxn>
              <a:cxn ang="0">
                <a:pos x="61" y="116"/>
              </a:cxn>
              <a:cxn ang="0">
                <a:pos x="89" y="97"/>
              </a:cxn>
              <a:cxn ang="0">
                <a:pos x="113" y="80"/>
              </a:cxn>
              <a:cxn ang="0">
                <a:pos x="132" y="62"/>
              </a:cxn>
              <a:cxn ang="0">
                <a:pos x="141" y="49"/>
              </a:cxn>
              <a:cxn ang="0">
                <a:pos x="146" y="39"/>
              </a:cxn>
              <a:cxn ang="0">
                <a:pos x="141" y="30"/>
              </a:cxn>
              <a:cxn ang="0">
                <a:pos x="127" y="15"/>
              </a:cxn>
              <a:cxn ang="0">
                <a:pos x="103" y="6"/>
              </a:cxn>
              <a:cxn ang="0">
                <a:pos x="99" y="4"/>
              </a:cxn>
              <a:cxn ang="0">
                <a:pos x="94" y="0"/>
              </a:cxn>
            </a:cxnLst>
            <a:rect l="0" t="0" r="r" b="b"/>
            <a:pathLst>
              <a:path w="194" h="483">
                <a:moveTo>
                  <a:pt x="94" y="482"/>
                </a:moveTo>
                <a:lnTo>
                  <a:pt x="136" y="445"/>
                </a:lnTo>
                <a:lnTo>
                  <a:pt x="169" y="409"/>
                </a:lnTo>
                <a:lnTo>
                  <a:pt x="183" y="392"/>
                </a:lnTo>
                <a:lnTo>
                  <a:pt x="188" y="374"/>
                </a:lnTo>
                <a:lnTo>
                  <a:pt x="193" y="355"/>
                </a:lnTo>
                <a:lnTo>
                  <a:pt x="188" y="338"/>
                </a:lnTo>
                <a:lnTo>
                  <a:pt x="174" y="318"/>
                </a:lnTo>
                <a:lnTo>
                  <a:pt x="155" y="301"/>
                </a:lnTo>
                <a:lnTo>
                  <a:pt x="122" y="284"/>
                </a:lnTo>
                <a:lnTo>
                  <a:pt x="89" y="265"/>
                </a:lnTo>
                <a:lnTo>
                  <a:pt x="56" y="247"/>
                </a:lnTo>
                <a:lnTo>
                  <a:pt x="28" y="230"/>
                </a:lnTo>
                <a:lnTo>
                  <a:pt x="9" y="211"/>
                </a:lnTo>
                <a:lnTo>
                  <a:pt x="0" y="194"/>
                </a:lnTo>
                <a:lnTo>
                  <a:pt x="4" y="174"/>
                </a:lnTo>
                <a:lnTo>
                  <a:pt x="14" y="155"/>
                </a:lnTo>
                <a:lnTo>
                  <a:pt x="37" y="136"/>
                </a:lnTo>
                <a:lnTo>
                  <a:pt x="61" y="116"/>
                </a:lnTo>
                <a:lnTo>
                  <a:pt x="89" y="97"/>
                </a:lnTo>
                <a:lnTo>
                  <a:pt x="113" y="80"/>
                </a:lnTo>
                <a:lnTo>
                  <a:pt x="132" y="62"/>
                </a:lnTo>
                <a:lnTo>
                  <a:pt x="141" y="49"/>
                </a:lnTo>
                <a:lnTo>
                  <a:pt x="146" y="39"/>
                </a:lnTo>
                <a:lnTo>
                  <a:pt x="141" y="30"/>
                </a:lnTo>
                <a:lnTo>
                  <a:pt x="127" y="15"/>
                </a:lnTo>
                <a:lnTo>
                  <a:pt x="103" y="6"/>
                </a:lnTo>
                <a:lnTo>
                  <a:pt x="99" y="4"/>
                </a:lnTo>
                <a:lnTo>
                  <a:pt x="9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breadth-first search,</a:t>
            </a:r>
          </a:p>
          <a:p>
            <a:pPr lvl="1"/>
            <a:r>
              <a:rPr lang="en-US" dirty="0" smtClean="0"/>
              <a:t>It adds nodes into S in order of their distance to s</a:t>
            </a:r>
          </a:p>
          <a:p>
            <a:endParaRPr lang="en-US" dirty="0" smtClean="0"/>
          </a:p>
          <a:p>
            <a:r>
              <a:rPr lang="en-US" dirty="0" smtClean="0"/>
              <a:t>The algorithm also induces a shortest-paths tree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Negative-weight Edges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edges may have negative weights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there is a negative cycle reachable from </a:t>
            </a:r>
            <a:r>
              <a:rPr lang="en-US" i="1" dirty="0" smtClean="0">
                <a:solidFill>
                  <a:srgbClr val="0B1196"/>
                </a:solidFill>
              </a:rPr>
              <a:t>s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Shortest path is no longer well-defined</a:t>
            </a:r>
          </a:p>
          <a:p>
            <a:pPr eaLnBrk="1" hangingPunct="1"/>
            <a:r>
              <a:rPr lang="en-US" dirty="0" smtClean="0"/>
              <a:t>Otherwise, it is fine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cannot have cycles inside</a:t>
            </a:r>
          </a:p>
          <a:p>
            <a:pPr lvl="1" eaLnBrk="1" hangingPunct="1"/>
            <a:r>
              <a:rPr lang="en-US" smtClean="0"/>
              <a:t>Negative cycles : already eliminated</a:t>
            </a:r>
          </a:p>
          <a:p>
            <a:pPr lvl="1" eaLnBrk="1" hangingPunct="1"/>
            <a:r>
              <a:rPr lang="en-US" smtClean="0"/>
              <a:t>Positive cycles: can be removed</a:t>
            </a:r>
          </a:p>
          <a:p>
            <a:pPr lvl="1" eaLnBrk="1" hangingPunct="1"/>
            <a:r>
              <a:rPr lang="en-US" smtClean="0"/>
              <a:t>0-weight cycles: can be removed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So each shortest path does not have cycles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Optimal Substructure Property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a shortest path, any subpath is also a shortest path between corresponding nodes</a:t>
            </a:r>
          </a:p>
          <a:p>
            <a:pPr lvl="1" eaLnBrk="1" hangingPunct="1"/>
            <a:r>
              <a:rPr lang="en-US" smtClean="0"/>
              <a:t>Proof by contradiction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Shortest-paths Tree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 every node </a:t>
            </a:r>
            <a:r>
              <a:rPr lang="en-US" i="1" smtClean="0">
                <a:solidFill>
                  <a:srgbClr val="0B1196"/>
                </a:solidFill>
              </a:rPr>
              <a:t>v </a:t>
            </a:r>
            <a:r>
              <a:rPr lang="en-US" i="1" smtClean="0">
                <a:solidFill>
                  <a:srgbClr val="0B1196"/>
                </a:solidFill>
                <a:sym typeface="Symbol" pitchFamily="18" charset="2"/>
              </a:rPr>
              <a:t> </a:t>
            </a:r>
            <a:r>
              <a:rPr lang="en-US" i="1" smtClean="0">
                <a:solidFill>
                  <a:srgbClr val="0B1196"/>
                </a:solidFill>
              </a:rPr>
              <a:t>V, π[v]</a:t>
            </a:r>
            <a:r>
              <a:rPr lang="en-US" smtClean="0"/>
              <a:t> is the predecessor of </a:t>
            </a:r>
            <a:r>
              <a:rPr lang="en-US" i="1" smtClean="0">
                <a:solidFill>
                  <a:srgbClr val="0B1196"/>
                </a:solidFill>
              </a:rPr>
              <a:t>v</a:t>
            </a:r>
            <a:r>
              <a:rPr lang="en-US" smtClean="0"/>
              <a:t> in shortest path from source </a:t>
            </a:r>
            <a:r>
              <a:rPr lang="en-US" i="1" smtClean="0">
                <a:solidFill>
                  <a:srgbClr val="0B1196"/>
                </a:solidFill>
              </a:rPr>
              <a:t>s</a:t>
            </a:r>
            <a:r>
              <a:rPr lang="en-US" smtClean="0"/>
              <a:t> to </a:t>
            </a:r>
            <a:r>
              <a:rPr lang="en-US" i="1" smtClean="0">
                <a:solidFill>
                  <a:srgbClr val="0B1196"/>
                </a:solidFill>
              </a:rPr>
              <a:t>v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Nil if does not exist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our algorithm will output a shortest-path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Root is source </a:t>
            </a:r>
            <a:r>
              <a:rPr lang="en-US" i="1" smtClean="0">
                <a:solidFill>
                  <a:srgbClr val="0B1196"/>
                </a:solidFill>
              </a:rPr>
              <a:t>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Edges are </a:t>
            </a:r>
            <a:r>
              <a:rPr lang="en-US" i="1" smtClean="0">
                <a:solidFill>
                  <a:srgbClr val="0B1196"/>
                </a:solidFill>
              </a:rPr>
              <a:t>(π[v] , v)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shortest path between </a:t>
            </a:r>
            <a:r>
              <a:rPr lang="en-US" i="1" smtClean="0">
                <a:solidFill>
                  <a:srgbClr val="0B1196"/>
                </a:solidFill>
              </a:rPr>
              <a:t>s</a:t>
            </a:r>
            <a:r>
              <a:rPr lang="en-US" smtClean="0"/>
              <a:t> and </a:t>
            </a:r>
            <a:r>
              <a:rPr lang="en-US" i="1" smtClean="0">
                <a:solidFill>
                  <a:srgbClr val="0B1196"/>
                </a:solidFill>
              </a:rPr>
              <a:t>v</a:t>
            </a:r>
            <a:r>
              <a:rPr lang="en-US" smtClean="0"/>
              <a:t> is the unique tree path from root s to </a:t>
            </a:r>
            <a:r>
              <a:rPr lang="en-US" i="1" smtClean="0">
                <a:solidFill>
                  <a:srgbClr val="0B1196"/>
                </a:solidFill>
              </a:rPr>
              <a:t>v</a:t>
            </a:r>
            <a:r>
              <a:rPr lang="en-US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20484" name="Picture 3" descr=" d3_1.tiff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3575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 descr=" d3_2.tiff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286000"/>
            <a:ext cx="382905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1969</Words>
  <Application>Microsoft Office PowerPoint</Application>
  <PresentationFormat>On-screen Show (4:3)</PresentationFormat>
  <Paragraphs>715</Paragraphs>
  <Slides>49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Equation</vt:lpstr>
      <vt:lpstr>Single Source Shortest Path</vt:lpstr>
      <vt:lpstr>Shortest Path</vt:lpstr>
      <vt:lpstr>Shortest Path Applications</vt:lpstr>
      <vt:lpstr>Various Problems</vt:lpstr>
      <vt:lpstr>Negative-weight Edges</vt:lpstr>
      <vt:lpstr>Cycles</vt:lpstr>
      <vt:lpstr>Optimal Substructure Property</vt:lpstr>
      <vt:lpstr>Shortest-paths Tree</vt:lpstr>
      <vt:lpstr>Example</vt:lpstr>
      <vt:lpstr>Goal:</vt:lpstr>
      <vt:lpstr>General Results (Relaxation)</vt:lpstr>
      <vt:lpstr>Basic Operation: Relaxation</vt:lpstr>
      <vt:lpstr>Properties of Relaxation</vt:lpstr>
      <vt:lpstr>Properties of Relaxation</vt:lpstr>
      <vt:lpstr>Shortest-paths Properties</vt:lpstr>
      <vt:lpstr>Properties cont.</vt:lpstr>
      <vt:lpstr>Bellman-Ford Algorithm</vt:lpstr>
      <vt:lpstr>Pseudo-code</vt:lpstr>
      <vt:lpstr>Example</vt:lpstr>
      <vt:lpstr>Example</vt:lpstr>
      <vt:lpstr>Example</vt:lpstr>
      <vt:lpstr>Example</vt:lpstr>
      <vt:lpstr>Example</vt:lpstr>
      <vt:lpstr>Correctness</vt:lpstr>
      <vt:lpstr>Summary</vt:lpstr>
      <vt:lpstr>Directed Acyclic Graphs</vt:lpstr>
      <vt:lpstr>Pseudo-code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Correctness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Dijkstra’s Algorithm</vt:lpstr>
      <vt:lpstr>Dijkstra’s: Theorem</vt:lpstr>
      <vt:lpstr>Dijkstra’s: Proof</vt:lpstr>
      <vt:lpstr>Proof Explained</vt:lpstr>
      <vt:lpstr>Remarks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cp:lastModifiedBy>user</cp:lastModifiedBy>
  <cp:revision>19</cp:revision>
  <dcterms:created xsi:type="dcterms:W3CDTF">2006-08-16T00:00:00Z</dcterms:created>
  <dcterms:modified xsi:type="dcterms:W3CDTF">2014-03-11T04:59:32Z</dcterms:modified>
</cp:coreProperties>
</file>