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sldIdLst>
    <p:sldId id="256" r:id="rId2"/>
    <p:sldId id="257" r:id="rId3"/>
    <p:sldId id="335" r:id="rId4"/>
    <p:sldId id="345" r:id="rId5"/>
    <p:sldId id="336" r:id="rId6"/>
    <p:sldId id="337" r:id="rId7"/>
    <p:sldId id="346" r:id="rId8"/>
    <p:sldId id="338" r:id="rId9"/>
    <p:sldId id="354" r:id="rId10"/>
    <p:sldId id="339" r:id="rId11"/>
    <p:sldId id="340" r:id="rId12"/>
    <p:sldId id="263" r:id="rId13"/>
    <p:sldId id="264" r:id="rId14"/>
    <p:sldId id="352" r:id="rId15"/>
    <p:sldId id="265" r:id="rId16"/>
    <p:sldId id="353" r:id="rId17"/>
    <p:sldId id="350" r:id="rId18"/>
    <p:sldId id="267" r:id="rId19"/>
    <p:sldId id="268" r:id="rId20"/>
    <p:sldId id="269" r:id="rId21"/>
    <p:sldId id="270" r:id="rId22"/>
    <p:sldId id="271" r:id="rId23"/>
    <p:sldId id="334" r:id="rId24"/>
    <p:sldId id="272" r:id="rId25"/>
    <p:sldId id="273" r:id="rId26"/>
    <p:sldId id="275" r:id="rId27"/>
    <p:sldId id="276" r:id="rId28"/>
    <p:sldId id="277" r:id="rId29"/>
    <p:sldId id="278" r:id="rId30"/>
    <p:sldId id="280" r:id="rId31"/>
    <p:sldId id="349" r:id="rId32"/>
    <p:sldId id="279" r:id="rId33"/>
    <p:sldId id="351" r:id="rId34"/>
    <p:sldId id="282" r:id="rId35"/>
    <p:sldId id="283" r:id="rId36"/>
    <p:sldId id="284" r:id="rId37"/>
    <p:sldId id="316" r:id="rId38"/>
    <p:sldId id="287" r:id="rId39"/>
    <p:sldId id="286" r:id="rId40"/>
    <p:sldId id="288" r:id="rId41"/>
    <p:sldId id="289" r:id="rId42"/>
    <p:sldId id="290" r:id="rId43"/>
    <p:sldId id="355" r:id="rId44"/>
    <p:sldId id="347" r:id="rId45"/>
    <p:sldId id="291" r:id="rId46"/>
    <p:sldId id="322" r:id="rId47"/>
    <p:sldId id="292" r:id="rId48"/>
    <p:sldId id="333" r:id="rId49"/>
    <p:sldId id="294" r:id="rId50"/>
    <p:sldId id="356" r:id="rId51"/>
    <p:sldId id="357" r:id="rId52"/>
    <p:sldId id="295" r:id="rId53"/>
    <p:sldId id="296" r:id="rId54"/>
    <p:sldId id="297" r:id="rId55"/>
    <p:sldId id="298" r:id="rId56"/>
    <p:sldId id="317" r:id="rId57"/>
    <p:sldId id="299" r:id="rId58"/>
    <p:sldId id="318" r:id="rId59"/>
    <p:sldId id="300" r:id="rId60"/>
    <p:sldId id="301" r:id="rId61"/>
    <p:sldId id="302" r:id="rId62"/>
    <p:sldId id="304" r:id="rId63"/>
    <p:sldId id="314" r:id="rId64"/>
    <p:sldId id="305" r:id="rId65"/>
    <p:sldId id="319" r:id="rId66"/>
    <p:sldId id="306" r:id="rId67"/>
    <p:sldId id="307" r:id="rId68"/>
    <p:sldId id="308" r:id="rId69"/>
    <p:sldId id="344" r:id="rId70"/>
    <p:sldId id="342" r:id="rId71"/>
    <p:sldId id="343" r:id="rId72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66FF66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9" autoAdjust="0"/>
    <p:restoredTop sz="94687" autoAdjust="0"/>
  </p:normalViewPr>
  <p:slideViewPr>
    <p:cSldViewPr>
      <p:cViewPr varScale="1">
        <p:scale>
          <a:sx n="70" d="100"/>
          <a:sy n="70" d="100"/>
        </p:scale>
        <p:origin x="17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>
            <a:extLst>
              <a:ext uri="{FF2B5EF4-FFF2-40B4-BE49-F238E27FC236}">
                <a16:creationId xmlns:a16="http://schemas.microsoft.com/office/drawing/2014/main" id="{50A131D9-514E-4DCC-9D6C-5D9438357A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1027">
            <a:extLst>
              <a:ext uri="{FF2B5EF4-FFF2-40B4-BE49-F238E27FC236}">
                <a16:creationId xmlns:a16="http://schemas.microsoft.com/office/drawing/2014/main" id="{709CC2E8-F987-447F-9FF7-1374C77F62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1028">
            <a:extLst>
              <a:ext uri="{FF2B5EF4-FFF2-40B4-BE49-F238E27FC236}">
                <a16:creationId xmlns:a16="http://schemas.microsoft.com/office/drawing/2014/main" id="{F8F46BCE-6258-48DA-92F5-5D81BBF7FBD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1029">
            <a:extLst>
              <a:ext uri="{FF2B5EF4-FFF2-40B4-BE49-F238E27FC236}">
                <a16:creationId xmlns:a16="http://schemas.microsoft.com/office/drawing/2014/main" id="{4879D3EE-10BD-40BC-8076-985F6EEB3A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2710" name="Rectangle 1030">
            <a:extLst>
              <a:ext uri="{FF2B5EF4-FFF2-40B4-BE49-F238E27FC236}">
                <a16:creationId xmlns:a16="http://schemas.microsoft.com/office/drawing/2014/main" id="{FC3116DF-CF7E-43D9-9F35-93C02AC317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1031">
            <a:extLst>
              <a:ext uri="{FF2B5EF4-FFF2-40B4-BE49-F238E27FC236}">
                <a16:creationId xmlns:a16="http://schemas.microsoft.com/office/drawing/2014/main" id="{98A34759-7ECA-44B8-A75B-F66A93BF73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838E42-D58A-41FF-9A9E-47508FB5B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>
            <a:extLst>
              <a:ext uri="{FF2B5EF4-FFF2-40B4-BE49-F238E27FC236}">
                <a16:creationId xmlns:a16="http://schemas.microsoft.com/office/drawing/2014/main" id="{A82023D0-AEFF-4975-9F37-C3807CA4E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C12B09-A013-40F8-B950-FF73155B8FE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5FE706D-B035-4D4D-8CDD-8CEC4FD2DB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2EF8EB2-181F-403A-AD46-E7207D28A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>
            <a:extLst>
              <a:ext uri="{FF2B5EF4-FFF2-40B4-BE49-F238E27FC236}">
                <a16:creationId xmlns:a16="http://schemas.microsoft.com/office/drawing/2014/main" id="{CDFE67DB-2F25-42B9-8076-09ECBDCCE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FDB1F0-FA94-47ED-BBC1-051C0AD83EF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05F2A73-0795-4487-8F01-599781E7D9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5314135-302A-4597-9BB7-7D124899F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>
            <a:extLst>
              <a:ext uri="{FF2B5EF4-FFF2-40B4-BE49-F238E27FC236}">
                <a16:creationId xmlns:a16="http://schemas.microsoft.com/office/drawing/2014/main" id="{515C1ED0-B06B-4090-90FF-E41B5A158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E52BF2-5A3F-422F-AAE9-EE40BE99A44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DA15549-BA0B-4899-825E-A25B764690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8B638C0-869D-4360-B108-5E06A6EE7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>
            <a:extLst>
              <a:ext uri="{FF2B5EF4-FFF2-40B4-BE49-F238E27FC236}">
                <a16:creationId xmlns:a16="http://schemas.microsoft.com/office/drawing/2014/main" id="{2DB179DA-2EAD-45D3-A7DC-C8F87945B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721009-7D1A-4952-BC45-1B7F8ED38D8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D19BCCB-121F-48E0-B0C5-2A81ED97E4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F00C28F-1789-409C-AC9E-98E1FE158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>
            <a:extLst>
              <a:ext uri="{FF2B5EF4-FFF2-40B4-BE49-F238E27FC236}">
                <a16:creationId xmlns:a16="http://schemas.microsoft.com/office/drawing/2014/main" id="{6F41227B-421A-4C99-AA14-F9B5196B3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77787A-BFD3-4794-BA0F-B85E8BF0DF5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03106D9-F9AC-46B2-988C-79DA1D8501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F91CF385-8BA8-4890-B5B4-A76CC43FC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>
            <a:extLst>
              <a:ext uri="{FF2B5EF4-FFF2-40B4-BE49-F238E27FC236}">
                <a16:creationId xmlns:a16="http://schemas.microsoft.com/office/drawing/2014/main" id="{A07D813B-BBDC-4689-BC9C-5F8910E24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4286D6-8149-476C-BE88-7DE981E23587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525B8F2-7DAE-48E3-8EF0-67680ABC09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E40E07F-C8A1-4873-98A9-EE0BF3A66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>
            <a:extLst>
              <a:ext uri="{FF2B5EF4-FFF2-40B4-BE49-F238E27FC236}">
                <a16:creationId xmlns:a16="http://schemas.microsoft.com/office/drawing/2014/main" id="{8400F9DB-7BF2-4945-9835-B12F8AD47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A67282-CD78-4DC8-958E-44DC4C19520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F1DD155-7797-4347-A661-20B2181342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7E13D14-D636-47DF-98E1-1457CA13D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>
            <a:extLst>
              <a:ext uri="{FF2B5EF4-FFF2-40B4-BE49-F238E27FC236}">
                <a16:creationId xmlns:a16="http://schemas.microsoft.com/office/drawing/2014/main" id="{FB6D2306-B880-4B52-B72B-245C565BF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7D1353-EC56-486D-BBE2-DE9EF360618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BCC80FE-6910-423D-A555-2759BC84B4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EE9D5D4-BC91-43A6-AB45-3A7FD97CB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>
            <a:extLst>
              <a:ext uri="{FF2B5EF4-FFF2-40B4-BE49-F238E27FC236}">
                <a16:creationId xmlns:a16="http://schemas.microsoft.com/office/drawing/2014/main" id="{649DB00A-384D-44B7-A63F-3D3B04941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72ACFB-C2A7-418F-AA2E-21636EB3DB2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AFDA075-6E72-4200-AA4C-2F06D0BBD1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A30FE14-8094-4E8E-B988-0F7511B69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31">
            <a:extLst>
              <a:ext uri="{FF2B5EF4-FFF2-40B4-BE49-F238E27FC236}">
                <a16:creationId xmlns:a16="http://schemas.microsoft.com/office/drawing/2014/main" id="{3232CE06-3C5B-46A6-8DD4-B346104D3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F28900-335F-4970-AB12-B32911AEBA0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F8D7B46-6284-45F2-9D54-401C71A9E8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EC35C16-CFD4-4C6C-BC4E-637774534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>
            <a:extLst>
              <a:ext uri="{FF2B5EF4-FFF2-40B4-BE49-F238E27FC236}">
                <a16:creationId xmlns:a16="http://schemas.microsoft.com/office/drawing/2014/main" id="{00277125-6DE6-4A69-A790-1CFE9137F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62E048-F458-4E5E-A0A2-1C79188853B7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1D713661-A6B3-46C5-A853-4D90D40853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8CA8A00-B4A4-4493-9672-EC00832BB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>
            <a:extLst>
              <a:ext uri="{FF2B5EF4-FFF2-40B4-BE49-F238E27FC236}">
                <a16:creationId xmlns:a16="http://schemas.microsoft.com/office/drawing/2014/main" id="{90127438-E9BE-4A07-97B0-473EBD1B0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39E284-965F-4BD1-9361-34F3603D6B2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4EE8B8B-E11D-48F7-BDFD-4E32E2C720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76D6F61-47D2-481E-8AFB-DCC93EC65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>
            <a:extLst>
              <a:ext uri="{FF2B5EF4-FFF2-40B4-BE49-F238E27FC236}">
                <a16:creationId xmlns:a16="http://schemas.microsoft.com/office/drawing/2014/main" id="{3D04FBA6-83C3-4EAA-8312-1B1C50AB3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2F12CF-1C73-4AE8-9286-C23E5CBFC57E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5DA2FCB-6813-46FD-9C6E-A26C2D1049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707EDA9-CD9C-47EC-91F9-115003119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31">
            <a:extLst>
              <a:ext uri="{FF2B5EF4-FFF2-40B4-BE49-F238E27FC236}">
                <a16:creationId xmlns:a16="http://schemas.microsoft.com/office/drawing/2014/main" id="{FC877928-7590-4E34-B519-F568B4F65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587AE3-B516-4196-AD77-6306B6016D4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55C72C0-2CB0-4FD9-8E63-04B562BCB1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DD232EA-4E57-43EB-B6EE-46CA17FBF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>
            <a:extLst>
              <a:ext uri="{FF2B5EF4-FFF2-40B4-BE49-F238E27FC236}">
                <a16:creationId xmlns:a16="http://schemas.microsoft.com/office/drawing/2014/main" id="{FB55C576-304F-454E-ACFD-B3F06A3A1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6BBD3F-BA5F-4EC9-AFA3-3C66C402D695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8D6EADD-ED1C-49D2-B41B-82BD59B392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63DB60E-9009-4250-97CA-910F576E6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31">
            <a:extLst>
              <a:ext uri="{FF2B5EF4-FFF2-40B4-BE49-F238E27FC236}">
                <a16:creationId xmlns:a16="http://schemas.microsoft.com/office/drawing/2014/main" id="{8CEE379B-B83D-4384-94B9-F201404A1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95780B-2738-47B6-90AD-2133698CD65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DACFE92-ACDD-4D7C-AF48-ACF93862EA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6697F5A9-F896-41F4-81C1-8E1B48C91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31">
            <a:extLst>
              <a:ext uri="{FF2B5EF4-FFF2-40B4-BE49-F238E27FC236}">
                <a16:creationId xmlns:a16="http://schemas.microsoft.com/office/drawing/2014/main" id="{04795693-E278-4BA0-AC30-882BB7B41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D889A0-F8E8-4B36-96D1-CDBE750B98A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B018D3E-05BC-471A-9C62-09761C6AC4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36ABB26F-E4D5-4AC1-BC21-081CBCA59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>
            <a:extLst>
              <a:ext uri="{FF2B5EF4-FFF2-40B4-BE49-F238E27FC236}">
                <a16:creationId xmlns:a16="http://schemas.microsoft.com/office/drawing/2014/main" id="{F210169D-BB76-4CF8-94BF-0F5A5508B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6936E0-ACE0-4A64-A460-BCDB185E458E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ADF50742-E543-44CA-8C7C-7E2504D830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BF88A46-0E28-46D8-94A8-62A6EADE7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>
            <a:extLst>
              <a:ext uri="{FF2B5EF4-FFF2-40B4-BE49-F238E27FC236}">
                <a16:creationId xmlns:a16="http://schemas.microsoft.com/office/drawing/2014/main" id="{D0BFDB2A-4A5C-4D66-AB7D-975705BAD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498CE6-AB04-4996-A671-0411B1C2CD65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5EBFB47A-64A2-4AA6-AF1A-E5CB6A2C54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39EDAE0-8895-4A7F-A2AE-EBBD87B8D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>
            <a:extLst>
              <a:ext uri="{FF2B5EF4-FFF2-40B4-BE49-F238E27FC236}">
                <a16:creationId xmlns:a16="http://schemas.microsoft.com/office/drawing/2014/main" id="{5CCA8B77-0A4D-47A1-AD61-4C7ED3884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DE7EA4-77E8-4042-924F-22982B443B6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7BA2951-F9D8-41C3-B79A-E7114D0CFD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A2306873-537A-491E-9034-EB6617FC8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31">
            <a:extLst>
              <a:ext uri="{FF2B5EF4-FFF2-40B4-BE49-F238E27FC236}">
                <a16:creationId xmlns:a16="http://schemas.microsoft.com/office/drawing/2014/main" id="{79C6DE4C-8028-483A-AC10-C59CDC498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F38DB6-0F94-4F01-BEBB-3EC917891DD1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0D8AF828-4754-48C8-966F-528B6DFBA9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4A40711C-1679-42F6-B7C5-5021C2E5D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1">
            <a:extLst>
              <a:ext uri="{FF2B5EF4-FFF2-40B4-BE49-F238E27FC236}">
                <a16:creationId xmlns:a16="http://schemas.microsoft.com/office/drawing/2014/main" id="{1993B4F3-8465-4E3E-B75B-0189D4371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8F3126-EFA7-4829-9F5D-E62FB913A2F9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73B4FA7C-F507-4C66-B14E-C2AE3C946E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9C2E0A5-BF00-48F5-A1FA-C4C9DA40F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>
            <a:extLst>
              <a:ext uri="{FF2B5EF4-FFF2-40B4-BE49-F238E27FC236}">
                <a16:creationId xmlns:a16="http://schemas.microsoft.com/office/drawing/2014/main" id="{9404830C-705B-421F-8A52-0E5D472E0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6A130F-2F18-43A4-8BD2-FF5BCFD774E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3FAF9DC-25CF-4600-8A46-A52AA2C67C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9E86EF1-3CA9-48AE-AD97-5211CE146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>
            <a:extLst>
              <a:ext uri="{FF2B5EF4-FFF2-40B4-BE49-F238E27FC236}">
                <a16:creationId xmlns:a16="http://schemas.microsoft.com/office/drawing/2014/main" id="{57C1CF54-E70E-4957-996B-8EE16831F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E35678-6DC1-424E-8738-41FD2CAE7C05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F58D4B3-2FE8-477B-ACD7-F13F56B484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9E807AA-1567-4051-AFA1-839857413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31">
            <a:extLst>
              <a:ext uri="{FF2B5EF4-FFF2-40B4-BE49-F238E27FC236}">
                <a16:creationId xmlns:a16="http://schemas.microsoft.com/office/drawing/2014/main" id="{121D3F04-0D86-4AD2-B091-0BE3F009B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695277-3294-4C07-881F-C9EC77519491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2152660-E373-4ACF-AB93-D2FDCC8F44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E713E889-1D11-451C-991F-CCC56D506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31">
            <a:extLst>
              <a:ext uri="{FF2B5EF4-FFF2-40B4-BE49-F238E27FC236}">
                <a16:creationId xmlns:a16="http://schemas.microsoft.com/office/drawing/2014/main" id="{820059D7-88CC-4128-8E1C-4D47B9F4F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F5F5BA-039E-49DE-8DD2-4DA906B47925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901B70C7-4444-4B6F-84F3-3534EA0188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ED7200B-8F38-4DA6-A39B-04EE79EE2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31">
            <a:extLst>
              <a:ext uri="{FF2B5EF4-FFF2-40B4-BE49-F238E27FC236}">
                <a16:creationId xmlns:a16="http://schemas.microsoft.com/office/drawing/2014/main" id="{C2709EE5-CAE5-4EEA-AB10-4E4C1BA6C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733B60-9C97-4351-A6DA-61F6586DAFFF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D2C05E76-3D98-44CD-9ECD-F018EF1867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295FFCD-C6D5-4880-B202-3E25A388E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>
            <a:extLst>
              <a:ext uri="{FF2B5EF4-FFF2-40B4-BE49-F238E27FC236}">
                <a16:creationId xmlns:a16="http://schemas.microsoft.com/office/drawing/2014/main" id="{C821843D-6D9D-4F95-B966-370DED997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E9483B-56AD-4785-B4D7-7A654046EF2A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BC32AF2-E90A-46F1-80B3-6772C95649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C37B3C1A-0EC4-4AF0-A6B1-AB6451B3C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>
            <a:extLst>
              <a:ext uri="{FF2B5EF4-FFF2-40B4-BE49-F238E27FC236}">
                <a16:creationId xmlns:a16="http://schemas.microsoft.com/office/drawing/2014/main" id="{512B00D4-EECB-4155-B705-51CF3183F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7AC592-C781-4931-84C8-B49297DC18A3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4BD65A3-721A-4D3D-A4B1-5FD808C494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854073A-5B45-46CC-A0AC-5DE8935C6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>
            <a:extLst>
              <a:ext uri="{FF2B5EF4-FFF2-40B4-BE49-F238E27FC236}">
                <a16:creationId xmlns:a16="http://schemas.microsoft.com/office/drawing/2014/main" id="{11E1C28B-3F65-484A-8D89-396D7C489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CBB72-3CE8-4DA2-8FE5-5417D8B7B50E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4160F8F1-F779-4493-852C-67E45239CD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9D60C757-33CA-4195-8F60-38FD49685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>
            <a:extLst>
              <a:ext uri="{FF2B5EF4-FFF2-40B4-BE49-F238E27FC236}">
                <a16:creationId xmlns:a16="http://schemas.microsoft.com/office/drawing/2014/main" id="{25C8C869-F375-45B0-B4B2-37AD9E12C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3A56DD-D085-48F2-A9A1-65C830ABAD56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63F30EBE-F184-4442-B744-839F1CDEDC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017C94F9-6F62-40CE-8514-64583147E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31">
            <a:extLst>
              <a:ext uri="{FF2B5EF4-FFF2-40B4-BE49-F238E27FC236}">
                <a16:creationId xmlns:a16="http://schemas.microsoft.com/office/drawing/2014/main" id="{45A3B998-3899-42D8-A971-FDD5860716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39B0B5-80B7-40D4-B9E2-762362D91EF4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854165C-CD5B-4AD5-9C43-49FDA7F539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3F7C44-7097-4D1B-8CEB-A06072ECC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31">
            <a:extLst>
              <a:ext uri="{FF2B5EF4-FFF2-40B4-BE49-F238E27FC236}">
                <a16:creationId xmlns:a16="http://schemas.microsoft.com/office/drawing/2014/main" id="{E6337A15-1335-41F8-8738-9566A830F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CB7B31-206B-4074-800D-2ADC9CFFBD10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A53D0AD9-D0F0-4A04-9397-AA56007ECD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E11FE64-F05D-47A5-B4DA-495979891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>
            <a:extLst>
              <a:ext uri="{FF2B5EF4-FFF2-40B4-BE49-F238E27FC236}">
                <a16:creationId xmlns:a16="http://schemas.microsoft.com/office/drawing/2014/main" id="{281B1BA9-7E32-45C3-9EED-7491F2C66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E7B14A-C33F-4E5C-ADC8-EA567029935B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08EA6A2-4050-4D34-8C60-E74EE8CBD7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C3EF582-F98F-46D7-8D5A-4763E42DB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31">
            <a:extLst>
              <a:ext uri="{FF2B5EF4-FFF2-40B4-BE49-F238E27FC236}">
                <a16:creationId xmlns:a16="http://schemas.microsoft.com/office/drawing/2014/main" id="{D0141102-65A3-41A7-8C7A-8FBE69241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337F8D-C711-46E1-A5E3-E171A6EA864D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ECD2B3C-91D6-467B-80BE-1EB44D28D2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E597EF9-77B1-4CAF-9A12-F75B49057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31">
            <a:extLst>
              <a:ext uri="{FF2B5EF4-FFF2-40B4-BE49-F238E27FC236}">
                <a16:creationId xmlns:a16="http://schemas.microsoft.com/office/drawing/2014/main" id="{72975F61-A404-4F02-9E00-A86F18FF8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A0B771-7709-4804-A900-94B9642058B1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534857F3-C071-49FD-AF3E-6711C0715C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CD351626-2120-4091-82EE-2320A7E29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31">
            <a:extLst>
              <a:ext uri="{FF2B5EF4-FFF2-40B4-BE49-F238E27FC236}">
                <a16:creationId xmlns:a16="http://schemas.microsoft.com/office/drawing/2014/main" id="{A10573D4-CFB2-437C-886D-AE7E55AB5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0D4492-3259-4B19-BFA7-C7372716AC38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5F5C679-71AE-4F1B-9F96-0C6C107AD0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FBEC97A-2D54-4E4B-B9BF-BB512AA43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31">
            <a:extLst>
              <a:ext uri="{FF2B5EF4-FFF2-40B4-BE49-F238E27FC236}">
                <a16:creationId xmlns:a16="http://schemas.microsoft.com/office/drawing/2014/main" id="{EA5B8221-14BC-476B-8773-5F20CE1D89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3B9149-ED11-4A74-BE51-EDFC679BD577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DFFD0ACB-8882-43D0-AB4A-3C2A95CAC8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B5D12961-230E-448D-92E6-8CBFBDE8A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31">
            <a:extLst>
              <a:ext uri="{FF2B5EF4-FFF2-40B4-BE49-F238E27FC236}">
                <a16:creationId xmlns:a16="http://schemas.microsoft.com/office/drawing/2014/main" id="{372890A7-8096-4E0A-8045-EA1755810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314F5A-832D-41F5-96F6-B20457999899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8759587-54C4-41D3-9AB7-F5D851D023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C4B7FFC-587C-4DF4-BD82-EF9849306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>
            <a:extLst>
              <a:ext uri="{FF2B5EF4-FFF2-40B4-BE49-F238E27FC236}">
                <a16:creationId xmlns:a16="http://schemas.microsoft.com/office/drawing/2014/main" id="{8C642DA2-91FB-4F88-871C-5B053A6BB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603DCA-5A7C-49B3-8FF1-CACEA4020954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71F258C2-544F-491C-A0DC-3114FB045A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7260ACDD-1C7C-4A83-AF76-C68C042F1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31">
            <a:extLst>
              <a:ext uri="{FF2B5EF4-FFF2-40B4-BE49-F238E27FC236}">
                <a16:creationId xmlns:a16="http://schemas.microsoft.com/office/drawing/2014/main" id="{DA68725E-503A-4B24-A9AF-33B8A6915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7621A6-98B2-466E-9810-D3BC3D49BE0A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0D6C6BF9-6CA3-4D40-9FC6-A22C2AFF98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98E88B4B-3CAD-4731-A436-5212493CF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>
            <a:extLst>
              <a:ext uri="{FF2B5EF4-FFF2-40B4-BE49-F238E27FC236}">
                <a16:creationId xmlns:a16="http://schemas.microsoft.com/office/drawing/2014/main" id="{3BE35BCE-4821-4147-A770-2454F8F52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E9F35E-C6F0-4E55-8F8F-3605E122081C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DEC90E6-D463-4603-8866-5909BC6E07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0C4BFE6E-076A-4C5D-82A8-1EC799E32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31">
            <a:extLst>
              <a:ext uri="{FF2B5EF4-FFF2-40B4-BE49-F238E27FC236}">
                <a16:creationId xmlns:a16="http://schemas.microsoft.com/office/drawing/2014/main" id="{AD8C8841-7C3E-48BD-A535-9E3276ADC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8AD01E-5E41-4A3B-BF98-A8DB460086E2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A84853DC-C20B-455A-A5AD-0F367BF25E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D4C03954-0DAE-424B-8308-595A4D6D0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>
            <a:extLst>
              <a:ext uri="{FF2B5EF4-FFF2-40B4-BE49-F238E27FC236}">
                <a16:creationId xmlns:a16="http://schemas.microsoft.com/office/drawing/2014/main" id="{CB459764-7CC1-4BFE-A052-256CB7BB8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12C09A-1291-4CB6-BC6D-5281463FB604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A78E55EE-229C-45B6-9478-EB5FCF5643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3F7EB6E-9F21-4E4A-B0B3-868E9A0BA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>
            <a:extLst>
              <a:ext uri="{FF2B5EF4-FFF2-40B4-BE49-F238E27FC236}">
                <a16:creationId xmlns:a16="http://schemas.microsoft.com/office/drawing/2014/main" id="{37AF0E25-45F9-470B-BA39-B80B56499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8F7AA0-FC53-4151-B506-1FB4E23C1E5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A9D442F-07DF-4B67-BCA0-8F2A2EDBF6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8E8D7B0-BA31-417F-AA51-74E9A0150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31">
            <a:extLst>
              <a:ext uri="{FF2B5EF4-FFF2-40B4-BE49-F238E27FC236}">
                <a16:creationId xmlns:a16="http://schemas.microsoft.com/office/drawing/2014/main" id="{5681BC44-93FA-4ACE-A9BF-9FEF278FA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C0AAC5-11E4-42E6-A032-0A9F202FBD14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83BC4FF8-7768-466B-AB6E-8F731E65A6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2224C77-4052-4007-8A41-B0AC2A075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31">
            <a:extLst>
              <a:ext uri="{FF2B5EF4-FFF2-40B4-BE49-F238E27FC236}">
                <a16:creationId xmlns:a16="http://schemas.microsoft.com/office/drawing/2014/main" id="{7067BE7B-19B7-46F2-B2D5-C3BFBB523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43C037-F791-45B0-A46A-690CB7CA03A4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A2503FA-6424-4543-97CE-B2935DB575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F2D4C8D6-EB80-4131-81CD-DF1832666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31">
            <a:extLst>
              <a:ext uri="{FF2B5EF4-FFF2-40B4-BE49-F238E27FC236}">
                <a16:creationId xmlns:a16="http://schemas.microsoft.com/office/drawing/2014/main" id="{1EEB8DE1-0869-40D4-B79A-6FDB1E9BD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243A86-4430-44BF-AC32-8994BF323BCA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66491AF0-D853-4F2E-9F19-0F24641F15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B9D30FF1-BA83-4C7B-827E-DCF21CF5E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31">
            <a:extLst>
              <a:ext uri="{FF2B5EF4-FFF2-40B4-BE49-F238E27FC236}">
                <a16:creationId xmlns:a16="http://schemas.microsoft.com/office/drawing/2014/main" id="{F6109722-80E3-468F-A433-E2C0F7F47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010B0A-8DBD-421B-8179-1B187762AF95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AECD964-01BB-4C16-AD00-663973BC88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2D3E6AA6-06CB-4170-85CB-D9DCDDB01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31">
            <a:extLst>
              <a:ext uri="{FF2B5EF4-FFF2-40B4-BE49-F238E27FC236}">
                <a16:creationId xmlns:a16="http://schemas.microsoft.com/office/drawing/2014/main" id="{ED89F011-E8F7-4B82-A0EC-7FD4C86E3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988965-ECE3-485E-8CB9-C917031CD5B8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06C25FF2-A330-4AED-8E55-DA99F3C81E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456DC3A3-2671-4007-921A-F51EAEC1B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>
            <a:extLst>
              <a:ext uri="{FF2B5EF4-FFF2-40B4-BE49-F238E27FC236}">
                <a16:creationId xmlns:a16="http://schemas.microsoft.com/office/drawing/2014/main" id="{DB89DE70-EE00-43BA-9A79-FD155EEA9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AC556B-91C6-43F4-A774-B992EEA33F47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E9FD36F1-D186-42B7-B2D3-BBBE45B34F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3152215B-01DA-4F08-B9E5-016FA1E31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31">
            <a:extLst>
              <a:ext uri="{FF2B5EF4-FFF2-40B4-BE49-F238E27FC236}">
                <a16:creationId xmlns:a16="http://schemas.microsoft.com/office/drawing/2014/main" id="{FD3A1681-3F4F-4F9B-B74E-E86692CBE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30EB4F-BE2C-40C6-9734-23CE716CDC27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B837250-2951-4770-A3CB-EEA8E8FB55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DC3157C8-E621-468F-9C54-EB1E395A9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31">
            <a:extLst>
              <a:ext uri="{FF2B5EF4-FFF2-40B4-BE49-F238E27FC236}">
                <a16:creationId xmlns:a16="http://schemas.microsoft.com/office/drawing/2014/main" id="{7D44F31E-4005-432A-86DF-0DD12FD93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9DBB75-8E5D-4544-ADD3-D61CFCEC75C8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A6D8320B-D378-4684-9A2A-A6B712ECF0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36C1690-4DAA-4FC8-9E14-63AFE9117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31">
            <a:extLst>
              <a:ext uri="{FF2B5EF4-FFF2-40B4-BE49-F238E27FC236}">
                <a16:creationId xmlns:a16="http://schemas.microsoft.com/office/drawing/2014/main" id="{6F006348-2900-408D-85EE-F2BD43AC3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D09BDF-EC7D-42CE-B52C-8AF8E4E763E7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97EAE28B-0625-43F9-BCE9-1E1B68305B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345FCBC-0734-4E89-8EFA-1448AB730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31">
            <a:extLst>
              <a:ext uri="{FF2B5EF4-FFF2-40B4-BE49-F238E27FC236}">
                <a16:creationId xmlns:a16="http://schemas.microsoft.com/office/drawing/2014/main" id="{8A1D41E0-912E-4670-A50B-82E8AF77D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6323BB-D5DD-4CFF-87CB-5CFA445FE804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CB5851C6-56B5-42C0-BF13-9AB9F0EDCE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45F1F251-5F15-45E9-B917-9C5D937C0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>
            <a:extLst>
              <a:ext uri="{FF2B5EF4-FFF2-40B4-BE49-F238E27FC236}">
                <a16:creationId xmlns:a16="http://schemas.microsoft.com/office/drawing/2014/main" id="{771CA213-1DA6-4E44-B6E1-44430B6A7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8436DB-B4F5-46F6-AF5F-26679EB6DD46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256AEEC-C01F-4FC1-AD4E-C1C2472861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23A7AD4-42BB-4579-AF13-8CF240A14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31">
            <a:extLst>
              <a:ext uri="{FF2B5EF4-FFF2-40B4-BE49-F238E27FC236}">
                <a16:creationId xmlns:a16="http://schemas.microsoft.com/office/drawing/2014/main" id="{785771AB-ACC3-499C-B475-0059ADC9D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91A15-13A5-4118-BAD9-FA12CA2DEFBD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7BEBC1CA-15F8-4825-AFD6-092C18E0CA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72369435-DC15-4735-92E6-18D9AAAA6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31">
            <a:extLst>
              <a:ext uri="{FF2B5EF4-FFF2-40B4-BE49-F238E27FC236}">
                <a16:creationId xmlns:a16="http://schemas.microsoft.com/office/drawing/2014/main" id="{BA51D2CE-794D-4A5F-80E1-49B551F4A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22F7E4-5D76-4581-B13A-B0E626F42C94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BF7EB633-78BC-47B2-84E6-6EE6AC786D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8B371914-A183-45E1-9C7F-D18B9F01D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31">
            <a:extLst>
              <a:ext uri="{FF2B5EF4-FFF2-40B4-BE49-F238E27FC236}">
                <a16:creationId xmlns:a16="http://schemas.microsoft.com/office/drawing/2014/main" id="{08042252-5655-4C33-8C1F-562692205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64AA49-EC3A-44AE-BB3B-23CF0C3D53A4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7533AFB-4076-4D25-BACE-8976E2DF07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4B780EE8-41C4-48FC-BBF0-AE03C1832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31">
            <a:extLst>
              <a:ext uri="{FF2B5EF4-FFF2-40B4-BE49-F238E27FC236}">
                <a16:creationId xmlns:a16="http://schemas.microsoft.com/office/drawing/2014/main" id="{BDF08269-ED16-4B6E-9AB5-B63EF229A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B997CF-B41D-412E-9997-DDFF1B4F602A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1B84E8F1-34E3-40BF-98E9-30B088AB98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B647C16D-50D4-46DC-919F-3000E905D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1">
            <a:extLst>
              <a:ext uri="{FF2B5EF4-FFF2-40B4-BE49-F238E27FC236}">
                <a16:creationId xmlns:a16="http://schemas.microsoft.com/office/drawing/2014/main" id="{ECF741D7-AEE5-4182-B5C8-D46B5A552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D8331B-1B27-43F4-BFA4-C0D5EC3D8F80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E717F5FD-03E4-410D-9564-2C0D314DFE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203F0FE7-F598-428B-9FD0-0B229BAA3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31">
            <a:extLst>
              <a:ext uri="{FF2B5EF4-FFF2-40B4-BE49-F238E27FC236}">
                <a16:creationId xmlns:a16="http://schemas.microsoft.com/office/drawing/2014/main" id="{9140D72C-48F3-47D2-B6EC-73BA16AB7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C4D100-24A1-4E87-BF9E-2704B63F575F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7C516F57-F196-46F4-8098-BDAB045703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A5124FF-E5C4-45D6-9191-A86E61705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31">
            <a:extLst>
              <a:ext uri="{FF2B5EF4-FFF2-40B4-BE49-F238E27FC236}">
                <a16:creationId xmlns:a16="http://schemas.microsoft.com/office/drawing/2014/main" id="{A471D131-CC48-4FF6-BFC9-72A8C7332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E10DFC-73D6-4BF2-8F84-871588C3F2F4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27DBB12F-6FBD-4E0F-A3EA-FA4540933C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E9C315E1-FE35-41C5-9C38-32CF79E88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31">
            <a:extLst>
              <a:ext uri="{FF2B5EF4-FFF2-40B4-BE49-F238E27FC236}">
                <a16:creationId xmlns:a16="http://schemas.microsoft.com/office/drawing/2014/main" id="{BCFF3218-0CCC-45E0-A5C7-7A759AA13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3C59DF-D69B-459C-8B76-35198AA716C8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885C798D-EC4E-4006-9F4A-895B456124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A4606463-3579-4CDE-8027-C8C239CC4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31">
            <a:extLst>
              <a:ext uri="{FF2B5EF4-FFF2-40B4-BE49-F238E27FC236}">
                <a16:creationId xmlns:a16="http://schemas.microsoft.com/office/drawing/2014/main" id="{377EFCFD-06D1-42B6-B539-0A968C540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A5D372-5E87-44AA-A9D2-932CB0751A2A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E619110-59B4-420D-B089-D60DBDA03F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5E54D65F-D883-45A0-8766-F4D613BCC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31">
            <a:extLst>
              <a:ext uri="{FF2B5EF4-FFF2-40B4-BE49-F238E27FC236}">
                <a16:creationId xmlns:a16="http://schemas.microsoft.com/office/drawing/2014/main" id="{9BF918FB-00A7-40E9-B87C-099C098D1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06BEBA-80CB-4CF1-A689-561B6A8AD206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D11485E0-122B-4A0D-8A19-41130D04AC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20D0EBFF-E84F-42B6-BFF5-1F3F87C8E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>
            <a:extLst>
              <a:ext uri="{FF2B5EF4-FFF2-40B4-BE49-F238E27FC236}">
                <a16:creationId xmlns:a16="http://schemas.microsoft.com/office/drawing/2014/main" id="{2E32F3DD-9B7B-426B-A569-12D860004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75E5E4-661F-45AB-9DD3-D29992B90B1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B42CB1C-518F-4BB0-891D-F041FB4E75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82A70BE-2AE0-49BD-ACCF-493E7C756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31">
            <a:extLst>
              <a:ext uri="{FF2B5EF4-FFF2-40B4-BE49-F238E27FC236}">
                <a16:creationId xmlns:a16="http://schemas.microsoft.com/office/drawing/2014/main" id="{416B47BB-6625-41C4-A865-13E63AE14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7D3D9D-917F-465E-86C1-F02739CA80AD}" type="slidenum">
              <a:rPr lang="en-US" altLang="en-US"/>
              <a:pPr eaLnBrk="1" hangingPunct="1"/>
              <a:t>71</a:t>
            </a:fld>
            <a:endParaRPr lang="en-US" altLang="en-US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A1ACD77D-3AB7-4293-932E-2542D99857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C8E5D4E9-A12B-4C76-9637-220B148A5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>
            <a:extLst>
              <a:ext uri="{FF2B5EF4-FFF2-40B4-BE49-F238E27FC236}">
                <a16:creationId xmlns:a16="http://schemas.microsoft.com/office/drawing/2014/main" id="{27160CD5-8E9A-4445-B5D2-E26ACCE27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1B2FDC-EAD5-450F-B4B4-28C8E968683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16077966-2120-478F-8287-E0D84D56F6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35AEFCE-E5DA-474B-9BD7-A4EF2CFED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>
            <a:extLst>
              <a:ext uri="{FF2B5EF4-FFF2-40B4-BE49-F238E27FC236}">
                <a16:creationId xmlns:a16="http://schemas.microsoft.com/office/drawing/2014/main" id="{84BE2236-3DF4-4FDD-B491-E5F5F8A09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CCBD3E-265E-4F41-93C9-0D83763BEC54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5AAFF8E-7EF7-49DD-95CB-5EC40FBF71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CB76402-9816-4DE0-BB0A-AD3E60F9A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742F02-261E-4579-8E53-6ADD058B68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248B88-3DA9-49CE-9A16-1B02005D44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DEBAF-8BB6-4FB6-83C7-57FE6B5D2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9C77A-4788-4108-B54C-971B95C78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37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93D9-EC35-4E33-A7EE-DC4E6E49C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92F40-21D6-496F-8977-489D186FF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B96098-E54D-4469-95A1-482F1BE8A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D98F5-CE40-4A9F-94D9-B3862D91F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7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900DB3-EFE2-4591-871E-EC81DE59B7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9CA19E-57C1-4097-8A80-1A434E205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DBA952-28DC-46EC-8837-6873322ED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C6258-9511-47FD-A53B-51C8783ED9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7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DD6262-2926-4FF1-BCC7-BA705A3345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DFF1BA-00A2-4D3D-83A9-15084F919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FDACB4-BFB3-43D9-AB1F-44038AEE8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A5178-8D0D-4611-952A-9F16F5EC2F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65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3953A9-3355-4A52-96C3-65D73B994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2045C6-3ED6-46C2-8DA3-E7DD8E7724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FD923E-23B8-45F6-9508-D117D33F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86BC6-A369-4A93-BA19-7D4D2041B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0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6A576-0D0E-4FA5-8EBD-7D872C28D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8CD40-3726-4EEA-9300-5033172B57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7413D-4991-4909-941B-515BEAF4B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81610-DBFD-48D6-BF27-A3624C5CA3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9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75F542-07DF-4549-A18B-73F31BB45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027793-3029-4D41-B2BD-8D136C4B7D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C04EBE-AFA4-443C-A6A6-10E767B35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60504-48E9-4357-B69C-D7A8F682EC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2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0E13052-55C5-4D4A-A9F7-74B2F8CD5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8ECB2F-EE00-443E-9967-C43D52E37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EC2AE0-7474-47D5-85BD-F47ABC935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EEC4F-AA6F-4B4B-AEED-9421FE870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40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5D94D0-386B-4190-A7A0-64FCCD448A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91B183-8201-494F-9699-AD6BFC6B2E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616895-0192-4A72-91AC-F77512998F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C9FD0-4AEB-406A-8988-6AACCBAE6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82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E8C23-4264-405A-963E-726FDCF01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4570-FDF5-40AE-9397-86118C9D1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BA645-C09B-4CCC-AC7E-C55DF8C88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E5744-82A1-49E4-9C86-5642C04F5C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89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332C3-671C-4A79-9271-26CD70A308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FC229-2C33-456E-926D-D6644F2E0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5DF06-2A1C-4CCC-B4A3-ACCB6B066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5C125-C0E0-44A7-AB0E-C09D8F657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9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E"/>
            </a:gs>
            <a:gs pos="100000">
              <a:srgbClr val="0000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B882773-8272-4F57-A133-4D74A768F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554DFA-43B1-469F-A774-261F269ED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15868E4-DB77-4251-A233-E67EB4CEF1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679637D-AF7E-4DE0-AB24-A97EF711A4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82907D7-D572-4BB8-A047-A1B0A32EF4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DA1C4BD0-64E5-4EDA-BDC6-FF2D7586D1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.jpeg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03129E1-A29D-4379-9B0B-82A0EEC25C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6000" b="1">
                <a:ea typeface="MS Mincho" panose="02020609040205080304" pitchFamily="49" charset="-128"/>
              </a:rPr>
              <a:t>Binary Search Trees</a:t>
            </a:r>
            <a:r>
              <a:rPr lang="en-US" altLang="en-US" sz="6000" b="1"/>
              <a:t>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B81D415-1724-428C-A0EE-7EBCE0CAC7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/>
          <a:p>
            <a:pPr eaLnBrk="1" hangingPunct="1"/>
            <a:r>
              <a:rPr lang="en-US" altLang="en-US"/>
              <a:t>CS 302 – Data Structures</a:t>
            </a:r>
          </a:p>
          <a:p>
            <a:pPr eaLnBrk="1" hangingPunct="1"/>
            <a:r>
              <a:rPr lang="en-US" altLang="en-US"/>
              <a:t>Chapter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455">
            <a:extLst>
              <a:ext uri="{FF2B5EF4-FFF2-40B4-BE49-F238E27FC236}">
                <a16:creationId xmlns:a16="http://schemas.microsoft.com/office/drawing/2014/main" id="{4E5F88F9-204A-4BE6-A739-8EB84360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55625"/>
            <a:ext cx="670560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5" name="Rectangle 3">
            <a:extLst>
              <a:ext uri="{FF2B5EF4-FFF2-40B4-BE49-F238E27FC236}">
                <a16:creationId xmlns:a16="http://schemas.microsoft.com/office/drawing/2014/main" id="{77EF06FC-EA05-4890-9D08-39A303AC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52578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2400">
                <a:latin typeface="Arial" charset="0"/>
              </a:rPr>
              <a:t>What is the </a:t>
            </a:r>
            <a:r>
              <a:rPr lang="en-US" sz="2400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max height</a:t>
            </a:r>
            <a:r>
              <a:rPr lang="en-US" sz="2400">
                <a:latin typeface="Arial" charset="0"/>
              </a:rPr>
              <a:t> of a tree with </a:t>
            </a:r>
            <a:r>
              <a:rPr lang="en-US" sz="2400" i="1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 nodes? </a:t>
            </a:r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6048406F-5E58-46A6-ABA2-041501AF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52578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2400">
                <a:latin typeface="Arial" charset="0"/>
              </a:rPr>
              <a:t>What is the </a:t>
            </a:r>
            <a:r>
              <a:rPr lang="en-US" sz="2400" u="sng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min height</a:t>
            </a:r>
            <a:r>
              <a:rPr lang="en-US" sz="2400">
                <a:latin typeface="Arial" charset="0"/>
              </a:rPr>
              <a:t> of a tree with </a:t>
            </a:r>
            <a:r>
              <a:rPr lang="en-US" sz="2400" i="1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 nodes? </a:t>
            </a:r>
            <a:endParaRPr lang="en-US" sz="2400" i="1">
              <a:latin typeface="Arial" charset="0"/>
            </a:endParaRPr>
          </a:p>
        </p:txBody>
      </p:sp>
      <p:sp>
        <p:nvSpPr>
          <p:cNvPr id="207878" name="Text Box 6">
            <a:extLst>
              <a:ext uri="{FF2B5EF4-FFF2-40B4-BE49-F238E27FC236}">
                <a16:creationId xmlns:a16="http://schemas.microsoft.com/office/drawing/2014/main" id="{924C5E05-6481-4941-8BE9-DD5A7B1EE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19600"/>
            <a:ext cx="354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FF9900"/>
                </a:solidFill>
              </a:rPr>
              <a:t>N</a:t>
            </a:r>
            <a:r>
              <a:rPr lang="en-US" altLang="en-US" sz="2400">
                <a:solidFill>
                  <a:srgbClr val="FF9900"/>
                </a:solidFill>
              </a:rPr>
              <a:t> (same as a linked list)</a:t>
            </a:r>
            <a:endParaRPr lang="en-US" altLang="en-US" sz="2400"/>
          </a:p>
        </p:txBody>
      </p:sp>
      <p:sp>
        <p:nvSpPr>
          <p:cNvPr id="207879" name="Text Box 7">
            <a:extLst>
              <a:ext uri="{FF2B5EF4-FFF2-40B4-BE49-F238E27FC236}">
                <a16:creationId xmlns:a16="http://schemas.microsoft.com/office/drawing/2014/main" id="{FB58F1A6-7333-45F7-878D-61349AE6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86400"/>
            <a:ext cx="136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FF9900"/>
                </a:solidFill>
              </a:rPr>
              <a:t>log(N+1)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/>
      <p:bldP spid="2078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8C2AED-8EF5-40C8-A5AA-F6D699A1A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How to search a binary tree?</a:t>
            </a:r>
            <a:r>
              <a:rPr lang="en-US" altLang="en-US"/>
              <a:t>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721336-831E-4027-AA16-0D9ED6E0C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114800"/>
          </a:xfrm>
        </p:spPr>
        <p:txBody>
          <a:bodyPr/>
          <a:lstStyle/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(1) Start at the root</a:t>
            </a:r>
            <a:endParaRPr lang="es-ES_tradnl" altLang="en-US">
              <a:cs typeface="Times New Roman" panose="02020603050405020304" pitchFamily="18" charset="0"/>
            </a:endParaRP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(2) Search the tree level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by level, until you find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  the element you are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  searching for or you reach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  a leaf.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		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 </a:t>
            </a:r>
            <a:r>
              <a:rPr lang="en-US" altLang="en-US">
                <a:ea typeface="MS Mincho" panose="02020609040205080304" pitchFamily="49" charset="-128"/>
              </a:rPr>
              <a:t>Is this better than searching a linked list?         </a:t>
            </a:r>
            <a:r>
              <a:rPr lang="en-US" altLang="en-US"/>
              <a:t> </a:t>
            </a:r>
          </a:p>
        </p:txBody>
      </p:sp>
      <p:sp>
        <p:nvSpPr>
          <p:cNvPr id="209924" name="Text Box 4">
            <a:extLst>
              <a:ext uri="{FF2B5EF4-FFF2-40B4-BE49-F238E27FC236}">
                <a16:creationId xmlns:a16="http://schemas.microsoft.com/office/drawing/2014/main" id="{3EA1698F-97E3-48A2-85B9-384EE9F9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0"/>
            <a:ext cx="2276475" cy="52863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CC00"/>
                </a:solidFill>
              </a:rPr>
              <a:t>No </a:t>
            </a:r>
            <a:r>
              <a:rPr lang="en-US" altLang="en-US" sz="2800">
                <a:solidFill>
                  <a:srgbClr val="FFCC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800">
                <a:solidFill>
                  <a:srgbClr val="FFCC00"/>
                </a:solidFill>
              </a:rPr>
              <a:t> O(N)</a:t>
            </a:r>
          </a:p>
        </p:txBody>
      </p:sp>
      <p:pic>
        <p:nvPicPr>
          <p:cNvPr id="12293" name="Picture 5" descr="images">
            <a:extLst>
              <a:ext uri="{FF2B5EF4-FFF2-40B4-BE49-F238E27FC236}">
                <a16:creationId xmlns:a16="http://schemas.microsoft.com/office/drawing/2014/main" id="{594E6FC1-46FB-4A85-8C06-C5A20A9A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8800"/>
            <a:ext cx="2971800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46FCBC-BCC4-4EE0-A22C-8C97454A6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Mincho" pitchFamily="49" charset="-128"/>
              </a:rPr>
              <a:t>Binary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ea typeface="MS Mincho" pitchFamily="49" charset="-128"/>
              </a:rPr>
              <a:t> Trees</a:t>
            </a:r>
            <a:r>
              <a:rPr lang="en-US" dirty="0"/>
              <a:t> (BSTs)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B6AC0B2-C018-4163-B9A3-69A9B4DFF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Binary Search  Tree Property</a:t>
            </a:r>
            <a:r>
              <a:rPr lang="en-US" altLang="en-US">
                <a:cs typeface="Times New Roman" panose="02020603050405020304" pitchFamily="18" charset="0"/>
              </a:rPr>
              <a:t>:</a:t>
            </a:r>
            <a:r>
              <a:rPr lang="es-ES_tradnl" altLang="en-US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The value stored at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a node is </a:t>
            </a:r>
            <a:r>
              <a:rPr lang="en-US" altLang="en-US" i="1">
                <a:solidFill>
                  <a:srgbClr val="FFCC00"/>
                </a:solidFill>
                <a:cs typeface="Times New Roman" panose="02020603050405020304" pitchFamily="18" charset="0"/>
              </a:rPr>
              <a:t>greater</a:t>
            </a:r>
            <a:r>
              <a:rPr lang="en-US" altLang="en-US">
                <a:cs typeface="Times New Roman" panose="02020603050405020304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left child and </a:t>
            </a:r>
            <a:r>
              <a:rPr lang="en-US" altLang="en-US" i="1">
                <a:solidFill>
                  <a:srgbClr val="FFCC00"/>
                </a:solidFill>
                <a:cs typeface="Times New Roman" panose="02020603050405020304" pitchFamily="18" charset="0"/>
              </a:rPr>
              <a:t>less</a:t>
            </a:r>
            <a:r>
              <a:rPr lang="en-US" altLang="en-US">
                <a:cs typeface="Times New Roman" panose="02020603050405020304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right child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6" name="Picture 2" descr="P456">
            <a:extLst>
              <a:ext uri="{FF2B5EF4-FFF2-40B4-BE49-F238E27FC236}">
                <a16:creationId xmlns:a16="http://schemas.microsoft.com/office/drawing/2014/main" id="{A6BA692A-A51E-4C33-9FFF-A292261C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31321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456">
            <a:extLst>
              <a:ext uri="{FF2B5EF4-FFF2-40B4-BE49-F238E27FC236}">
                <a16:creationId xmlns:a16="http://schemas.microsoft.com/office/drawing/2014/main" id="{6F454B8A-DB55-499A-B32A-CF99C428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8175"/>
            <a:ext cx="3373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5AA000CB-F222-45E2-9893-2C386C2A7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581400" cy="3540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In a BST, the value stored at the root of a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subtree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 is </a:t>
            </a:r>
            <a:r>
              <a:rPr lang="en-US" sz="3200" i="1" dirty="0">
                <a:solidFill>
                  <a:srgbClr val="FFCC00"/>
                </a:solidFill>
                <a:latin typeface="+mn-lt"/>
              </a:rPr>
              <a:t>greater 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than any value in its left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subtree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3200" i="1" dirty="0">
                <a:solidFill>
                  <a:srgbClr val="FFCC00"/>
                </a:solidFill>
                <a:latin typeface="+mn-lt"/>
              </a:rPr>
              <a:t>less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 than any value in its right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subtree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!</a:t>
            </a:r>
            <a:r>
              <a:rPr lang="en-US" sz="3200" dirty="0">
                <a:latin typeface="+mn-lt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714C75-4CB2-48E8-9857-72F734EC88F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>
                <a:ea typeface="MS Mincho" pitchFamily="49" charset="-128"/>
              </a:rPr>
              <a:t>Binary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>
                <a:ea typeface="MS Mincho" pitchFamily="49" charset="-128"/>
              </a:rPr>
              <a:t> Trees</a:t>
            </a:r>
            <a:r>
              <a:rPr lang="en-US"/>
              <a:t> (BSTs)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456">
            <a:extLst>
              <a:ext uri="{FF2B5EF4-FFF2-40B4-BE49-F238E27FC236}">
                <a16:creationId xmlns:a16="http://schemas.microsoft.com/office/drawing/2014/main" id="{965981B0-5CE9-4F07-AEC2-E4CB780F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8175"/>
            <a:ext cx="3373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775E439C-D1E7-4E5F-AB6F-7D9F1154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581400" cy="43767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Where is the smallest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solidFill>
                  <a:srgbClr val="FF9900"/>
                </a:solidFill>
                <a:latin typeface="+mn-lt"/>
              </a:rPr>
              <a:t>Ans</a:t>
            </a:r>
            <a:r>
              <a:rPr lang="en-US" sz="2800" dirty="0">
                <a:solidFill>
                  <a:srgbClr val="FF9900"/>
                </a:solidFill>
                <a:latin typeface="+mn-lt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leftmost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solidFill>
                <a:schemeClr val="bg1"/>
              </a:solidFill>
              <a:latin typeface="+mn-lt"/>
            </a:endParaRP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Where is the largest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solidFill>
                  <a:srgbClr val="FF9900"/>
                </a:solidFill>
                <a:latin typeface="Times New Roman"/>
              </a:rPr>
              <a:t>Ans</a:t>
            </a:r>
            <a:r>
              <a:rPr lang="en-US" sz="2800" dirty="0">
                <a:solidFill>
                  <a:srgbClr val="FF9900"/>
                </a:solidFill>
                <a:latin typeface="Times New Roman"/>
              </a:rPr>
              <a:t>: </a:t>
            </a:r>
            <a:r>
              <a:rPr lang="en-US" sz="2800" dirty="0">
                <a:solidFill>
                  <a:srgbClr val="FFFFFF"/>
                </a:solidFill>
                <a:latin typeface="Times New Roman"/>
              </a:rPr>
              <a:t>rightmost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F87DA6-66AD-46DB-B133-F65755E2DB4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>
                <a:ea typeface="MS Mincho" pitchFamily="49" charset="-128"/>
              </a:rPr>
              <a:t>Binary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>
                <a:ea typeface="MS Mincho" pitchFamily="49" charset="-128"/>
              </a:rPr>
              <a:t> Trees</a:t>
            </a:r>
            <a:r>
              <a:rPr lang="en-US"/>
              <a:t> (BSTs)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C4B6BCB-7D47-4F90-8AE8-B84BD4841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How to search a binary search tree?</a:t>
            </a:r>
            <a:r>
              <a:rPr lang="en-US" altLang="en-US" sz="4000"/>
              <a:t> </a:t>
            </a:r>
          </a:p>
        </p:txBody>
      </p:sp>
      <p:pic>
        <p:nvPicPr>
          <p:cNvPr id="16387" name="Picture 4" descr="P456">
            <a:extLst>
              <a:ext uri="{FF2B5EF4-FFF2-40B4-BE49-F238E27FC236}">
                <a16:creationId xmlns:a16="http://schemas.microsoft.com/office/drawing/2014/main" id="{B9B41448-1492-45F6-8F24-F55C4875FDF7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3551238" cy="4495800"/>
          </a:xfrm>
          <a:noFill/>
        </p:spPr>
      </p:pic>
      <p:sp>
        <p:nvSpPr>
          <p:cNvPr id="16388" name="Rectangle 3">
            <a:extLst>
              <a:ext uri="{FF2B5EF4-FFF2-40B4-BE49-F238E27FC236}">
                <a16:creationId xmlns:a16="http://schemas.microsoft.com/office/drawing/2014/main" id="{C043332F-F8B9-467C-9496-A70203352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76400"/>
            <a:ext cx="388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Start at the root</a:t>
            </a:r>
          </a:p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Compare the value of the item you are searching for with the value stored at the root</a:t>
            </a:r>
          </a:p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If the values are equal, then </a:t>
            </a:r>
            <a:r>
              <a:rPr lang="en-US" altLang="en-US" sz="2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found</a:t>
            </a: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if it is a leaf node, then </a:t>
            </a:r>
            <a:r>
              <a:rPr lang="en-US" altLang="en-US" sz="2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F124EEF-EFE3-4942-A7BC-0936ED17D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How to search a binary search tree?</a:t>
            </a:r>
            <a:r>
              <a:rPr lang="en-US" altLang="en-US" sz="4000"/>
              <a:t> </a:t>
            </a:r>
          </a:p>
        </p:txBody>
      </p:sp>
      <p:pic>
        <p:nvPicPr>
          <p:cNvPr id="17411" name="Picture 4" descr="P456">
            <a:extLst>
              <a:ext uri="{FF2B5EF4-FFF2-40B4-BE49-F238E27FC236}">
                <a16:creationId xmlns:a16="http://schemas.microsoft.com/office/drawing/2014/main" id="{BFEA3DA7-0670-4023-ADE5-36F2868900B6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28788"/>
            <a:ext cx="3551238" cy="4495800"/>
          </a:xfrm>
          <a:noFill/>
        </p:spPr>
      </p:pic>
      <p:sp>
        <p:nvSpPr>
          <p:cNvPr id="17412" name="Rectangle 3">
            <a:extLst>
              <a:ext uri="{FF2B5EF4-FFF2-40B4-BE49-F238E27FC236}">
                <a16:creationId xmlns:a16="http://schemas.microsoft.com/office/drawing/2014/main" id="{AC20B0B1-D154-4AA9-BF1E-52AF35F6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60538"/>
            <a:ext cx="441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If it is less than the value stored at the root, then search the </a:t>
            </a:r>
            <a:r>
              <a:rPr lang="en-US" altLang="en-US" sz="280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subtree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If it is greater than the value stored at the root, then search the </a:t>
            </a:r>
            <a:r>
              <a:rPr lang="en-US" altLang="en-US" sz="280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Repeat steps 2-6 for the root of the subtree chosen in the previous step 4 or 5</a:t>
            </a:r>
            <a:endParaRPr lang="en-US" alt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alt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66D71A-8C1B-44CD-A97E-283E8A19E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How to search a binary search tree?</a:t>
            </a:r>
            <a:r>
              <a:rPr lang="en-US" altLang="en-US" sz="4000"/>
              <a:t> </a:t>
            </a:r>
          </a:p>
        </p:txBody>
      </p:sp>
      <p:pic>
        <p:nvPicPr>
          <p:cNvPr id="18435" name="Picture 4" descr="P456">
            <a:extLst>
              <a:ext uri="{FF2B5EF4-FFF2-40B4-BE49-F238E27FC236}">
                <a16:creationId xmlns:a16="http://schemas.microsoft.com/office/drawing/2014/main" id="{6D0FBC1C-46F8-46F8-87AA-30686501DA1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3551238" cy="4495800"/>
          </a:xfrm>
          <a:noFill/>
        </p:spPr>
      </p:pic>
      <p:sp>
        <p:nvSpPr>
          <p:cNvPr id="17412" name="Rectangle 6">
            <a:extLst>
              <a:ext uri="{FF2B5EF4-FFF2-40B4-BE49-F238E27FC236}">
                <a16:creationId xmlns:a16="http://schemas.microsoft.com/office/drawing/2014/main" id="{A10866CA-537D-4A0F-A87B-C0962113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863" y="2667000"/>
            <a:ext cx="4308475" cy="954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Is this better than searching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a linked list? 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CD68745F-C4F5-4A08-93C3-59DFE7AF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91000"/>
            <a:ext cx="2774950" cy="4667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Yes !!  ---&gt; O(logN)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580ADC2-9EB5-48CD-BFA1-B33568F1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Tree node structure</a:t>
            </a:r>
            <a:r>
              <a:rPr lang="en-US" altLang="en-US"/>
              <a:t> </a:t>
            </a:r>
          </a:p>
        </p:txBody>
      </p:sp>
      <p:pic>
        <p:nvPicPr>
          <p:cNvPr id="19459" name="Picture 3" descr="P460">
            <a:extLst>
              <a:ext uri="{FF2B5EF4-FFF2-40B4-BE49-F238E27FC236}">
                <a16:creationId xmlns:a16="http://schemas.microsoft.com/office/drawing/2014/main" id="{A7C0B245-F53E-4C36-80B2-558F492F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0"/>
            <a:ext cx="32004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>
            <a:extLst>
              <a:ext uri="{FF2B5EF4-FFF2-40B4-BE49-F238E27FC236}">
                <a16:creationId xmlns:a16="http://schemas.microsoft.com/office/drawing/2014/main" id="{B38CEA1A-43C6-49C1-B050-4B932C315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3400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  <a:cs typeface="Times New Roman" panose="02020603050405020304" pitchFamily="18" charset="0"/>
              </a:rPr>
              <a:t>              template&lt;class ItemType&gt;</a:t>
            </a:r>
            <a:r>
              <a:rPr lang="en-US" altLang="en-US" sz="240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  <a:cs typeface="Times New Roman" panose="02020603050405020304" pitchFamily="18" charset="0"/>
              </a:rPr>
              <a:t>                   struct TreeNode&lt;ItemType&gt; {</a:t>
            </a:r>
            <a:endParaRPr lang="en-US" altLang="en-US" sz="240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  <a:cs typeface="Times New Roman" panose="02020603050405020304" pitchFamily="18" charset="0"/>
              </a:rPr>
              <a:t>      ItemType info;</a:t>
            </a:r>
            <a:endParaRPr lang="en-US" altLang="en-US" sz="240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TreeNode&lt;ItemType&gt;* left;</a:t>
            </a:r>
            <a:endParaRPr lang="en-US" altLang="en-US" sz="240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TreeNode&lt;ItemType&gt;* right; </a:t>
            </a:r>
          </a:p>
          <a:p>
            <a:pPr algn="l" eaLnBrk="1" hangingPunct="1"/>
            <a:r>
              <a:rPr lang="en-US" altLang="en-US" sz="2400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     };</a:t>
            </a:r>
            <a:endParaRPr lang="en-US" altLang="en-US" sz="160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C33139-FE73-419E-B9F6-87D707E05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Binary Search Tree Specification</a:t>
            </a:r>
            <a:r>
              <a:rPr lang="en-US" altLang="en-US"/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E9388E-0928-4928-9A18-A56E11951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96200" cy="4953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#include &lt;fstream.h&gt;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struct  TreeNode&lt;ItemType&gt;;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enum OrderType {PRE_ORDER, IN_ORDER, POST_ORDER};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class TreeType 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public: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TreeType();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~TreeType();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TreeType(const TreeType&lt;ItemType&gt;&amp;);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void operator=(const TreeType&lt;ItemType&gt;&amp;);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void MakeEmpty();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bool IsEmpty() const;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bool IsFull() const;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int NumberOfNodes() const;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5EC8A9-A718-41B0-BBF8-A3E6C6432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What is a binary tree?</a:t>
            </a:r>
            <a:r>
              <a:rPr lang="en-US" altLang="en-US"/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636B5C7-86A6-41AD-965C-6F4095815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rgbClr val="FF9900"/>
                </a:solidFill>
                <a:ea typeface="MS Mincho" panose="02020609040205080304" pitchFamily="49" charset="-128"/>
              </a:rPr>
              <a:t>Property 1</a:t>
            </a:r>
            <a:r>
              <a:rPr lang="en-US" altLang="en-US">
                <a:solidFill>
                  <a:srgbClr val="FF9900"/>
                </a:solidFill>
                <a:ea typeface="MS Mincho" panose="02020609040205080304" pitchFamily="49" charset="-128"/>
              </a:rPr>
              <a:t>:</a:t>
            </a:r>
            <a:r>
              <a:rPr lang="en-US" altLang="en-US">
                <a:ea typeface="MS Mincho" panose="02020609040205080304" pitchFamily="49" charset="-128"/>
              </a:rPr>
              <a:t> each node can have up to two successor nodes.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11" descr="P453a">
            <a:extLst>
              <a:ext uri="{FF2B5EF4-FFF2-40B4-BE49-F238E27FC236}">
                <a16:creationId xmlns:a16="http://schemas.microsoft.com/office/drawing/2014/main" id="{8F0FBF89-28DE-4D5E-B81A-3ECF8C14B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5"/>
          <a:stretch>
            <a:fillRect/>
          </a:stretch>
        </p:blipFill>
        <p:spPr bwMode="auto">
          <a:xfrm>
            <a:off x="2743200" y="2971800"/>
            <a:ext cx="40386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CC473A1B-4D4D-4E50-B951-CCE9338AE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void RetrieveItem(ItemType&amp;, bool&amp; found);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void InsertItem(ItemType);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void DeleteItem(ItemType);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void ResetTree(OrderType);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void GetNextItem(ItemType&amp;, OrderType, bool&amp;);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void PrintTree(ofstream&amp;) const;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private: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TreeNode&lt;ItemType&gt;* root;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};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06D1A84D-6893-456A-AF05-2206CA23D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Binary Search Tree Specification</a:t>
            </a:r>
            <a:r>
              <a:rPr lang="en-US" altLang="en-US"/>
              <a:t> 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A1451A4A-BF5B-46D0-BE77-466A9DF09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600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CC00"/>
                </a:solidFill>
              </a:rPr>
              <a:t>(cont.)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AD78634-334A-4A0C-A562-1AE9FCBB2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NumberOfNodes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DE3D9CB-7029-4F2B-9A19-725F8F00D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Times New Roman" pitchFamily="18" charset="0"/>
              </a:rPr>
              <a:t>Recursive implementation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#nodes in a tree =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 #nodes in left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subtree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+ #nodes in right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subtree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+ 1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Times New Roman" pitchFamily="18" charset="0"/>
              </a:rPr>
              <a:t>What is the size factor?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i="1" dirty="0">
                <a:cs typeface="Times New Roman" pitchFamily="18" charset="0"/>
              </a:rPr>
              <a:t>Number of nodes in the tree we are examining</a:t>
            </a:r>
            <a:endParaRPr lang="en-US" sz="2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Times New Roman" pitchFamily="18" charset="0"/>
              </a:rPr>
              <a:t>What is the base case?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i="1" dirty="0">
                <a:cs typeface="Times New Roman" pitchFamily="18" charset="0"/>
              </a:rPr>
              <a:t>The tree is empty</a:t>
            </a:r>
            <a:endParaRPr lang="en-US" sz="2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Times New Roman" pitchFamily="18" charset="0"/>
              </a:rPr>
              <a:t>What is the general case?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ea typeface="MS Mincho" pitchFamily="49" charset="-128"/>
              </a:rPr>
              <a:t>	</a:t>
            </a:r>
            <a:r>
              <a:rPr lang="en-US" sz="2400" i="1" dirty="0" err="1">
                <a:ea typeface="MS Mincho" pitchFamily="49" charset="-128"/>
              </a:rPr>
              <a:t>CountNodes</a:t>
            </a:r>
            <a:r>
              <a:rPr lang="en-US" sz="2400" i="1" dirty="0">
                <a:ea typeface="MS Mincho" pitchFamily="49" charset="-128"/>
              </a:rPr>
              <a:t>(Left(tree)) + </a:t>
            </a:r>
            <a:r>
              <a:rPr lang="en-US" sz="2400" i="1" dirty="0" err="1">
                <a:ea typeface="MS Mincho" pitchFamily="49" charset="-128"/>
              </a:rPr>
              <a:t>CountNodes</a:t>
            </a:r>
            <a:r>
              <a:rPr lang="en-US" sz="2400" i="1" dirty="0">
                <a:ea typeface="MS Mincho" pitchFamily="49" charset="-128"/>
              </a:rPr>
              <a:t>(Right(tree)) + 1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F4F97FA2-D36B-439D-8DD6-5822B0C03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4196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int TreeType&lt;ItemType&gt;::</a:t>
            </a:r>
            <a:r>
              <a:rPr lang="en-US" altLang="en-US" sz="24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NumberOfNodes</a:t>
            </a: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() const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return CountNodes(root);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int </a:t>
            </a:r>
            <a:r>
              <a:rPr lang="en-US" altLang="en-US" sz="24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CountNodes</a:t>
            </a: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 tree)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if (tree == NULL)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return 0;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else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return CountNodes(tree-&gt;left) + CountNodes(tree-&gt;right) + 1;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s-ES_tradnl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DF269E29-60CC-4C32-9A0E-3A35EB493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NumberOfNodes (cont.)</a:t>
            </a:r>
            <a:endParaRPr lang="en-US" altLang="en-US"/>
          </a:p>
        </p:txBody>
      </p:sp>
      <p:sp>
        <p:nvSpPr>
          <p:cNvPr id="23556" name="Line 5">
            <a:extLst>
              <a:ext uri="{FF2B5EF4-FFF2-40B4-BE49-F238E27FC236}">
                <a16:creationId xmlns:a16="http://schemas.microsoft.com/office/drawing/2014/main" id="{C80D9A92-028E-4ED7-98D8-07000EFF9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429000"/>
            <a:ext cx="76962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2FAAAC39-B894-4B0E-AE4E-96AD9E3E5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78375"/>
            <a:ext cx="963613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O(N)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E17A7B8-4EDE-482A-BADE-FC32AFA27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4319588"/>
            <a:ext cx="2605087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26" descr="BinarySearchTrees_fig1">
            <a:extLst>
              <a:ext uri="{FF2B5EF4-FFF2-40B4-BE49-F238E27FC236}">
                <a16:creationId xmlns:a16="http://schemas.microsoft.com/office/drawing/2014/main" id="{F04A2BBA-1B3C-48D0-856A-4051E8D0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305800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027">
            <a:extLst>
              <a:ext uri="{FF2B5EF4-FFF2-40B4-BE49-F238E27FC236}">
                <a16:creationId xmlns:a16="http://schemas.microsoft.com/office/drawing/2014/main" id="{4AF85DB1-F381-44A3-9D15-DCFE38817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RetrieveItem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7160F01-7803-4684-81F4-F0D3FE633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RetrieveItem</a:t>
            </a:r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7C3C661-0A71-4A99-AEAA-099A8222D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>
                <a:cs typeface="Times New Roman" panose="02020603050405020304" pitchFamily="18" charset="0"/>
              </a:rPr>
              <a:t>What is the size of the problem?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  <a:r>
              <a:rPr lang="en-US" altLang="en-US" i="1">
                <a:cs typeface="Times New Roman" panose="02020603050405020304" pitchFamily="18" charset="0"/>
              </a:rPr>
              <a:t>Number of nodes in the tree we are examining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/>
            <a:r>
              <a:rPr lang="en-US" altLang="en-US">
                <a:cs typeface="Times New Roman" panose="02020603050405020304" pitchFamily="18" charset="0"/>
              </a:rPr>
              <a:t>What is the base case(s)?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 eaLnBrk="1" hangingPunct="1">
              <a:buFontTx/>
              <a:buAutoNum type="arabicParenR"/>
            </a:pPr>
            <a:r>
              <a:rPr lang="en-US" altLang="en-US" sz="2800" i="1">
                <a:cs typeface="Times New Roman" panose="02020603050405020304" pitchFamily="18" charset="0"/>
              </a:rPr>
              <a:t>When the key is found</a:t>
            </a:r>
          </a:p>
          <a:p>
            <a:pPr marL="1371600" lvl="2" indent="-457200" eaLnBrk="1" hangingPunct="1">
              <a:buFontTx/>
              <a:buAutoNum type="arabicParenR"/>
            </a:pPr>
            <a:r>
              <a:rPr lang="en-US" altLang="en-US" sz="2800" i="1">
                <a:cs typeface="Times New Roman" panose="02020603050405020304" pitchFamily="18" charset="0"/>
              </a:rPr>
              <a:t>The tree is empty (key was not found)</a:t>
            </a:r>
            <a:endParaRPr lang="en-US" altLang="en-US" sz="2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/>
            <a:r>
              <a:rPr lang="en-US" altLang="en-US">
                <a:cs typeface="Times New Roman" panose="02020603050405020304" pitchFamily="18" charset="0"/>
              </a:rPr>
              <a:t>What is the general case?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0600" lvl="1" indent="-533400" eaLnBrk="1" hangingPunct="1">
              <a:buFontTx/>
              <a:buNone/>
            </a:pPr>
            <a:r>
              <a:rPr lang="en-US" altLang="en-US">
                <a:ea typeface="MS Mincho" panose="02020609040205080304" pitchFamily="49" charset="-128"/>
              </a:rPr>
              <a:t>	</a:t>
            </a:r>
            <a:r>
              <a:rPr lang="en-US" altLang="en-US" i="1">
                <a:ea typeface="MS Mincho" panose="02020609040205080304" pitchFamily="49" charset="-128"/>
              </a:rPr>
              <a:t>Search in the left or right subtrees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10725155-925D-4571-A6B9-2C7AE423B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 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TreeType&lt;ItemType&gt;::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RetrieveItem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(ItemType&amp; item, bool&amp; found)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Retrieve(root, item, found);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Retrieve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 tree, ItemType&amp; item, bool&amp; found)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if (tree == NULL) </a:t>
            </a:r>
            <a:r>
              <a:rPr lang="en-US" altLang="en-US" sz="2000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base case 2</a:t>
            </a:r>
            <a:endParaRPr lang="en-US" altLang="en-US" sz="2000">
              <a:solidFill>
                <a:srgbClr val="FFCC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found = false;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 if(item &lt; tree-&gt;info)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Retrieve(tree-&gt;left, item, found);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 if(item &gt; tree-&gt;info)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Retrieve(tree-&gt;right, item, found);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 {  </a:t>
            </a:r>
            <a:r>
              <a:rPr lang="en-US" altLang="en-US" sz="2000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base case 1</a:t>
            </a:r>
            <a:endParaRPr lang="en-US" altLang="en-US" sz="2000">
              <a:solidFill>
                <a:srgbClr val="FFCC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item = tree-&gt;info;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found = true;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2B246064-B0A6-4096-A3B8-E5DB7A99D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RetrieveItem (cont.)</a:t>
            </a:r>
            <a:endParaRPr lang="en-US" altLang="en-US"/>
          </a:p>
        </p:txBody>
      </p:sp>
      <p:sp>
        <p:nvSpPr>
          <p:cNvPr id="26628" name="Line 5">
            <a:extLst>
              <a:ext uri="{FF2B5EF4-FFF2-40B4-BE49-F238E27FC236}">
                <a16:creationId xmlns:a16="http://schemas.microsoft.com/office/drawing/2014/main" id="{B6B9F5FE-2A54-49DC-A089-BF585E2BD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819400"/>
            <a:ext cx="89154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BA84726A-943B-43E1-B08C-A8CFCA12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4560888"/>
            <a:ext cx="903288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O(h)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318E748-37F1-4B0D-B73D-77F1A8DAF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4033838"/>
            <a:ext cx="2605088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DB265E3A-5C8A-4A50-8FCE-92ECA6944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2438400" cy="18288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Function InsertItem</a:t>
            </a:r>
            <a:r>
              <a:rPr lang="en-US" altLang="en-US" sz="4000"/>
              <a:t> 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70AA1AB5-4ADE-4EBD-BAB9-BBC03542B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2438400" cy="33528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MS Mincho" panose="02020609040205080304" pitchFamily="49" charset="-128"/>
              </a:rPr>
              <a:t>Use the binary search tree property to insert the new item at the correct place</a:t>
            </a:r>
            <a:r>
              <a:rPr lang="en-US" altLang="en-US" sz="2800"/>
              <a:t> </a:t>
            </a:r>
          </a:p>
        </p:txBody>
      </p:sp>
      <p:pic>
        <p:nvPicPr>
          <p:cNvPr id="27652" name="Picture 1028" descr="P468">
            <a:extLst>
              <a:ext uri="{FF2B5EF4-FFF2-40B4-BE49-F238E27FC236}">
                <a16:creationId xmlns:a16="http://schemas.microsoft.com/office/drawing/2014/main" id="{AAFA526C-F273-4FD7-BD19-2FBB5DD3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9600"/>
            <a:ext cx="6019800" cy="58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0C6605-C9CF-47B7-A293-6547DC3B8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FFFF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Function InsertItem</a:t>
            </a:r>
          </a:p>
          <a:p>
            <a:pPr eaLnBrk="1" hangingPunct="1"/>
            <a:r>
              <a:rPr lang="en-US" altLang="en-US" sz="4400">
                <a:solidFill>
                  <a:srgbClr val="FFFF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(cont.)</a:t>
            </a:r>
            <a:r>
              <a:rPr lang="en-US" altLang="en-US" sz="44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3D6D5D-A7D5-4F38-8C15-9AD6F60A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95600"/>
            <a:ext cx="2667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•"/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Implementing insertion resursively</a:t>
            </a:r>
          </a:p>
        </p:txBody>
      </p:sp>
      <p:pic>
        <p:nvPicPr>
          <p:cNvPr id="28676" name="Picture 5" descr="P469">
            <a:extLst>
              <a:ext uri="{FF2B5EF4-FFF2-40B4-BE49-F238E27FC236}">
                <a16:creationId xmlns:a16="http://schemas.microsoft.com/office/drawing/2014/main" id="{168FF7BE-6826-4C8D-9865-387FD21E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3400"/>
            <a:ext cx="4254500" cy="59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>
            <a:extLst>
              <a:ext uri="{FF2B5EF4-FFF2-40B4-BE49-F238E27FC236}">
                <a16:creationId xmlns:a16="http://schemas.microsoft.com/office/drawing/2014/main" id="{0D995639-A097-44CC-9076-E92961F0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4495800"/>
            <a:ext cx="203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e.g., insert 11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014F9096-3D61-4BA8-8756-721C81A8C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What is the </a:t>
            </a:r>
            <a:r>
              <a:rPr lang="en-US" altLang="en-US">
                <a:solidFill>
                  <a:srgbClr val="FFCC00"/>
                </a:solidFill>
                <a:cs typeface="Times New Roman" panose="02020603050405020304" pitchFamily="18" charset="0"/>
              </a:rPr>
              <a:t>size</a:t>
            </a:r>
            <a:r>
              <a:rPr lang="en-US" altLang="en-US">
                <a:cs typeface="Times New Roman" panose="02020603050405020304" pitchFamily="18" charset="0"/>
              </a:rPr>
              <a:t> of the problem?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  <a:r>
              <a:rPr lang="en-US" altLang="en-US" i="1">
                <a:cs typeface="Times New Roman" panose="02020603050405020304" pitchFamily="18" charset="0"/>
              </a:rPr>
              <a:t>Number of nodes in the tree we are examining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What is the </a:t>
            </a:r>
            <a:r>
              <a:rPr lang="en-US" altLang="en-US">
                <a:solidFill>
                  <a:srgbClr val="FFCC00"/>
                </a:solidFill>
                <a:cs typeface="Times New Roman" panose="02020603050405020304" pitchFamily="18" charset="0"/>
              </a:rPr>
              <a:t>base case(s)</a:t>
            </a:r>
            <a:r>
              <a:rPr lang="en-US" altLang="en-US">
                <a:cs typeface="Times New Roman" panose="02020603050405020304" pitchFamily="18" charset="0"/>
              </a:rPr>
              <a:t>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  <a:r>
              <a:rPr lang="en-US" altLang="en-US" i="1">
                <a:cs typeface="Times New Roman" panose="02020603050405020304" pitchFamily="18" charset="0"/>
              </a:rPr>
              <a:t>The tree is empty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What is the </a:t>
            </a:r>
            <a:r>
              <a:rPr lang="en-US" altLang="en-US">
                <a:solidFill>
                  <a:srgbClr val="FFCC00"/>
                </a:solidFill>
                <a:cs typeface="Times New Roman" panose="02020603050405020304" pitchFamily="18" charset="0"/>
              </a:rPr>
              <a:t>general case</a:t>
            </a:r>
            <a:r>
              <a:rPr lang="en-US" altLang="en-US">
                <a:cs typeface="Times New Roman" panose="02020603050405020304" pitchFamily="18" charset="0"/>
              </a:rPr>
              <a:t>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  <a:r>
              <a:rPr lang="en-US" altLang="en-US" i="1">
                <a:cs typeface="Times New Roman" panose="02020603050405020304" pitchFamily="18" charset="0"/>
              </a:rPr>
              <a:t>Choose the left or right subtree</a:t>
            </a:r>
            <a:endParaRPr lang="en-US" altLang="en-US" i="1"/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525A4DCF-7B2B-4D1B-B726-BA735E50F06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InsertItem (cont.)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64E20B7D-9DBC-443B-821A-6A7601285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219200"/>
            <a:ext cx="6858000" cy="51816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TreeType&lt;ItemType&gt;::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InsertItem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(ItemType item)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Insert(root,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Insert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(TreeNode&lt;ItemType&gt;*&amp; tree, ItemType item)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if(tree == NULL) {  </a:t>
            </a:r>
            <a:r>
              <a:rPr lang="en-US" altLang="en-US" sz="2000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base case</a:t>
            </a:r>
            <a:endParaRPr lang="en-US" altLang="en-US" sz="2000">
              <a:solidFill>
                <a:srgbClr val="FFCC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tree = new TreeNode&lt;ItemType&gt;;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tree-&gt;right = NULL;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tree-&gt;left = NULL;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tree-&gt;info = item;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 if(item &lt; tree-&gt;info)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Insert(tree-&gt;left,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Insert(tree-&gt;right,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5B1CC0B5-E33E-4069-9650-A6202DC6263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InsertItem (cont.)</a:t>
            </a:r>
            <a:r>
              <a:rPr lang="en-US" altLang="en-US"/>
              <a:t> </a:t>
            </a:r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31BC98F6-6AED-4488-8891-3F2F1051C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89E0F89E-234E-4F05-98F7-BBCD9763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133975"/>
            <a:ext cx="903288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O(h)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0C2B92B-6857-479E-9858-E845A9602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538663"/>
            <a:ext cx="2605088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87DBC8D-0A3C-4C21-93BD-69F65E96F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rgbClr val="FF9900"/>
                </a:solidFill>
                <a:ea typeface="MS Mincho" panose="02020609040205080304" pitchFamily="49" charset="-128"/>
              </a:rPr>
              <a:t>Property 2</a:t>
            </a:r>
            <a:r>
              <a:rPr lang="en-US" altLang="en-US">
                <a:solidFill>
                  <a:srgbClr val="FF9900"/>
                </a:solidFill>
                <a:ea typeface="MS Mincho" panose="02020609040205080304" pitchFamily="49" charset="-128"/>
              </a:rPr>
              <a:t>:</a:t>
            </a:r>
            <a:r>
              <a:rPr lang="en-US" altLang="en-US">
                <a:ea typeface="MS Mincho" panose="02020609040205080304" pitchFamily="49" charset="-128"/>
              </a:rPr>
              <a:t> a unique path exists from the root to every other node</a:t>
            </a:r>
            <a:r>
              <a:rPr lang="en-US" altLang="en-US"/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0893FE0-1CCE-4028-9C14-CADF48A0E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What is a binary tree?</a:t>
            </a:r>
            <a:r>
              <a:rPr lang="en-US" altLang="en-US"/>
              <a:t> (cont.)</a:t>
            </a:r>
          </a:p>
        </p:txBody>
      </p:sp>
      <p:pic>
        <p:nvPicPr>
          <p:cNvPr id="4100" name="Picture 4" descr="P453b">
            <a:extLst>
              <a:ext uri="{FF2B5EF4-FFF2-40B4-BE49-F238E27FC236}">
                <a16:creationId xmlns:a16="http://schemas.microsoft.com/office/drawing/2014/main" id="{3CD58EA2-248C-487A-9E42-8FB3198F3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22510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>
            <a:extLst>
              <a:ext uri="{FF2B5EF4-FFF2-40B4-BE49-F238E27FC236}">
                <a16:creationId xmlns:a16="http://schemas.microsoft.com/office/drawing/2014/main" id="{E7ACD2BE-4A43-4D3F-B5FB-B6136AF9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323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Not a valid binary tree!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8BC478E6-F2A1-4420-B34C-13F6268BAA2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04800" y="304800"/>
            <a:ext cx="6781800" cy="13716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InsertItem (cont.)</a:t>
            </a:r>
            <a:r>
              <a:rPr lang="en-US" altLang="en-US"/>
              <a:t> </a:t>
            </a:r>
          </a:p>
        </p:txBody>
      </p:sp>
      <p:pic>
        <p:nvPicPr>
          <p:cNvPr id="31747" name="Picture 4" descr="P470">
            <a:extLst>
              <a:ext uri="{FF2B5EF4-FFF2-40B4-BE49-F238E27FC236}">
                <a16:creationId xmlns:a16="http://schemas.microsoft.com/office/drawing/2014/main" id="{FB28EE9F-4D7A-43E9-AD1F-03C7CCFB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369093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 descr="P469">
            <a:extLst>
              <a:ext uri="{FF2B5EF4-FFF2-40B4-BE49-F238E27FC236}">
                <a16:creationId xmlns:a16="http://schemas.microsoft.com/office/drawing/2014/main" id="{0A2876CA-672D-42C3-BC37-A96208E3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3309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>
            <a:extLst>
              <a:ext uri="{FF2B5EF4-FFF2-40B4-BE49-F238E27FC236}">
                <a16:creationId xmlns:a16="http://schemas.microsoft.com/office/drawing/2014/main" id="{40F86778-025C-43A0-9E7C-5014818D0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971800"/>
            <a:ext cx="1905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7">
            <a:extLst>
              <a:ext uri="{FF2B5EF4-FFF2-40B4-BE49-F238E27FC236}">
                <a16:creationId xmlns:a16="http://schemas.microsoft.com/office/drawing/2014/main" id="{4A2759A9-DA95-4A40-9A86-9D5F1F62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14112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54C04565-3425-4A54-B96D-13DFE896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1463675"/>
            <a:ext cx="137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Insert 11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3F8BE116-5B0F-4B28-9277-64C873583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Yes, certain orders might produce very unbalanced trees!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AE3851E-984D-4D29-9369-CC70C141DB1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Does the order of inserting elements into a tree matter?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AECA3267-7953-49B0-A6F8-05BD0D1F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2362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4000">
                <a:solidFill>
                  <a:srgbClr val="FFFF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Does the order of inserting elements into a tree matter? </a:t>
            </a:r>
          </a:p>
          <a:p>
            <a:pPr algn="l" eaLnBrk="1" hangingPunct="1"/>
            <a:r>
              <a:rPr lang="en-US" altLang="en-US" sz="4000">
                <a:solidFill>
                  <a:srgbClr val="FFFF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(cont.)</a:t>
            </a:r>
          </a:p>
        </p:txBody>
      </p:sp>
      <p:pic>
        <p:nvPicPr>
          <p:cNvPr id="33795" name="Picture 7" descr="P472">
            <a:extLst>
              <a:ext uri="{FF2B5EF4-FFF2-40B4-BE49-F238E27FC236}">
                <a16:creationId xmlns:a16="http://schemas.microsoft.com/office/drawing/2014/main" id="{AEE2BAA7-CF8C-43FE-A6D6-64AAAB84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"/>
            <a:ext cx="50752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7926B28-CE82-4470-B3F8-45DCB04AC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Unbalanced trees are not desirable because search time increases!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Advanced tree structures, such as </a:t>
            </a:r>
            <a:r>
              <a:rPr lang="en-US" altLang="en-US">
                <a:solidFill>
                  <a:srgbClr val="FF3300"/>
                </a:solidFill>
                <a:ea typeface="MS Mincho" panose="02020609040205080304" pitchFamily="49" charset="-128"/>
              </a:rPr>
              <a:t>red-black trees</a:t>
            </a:r>
            <a:r>
              <a:rPr lang="en-US" altLang="en-US">
                <a:ea typeface="MS Mincho" panose="02020609040205080304" pitchFamily="49" charset="-128"/>
              </a:rPr>
              <a:t>, guarantee balanced trees.</a:t>
            </a:r>
            <a:r>
              <a:rPr lang="en-US" altLang="en-US"/>
              <a:t>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89C7B3A-4913-49FF-8DCE-1F6E80E5E25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85800" y="609600"/>
            <a:ext cx="8305800" cy="11430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Does the order of inserting elements into a tree matter? (cont’d)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4A79CEB-8E46-4739-B427-2A121C53D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DeleteItem</a:t>
            </a:r>
            <a:r>
              <a:rPr lang="en-US" altLang="en-US"/>
              <a:t>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9E56AC5-31E9-41A7-8E75-48210C7E0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2672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First, find the item; then, delete it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Binary search tree property must be preserved!!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We need to consider three different cases: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FF9900"/>
                </a:solidFill>
                <a:ea typeface="MS Mincho" panose="02020609040205080304" pitchFamily="49" charset="-128"/>
              </a:rPr>
              <a:t>	   </a:t>
            </a:r>
            <a:r>
              <a:rPr lang="en-US" altLang="en-US" b="1">
                <a:solidFill>
                  <a:srgbClr val="FF9900"/>
                </a:solidFill>
                <a:ea typeface="MS Mincho" panose="02020609040205080304" pitchFamily="49" charset="-128"/>
              </a:rPr>
              <a:t>(1)</a:t>
            </a:r>
            <a:r>
              <a:rPr lang="en-US" altLang="en-US">
                <a:ea typeface="MS Mincho" panose="02020609040205080304" pitchFamily="49" charset="-128"/>
              </a:rPr>
              <a:t> Deleting a leaf</a:t>
            </a:r>
            <a:r>
              <a:rPr lang="en-US" altLang="en-US"/>
              <a:t>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FF9900"/>
                </a:solidFill>
              </a:rPr>
              <a:t>	   </a:t>
            </a:r>
            <a:r>
              <a:rPr lang="en-US" altLang="en-US" b="1">
                <a:solidFill>
                  <a:srgbClr val="FF9900"/>
                </a:solidFill>
                <a:cs typeface="Times New Roman" panose="02020603050405020304" pitchFamily="18" charset="0"/>
              </a:rPr>
              <a:t>(2)</a:t>
            </a:r>
            <a:r>
              <a:rPr lang="en-US" altLang="en-US">
                <a:cs typeface="Times New Roman" panose="02020603050405020304" pitchFamily="18" charset="0"/>
              </a:rPr>
              <a:t> Deleting a node with only one child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FF9900"/>
                </a:solidFill>
              </a:rPr>
              <a:t>	   </a:t>
            </a:r>
            <a:r>
              <a:rPr lang="en-US" altLang="en-US" b="1">
                <a:solidFill>
                  <a:srgbClr val="FF9900"/>
                </a:solidFill>
                <a:cs typeface="Times New Roman" panose="02020603050405020304" pitchFamily="18" charset="0"/>
              </a:rPr>
              <a:t>(3)</a:t>
            </a:r>
            <a:r>
              <a:rPr lang="en-US" altLang="en-US">
                <a:cs typeface="Times New Roman" panose="02020603050405020304" pitchFamily="18" charset="0"/>
              </a:rPr>
              <a:t> Deleting a node with two children 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F8479D4-ABBF-4F66-80B3-B9EADF9CF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(1) Deleting a leaf</a:t>
            </a:r>
            <a:r>
              <a:rPr lang="en-US" altLang="en-US"/>
              <a:t> </a:t>
            </a:r>
          </a:p>
        </p:txBody>
      </p:sp>
      <p:pic>
        <p:nvPicPr>
          <p:cNvPr id="36867" name="Picture 3" descr="P473">
            <a:extLst>
              <a:ext uri="{FF2B5EF4-FFF2-40B4-BE49-F238E27FC236}">
                <a16:creationId xmlns:a16="http://schemas.microsoft.com/office/drawing/2014/main" id="{F90E7F9E-E057-46FF-A9A8-A8CDD175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178675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B92F1B3-C409-468C-B28F-B36C44DAA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934200" cy="1143000"/>
          </a:xfrm>
        </p:spPr>
        <p:txBody>
          <a:bodyPr/>
          <a:lstStyle/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(2)  Deleting a node with</a:t>
            </a:r>
            <a:br>
              <a:rPr lang="en-US" altLang="en-US">
                <a:cs typeface="Times New Roman" panose="02020603050405020304" pitchFamily="18" charset="0"/>
              </a:rPr>
            </a:br>
            <a:r>
              <a:rPr lang="en-US" altLang="en-US">
                <a:cs typeface="Times New Roman" panose="02020603050405020304" pitchFamily="18" charset="0"/>
              </a:rPr>
              <a:t>	only one child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7891" name="Picture 3" descr="P474">
            <a:extLst>
              <a:ext uri="{FF2B5EF4-FFF2-40B4-BE49-F238E27FC236}">
                <a16:creationId xmlns:a16="http://schemas.microsoft.com/office/drawing/2014/main" id="{612D8317-10FA-4484-944D-8F5414BF1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3152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1DF0F076-6998-4FD7-8383-84030A47F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>
                <a:ea typeface="MS Mincho" panose="02020609040205080304" pitchFamily="49" charset="-128"/>
              </a:rPr>
              <a:t>(3)  Deleting a node with two</a:t>
            </a:r>
            <a:br>
              <a:rPr lang="en-US" altLang="en-US">
                <a:ea typeface="MS Mincho" panose="02020609040205080304" pitchFamily="49" charset="-128"/>
              </a:rPr>
            </a:br>
            <a:r>
              <a:rPr lang="en-US" altLang="en-US">
                <a:ea typeface="MS Mincho" panose="02020609040205080304" pitchFamily="49" charset="-128"/>
              </a:rPr>
              <a:t>	children</a:t>
            </a:r>
          </a:p>
        </p:txBody>
      </p:sp>
      <p:pic>
        <p:nvPicPr>
          <p:cNvPr id="38915" name="Picture 1027" descr="P475">
            <a:extLst>
              <a:ext uri="{FF2B5EF4-FFF2-40B4-BE49-F238E27FC236}">
                <a16:creationId xmlns:a16="http://schemas.microsoft.com/office/drawing/2014/main" id="{A5832247-6CA8-481C-8992-DD6287F0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24535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6BF78108-A95D-452D-80C1-34E6A9E8E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Find </a:t>
            </a:r>
            <a:r>
              <a:rPr lang="en-US" altLang="en-US">
                <a:solidFill>
                  <a:srgbClr val="FF9900"/>
                </a:solidFill>
                <a:cs typeface="Times New Roman" panose="02020603050405020304" pitchFamily="18" charset="0"/>
              </a:rPr>
              <a:t>predecessor </a:t>
            </a:r>
            <a:r>
              <a:rPr lang="en-US" altLang="en-US">
                <a:cs typeface="Times New Roman" panose="02020603050405020304" pitchFamily="18" charset="0"/>
              </a:rPr>
              <a:t>(i.e., rightmost node in the left subtree)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Replace the data of the node to be deleted with predecessor's data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Delete predecessor node</a:t>
            </a:r>
            <a:endParaRPr lang="en-US" altLang="en-US"/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E86D091D-A8B4-4062-AD88-A6366B6AF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75438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>
                <a:ea typeface="MS Mincho" panose="02020609040205080304" pitchFamily="49" charset="-128"/>
              </a:rPr>
              <a:t>(3)  Deleting a node with two</a:t>
            </a:r>
            <a:br>
              <a:rPr lang="en-US" altLang="en-US">
                <a:ea typeface="MS Mincho" panose="02020609040205080304" pitchFamily="49" charset="-128"/>
              </a:rPr>
            </a:br>
            <a:r>
              <a:rPr lang="en-US" altLang="en-US">
                <a:ea typeface="MS Mincho" panose="02020609040205080304" pitchFamily="49" charset="-128"/>
              </a:rPr>
              <a:t>	children (cont.)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0148C14D-A8B9-4BFA-8387-4A143440D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35052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What is the </a:t>
            </a:r>
            <a:r>
              <a:rPr lang="en-US" altLang="en-US">
                <a:solidFill>
                  <a:srgbClr val="FFCC00"/>
                </a:solidFill>
                <a:cs typeface="Times New Roman" panose="02020603050405020304" pitchFamily="18" charset="0"/>
              </a:rPr>
              <a:t>size</a:t>
            </a:r>
            <a:r>
              <a:rPr lang="en-US" altLang="en-US">
                <a:cs typeface="Times New Roman" panose="02020603050405020304" pitchFamily="18" charset="0"/>
              </a:rPr>
              <a:t> of the problem?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  <a:r>
              <a:rPr lang="en-US" altLang="en-US" i="1">
                <a:cs typeface="Times New Roman" panose="02020603050405020304" pitchFamily="18" charset="0"/>
              </a:rPr>
              <a:t>Number of nodes in the tree we are examining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What is the </a:t>
            </a:r>
            <a:r>
              <a:rPr lang="en-US" altLang="en-US">
                <a:solidFill>
                  <a:srgbClr val="FFCC00"/>
                </a:solidFill>
                <a:cs typeface="Times New Roman" panose="02020603050405020304" pitchFamily="18" charset="0"/>
              </a:rPr>
              <a:t>base case(s)</a:t>
            </a:r>
            <a:r>
              <a:rPr lang="en-US" altLang="en-US">
                <a:cs typeface="Times New Roman" panose="02020603050405020304" pitchFamily="18" charset="0"/>
              </a:rPr>
              <a:t>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  <a:r>
              <a:rPr lang="en-US" altLang="en-US" i="1">
                <a:cs typeface="Times New Roman" panose="02020603050405020304" pitchFamily="18" charset="0"/>
              </a:rPr>
              <a:t>Key to be deleted was found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What is the </a:t>
            </a:r>
            <a:r>
              <a:rPr lang="en-US" altLang="en-US">
                <a:solidFill>
                  <a:srgbClr val="FFCC00"/>
                </a:solidFill>
                <a:cs typeface="Times New Roman" panose="02020603050405020304" pitchFamily="18" charset="0"/>
              </a:rPr>
              <a:t>general case</a:t>
            </a:r>
            <a:r>
              <a:rPr lang="en-US" altLang="en-US">
                <a:cs typeface="Times New Roman" panose="02020603050405020304" pitchFamily="18" charset="0"/>
              </a:rPr>
              <a:t>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ea typeface="MS Mincho" panose="02020609040205080304" pitchFamily="49" charset="-128"/>
              </a:rPr>
              <a:t>	</a:t>
            </a:r>
            <a:r>
              <a:rPr lang="en-US" altLang="en-US" i="1">
                <a:ea typeface="MS Mincho" panose="02020609040205080304" pitchFamily="49" charset="-128"/>
              </a:rPr>
              <a:t>Choose the left or right subtree</a:t>
            </a:r>
            <a:r>
              <a:rPr lang="en-US" altLang="en-US" i="1"/>
              <a:t> 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BDF04034-49BB-49FD-BF02-C053FEBD5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DeleteItem (cont.)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F6F0517-1472-4A3D-8323-1F0F8CC88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Some terminology</a:t>
            </a:r>
            <a:r>
              <a:rPr lang="en-US" altLang="en-US"/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C702A28-C7F0-46A8-8101-B32855244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Mincho" panose="02020609040205080304" pitchFamily="49" charset="-128"/>
              </a:rPr>
              <a:t>The successor nodes of a node are called its </a:t>
            </a:r>
            <a:r>
              <a:rPr lang="en-US" altLang="en-US" sz="2400" i="1">
                <a:solidFill>
                  <a:srgbClr val="FF9900"/>
                </a:solidFill>
                <a:ea typeface="MS Mincho" panose="02020609040205080304" pitchFamily="49" charset="-128"/>
              </a:rPr>
              <a:t>children</a:t>
            </a:r>
          </a:p>
          <a:p>
            <a:pPr eaLnBrk="1" hangingPunct="1"/>
            <a:r>
              <a:rPr lang="en-US" altLang="en-US" sz="2400">
                <a:ea typeface="MS Mincho" panose="02020609040205080304" pitchFamily="49" charset="-128"/>
              </a:rPr>
              <a:t>The predecessor node of a node is called its </a:t>
            </a:r>
            <a:r>
              <a:rPr lang="en-US" altLang="en-US" sz="2400" i="1">
                <a:solidFill>
                  <a:srgbClr val="FF9900"/>
                </a:solidFill>
                <a:ea typeface="MS Mincho" panose="02020609040205080304" pitchFamily="49" charset="-128"/>
              </a:rPr>
              <a:t>parent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ea typeface="MS Mincho" panose="02020609040205080304" pitchFamily="49" charset="-128"/>
              </a:rPr>
              <a:t>The "beginning" node is called the </a:t>
            </a:r>
            <a:r>
              <a:rPr lang="en-US" altLang="en-US" sz="2400" i="1">
                <a:solidFill>
                  <a:srgbClr val="FF9900"/>
                </a:solidFill>
                <a:ea typeface="MS Mincho" panose="02020609040205080304" pitchFamily="49" charset="-128"/>
              </a:rPr>
              <a:t>root</a:t>
            </a:r>
            <a:r>
              <a:rPr lang="en-US" altLang="en-US" sz="2400">
                <a:ea typeface="MS Mincho" panose="02020609040205080304" pitchFamily="49" charset="-128"/>
              </a:rPr>
              <a:t> (has no parent)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ea typeface="MS Mincho" panose="02020609040205080304" pitchFamily="49" charset="-128"/>
              </a:rPr>
              <a:t>A node without </a:t>
            </a:r>
            <a:r>
              <a:rPr lang="en-US" altLang="en-US" sz="2400" i="1">
                <a:ea typeface="MS Mincho" panose="02020609040205080304" pitchFamily="49" charset="-128"/>
              </a:rPr>
              <a:t>children</a:t>
            </a:r>
            <a:r>
              <a:rPr lang="en-US" altLang="en-US" sz="2400">
                <a:ea typeface="MS Mincho" panose="02020609040205080304" pitchFamily="49" charset="-128"/>
              </a:rPr>
              <a:t> is called a </a:t>
            </a:r>
            <a:r>
              <a:rPr lang="en-US" altLang="en-US" sz="2400" i="1">
                <a:solidFill>
                  <a:srgbClr val="FF9900"/>
                </a:solidFill>
                <a:ea typeface="MS Mincho" panose="02020609040205080304" pitchFamily="49" charset="-128"/>
              </a:rPr>
              <a:t>leaf</a:t>
            </a:r>
            <a:endParaRPr lang="en-US" altLang="en-US" sz="2400" u="sng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u="sng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3100"/>
          </a:p>
        </p:txBody>
      </p:sp>
      <p:pic>
        <p:nvPicPr>
          <p:cNvPr id="5124" name="Picture 2" descr="P455">
            <a:extLst>
              <a:ext uri="{FF2B5EF4-FFF2-40B4-BE49-F238E27FC236}">
                <a16:creationId xmlns:a16="http://schemas.microsoft.com/office/drawing/2014/main" id="{32271108-8AA9-4742-B59D-A1127425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" r="62605" b="44989"/>
          <a:stretch>
            <a:fillRect/>
          </a:stretch>
        </p:blipFill>
        <p:spPr bwMode="auto">
          <a:xfrm>
            <a:off x="2819400" y="3260725"/>
            <a:ext cx="36576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8D65CB61-C51D-426F-AFD8-1F79AC953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086600" cy="44196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TreeType&lt;ItmeType&gt;::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DeleteItem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(ItemType item)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Delete(root,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Delete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(TreeNode&lt;ItemType&gt;*&amp; tree, ItemType item)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if(item &lt; tree-&gt;info)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Delete(tree-&gt;left,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 if(item &gt; tree-&gt;info)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Delete(tree-&gt;right,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DeleteNode(tree);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260AD2BF-D119-46B8-9E9E-FE5CB5146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DeleteItem (cont.)</a:t>
            </a:r>
            <a:r>
              <a:rPr lang="en-US" altLang="en-US"/>
              <a:t> </a:t>
            </a: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661D5BFD-D6B6-4511-AE3D-D468CDD67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124200"/>
            <a:ext cx="80010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CCD1435D-7512-472A-BDA9-351519487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6858000" cy="5410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 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DeleteNode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(TreeNode&lt;ItemType&gt;*&amp; tree)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ItemType item;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TreeNode&lt;ItemType&gt;* tempPtr;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tempPtr = tree;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if(tree-&gt;left == NULL) { </a:t>
            </a:r>
            <a:r>
              <a:rPr lang="en-US" altLang="en-US" sz="2000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right child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tree = tree-&gt;right;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delete tempPtr;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 if(tree-&gt;right == NULL) { </a:t>
            </a:r>
            <a:r>
              <a:rPr lang="en-US" altLang="en-US" sz="2000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left child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tree = tree-&gt;left;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delete tempPtr;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 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GetPredecessor(tree-&gt;left,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tree-&gt;info = item;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Delete(tree-&gt;left,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7BEB30D1-3DB9-443A-AF7D-2E6E00593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DeleteItem (cont.)</a:t>
            </a:r>
            <a:r>
              <a:rPr lang="en-US" altLang="en-US"/>
              <a:t> </a:t>
            </a: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9F15E8B8-4A36-43F9-A6A6-999B84D8F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63880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2 children</a:t>
            </a:r>
            <a:endParaRPr lang="en-US" altLang="en-US" sz="2400"/>
          </a:p>
        </p:txBody>
      </p:sp>
      <p:sp>
        <p:nvSpPr>
          <p:cNvPr id="43013" name="Text Box 7">
            <a:extLst>
              <a:ext uri="{FF2B5EF4-FFF2-40B4-BE49-F238E27FC236}">
                <a16:creationId xmlns:a16="http://schemas.microsoft.com/office/drawing/2014/main" id="{C746BEF1-62E1-42F8-9186-44BDCA8E1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3200400"/>
            <a:ext cx="187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0 children or</a:t>
            </a:r>
          </a:p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1 child</a:t>
            </a:r>
          </a:p>
        </p:txBody>
      </p:sp>
      <p:pic>
        <p:nvPicPr>
          <p:cNvPr id="43014" name="Picture 8" descr="P474">
            <a:extLst>
              <a:ext uri="{FF2B5EF4-FFF2-40B4-BE49-F238E27FC236}">
                <a16:creationId xmlns:a16="http://schemas.microsoft.com/office/drawing/2014/main" id="{2223F436-DB06-4B02-A1D7-D034D50DD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 r="60417" b="7945"/>
          <a:stretch>
            <a:fillRect/>
          </a:stretch>
        </p:blipFill>
        <p:spPr bwMode="auto">
          <a:xfrm>
            <a:off x="6324600" y="1828800"/>
            <a:ext cx="23622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9">
            <a:extLst>
              <a:ext uri="{FF2B5EF4-FFF2-40B4-BE49-F238E27FC236}">
                <a16:creationId xmlns:a16="http://schemas.microsoft.com/office/drawing/2014/main" id="{0318E1EF-9A2C-44FF-95BE-BCA6E3F5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343400"/>
            <a:ext cx="187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0 children or</a:t>
            </a:r>
          </a:p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1 child</a:t>
            </a:r>
            <a:endParaRPr lang="en-US" altLang="en-US" sz="2400"/>
          </a:p>
        </p:txBody>
      </p:sp>
      <p:pic>
        <p:nvPicPr>
          <p:cNvPr id="43016" name="Picture 10" descr="P475">
            <a:extLst>
              <a:ext uri="{FF2B5EF4-FFF2-40B4-BE49-F238E27FC236}">
                <a16:creationId xmlns:a16="http://schemas.microsoft.com/office/drawing/2014/main" id="{F7FD1BF5-D54D-4EB9-8E8A-8129DF1B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8" r="55829" b="17853"/>
          <a:stretch>
            <a:fillRect/>
          </a:stretch>
        </p:blipFill>
        <p:spPr bwMode="auto">
          <a:xfrm>
            <a:off x="6400800" y="4343400"/>
            <a:ext cx="2362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A8D365AD-C0F5-4ECA-B1C1-749E9CCB5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GetPredecessor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 tree, ItemType&amp; item)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while(tree-&gt;right != NULL)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tree = tree-&gt;right;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item = tree-&gt;info;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580351CC-9BED-4DDF-8664-42E477F30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DeleteItem (cont.)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AF2B42B9-C750-4F48-BC3D-8411EFF6D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086600" cy="44196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TreeType&lt;ItmeType&gt;::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DeleteItem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(ItemType item)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Delete(root,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Delete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(TreeNode&lt;ItemType&gt;*&amp; tree, ItemType item)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if(item &lt; tree-&gt;info)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Delete(tree-&gt;left,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 if(item &gt; tree-&gt;info)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Delete(tree-&gt;right, item);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DeleteNode(tree);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BEDB130E-BDD0-41FD-B21D-F672D4593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DeleteItem (cont.)</a:t>
            </a:r>
            <a:r>
              <a:rPr lang="en-US" altLang="en-US"/>
              <a:t> </a:t>
            </a:r>
          </a:p>
        </p:txBody>
      </p:sp>
      <p:sp>
        <p:nvSpPr>
          <p:cNvPr id="45060" name="Line 5">
            <a:extLst>
              <a:ext uri="{FF2B5EF4-FFF2-40B4-BE49-F238E27FC236}">
                <a16:creationId xmlns:a16="http://schemas.microsoft.com/office/drawing/2014/main" id="{721C6F22-7BBD-4F03-BE67-045F020C4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124200"/>
            <a:ext cx="80010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A82718-FDEF-46D1-BB75-6F216DF730FC}"/>
              </a:ext>
            </a:extLst>
          </p:cNvPr>
          <p:cNvSpPr/>
          <p:nvPr/>
        </p:nvSpPr>
        <p:spPr>
          <a:xfrm>
            <a:off x="4822825" y="4495800"/>
            <a:ext cx="26066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Running Time?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733A4-7E2D-44FF-84E5-69E107FF1D2F}"/>
              </a:ext>
            </a:extLst>
          </p:cNvPr>
          <p:cNvSpPr/>
          <p:nvPr/>
        </p:nvSpPr>
        <p:spPr>
          <a:xfrm>
            <a:off x="5673725" y="5322888"/>
            <a:ext cx="90487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O(h)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0FE924C-EFC1-40E3-906F-9697AF4E8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DeleteItem (cont.)</a:t>
            </a:r>
          </a:p>
        </p:txBody>
      </p:sp>
      <p:sp>
        <p:nvSpPr>
          <p:cNvPr id="230404" name="Text Box 4">
            <a:extLst>
              <a:ext uri="{FF2B5EF4-FFF2-40B4-BE49-F238E27FC236}">
                <a16:creationId xmlns:a16="http://schemas.microsoft.com/office/drawing/2014/main" id="{59BDC988-6571-4F61-BD6D-D6A64D8A02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F7DFF05-5717-491D-8D6E-EAF11C2F5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Tree Traversals</a:t>
            </a:r>
            <a:r>
              <a:rPr lang="en-US" altLang="en-US"/>
              <a:t>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C5BCCC0-8734-44EE-BFCF-7DC368EB7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2590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There are mainly three ways to traverse a tree: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buClr>
                <a:schemeClr val="bg1"/>
              </a:buClr>
              <a:buSzTx/>
              <a:buFontTx/>
              <a:buAutoNum type="arabicParenR"/>
            </a:pPr>
            <a:r>
              <a:rPr lang="en-US" altLang="en-US">
                <a:ea typeface="MS Mincho" panose="02020609040205080304" pitchFamily="49" charset="-128"/>
              </a:rPr>
              <a:t>Inorder Traversal</a:t>
            </a:r>
            <a:endParaRPr lang="en-US" altLang="en-US"/>
          </a:p>
          <a:p>
            <a:pPr marL="609600" indent="-609600" eaLnBrk="1" hangingPunct="1">
              <a:buClr>
                <a:schemeClr val="bg1"/>
              </a:buClr>
              <a:buSzTx/>
              <a:buFontTx/>
              <a:buAutoNum type="arabicParenR"/>
            </a:pPr>
            <a:r>
              <a:rPr lang="en-US" altLang="en-US"/>
              <a:t>Postorder Traversal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AutoNum type="arabicParenR"/>
            </a:pPr>
            <a:r>
              <a:rPr lang="en-US" altLang="en-US"/>
              <a:t>Preorder Traversal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9F404B0D-872C-40F3-8C1B-BDD368C4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532317-1DB1-469F-BAAE-901F0AA76F14}" type="slidenum"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pPr eaLnBrk="1" hangingPunct="1"/>
              <a:t>46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Oval 2">
            <a:extLst>
              <a:ext uri="{FF2B5EF4-FFF2-40B4-BE49-F238E27FC236}">
                <a16:creationId xmlns:a16="http://schemas.microsoft.com/office/drawing/2014/main" id="{E16AF316-A065-40D6-AAD0-2D3F9AD3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Oval 3">
            <a:extLst>
              <a:ext uri="{FF2B5EF4-FFF2-40B4-BE49-F238E27FC236}">
                <a16:creationId xmlns:a16="http://schemas.microsoft.com/office/drawing/2014/main" id="{540B051C-7F15-438A-83CA-70A9C7A3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Oval 4">
            <a:extLst>
              <a:ext uri="{FF2B5EF4-FFF2-40B4-BE49-F238E27FC236}">
                <a16:creationId xmlns:a16="http://schemas.microsoft.com/office/drawing/2014/main" id="{7A379A3C-4523-4B60-940A-612E6E446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29135677-9182-41E0-BB9B-B25CD08E9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152400"/>
            <a:ext cx="8515350" cy="1143000"/>
          </a:xfrm>
          <a:noFill/>
        </p:spPr>
        <p:txBody>
          <a:bodyPr lIns="92075" tIns="46038" rIns="92075" bIns="46038" anchor="b"/>
          <a:lstStyle/>
          <a:p>
            <a:pPr eaLnBrk="1" hangingPunct="1"/>
            <a:br>
              <a:rPr lang="en-US" altLang="en-US"/>
            </a:br>
            <a:r>
              <a:rPr lang="en-US" altLang="en-US" sz="4000"/>
              <a:t>Inorder Traversal:  </a:t>
            </a:r>
            <a:r>
              <a:rPr lang="en-US" altLang="en-US" sz="4000">
                <a:solidFill>
                  <a:schemeClr val="bg1"/>
                </a:solidFill>
              </a:rPr>
              <a:t>A E H J M T Y</a:t>
            </a:r>
            <a:r>
              <a:rPr lang="en-US" altLang="en-US"/>
              <a:t> </a:t>
            </a:r>
            <a:endParaRPr lang="en-US" altLang="en-US" sz="4000" b="1">
              <a:latin typeface="Courier New" panose="02070309020205020404" pitchFamily="49" charset="0"/>
            </a:endParaRP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6C05B193-802C-490B-80F2-EAF528AA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05A18C0B-191E-41C0-950C-AEED782B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6548B930-0509-4B9E-83B5-AB567DF4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8138" name="Group 10">
            <a:extLst>
              <a:ext uri="{FF2B5EF4-FFF2-40B4-BE49-F238E27FC236}">
                <a16:creationId xmlns:a16="http://schemas.microsoft.com/office/drawing/2014/main" id="{2087583E-400D-4EF8-AC60-6EE1ECC6C14D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48163" name="Rectangle 11">
              <a:extLst>
                <a:ext uri="{FF2B5EF4-FFF2-40B4-BE49-F238E27FC236}">
                  <a16:creationId xmlns:a16="http://schemas.microsoft.com/office/drawing/2014/main" id="{93985579-4670-4A6B-B687-CC07DEE2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4" name="Rectangle 12">
              <a:extLst>
                <a:ext uri="{FF2B5EF4-FFF2-40B4-BE49-F238E27FC236}">
                  <a16:creationId xmlns:a16="http://schemas.microsoft.com/office/drawing/2014/main" id="{628F420F-98B4-408C-A200-2015B289A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1"/>
                <a:t>‘J’</a:t>
              </a:r>
            </a:p>
          </p:txBody>
        </p:sp>
      </p:grpSp>
      <p:sp>
        <p:nvSpPr>
          <p:cNvPr id="48139" name="Line 13">
            <a:extLst>
              <a:ext uri="{FF2B5EF4-FFF2-40B4-BE49-F238E27FC236}">
                <a16:creationId xmlns:a16="http://schemas.microsoft.com/office/drawing/2014/main" id="{7B7A6336-CCD0-4313-861B-A5732D244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4">
            <a:extLst>
              <a:ext uri="{FF2B5EF4-FFF2-40B4-BE49-F238E27FC236}">
                <a16:creationId xmlns:a16="http://schemas.microsoft.com/office/drawing/2014/main" id="{2D5E1722-0420-42BE-952F-F4E106209B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5">
            <a:extLst>
              <a:ext uri="{FF2B5EF4-FFF2-40B4-BE49-F238E27FC236}">
                <a16:creationId xmlns:a16="http://schemas.microsoft.com/office/drawing/2014/main" id="{1B70CBAF-296C-47E4-A595-288A8C7534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6">
            <a:extLst>
              <a:ext uri="{FF2B5EF4-FFF2-40B4-BE49-F238E27FC236}">
                <a16:creationId xmlns:a16="http://schemas.microsoft.com/office/drawing/2014/main" id="{466921D7-7271-4340-BBBC-5F85FF787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17">
            <a:extLst>
              <a:ext uri="{FF2B5EF4-FFF2-40B4-BE49-F238E27FC236}">
                <a16:creationId xmlns:a16="http://schemas.microsoft.com/office/drawing/2014/main" id="{FF3D728D-021F-45EF-97B6-E602963E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‘E’</a:t>
            </a:r>
          </a:p>
        </p:txBody>
      </p:sp>
      <p:sp>
        <p:nvSpPr>
          <p:cNvPr id="48144" name="Rectangle 18">
            <a:extLst>
              <a:ext uri="{FF2B5EF4-FFF2-40B4-BE49-F238E27FC236}">
                <a16:creationId xmlns:a16="http://schemas.microsoft.com/office/drawing/2014/main" id="{C5FAE296-EFBE-40F4-8CEF-B2C05C885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‘A’</a:t>
            </a:r>
          </a:p>
        </p:txBody>
      </p:sp>
      <p:sp>
        <p:nvSpPr>
          <p:cNvPr id="48145" name="Rectangle 19">
            <a:extLst>
              <a:ext uri="{FF2B5EF4-FFF2-40B4-BE49-F238E27FC236}">
                <a16:creationId xmlns:a16="http://schemas.microsoft.com/office/drawing/2014/main" id="{041B5AC8-81BA-4753-9A5E-7FA7636FB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‘H’</a:t>
            </a:r>
          </a:p>
        </p:txBody>
      </p:sp>
      <p:sp>
        <p:nvSpPr>
          <p:cNvPr id="48146" name="Rectangle 20">
            <a:extLst>
              <a:ext uri="{FF2B5EF4-FFF2-40B4-BE49-F238E27FC236}">
                <a16:creationId xmlns:a16="http://schemas.microsoft.com/office/drawing/2014/main" id="{E0A56788-8336-43A2-8110-2348415E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7" name="Rectangle 21">
            <a:extLst>
              <a:ext uri="{FF2B5EF4-FFF2-40B4-BE49-F238E27FC236}">
                <a16:creationId xmlns:a16="http://schemas.microsoft.com/office/drawing/2014/main" id="{8C65EC1E-59D7-4569-B304-7D4018397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8" name="Rectangle 22">
            <a:extLst>
              <a:ext uri="{FF2B5EF4-FFF2-40B4-BE49-F238E27FC236}">
                <a16:creationId xmlns:a16="http://schemas.microsoft.com/office/drawing/2014/main" id="{FF0CBE1E-131C-4208-9726-02FFF0B7C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9" name="Rectangle 23">
            <a:extLst>
              <a:ext uri="{FF2B5EF4-FFF2-40B4-BE49-F238E27FC236}">
                <a16:creationId xmlns:a16="http://schemas.microsoft.com/office/drawing/2014/main" id="{027864A9-5B53-407F-A604-574215233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‘T’</a:t>
            </a:r>
          </a:p>
        </p:txBody>
      </p:sp>
      <p:sp>
        <p:nvSpPr>
          <p:cNvPr id="48150" name="Line 24">
            <a:extLst>
              <a:ext uri="{FF2B5EF4-FFF2-40B4-BE49-F238E27FC236}">
                <a16:creationId xmlns:a16="http://schemas.microsoft.com/office/drawing/2014/main" id="{E0EBD59C-6592-4790-A4F7-EEE62DA20F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5">
            <a:extLst>
              <a:ext uri="{FF2B5EF4-FFF2-40B4-BE49-F238E27FC236}">
                <a16:creationId xmlns:a16="http://schemas.microsoft.com/office/drawing/2014/main" id="{A43C0E7C-894B-4655-B814-BC5C677C2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Rectangle 26">
            <a:extLst>
              <a:ext uri="{FF2B5EF4-FFF2-40B4-BE49-F238E27FC236}">
                <a16:creationId xmlns:a16="http://schemas.microsoft.com/office/drawing/2014/main" id="{963E1FB0-0297-4D4F-8D3C-52279FE5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‘M’</a:t>
            </a:r>
          </a:p>
        </p:txBody>
      </p:sp>
      <p:sp>
        <p:nvSpPr>
          <p:cNvPr id="48153" name="Rectangle 27">
            <a:extLst>
              <a:ext uri="{FF2B5EF4-FFF2-40B4-BE49-F238E27FC236}">
                <a16:creationId xmlns:a16="http://schemas.microsoft.com/office/drawing/2014/main" id="{09482DBC-0438-4E75-857C-60063F84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‘Y’</a:t>
            </a:r>
          </a:p>
        </p:txBody>
      </p:sp>
      <p:sp>
        <p:nvSpPr>
          <p:cNvPr id="48154" name="Rectangle 28">
            <a:extLst>
              <a:ext uri="{FF2B5EF4-FFF2-40B4-BE49-F238E27FC236}">
                <a16:creationId xmlns:a16="http://schemas.microsoft.com/office/drawing/2014/main" id="{225ED693-6F92-4899-8B7C-A3E775CB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5" name="Line 29">
            <a:extLst>
              <a:ext uri="{FF2B5EF4-FFF2-40B4-BE49-F238E27FC236}">
                <a16:creationId xmlns:a16="http://schemas.microsoft.com/office/drawing/2014/main" id="{604A307D-CB3A-42FD-9E1F-E343EF0C43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Rectangle 30">
            <a:extLst>
              <a:ext uri="{FF2B5EF4-FFF2-40B4-BE49-F238E27FC236}">
                <a16:creationId xmlns:a16="http://schemas.microsoft.com/office/drawing/2014/main" id="{53F5BD15-25CA-4EB0-A06D-50703F6A8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tree</a:t>
            </a:r>
          </a:p>
        </p:txBody>
      </p:sp>
      <p:sp>
        <p:nvSpPr>
          <p:cNvPr id="48157" name="Rectangle 31">
            <a:extLst>
              <a:ext uri="{FF2B5EF4-FFF2-40B4-BE49-F238E27FC236}">
                <a16:creationId xmlns:a16="http://schemas.microsoft.com/office/drawing/2014/main" id="{880CCAC2-AF86-4C26-A17A-1EF62DA8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834063"/>
            <a:ext cx="324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000"/>
                </a:solidFill>
              </a:rPr>
              <a:t>Visit left subtree first</a:t>
            </a:r>
          </a:p>
        </p:txBody>
      </p:sp>
      <p:sp>
        <p:nvSpPr>
          <p:cNvPr id="48158" name="Rectangle 32">
            <a:extLst>
              <a:ext uri="{FF2B5EF4-FFF2-40B4-BE49-F238E27FC236}">
                <a16:creationId xmlns:a16="http://schemas.microsoft.com/office/drawing/2014/main" id="{A5F30CFA-5AF8-46AC-AC9E-97578044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5834063"/>
            <a:ext cx="338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C00"/>
                </a:solidFill>
              </a:rPr>
              <a:t>Visit right subtree last</a:t>
            </a:r>
            <a:endParaRPr lang="en-US" altLang="en-US" sz="2400" b="1">
              <a:solidFill>
                <a:srgbClr val="006633"/>
              </a:solidFill>
            </a:endParaRPr>
          </a:p>
        </p:txBody>
      </p:sp>
      <p:sp>
        <p:nvSpPr>
          <p:cNvPr id="48159" name="Rectangle 33">
            <a:extLst>
              <a:ext uri="{FF2B5EF4-FFF2-40B4-BE49-F238E27FC236}">
                <a16:creationId xmlns:a16="http://schemas.microsoft.com/office/drawing/2014/main" id="{DF6CC02E-996F-4473-824A-ACC2A13DE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65735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chemeClr val="bg1"/>
                </a:solidFill>
              </a:rPr>
              <a:t>Visit second</a:t>
            </a:r>
            <a:endParaRPr lang="en-US" altLang="en-US" sz="2400" b="1">
              <a:solidFill>
                <a:srgbClr val="330099"/>
              </a:solidFill>
            </a:endParaRPr>
          </a:p>
        </p:txBody>
      </p:sp>
      <p:sp>
        <p:nvSpPr>
          <p:cNvPr id="75810" name="AutoShape 34">
            <a:extLst>
              <a:ext uri="{FF2B5EF4-FFF2-40B4-BE49-F238E27FC236}">
                <a16:creationId xmlns:a16="http://schemas.microsoft.com/office/drawing/2014/main" id="{DEC7EE0D-C19B-4796-8CD8-78A6B72099FA}"/>
              </a:ext>
            </a:extLst>
          </p:cNvPr>
          <p:cNvSpPr>
            <a:spLocks/>
          </p:cNvSpPr>
          <p:nvPr/>
        </p:nvSpPr>
        <p:spPr bwMode="auto">
          <a:xfrm rot="5269351">
            <a:off x="6323807" y="305593"/>
            <a:ext cx="457200" cy="30321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11" name="AutoShape 35">
            <a:extLst>
              <a:ext uri="{FF2B5EF4-FFF2-40B4-BE49-F238E27FC236}">
                <a16:creationId xmlns:a16="http://schemas.microsoft.com/office/drawing/2014/main" id="{F75041F3-2607-42AE-8171-2D72E14CE230}"/>
              </a:ext>
            </a:extLst>
          </p:cNvPr>
          <p:cNvSpPr>
            <a:spLocks/>
          </p:cNvSpPr>
          <p:nvPr/>
        </p:nvSpPr>
        <p:spPr bwMode="auto">
          <a:xfrm rot="5269351">
            <a:off x="5448300" y="381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12" name="AutoShape 36">
            <a:extLst>
              <a:ext uri="{FF2B5EF4-FFF2-40B4-BE49-F238E27FC236}">
                <a16:creationId xmlns:a16="http://schemas.microsoft.com/office/drawing/2014/main" id="{984018C0-5235-4E2D-9CC2-00358F598605}"/>
              </a:ext>
            </a:extLst>
          </p:cNvPr>
          <p:cNvSpPr>
            <a:spLocks/>
          </p:cNvSpPr>
          <p:nvPr/>
        </p:nvSpPr>
        <p:spPr bwMode="auto">
          <a:xfrm rot="5269351">
            <a:off x="7200900" y="381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0" grpId="0" animBg="1"/>
      <p:bldP spid="75811" grpId="0" animBg="1"/>
      <p:bldP spid="758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DA4A2C8-818A-4562-A600-F0DFF0F42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Inorder Traversal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96E5F30-5FB2-4484-B26B-28E685CD8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MS Mincho" pitchFamily="49" charset="-128"/>
              </a:rPr>
              <a:t>Visit the nodes in the left </a:t>
            </a:r>
            <a:r>
              <a:rPr lang="en-US" dirty="0" err="1">
                <a:ea typeface="MS Mincho" pitchFamily="49" charset="-128"/>
              </a:rPr>
              <a:t>subtree</a:t>
            </a:r>
            <a:r>
              <a:rPr lang="en-US" dirty="0">
                <a:ea typeface="MS Mincho" pitchFamily="49" charset="-128"/>
              </a:rPr>
              <a:t>, then visit the root of the tree, then visit the nodes in the right </a:t>
            </a:r>
            <a:r>
              <a:rPr lang="en-US" dirty="0" err="1">
                <a:ea typeface="MS Mincho" pitchFamily="49" charset="-128"/>
              </a:rPr>
              <a:t>subtree</a:t>
            </a:r>
            <a:r>
              <a:rPr lang="en-US" dirty="0">
                <a:ea typeface="MS Mincho" pitchFamily="49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200" dirty="0">
              <a:ea typeface="MS Mincho" pitchFamily="49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dirty="0" err="1">
                <a:solidFill>
                  <a:srgbClr val="FF9900"/>
                </a:solidFill>
                <a:latin typeface="Arial" charset="0"/>
                <a:cs typeface="Times New Roman" pitchFamily="18" charset="0"/>
              </a:rPr>
              <a:t>Inorder</a:t>
            </a:r>
            <a:r>
              <a:rPr lang="en-US" dirty="0">
                <a:latin typeface="Arial" charset="0"/>
                <a:cs typeface="Times New Roman" pitchFamily="18" charset="0"/>
              </a:rPr>
              <a:t>(tree)</a:t>
            </a:r>
            <a:endParaRPr lang="en-US" dirty="0">
              <a:latin typeface="Arial" charset="0"/>
              <a:cs typeface="Courier New" pitchFamily="49" charset="0"/>
            </a:endParaRP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sz="800" dirty="0">
                <a:latin typeface="Arial" charset="0"/>
                <a:cs typeface="Times New Roman" pitchFamily="18" charset="0"/>
              </a:rPr>
              <a:t> </a:t>
            </a:r>
            <a:endParaRPr lang="en-US" sz="800" dirty="0">
              <a:latin typeface="Arial" charset="0"/>
              <a:cs typeface="Courier New" pitchFamily="49" charset="0"/>
            </a:endParaRP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If tree is not NULL</a:t>
            </a:r>
            <a:endParaRPr lang="en-US" dirty="0">
              <a:latin typeface="Arial" charset="0"/>
              <a:cs typeface="Courier New" pitchFamily="49" charset="0"/>
            </a:endParaRP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  </a:t>
            </a:r>
            <a:r>
              <a:rPr lang="en-US" dirty="0" err="1">
                <a:latin typeface="Arial" charset="0"/>
                <a:cs typeface="Times New Roman" pitchFamily="18" charset="0"/>
              </a:rPr>
              <a:t>Inorder</a:t>
            </a:r>
            <a:r>
              <a:rPr lang="en-US" dirty="0">
                <a:latin typeface="Arial" charset="0"/>
                <a:cs typeface="Times New Roman" pitchFamily="18" charset="0"/>
              </a:rPr>
              <a:t>(Left(tree))</a:t>
            </a:r>
            <a:endParaRPr lang="en-US" dirty="0">
              <a:latin typeface="Arial" charset="0"/>
              <a:cs typeface="Courier New" pitchFamily="49" charset="0"/>
            </a:endParaRP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  Visit Info(tree)</a:t>
            </a:r>
            <a:endParaRPr lang="en-US" dirty="0">
              <a:latin typeface="Arial" charset="0"/>
              <a:cs typeface="Courier New" pitchFamily="49" charset="0"/>
            </a:endParaRP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r>
              <a:rPr lang="en-US" dirty="0">
                <a:latin typeface="Arial" charset="0"/>
                <a:ea typeface="MS Mincho" pitchFamily="49" charset="-128"/>
              </a:rPr>
              <a:t>  </a:t>
            </a:r>
            <a:r>
              <a:rPr lang="en-US" dirty="0" err="1">
                <a:latin typeface="Arial" charset="0"/>
                <a:ea typeface="MS Mincho" pitchFamily="49" charset="-128"/>
              </a:rPr>
              <a:t>Inorder</a:t>
            </a:r>
            <a:r>
              <a:rPr lang="en-US" dirty="0">
                <a:latin typeface="Arial" charset="0"/>
                <a:ea typeface="MS Mincho" pitchFamily="49" charset="-128"/>
              </a:rPr>
              <a:t>(Right(tree)) </a:t>
            </a:r>
          </a:p>
          <a:p>
            <a:pPr lvl="2" eaLnBrk="1" hangingPunct="1">
              <a:lnSpc>
                <a:spcPct val="70000"/>
              </a:lnSpc>
              <a:buFontTx/>
              <a:buNone/>
              <a:defRPr/>
            </a:pPr>
            <a:endParaRPr lang="en-US" dirty="0">
              <a:latin typeface="Arial" charset="0"/>
              <a:ea typeface="MS Mincho" pitchFamily="49" charset="-128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Warning</a:t>
            </a:r>
            <a:r>
              <a:rPr lang="en-US" sz="2400" dirty="0">
                <a:cs typeface="Times New Roman" pitchFamily="18" charset="0"/>
              </a:rPr>
              <a:t>: "visit" implies </a:t>
            </a:r>
            <a:r>
              <a:rPr lang="en-US" sz="2400" u="sng" dirty="0">
                <a:cs typeface="Times New Roman" pitchFamily="18" charset="0"/>
              </a:rPr>
              <a:t>do</a:t>
            </a:r>
            <a:r>
              <a:rPr lang="en-US" sz="2400" dirty="0">
                <a:cs typeface="Times New Roman" pitchFamily="18" charset="0"/>
              </a:rPr>
              <a:t> something with the value at  the node (</a:t>
            </a:r>
            <a:r>
              <a:rPr lang="es-ES_tradnl" sz="2400" dirty="0" err="1">
                <a:cs typeface="Times New Roman" pitchFamily="18" charset="0"/>
              </a:rPr>
              <a:t>e.g</a:t>
            </a:r>
            <a:r>
              <a:rPr lang="es-ES_tradnl" sz="2400" dirty="0">
                <a:cs typeface="Times New Roman" pitchFamily="18" charset="0"/>
              </a:rPr>
              <a:t>., </a:t>
            </a:r>
            <a:r>
              <a:rPr lang="es-ES_tradnl" sz="2400" dirty="0" err="1">
                <a:cs typeface="Times New Roman" pitchFamily="18" charset="0"/>
              </a:rPr>
              <a:t>print</a:t>
            </a:r>
            <a:r>
              <a:rPr lang="es-ES_tradnl" sz="2400" dirty="0">
                <a:cs typeface="Times New Roman" pitchFamily="18" charset="0"/>
              </a:rPr>
              <a:t>, </a:t>
            </a:r>
            <a:r>
              <a:rPr lang="es-ES_tradnl" sz="2400" dirty="0" err="1">
                <a:cs typeface="Times New Roman" pitchFamily="18" charset="0"/>
              </a:rPr>
              <a:t>save</a:t>
            </a:r>
            <a:r>
              <a:rPr lang="es-ES_tradnl" sz="2400" dirty="0">
                <a:cs typeface="Times New Roman" pitchFamily="18" charset="0"/>
              </a:rPr>
              <a:t>, </a:t>
            </a:r>
            <a:r>
              <a:rPr lang="es-ES_tradnl" sz="2400" dirty="0" err="1">
                <a:cs typeface="Times New Roman" pitchFamily="18" charset="0"/>
              </a:rPr>
              <a:t>update</a:t>
            </a:r>
            <a:r>
              <a:rPr lang="es-ES_tradnl" sz="2400" dirty="0">
                <a:cs typeface="Times New Roman" pitchFamily="18" charset="0"/>
              </a:rPr>
              <a:t> etc.).</a:t>
            </a:r>
            <a:r>
              <a:rPr lang="en-US" sz="2400" dirty="0">
                <a:latin typeface="Arial" charset="0"/>
                <a:ea typeface="MS Mincho" pitchFamily="49" charset="-128"/>
              </a:rPr>
              <a:t> 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2400" dirty="0">
              <a:latin typeface="Arial" charset="0"/>
              <a:ea typeface="MS Mincho" pitchFamily="49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E3CF2D32-D40B-4D1E-AC44-A7D3CDC3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57231-4F4D-46F5-A7AC-F3813F94EF1D}" type="slidenum"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Oval 1026">
            <a:extLst>
              <a:ext uri="{FF2B5EF4-FFF2-40B4-BE49-F238E27FC236}">
                <a16:creationId xmlns:a16="http://schemas.microsoft.com/office/drawing/2014/main" id="{D8D05B7C-8A14-47D9-86BE-EEB00FCA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Oval 1027">
            <a:extLst>
              <a:ext uri="{FF2B5EF4-FFF2-40B4-BE49-F238E27FC236}">
                <a16:creationId xmlns:a16="http://schemas.microsoft.com/office/drawing/2014/main" id="{C758ACDD-D3E6-4A6C-A45A-3739DC342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Oval 1028">
            <a:extLst>
              <a:ext uri="{FF2B5EF4-FFF2-40B4-BE49-F238E27FC236}">
                <a16:creationId xmlns:a16="http://schemas.microsoft.com/office/drawing/2014/main" id="{F735F473-D2B1-4426-925F-1B215908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Rectangle 1030">
            <a:extLst>
              <a:ext uri="{FF2B5EF4-FFF2-40B4-BE49-F238E27FC236}">
                <a16:creationId xmlns:a16="http://schemas.microsoft.com/office/drawing/2014/main" id="{3D78041E-9178-45C7-B204-64D57D113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6388" y="293688"/>
            <a:ext cx="8509000" cy="1143000"/>
          </a:xfrm>
        </p:spPr>
        <p:txBody>
          <a:bodyPr lIns="92075" tIns="46038" rIns="92075" bIns="46038" anchor="b"/>
          <a:lstStyle/>
          <a:p>
            <a:pPr eaLnBrk="1" hangingPunct="1"/>
            <a:br>
              <a:rPr lang="en-US" altLang="en-US"/>
            </a:br>
            <a:r>
              <a:rPr lang="en-US" altLang="en-US" sz="4000"/>
              <a:t>Preorder Traversal: </a:t>
            </a:r>
            <a:r>
              <a:rPr lang="en-US" altLang="en-US" sz="4000">
                <a:solidFill>
                  <a:schemeClr val="tx1"/>
                </a:solidFill>
              </a:rPr>
              <a:t>  </a:t>
            </a:r>
            <a:r>
              <a:rPr lang="en-US" altLang="en-US" sz="4000">
                <a:solidFill>
                  <a:schemeClr val="bg1"/>
                </a:solidFill>
              </a:rPr>
              <a:t>J E A H T M Y</a:t>
            </a:r>
            <a:r>
              <a:rPr lang="en-US" altLang="en-US" sz="4000" b="1">
                <a:latin typeface="Courier New" panose="02070309020205020404" pitchFamily="49" charset="0"/>
              </a:rPr>
              <a:t> </a:t>
            </a:r>
            <a:r>
              <a:rPr lang="en-US" altLang="en-US" sz="4000"/>
              <a:t> </a:t>
            </a:r>
          </a:p>
        </p:txBody>
      </p:sp>
      <p:sp>
        <p:nvSpPr>
          <p:cNvPr id="50183" name="Rectangle 1031">
            <a:extLst>
              <a:ext uri="{FF2B5EF4-FFF2-40B4-BE49-F238E27FC236}">
                <a16:creationId xmlns:a16="http://schemas.microsoft.com/office/drawing/2014/main" id="{33360E93-19F7-4575-A3F1-179959C3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Rectangle 1032">
            <a:extLst>
              <a:ext uri="{FF2B5EF4-FFF2-40B4-BE49-F238E27FC236}">
                <a16:creationId xmlns:a16="http://schemas.microsoft.com/office/drawing/2014/main" id="{2552BFCB-E33D-40C1-BB71-0B423603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Rectangle 1033">
            <a:extLst>
              <a:ext uri="{FF2B5EF4-FFF2-40B4-BE49-F238E27FC236}">
                <a16:creationId xmlns:a16="http://schemas.microsoft.com/office/drawing/2014/main" id="{19FAA224-E96A-4578-B876-BC47DD2DA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86" name="Group 1034">
            <a:extLst>
              <a:ext uri="{FF2B5EF4-FFF2-40B4-BE49-F238E27FC236}">
                <a16:creationId xmlns:a16="http://schemas.microsoft.com/office/drawing/2014/main" id="{F3C42252-5C35-4F14-B823-A8A909E15037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50211" name="Rectangle 1035">
              <a:extLst>
                <a:ext uri="{FF2B5EF4-FFF2-40B4-BE49-F238E27FC236}">
                  <a16:creationId xmlns:a16="http://schemas.microsoft.com/office/drawing/2014/main" id="{86501E28-5779-4F43-B8F0-419ACA0E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2" name="Rectangle 1036">
              <a:extLst>
                <a:ext uri="{FF2B5EF4-FFF2-40B4-BE49-F238E27FC236}">
                  <a16:creationId xmlns:a16="http://schemas.microsoft.com/office/drawing/2014/main" id="{F5D22313-9FDB-4DAC-9CBB-F6D1C895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1"/>
                <a:t>‘J’</a:t>
              </a:r>
            </a:p>
          </p:txBody>
        </p:sp>
      </p:grpSp>
      <p:sp>
        <p:nvSpPr>
          <p:cNvPr id="50187" name="Line 1037">
            <a:extLst>
              <a:ext uri="{FF2B5EF4-FFF2-40B4-BE49-F238E27FC236}">
                <a16:creationId xmlns:a16="http://schemas.microsoft.com/office/drawing/2014/main" id="{5B6DEFB1-F91D-4B95-B5D5-2CF4D29A24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038">
            <a:extLst>
              <a:ext uri="{FF2B5EF4-FFF2-40B4-BE49-F238E27FC236}">
                <a16:creationId xmlns:a16="http://schemas.microsoft.com/office/drawing/2014/main" id="{7B0A7B64-848D-41CC-8474-E63049987B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039">
            <a:extLst>
              <a:ext uri="{FF2B5EF4-FFF2-40B4-BE49-F238E27FC236}">
                <a16:creationId xmlns:a16="http://schemas.microsoft.com/office/drawing/2014/main" id="{28547E3F-2104-48DF-A9A2-A3EFD480AC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040">
            <a:extLst>
              <a:ext uri="{FF2B5EF4-FFF2-40B4-BE49-F238E27FC236}">
                <a16:creationId xmlns:a16="http://schemas.microsoft.com/office/drawing/2014/main" id="{6FFBFE7C-0209-40B6-B949-36881269CF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1041">
            <a:extLst>
              <a:ext uri="{FF2B5EF4-FFF2-40B4-BE49-F238E27FC236}">
                <a16:creationId xmlns:a16="http://schemas.microsoft.com/office/drawing/2014/main" id="{8391BB79-41F4-4C26-84A8-29698FD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‘E’</a:t>
            </a:r>
          </a:p>
        </p:txBody>
      </p:sp>
      <p:sp>
        <p:nvSpPr>
          <p:cNvPr id="50192" name="Rectangle 1042">
            <a:extLst>
              <a:ext uri="{FF2B5EF4-FFF2-40B4-BE49-F238E27FC236}">
                <a16:creationId xmlns:a16="http://schemas.microsoft.com/office/drawing/2014/main" id="{71F2A82A-913B-4DFD-8652-91588229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‘A’</a:t>
            </a:r>
          </a:p>
        </p:txBody>
      </p:sp>
      <p:sp>
        <p:nvSpPr>
          <p:cNvPr id="50193" name="Rectangle 1043">
            <a:extLst>
              <a:ext uri="{FF2B5EF4-FFF2-40B4-BE49-F238E27FC236}">
                <a16:creationId xmlns:a16="http://schemas.microsoft.com/office/drawing/2014/main" id="{970F6353-1E0E-421B-A4D2-E0A9A9006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‘H’</a:t>
            </a:r>
          </a:p>
        </p:txBody>
      </p:sp>
      <p:sp>
        <p:nvSpPr>
          <p:cNvPr id="50194" name="Rectangle 1044">
            <a:extLst>
              <a:ext uri="{FF2B5EF4-FFF2-40B4-BE49-F238E27FC236}">
                <a16:creationId xmlns:a16="http://schemas.microsoft.com/office/drawing/2014/main" id="{B8C585B0-8E71-4D8E-8572-5D8DA461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5" name="Rectangle 1045">
            <a:extLst>
              <a:ext uri="{FF2B5EF4-FFF2-40B4-BE49-F238E27FC236}">
                <a16:creationId xmlns:a16="http://schemas.microsoft.com/office/drawing/2014/main" id="{91996126-0AAE-489D-AA25-48F88AFA9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6" name="Rectangle 1046">
            <a:extLst>
              <a:ext uri="{FF2B5EF4-FFF2-40B4-BE49-F238E27FC236}">
                <a16:creationId xmlns:a16="http://schemas.microsoft.com/office/drawing/2014/main" id="{0D68ECA1-E7A6-4FCD-B53F-05C3C296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7" name="Rectangle 1047">
            <a:extLst>
              <a:ext uri="{FF2B5EF4-FFF2-40B4-BE49-F238E27FC236}">
                <a16:creationId xmlns:a16="http://schemas.microsoft.com/office/drawing/2014/main" id="{84242C57-8A38-4936-803A-701B1E3D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‘T’</a:t>
            </a:r>
          </a:p>
        </p:txBody>
      </p:sp>
      <p:sp>
        <p:nvSpPr>
          <p:cNvPr id="50198" name="Line 1048">
            <a:extLst>
              <a:ext uri="{FF2B5EF4-FFF2-40B4-BE49-F238E27FC236}">
                <a16:creationId xmlns:a16="http://schemas.microsoft.com/office/drawing/2014/main" id="{BDB3275D-F238-42A2-9C71-D3AD28889E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1049">
            <a:extLst>
              <a:ext uri="{FF2B5EF4-FFF2-40B4-BE49-F238E27FC236}">
                <a16:creationId xmlns:a16="http://schemas.microsoft.com/office/drawing/2014/main" id="{29AE2C77-583F-452F-8CA3-4C6849843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Rectangle 1050">
            <a:extLst>
              <a:ext uri="{FF2B5EF4-FFF2-40B4-BE49-F238E27FC236}">
                <a16:creationId xmlns:a16="http://schemas.microsoft.com/office/drawing/2014/main" id="{63C0D839-D62D-4304-A960-6340156F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‘M’</a:t>
            </a:r>
          </a:p>
        </p:txBody>
      </p:sp>
      <p:sp>
        <p:nvSpPr>
          <p:cNvPr id="50201" name="Rectangle 1051">
            <a:extLst>
              <a:ext uri="{FF2B5EF4-FFF2-40B4-BE49-F238E27FC236}">
                <a16:creationId xmlns:a16="http://schemas.microsoft.com/office/drawing/2014/main" id="{E282C523-AFF3-4320-85F2-B1EE4B196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‘Y’</a:t>
            </a:r>
          </a:p>
        </p:txBody>
      </p:sp>
      <p:sp>
        <p:nvSpPr>
          <p:cNvPr id="50202" name="Rectangle 1052">
            <a:extLst>
              <a:ext uri="{FF2B5EF4-FFF2-40B4-BE49-F238E27FC236}">
                <a16:creationId xmlns:a16="http://schemas.microsoft.com/office/drawing/2014/main" id="{91FFC119-6CF1-421E-8860-A7835EA3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3" name="Line 1053">
            <a:extLst>
              <a:ext uri="{FF2B5EF4-FFF2-40B4-BE49-F238E27FC236}">
                <a16:creationId xmlns:a16="http://schemas.microsoft.com/office/drawing/2014/main" id="{8ED0E784-10A5-46AD-B8BE-0591E4C8D7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Rectangle 1054">
            <a:extLst>
              <a:ext uri="{FF2B5EF4-FFF2-40B4-BE49-F238E27FC236}">
                <a16:creationId xmlns:a16="http://schemas.microsoft.com/office/drawing/2014/main" id="{CA779A2A-F32E-448F-9639-E6B6825D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tree</a:t>
            </a:r>
          </a:p>
        </p:txBody>
      </p:sp>
      <p:sp>
        <p:nvSpPr>
          <p:cNvPr id="50205" name="Rectangle 1055">
            <a:extLst>
              <a:ext uri="{FF2B5EF4-FFF2-40B4-BE49-F238E27FC236}">
                <a16:creationId xmlns:a16="http://schemas.microsoft.com/office/drawing/2014/main" id="{24ECB872-A24B-4572-9739-80EAEAB72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834063"/>
            <a:ext cx="3735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000"/>
                </a:solidFill>
              </a:rPr>
              <a:t>Visit left subtree second</a:t>
            </a:r>
          </a:p>
        </p:txBody>
      </p:sp>
      <p:sp>
        <p:nvSpPr>
          <p:cNvPr id="50206" name="Rectangle 1056">
            <a:extLst>
              <a:ext uri="{FF2B5EF4-FFF2-40B4-BE49-F238E27FC236}">
                <a16:creationId xmlns:a16="http://schemas.microsoft.com/office/drawing/2014/main" id="{7C65A7FA-040D-4E93-8329-7B736D2F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5834063"/>
            <a:ext cx="338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C00"/>
                </a:solidFill>
              </a:rPr>
              <a:t>Visit right subtree last</a:t>
            </a:r>
            <a:endParaRPr lang="en-US" altLang="en-US" sz="2400" b="1">
              <a:solidFill>
                <a:srgbClr val="006633"/>
              </a:solidFill>
            </a:endParaRPr>
          </a:p>
        </p:txBody>
      </p:sp>
      <p:sp>
        <p:nvSpPr>
          <p:cNvPr id="50207" name="Rectangle 1057">
            <a:extLst>
              <a:ext uri="{FF2B5EF4-FFF2-40B4-BE49-F238E27FC236}">
                <a16:creationId xmlns:a16="http://schemas.microsoft.com/office/drawing/2014/main" id="{8236F434-305F-4266-B2F8-E6FE8FEAE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657350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chemeClr val="bg1"/>
                </a:solidFill>
              </a:rPr>
              <a:t>Visit first</a:t>
            </a:r>
          </a:p>
        </p:txBody>
      </p:sp>
      <p:sp>
        <p:nvSpPr>
          <p:cNvPr id="114722" name="AutoShape 1058">
            <a:extLst>
              <a:ext uri="{FF2B5EF4-FFF2-40B4-BE49-F238E27FC236}">
                <a16:creationId xmlns:a16="http://schemas.microsoft.com/office/drawing/2014/main" id="{FDCA123B-8017-421D-BED4-969F487C5AB8}"/>
              </a:ext>
            </a:extLst>
          </p:cNvPr>
          <p:cNvSpPr>
            <a:spLocks/>
          </p:cNvSpPr>
          <p:nvPr/>
        </p:nvSpPr>
        <p:spPr bwMode="auto">
          <a:xfrm rot="5269351">
            <a:off x="4991100" y="3429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723" name="AutoShape 1059">
            <a:extLst>
              <a:ext uri="{FF2B5EF4-FFF2-40B4-BE49-F238E27FC236}">
                <a16:creationId xmlns:a16="http://schemas.microsoft.com/office/drawing/2014/main" id="{DF820EC3-5C48-419D-918A-7916E55B3A1E}"/>
              </a:ext>
            </a:extLst>
          </p:cNvPr>
          <p:cNvSpPr>
            <a:spLocks/>
          </p:cNvSpPr>
          <p:nvPr/>
        </p:nvSpPr>
        <p:spPr bwMode="auto">
          <a:xfrm rot="5269351">
            <a:off x="5905500" y="1143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724" name="AutoShape 1060">
            <a:extLst>
              <a:ext uri="{FF2B5EF4-FFF2-40B4-BE49-F238E27FC236}">
                <a16:creationId xmlns:a16="http://schemas.microsoft.com/office/drawing/2014/main" id="{C2A3F6DC-7391-4094-B33B-48D28A5C31CC}"/>
              </a:ext>
            </a:extLst>
          </p:cNvPr>
          <p:cNvSpPr>
            <a:spLocks/>
          </p:cNvSpPr>
          <p:nvPr/>
        </p:nvSpPr>
        <p:spPr bwMode="auto">
          <a:xfrm rot="5269351">
            <a:off x="7277100" y="1143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2" grpId="0" animBg="1"/>
      <p:bldP spid="114723" grpId="0" animBg="1"/>
      <p:bldP spid="1147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0A838A6-FA66-48AE-A6FA-1F614102B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Preorder Traversal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486E3E5-FA4A-435B-97BB-24F2F563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MS Mincho" panose="02020609040205080304" pitchFamily="49" charset="-128"/>
              </a:rPr>
              <a:t>Visit the root of the tree first, then visit the nodes in the left subtree, then visit the nodes in the right subtree</a:t>
            </a: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Preorder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(tree)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If tree is not NULL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Visit Info(tree)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Preorder(Left(tree))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  Preorder(Right(tree))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A53189B-529F-4764-88E5-5D8C201A4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Some terminology (cont’d)</a:t>
            </a:r>
            <a:r>
              <a:rPr lang="en-US" altLang="en-US"/>
              <a:t>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76EB5EC-29A5-41E5-B06A-4FADFE477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09675"/>
            <a:ext cx="7772400" cy="5267325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Nodes are organize in levels (indexed from 0).</a:t>
            </a:r>
          </a:p>
          <a:p>
            <a:pPr eaLnBrk="1" hangingPunct="1"/>
            <a:endParaRPr lang="en-US" altLang="en-US" sz="2400" u="sng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Level (or depth) of a node</a:t>
            </a:r>
            <a:r>
              <a:rPr lang="en-US" altLang="en-US" sz="2400">
                <a:cs typeface="Times New Roman" panose="02020603050405020304" pitchFamily="18" charset="0"/>
              </a:rPr>
              <a:t>: number of edges in the path from the root to that node.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2400" u="sng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Height of a tree h</a:t>
            </a:r>
            <a:r>
              <a:rPr lang="en-US" altLang="en-US" sz="2400">
                <a:cs typeface="Times New Roman" panose="02020603050405020304" pitchFamily="18" charset="0"/>
              </a:rPr>
              <a:t>: #levels = L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(</a:t>
            </a:r>
            <a:r>
              <a:rPr lang="en-US" alt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Warning:</a:t>
            </a:r>
            <a:r>
              <a:rPr lang="en-US" altLang="en-US" sz="2400">
                <a:cs typeface="Times New Roman" panose="02020603050405020304" pitchFamily="18" charset="0"/>
              </a:rPr>
              <a:t> some books define h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 as #levels-1).</a:t>
            </a:r>
          </a:p>
          <a:p>
            <a:pPr eaLnBrk="1" hangingPunct="1"/>
            <a:endParaRPr lang="en-US" altLang="en-US" sz="2400" u="sng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Full tree: </a:t>
            </a:r>
            <a:r>
              <a:rPr lang="en-US" altLang="en-US" sz="2400">
                <a:cs typeface="Times New Roman" panose="02020603050405020304" pitchFamily="18" charset="0"/>
              </a:rPr>
              <a:t>every node has exactly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two children </a:t>
            </a:r>
            <a:r>
              <a:rPr lang="en-US" altLang="en-US" sz="2400" b="1" i="1">
                <a:solidFill>
                  <a:srgbClr val="FF9900"/>
                </a:solidFill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all the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leaves are on the same level.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/>
          </a:p>
        </p:txBody>
      </p:sp>
      <p:pic>
        <p:nvPicPr>
          <p:cNvPr id="6148" name="Picture 4" descr="P453a">
            <a:extLst>
              <a:ext uri="{FF2B5EF4-FFF2-40B4-BE49-F238E27FC236}">
                <a16:creationId xmlns:a16="http://schemas.microsoft.com/office/drawing/2014/main" id="{69B1126E-E0A9-49EE-BED0-C06CF61B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200400"/>
            <a:ext cx="35814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8" name="Text Box 10">
            <a:extLst>
              <a:ext uri="{FF2B5EF4-FFF2-40B4-BE49-F238E27FC236}">
                <a16:creationId xmlns:a16="http://schemas.microsoft.com/office/drawing/2014/main" id="{7B390FEA-D041-4144-A26D-C1BD27D4F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67075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not full!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256C3228-8576-4017-B843-F033C2E1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E40229-EF68-4F02-93BA-3885136B58CD}" type="slidenum"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pPr eaLnBrk="1" hangingPunct="1"/>
              <a:t>50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Oval 1026">
            <a:extLst>
              <a:ext uri="{FF2B5EF4-FFF2-40B4-BE49-F238E27FC236}">
                <a16:creationId xmlns:a16="http://schemas.microsoft.com/office/drawing/2014/main" id="{0ED8284C-16AF-4254-9FA9-22E6502CD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8" name="Oval 1027">
            <a:extLst>
              <a:ext uri="{FF2B5EF4-FFF2-40B4-BE49-F238E27FC236}">
                <a16:creationId xmlns:a16="http://schemas.microsoft.com/office/drawing/2014/main" id="{724344CF-FF83-4F90-B7AA-4F0D5BBCF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9" name="Oval 1028">
            <a:extLst>
              <a:ext uri="{FF2B5EF4-FFF2-40B4-BE49-F238E27FC236}">
                <a16:creationId xmlns:a16="http://schemas.microsoft.com/office/drawing/2014/main" id="{AC2CE0A6-33E8-4CC0-8291-33098DDFE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0" name="Rectangle 1030">
            <a:extLst>
              <a:ext uri="{FF2B5EF4-FFF2-40B4-BE49-F238E27FC236}">
                <a16:creationId xmlns:a16="http://schemas.microsoft.com/office/drawing/2014/main" id="{5952A879-BD16-45AD-94FA-806C41A2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1" name="Rectangle 1031">
            <a:extLst>
              <a:ext uri="{FF2B5EF4-FFF2-40B4-BE49-F238E27FC236}">
                <a16:creationId xmlns:a16="http://schemas.microsoft.com/office/drawing/2014/main" id="{6C4B9A6B-6FA6-4C85-95F0-A35CCB83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2" name="Rectangle 1032">
            <a:extLst>
              <a:ext uri="{FF2B5EF4-FFF2-40B4-BE49-F238E27FC236}">
                <a16:creationId xmlns:a16="http://schemas.microsoft.com/office/drawing/2014/main" id="{F3F6802F-22CF-45D7-9051-428D3BC5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2233" name="Group 1033">
            <a:extLst>
              <a:ext uri="{FF2B5EF4-FFF2-40B4-BE49-F238E27FC236}">
                <a16:creationId xmlns:a16="http://schemas.microsoft.com/office/drawing/2014/main" id="{E536060E-66B7-45C0-B110-54998CEE49CA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52259" name="Rectangle 1034">
              <a:extLst>
                <a:ext uri="{FF2B5EF4-FFF2-40B4-BE49-F238E27FC236}">
                  <a16:creationId xmlns:a16="http://schemas.microsoft.com/office/drawing/2014/main" id="{59F98051-1647-4888-89E8-67B6C0F9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0" name="Rectangle 1035">
              <a:extLst>
                <a:ext uri="{FF2B5EF4-FFF2-40B4-BE49-F238E27FC236}">
                  <a16:creationId xmlns:a16="http://schemas.microsoft.com/office/drawing/2014/main" id="{21A2B8BE-4589-4A02-B1B7-45397BE3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1"/>
                <a:t>‘J’</a:t>
              </a:r>
            </a:p>
          </p:txBody>
        </p:sp>
      </p:grpSp>
      <p:sp>
        <p:nvSpPr>
          <p:cNvPr id="52234" name="Line 1036">
            <a:extLst>
              <a:ext uri="{FF2B5EF4-FFF2-40B4-BE49-F238E27FC236}">
                <a16:creationId xmlns:a16="http://schemas.microsoft.com/office/drawing/2014/main" id="{BE0BFCAC-81E7-47EC-AF77-A3F4302675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037">
            <a:extLst>
              <a:ext uri="{FF2B5EF4-FFF2-40B4-BE49-F238E27FC236}">
                <a16:creationId xmlns:a16="http://schemas.microsoft.com/office/drawing/2014/main" id="{B0D12EB4-2EE5-4DD0-A558-0244C53000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038">
            <a:extLst>
              <a:ext uri="{FF2B5EF4-FFF2-40B4-BE49-F238E27FC236}">
                <a16:creationId xmlns:a16="http://schemas.microsoft.com/office/drawing/2014/main" id="{7F912D9F-A6E8-4D72-A8A5-29BE1DB1F4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039">
            <a:extLst>
              <a:ext uri="{FF2B5EF4-FFF2-40B4-BE49-F238E27FC236}">
                <a16:creationId xmlns:a16="http://schemas.microsoft.com/office/drawing/2014/main" id="{5E469576-F273-431D-9701-280965EF2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Rectangle 1040">
            <a:extLst>
              <a:ext uri="{FF2B5EF4-FFF2-40B4-BE49-F238E27FC236}">
                <a16:creationId xmlns:a16="http://schemas.microsoft.com/office/drawing/2014/main" id="{8BF7F553-E7F4-45A8-AC28-11C9A2C6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‘E’</a:t>
            </a:r>
          </a:p>
        </p:txBody>
      </p:sp>
      <p:sp>
        <p:nvSpPr>
          <p:cNvPr id="52239" name="Rectangle 1041">
            <a:extLst>
              <a:ext uri="{FF2B5EF4-FFF2-40B4-BE49-F238E27FC236}">
                <a16:creationId xmlns:a16="http://schemas.microsoft.com/office/drawing/2014/main" id="{B6F4D678-270C-47D1-9D4E-4A219B56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‘A’</a:t>
            </a:r>
          </a:p>
        </p:txBody>
      </p:sp>
      <p:sp>
        <p:nvSpPr>
          <p:cNvPr id="52240" name="Rectangle 1042">
            <a:extLst>
              <a:ext uri="{FF2B5EF4-FFF2-40B4-BE49-F238E27FC236}">
                <a16:creationId xmlns:a16="http://schemas.microsoft.com/office/drawing/2014/main" id="{CED67305-4D25-4530-8ADD-0C9FA067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‘H’</a:t>
            </a:r>
          </a:p>
        </p:txBody>
      </p:sp>
      <p:sp>
        <p:nvSpPr>
          <p:cNvPr id="52241" name="Rectangle 1043">
            <a:extLst>
              <a:ext uri="{FF2B5EF4-FFF2-40B4-BE49-F238E27FC236}">
                <a16:creationId xmlns:a16="http://schemas.microsoft.com/office/drawing/2014/main" id="{CCA22DA5-F0C5-4483-864C-042FA9DC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2" name="Rectangle 1044">
            <a:extLst>
              <a:ext uri="{FF2B5EF4-FFF2-40B4-BE49-F238E27FC236}">
                <a16:creationId xmlns:a16="http://schemas.microsoft.com/office/drawing/2014/main" id="{99A22147-B034-4627-A3AB-ABEB96BA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3" name="Rectangle 1045">
            <a:extLst>
              <a:ext uri="{FF2B5EF4-FFF2-40B4-BE49-F238E27FC236}">
                <a16:creationId xmlns:a16="http://schemas.microsoft.com/office/drawing/2014/main" id="{D7C13623-F278-4ECD-9A90-AB380A86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4" name="Rectangle 1046">
            <a:extLst>
              <a:ext uri="{FF2B5EF4-FFF2-40B4-BE49-F238E27FC236}">
                <a16:creationId xmlns:a16="http://schemas.microsoft.com/office/drawing/2014/main" id="{B0D5925F-768A-4899-8EAB-38496B68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‘T’</a:t>
            </a:r>
          </a:p>
        </p:txBody>
      </p:sp>
      <p:sp>
        <p:nvSpPr>
          <p:cNvPr id="52245" name="Line 1047">
            <a:extLst>
              <a:ext uri="{FF2B5EF4-FFF2-40B4-BE49-F238E27FC236}">
                <a16:creationId xmlns:a16="http://schemas.microsoft.com/office/drawing/2014/main" id="{F9BCC849-BFB5-45BC-80B5-36849D0CEF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1048">
            <a:extLst>
              <a:ext uri="{FF2B5EF4-FFF2-40B4-BE49-F238E27FC236}">
                <a16:creationId xmlns:a16="http://schemas.microsoft.com/office/drawing/2014/main" id="{A95718CA-1A61-43FA-9D4D-93D253723F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Rectangle 1049">
            <a:extLst>
              <a:ext uri="{FF2B5EF4-FFF2-40B4-BE49-F238E27FC236}">
                <a16:creationId xmlns:a16="http://schemas.microsoft.com/office/drawing/2014/main" id="{82C93B2A-2E86-4E39-A762-E4766F6E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 ‘M’</a:t>
            </a:r>
          </a:p>
        </p:txBody>
      </p:sp>
      <p:sp>
        <p:nvSpPr>
          <p:cNvPr id="52248" name="Rectangle 1050">
            <a:extLst>
              <a:ext uri="{FF2B5EF4-FFF2-40B4-BE49-F238E27FC236}">
                <a16:creationId xmlns:a16="http://schemas.microsoft.com/office/drawing/2014/main" id="{0960427E-739C-47DC-B4AB-A2022F66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‘Y’</a:t>
            </a:r>
          </a:p>
        </p:txBody>
      </p:sp>
      <p:sp>
        <p:nvSpPr>
          <p:cNvPr id="52249" name="Rectangle 1051">
            <a:extLst>
              <a:ext uri="{FF2B5EF4-FFF2-40B4-BE49-F238E27FC236}">
                <a16:creationId xmlns:a16="http://schemas.microsoft.com/office/drawing/2014/main" id="{76201000-AD5B-4769-B7B2-ACB6FD0A8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50" name="Line 1052">
            <a:extLst>
              <a:ext uri="{FF2B5EF4-FFF2-40B4-BE49-F238E27FC236}">
                <a16:creationId xmlns:a16="http://schemas.microsoft.com/office/drawing/2014/main" id="{0FDA04CE-EDE6-4F4A-B400-C825D3258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Rectangle 1053">
            <a:extLst>
              <a:ext uri="{FF2B5EF4-FFF2-40B4-BE49-F238E27FC236}">
                <a16:creationId xmlns:a16="http://schemas.microsoft.com/office/drawing/2014/main" id="{E9B140DA-1D6A-42C8-885C-F0D584203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/>
              <a:t>tree</a:t>
            </a:r>
          </a:p>
        </p:txBody>
      </p:sp>
      <p:sp>
        <p:nvSpPr>
          <p:cNvPr id="52252" name="Rectangle 1054">
            <a:extLst>
              <a:ext uri="{FF2B5EF4-FFF2-40B4-BE49-F238E27FC236}">
                <a16:creationId xmlns:a16="http://schemas.microsoft.com/office/drawing/2014/main" id="{A02A13A4-B9F4-401D-B5A6-EB8B3CDE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834063"/>
            <a:ext cx="3240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000"/>
                </a:solidFill>
              </a:rPr>
              <a:t>Visit left subtree first</a:t>
            </a:r>
          </a:p>
        </p:txBody>
      </p:sp>
      <p:sp>
        <p:nvSpPr>
          <p:cNvPr id="52253" name="Rectangle 1055">
            <a:extLst>
              <a:ext uri="{FF2B5EF4-FFF2-40B4-BE49-F238E27FC236}">
                <a16:creationId xmlns:a16="http://schemas.microsoft.com/office/drawing/2014/main" id="{6DBAE1B9-F020-40DF-83AA-1D1A5C80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5834063"/>
            <a:ext cx="392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FFCC00"/>
                </a:solidFill>
              </a:rPr>
              <a:t>Visit right subtree second</a:t>
            </a:r>
          </a:p>
        </p:txBody>
      </p:sp>
      <p:sp>
        <p:nvSpPr>
          <p:cNvPr id="52254" name="Rectangle 1056">
            <a:extLst>
              <a:ext uri="{FF2B5EF4-FFF2-40B4-BE49-F238E27FC236}">
                <a16:creationId xmlns:a16="http://schemas.microsoft.com/office/drawing/2014/main" id="{D50D9A1D-FBCF-43A9-A365-11C5C5737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657350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chemeClr val="bg1"/>
                </a:solidFill>
              </a:rPr>
              <a:t>Visit last</a:t>
            </a:r>
            <a:endParaRPr lang="en-US" altLang="en-US" sz="2400" b="1">
              <a:solidFill>
                <a:srgbClr val="330099"/>
              </a:solidFill>
            </a:endParaRPr>
          </a:p>
        </p:txBody>
      </p:sp>
      <p:sp>
        <p:nvSpPr>
          <p:cNvPr id="52255" name="Rectangle 1057">
            <a:extLst>
              <a:ext uri="{FF2B5EF4-FFF2-40B4-BE49-F238E27FC236}">
                <a16:creationId xmlns:a16="http://schemas.microsoft.com/office/drawing/2014/main" id="{8F35CFE6-E666-406B-9FA8-43B842F65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317500"/>
            <a:ext cx="851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br>
              <a:rPr lang="en-US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CC00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4000" b="1">
                <a:solidFill>
                  <a:schemeClr val="bg1"/>
                </a:solidFill>
                <a:latin typeface="Times New Roman" panose="02020603050405020304" pitchFamily="18" charset="0"/>
              </a:rPr>
              <a:t>Traversal:  A H E M Y T J</a:t>
            </a:r>
            <a:r>
              <a:rPr lang="en-US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2675" name="AutoShape 1059">
            <a:extLst>
              <a:ext uri="{FF2B5EF4-FFF2-40B4-BE49-F238E27FC236}">
                <a16:creationId xmlns:a16="http://schemas.microsoft.com/office/drawing/2014/main" id="{5534B8BB-6924-4DF8-8238-905660B83741}"/>
              </a:ext>
            </a:extLst>
          </p:cNvPr>
          <p:cNvSpPr>
            <a:spLocks/>
          </p:cNvSpPr>
          <p:nvPr/>
        </p:nvSpPr>
        <p:spPr bwMode="auto">
          <a:xfrm rot="5269351">
            <a:off x="5829300" y="1905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6" name="AutoShape 1060">
            <a:extLst>
              <a:ext uri="{FF2B5EF4-FFF2-40B4-BE49-F238E27FC236}">
                <a16:creationId xmlns:a16="http://schemas.microsoft.com/office/drawing/2014/main" id="{DD9AE491-3AA9-44A3-85A0-31B63F7C2776}"/>
              </a:ext>
            </a:extLst>
          </p:cNvPr>
          <p:cNvSpPr>
            <a:spLocks/>
          </p:cNvSpPr>
          <p:nvPr/>
        </p:nvSpPr>
        <p:spPr bwMode="auto">
          <a:xfrm rot="5269351">
            <a:off x="7353300" y="1905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8" name="AutoShape 1062">
            <a:extLst>
              <a:ext uri="{FF2B5EF4-FFF2-40B4-BE49-F238E27FC236}">
                <a16:creationId xmlns:a16="http://schemas.microsoft.com/office/drawing/2014/main" id="{E6BD6E1F-B41B-406E-9109-8725E618056C}"/>
              </a:ext>
            </a:extLst>
          </p:cNvPr>
          <p:cNvSpPr>
            <a:spLocks/>
          </p:cNvSpPr>
          <p:nvPr/>
        </p:nvSpPr>
        <p:spPr bwMode="auto">
          <a:xfrm rot="5269351">
            <a:off x="8343900" y="4191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5" grpId="0" animBg="1"/>
      <p:bldP spid="112676" grpId="0" animBg="1"/>
      <p:bldP spid="11267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1A98EAB-0A37-40F1-991F-FD364938E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Postorder Traversal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64B068D-5AA7-4DD1-961C-CAC53E98C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MS Mincho" panose="02020609040205080304" pitchFamily="49" charset="-128"/>
              </a:rPr>
              <a:t>Visit the nodes in the left subtree first, then visit the nodes in the right subtree, then visit the root of the tree</a:t>
            </a:r>
            <a:r>
              <a:rPr lang="en-US" altLang="en-US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Postorder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(tree)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If tree is not NULL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Postorder(Left(tree))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Postorder(Right(tree))</a:t>
            </a:r>
            <a:endParaRPr lang="en-US" altLang="en-US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  Visit Info(tree)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0BCC054-9409-40A9-959F-30B14E66F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143000"/>
            <a:ext cx="2743200" cy="13716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Tree Traversals:</a:t>
            </a:r>
            <a:br>
              <a:rPr lang="en-US" altLang="en-US" sz="4000">
                <a:ea typeface="MS Mincho" panose="02020609040205080304" pitchFamily="49" charset="-128"/>
              </a:rPr>
            </a:br>
            <a:r>
              <a:rPr lang="en-US" altLang="en-US" sz="4000">
                <a:ea typeface="MS Mincho" panose="02020609040205080304" pitchFamily="49" charset="-128"/>
              </a:rPr>
              <a:t>another</a:t>
            </a:r>
            <a:br>
              <a:rPr lang="en-US" altLang="en-US" sz="4000">
                <a:ea typeface="MS Mincho" panose="02020609040205080304" pitchFamily="49" charset="-128"/>
              </a:rPr>
            </a:br>
            <a:r>
              <a:rPr lang="en-US" altLang="en-US" sz="4000">
                <a:ea typeface="MS Mincho" panose="02020609040205080304" pitchFamily="49" charset="-128"/>
              </a:rPr>
              <a:t>example</a:t>
            </a:r>
          </a:p>
        </p:txBody>
      </p:sp>
      <p:pic>
        <p:nvPicPr>
          <p:cNvPr id="54275" name="Picture 3" descr="P491">
            <a:extLst>
              <a:ext uri="{FF2B5EF4-FFF2-40B4-BE49-F238E27FC236}">
                <a16:creationId xmlns:a16="http://schemas.microsoft.com/office/drawing/2014/main" id="{262A69B6-7E54-40A6-BC2E-CC1EF8034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3400"/>
            <a:ext cx="498792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7AB9D4D-CD67-47F0-B229-6A2E00787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PrintTree</a:t>
            </a: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D80E46-95BB-4613-9CFC-1790769F0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We use "inorder" to print out the node values.</a:t>
            </a:r>
          </a:p>
          <a:p>
            <a:pPr eaLnBrk="1" hangingPunct="1"/>
            <a:r>
              <a:rPr lang="en-US" altLang="en-US" sz="2800"/>
              <a:t>Keys will be printed out in sorted order.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u="sng">
                <a:ea typeface="MS Mincho" panose="02020609040205080304" pitchFamily="49" charset="-128"/>
              </a:rPr>
              <a:t>Hint:</a:t>
            </a:r>
            <a:r>
              <a:rPr lang="en-US" altLang="en-US" sz="2800">
                <a:ea typeface="MS Mincho" panose="02020609040205080304" pitchFamily="49" charset="-128"/>
              </a:rPr>
              <a:t> binary search could be used for sorting!</a:t>
            </a:r>
            <a:r>
              <a:rPr lang="en-US" altLang="en-US" sz="2800"/>
              <a:t> </a:t>
            </a:r>
          </a:p>
        </p:txBody>
      </p:sp>
      <p:pic>
        <p:nvPicPr>
          <p:cNvPr id="55300" name="Picture 4" descr="P479">
            <a:extLst>
              <a:ext uri="{FF2B5EF4-FFF2-40B4-BE49-F238E27FC236}">
                <a16:creationId xmlns:a16="http://schemas.microsoft.com/office/drawing/2014/main" id="{B069AF3E-DFCE-417E-8E32-325885787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6962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5">
            <a:extLst>
              <a:ext uri="{FF2B5EF4-FFF2-40B4-BE49-F238E27FC236}">
                <a16:creationId xmlns:a16="http://schemas.microsoft.com/office/drawing/2014/main" id="{CD98C16C-CE15-40C8-99EB-CA122F956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72200"/>
            <a:ext cx="216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A D J M Q R T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BEC33DE-2145-43D6-BFF6-779845D09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Function PrintTree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DF76C0E-752E-4EEA-AA70-B49410F50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010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void TreeType::</a:t>
            </a:r>
            <a:r>
              <a:rPr lang="en-US" altLang="en-US" sz="18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PrintTree</a:t>
            </a: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(ofstream&amp; outFile)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Print(root, outFile);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18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Print</a:t>
            </a: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 tree, ofstream&amp; outFile)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if(tree != NULL) 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Print(tree-&gt;left, outFile);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outFile &lt;&lt; tree-&gt;info; </a:t>
            </a:r>
            <a:r>
              <a:rPr lang="en-US" altLang="en-US" sz="180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“visit”</a:t>
            </a:r>
            <a:endParaRPr lang="en-US" altLang="en-US" sz="1800">
              <a:solidFill>
                <a:srgbClr val="FFC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Print(tree-&gt;right, outFile);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ES_tradnl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ea typeface="MS Mincho" panose="02020609040205080304" pitchFamily="49" charset="-128"/>
              </a:rPr>
              <a:t> to </a:t>
            </a:r>
            <a:r>
              <a:rPr lang="en-US" altLang="en-US" sz="2400">
                <a:solidFill>
                  <a:srgbClr val="FFCC00"/>
                </a:solidFill>
                <a:ea typeface="MS Mincho" panose="02020609040205080304" pitchFamily="49" charset="-128"/>
              </a:rPr>
              <a:t>overload</a:t>
            </a:r>
            <a:r>
              <a:rPr lang="en-US" altLang="en-US" sz="2400">
                <a:ea typeface="MS Mincho" panose="02020609040205080304" pitchFamily="49" charset="-128"/>
              </a:rPr>
              <a:t> “&lt;&lt;“ or “&gt;&gt;”, see: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http://www.fredosaurus.com/notes-cpp/oop-friends/overload-io.html</a:t>
            </a:r>
            <a:endParaRPr lang="en-US" altLang="en-US" sz="2400"/>
          </a:p>
        </p:txBody>
      </p:sp>
      <p:sp>
        <p:nvSpPr>
          <p:cNvPr id="56324" name="Line 4">
            <a:extLst>
              <a:ext uri="{FF2B5EF4-FFF2-40B4-BE49-F238E27FC236}">
                <a16:creationId xmlns:a16="http://schemas.microsoft.com/office/drawing/2014/main" id="{EDB3FDA2-B2D8-4DF3-A497-1BEA4CE52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819400"/>
            <a:ext cx="80010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C6265B8-0460-4EAC-A865-BECD5DFFB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Class Constructor</a:t>
            </a:r>
            <a:r>
              <a:rPr lang="en-US" altLang="en-US"/>
              <a:t> 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A20D544-1490-4232-BBB8-35610E312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209800"/>
            <a:ext cx="56388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TreeType&lt;ItemType&gt;::</a:t>
            </a:r>
            <a:r>
              <a:rPr lang="en-US" altLang="en-US" sz="24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TreeType</a:t>
            </a: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root = NULL;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5AE3773-099D-4556-A614-F4F81C2A9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Destructor</a:t>
            </a:r>
          </a:p>
        </p:txBody>
      </p:sp>
      <p:pic>
        <p:nvPicPr>
          <p:cNvPr id="58371" name="Picture 4" descr="P491">
            <a:extLst>
              <a:ext uri="{FF2B5EF4-FFF2-40B4-BE49-F238E27FC236}">
                <a16:creationId xmlns:a16="http://schemas.microsoft.com/office/drawing/2014/main" id="{39165A6A-30F1-4E77-827C-27264D4456E9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70"/>
          <a:stretch>
            <a:fillRect/>
          </a:stretch>
        </p:blipFill>
        <p:spPr>
          <a:xfrm>
            <a:off x="762000" y="1981200"/>
            <a:ext cx="4873625" cy="4565650"/>
          </a:xfrm>
        </p:spPr>
      </p:pic>
      <p:sp>
        <p:nvSpPr>
          <p:cNvPr id="58372" name="Text Box 5">
            <a:extLst>
              <a:ext uri="{FF2B5EF4-FFF2-40B4-BE49-F238E27FC236}">
                <a16:creationId xmlns:a16="http://schemas.microsoft.com/office/drawing/2014/main" id="{1D7B7BB1-6A4D-4AA3-BFD8-95CC9744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209800"/>
            <a:ext cx="24399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How should we</a:t>
            </a: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delete the nodes</a:t>
            </a: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of a tree?</a:t>
            </a:r>
            <a:endParaRPr lang="en-US" altLang="en-US" sz="2400"/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87740425-D3ED-4ED1-B22A-9DE2F7CB6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33800"/>
            <a:ext cx="218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Use postorder!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7B8184DE-8C0B-45C1-BB47-AA04541C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72000"/>
            <a:ext cx="2895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Delete the tree in a </a:t>
            </a:r>
          </a:p>
          <a:p>
            <a:pPr eaLnBrk="1" hangingPunct="1"/>
            <a:r>
              <a:rPr lang="en-US" altLang="en-US" sz="2400" b="1">
                <a:solidFill>
                  <a:schemeClr val="bg1"/>
                </a:solidFill>
              </a:rPr>
              <a:t>"bottom-up"</a:t>
            </a:r>
            <a:r>
              <a:rPr lang="en-US" altLang="en-US" sz="2400">
                <a:solidFill>
                  <a:schemeClr val="bg1"/>
                </a:solidFill>
              </a:rPr>
              <a:t> fashion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CD7AD06-7F51-4E4D-ABF0-59EC9351B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Class Destructor</a:t>
            </a:r>
            <a:r>
              <a:rPr lang="en-US" altLang="en-US"/>
              <a:t> (cont’d)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9345F21-489A-4AA8-88EC-0276392D4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TreeType::</a:t>
            </a:r>
            <a:r>
              <a:rPr lang="en-US" altLang="en-US" sz="24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~TreeType</a:t>
            </a: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Destroy(root);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2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4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Destroy</a:t>
            </a: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(TreeNode&lt;ItemType&gt;*&amp; tree)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if(tree != NULL) 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Destroy(tree-&gt;left);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Destroy(tree-&gt;right);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delete tree; </a:t>
            </a:r>
            <a:r>
              <a:rPr lang="en-US" altLang="en-US" sz="240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“visit”</a:t>
            </a:r>
            <a:endParaRPr lang="en-US" altLang="en-US" sz="2400">
              <a:solidFill>
                <a:srgbClr val="FFC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9396" name="Line 5">
            <a:extLst>
              <a:ext uri="{FF2B5EF4-FFF2-40B4-BE49-F238E27FC236}">
                <a16:creationId xmlns:a16="http://schemas.microsoft.com/office/drawing/2014/main" id="{FCECD4B4-8023-40DF-A8C3-DD56D3DA1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048000"/>
            <a:ext cx="8305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Rectangle 6">
            <a:extLst>
              <a:ext uri="{FF2B5EF4-FFF2-40B4-BE49-F238E27FC236}">
                <a16:creationId xmlns:a16="http://schemas.microsoft.com/office/drawing/2014/main" id="{2FE56606-AF52-44CF-A3FC-61EEE707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4114800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postorder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>
            <a:extLst>
              <a:ext uri="{FF2B5EF4-FFF2-40B4-BE49-F238E27FC236}">
                <a16:creationId xmlns:a16="http://schemas.microsoft.com/office/drawing/2014/main" id="{AEF53474-9ED8-45BB-A8EC-B0D672A43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 Constructor</a:t>
            </a:r>
          </a:p>
        </p:txBody>
      </p:sp>
      <p:pic>
        <p:nvPicPr>
          <p:cNvPr id="60419" name="Picture 1028" descr="P491">
            <a:extLst>
              <a:ext uri="{FF2B5EF4-FFF2-40B4-BE49-F238E27FC236}">
                <a16:creationId xmlns:a16="http://schemas.microsoft.com/office/drawing/2014/main" id="{CBC641BD-71E5-45A8-984C-65EED9306DE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70"/>
          <a:stretch>
            <a:fillRect/>
          </a:stretch>
        </p:blipFill>
        <p:spPr>
          <a:xfrm>
            <a:off x="1143000" y="1965325"/>
            <a:ext cx="4572000" cy="4283075"/>
          </a:xfrm>
          <a:noFill/>
        </p:spPr>
      </p:pic>
      <p:sp>
        <p:nvSpPr>
          <p:cNvPr id="60420" name="Text Box 1029">
            <a:extLst>
              <a:ext uri="{FF2B5EF4-FFF2-40B4-BE49-F238E27FC236}">
                <a16:creationId xmlns:a16="http://schemas.microsoft.com/office/drawing/2014/main" id="{66C8D863-D65F-4713-B036-39B8CE5A7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48000"/>
            <a:ext cx="2352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How should we </a:t>
            </a: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create a copy of</a:t>
            </a: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a tree?</a:t>
            </a:r>
          </a:p>
        </p:txBody>
      </p:sp>
      <p:sp>
        <p:nvSpPr>
          <p:cNvPr id="68614" name="Text Box 1030">
            <a:extLst>
              <a:ext uri="{FF2B5EF4-FFF2-40B4-BE49-F238E27FC236}">
                <a16:creationId xmlns:a16="http://schemas.microsoft.com/office/drawing/2014/main" id="{47885687-4189-43F1-948F-B2FD4030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95800"/>
            <a:ext cx="204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Use preorder!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E512004-8E8F-46CC-980B-E03A35279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Copy Constructor (cont’d)</a:t>
            </a:r>
            <a:r>
              <a:rPr lang="en-US" altLang="en-US"/>
              <a:t>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307F333-677A-4A79-8055-23A256627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924800" cy="5029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TreeType&lt;ItemType&gt;::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TreeType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(const TreeType&lt;ItemType&gt;&amp; 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         				originalTree)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CopyTree(root, originalTree.root);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CopyTree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(TreeNode&lt;ItemType&gt;*&amp; copy,            					TreeNode&lt;ItemType&gt;* originalTree)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if(originalTree == NULL)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copy = NULL;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else 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copy = new TreeNode&lt;ItemType&gt;;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copy-&gt;info = originalTree-&gt;info;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CopyTree(copy-&gt;left, originalTree-&gt;left);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CopyTree(copy-&gt;right, originalTree-&gt;right);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endParaRPr lang="en-US" altLang="en-US" sz="1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EF41D520-6C5E-41D0-87CE-7A8E1A8A6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43400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preorder</a:t>
            </a:r>
            <a:endParaRPr lang="en-US" altLang="en-US" sz="2400"/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26C34161-0C8F-4332-BC5D-D45A0E83C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048000"/>
            <a:ext cx="79248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AutoShape 7">
            <a:extLst>
              <a:ext uri="{FF2B5EF4-FFF2-40B4-BE49-F238E27FC236}">
                <a16:creationId xmlns:a16="http://schemas.microsoft.com/office/drawing/2014/main" id="{1E1EB84C-60AA-4AE0-9B50-405E454413FF}"/>
              </a:ext>
            </a:extLst>
          </p:cNvPr>
          <p:cNvSpPr>
            <a:spLocks/>
          </p:cNvSpPr>
          <p:nvPr/>
        </p:nvSpPr>
        <p:spPr bwMode="auto">
          <a:xfrm>
            <a:off x="5334000" y="4800600"/>
            <a:ext cx="381000" cy="609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7" name="Rectangle 1">
            <a:extLst>
              <a:ext uri="{FF2B5EF4-FFF2-40B4-BE49-F238E27FC236}">
                <a16:creationId xmlns:a16="http://schemas.microsoft.com/office/drawing/2014/main" id="{85BB8DA3-99F8-49E5-9427-FC02FEFB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29188"/>
            <a:ext cx="1752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</a:pPr>
            <a:r>
              <a:rPr lang="en-US" altLang="en-US" sz="2400">
                <a:solidFill>
                  <a:srgbClr val="FFC000"/>
                </a:solidFill>
                <a:cs typeface="Times New Roman" panose="02020603050405020304" pitchFamily="18" charset="0"/>
              </a:rPr>
              <a:t>// “visit”</a:t>
            </a:r>
            <a:endParaRPr lang="en-US" altLang="en-US" sz="240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A22F13F-23A2-4D4F-A699-527531426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the </a:t>
            </a:r>
            <a:r>
              <a:rPr lang="en-US" altLang="en-US" u="sng"/>
              <a:t>max</a:t>
            </a:r>
            <a:r>
              <a:rPr lang="en-US" altLang="en-US"/>
              <a:t> #nodes </a:t>
            </a:r>
            <a:br>
              <a:rPr lang="en-US" altLang="en-US"/>
            </a:br>
            <a:r>
              <a:rPr lang="en-US" altLang="en-US"/>
              <a:t>at some level </a:t>
            </a:r>
            <a:r>
              <a:rPr lang="en-US" altLang="en-US" i="1"/>
              <a:t>l</a:t>
            </a:r>
            <a:r>
              <a:rPr lang="en-US" altLang="en-US"/>
              <a:t>?</a:t>
            </a:r>
          </a:p>
        </p:txBody>
      </p:sp>
      <p:sp>
        <p:nvSpPr>
          <p:cNvPr id="7171" name="Text Box 5">
            <a:extLst>
              <a:ext uri="{FF2B5EF4-FFF2-40B4-BE49-F238E27FC236}">
                <a16:creationId xmlns:a16="http://schemas.microsoft.com/office/drawing/2014/main" id="{434D4CDC-E232-4E5E-AE00-D06F93C52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335213"/>
            <a:ext cx="423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The </a:t>
            </a:r>
            <a:r>
              <a:rPr lang="en-US" altLang="en-US" sz="2400" u="sng">
                <a:solidFill>
                  <a:schemeClr val="bg1"/>
                </a:solidFill>
              </a:rPr>
              <a:t>max</a:t>
            </a:r>
            <a:r>
              <a:rPr lang="en-US" altLang="en-US" sz="2400">
                <a:solidFill>
                  <a:schemeClr val="bg1"/>
                </a:solidFill>
              </a:rPr>
              <a:t> #nodes at level     is</a:t>
            </a:r>
            <a:r>
              <a:rPr lang="en-US" altLang="en-US" sz="2400"/>
              <a:t> </a:t>
            </a:r>
          </a:p>
        </p:txBody>
      </p:sp>
      <p:graphicFrame>
        <p:nvGraphicFramePr>
          <p:cNvPr id="7172" name="Object 6">
            <a:extLst>
              <a:ext uri="{FF2B5EF4-FFF2-40B4-BE49-F238E27FC236}">
                <a16:creationId xmlns:a16="http://schemas.microsoft.com/office/drawing/2014/main" id="{DEAD44AD-00BD-4708-80FA-657EB9A00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2411413"/>
          <a:ext cx="139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579" imgH="317225" progId="Equation.DSMT4">
                  <p:embed/>
                </p:oleObj>
              </mc:Choice>
              <mc:Fallback>
                <p:oleObj name="Equation" r:id="rId3" imgW="139579" imgH="3172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411413"/>
                        <a:ext cx="139700" cy="3159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>
            <a:extLst>
              <a:ext uri="{FF2B5EF4-FFF2-40B4-BE49-F238E27FC236}">
                <a16:creationId xmlns:a16="http://schemas.microsoft.com/office/drawing/2014/main" id="{6EE38876-B0D0-4AE7-823E-73AEB347F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2411413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1973" imgH="368140" progId="Equation.DSMT4">
                  <p:embed/>
                </p:oleObj>
              </mc:Choice>
              <mc:Fallback>
                <p:oleObj name="Equation" r:id="rId5" imgW="291973" imgH="3681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411413"/>
                        <a:ext cx="290513" cy="368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11" descr="P453a">
            <a:extLst>
              <a:ext uri="{FF2B5EF4-FFF2-40B4-BE49-F238E27FC236}">
                <a16:creationId xmlns:a16="http://schemas.microsoft.com/office/drawing/2014/main" id="{259A5169-7FE3-4DFB-9DC7-D3D71C1B7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32004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5" name="Group 12">
            <a:extLst>
              <a:ext uri="{FF2B5EF4-FFF2-40B4-BE49-F238E27FC236}">
                <a16:creationId xmlns:a16="http://schemas.microsoft.com/office/drawing/2014/main" id="{8823CB7B-C64D-4B3D-BFC1-27BCCB6D854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810000"/>
            <a:ext cx="1206500" cy="2044700"/>
            <a:chOff x="4272" y="2832"/>
            <a:chExt cx="760" cy="1288"/>
          </a:xfrm>
        </p:grpSpPr>
        <p:graphicFrame>
          <p:nvGraphicFramePr>
            <p:cNvPr id="7177" name="Object 13">
              <a:extLst>
                <a:ext uri="{FF2B5EF4-FFF2-40B4-BE49-F238E27FC236}">
                  <a16:creationId xmlns:a16="http://schemas.microsoft.com/office/drawing/2014/main" id="{6EB2421E-AE51-47F3-9D7E-74275FFD92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832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600" imgH="368300" progId="Equation.DSMT4">
                    <p:embed/>
                  </p:oleObj>
                </mc:Choice>
                <mc:Fallback>
                  <p:oleObj name="Equation" r:id="rId8" imgW="609600" imgH="368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832"/>
                          <a:ext cx="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4">
              <a:extLst>
                <a:ext uri="{FF2B5EF4-FFF2-40B4-BE49-F238E27FC236}">
                  <a16:creationId xmlns:a16="http://schemas.microsoft.com/office/drawing/2014/main" id="{BC5E9F28-ACC4-4B0E-ACA3-30A0DF2A7F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3168"/>
            <a:ext cx="36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1500" imgH="368300" progId="Equation.DSMT4">
                    <p:embed/>
                  </p:oleObj>
                </mc:Choice>
                <mc:Fallback>
                  <p:oleObj name="Equation" r:id="rId10" imgW="571500" imgH="368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68"/>
                          <a:ext cx="36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5">
              <a:extLst>
                <a:ext uri="{FF2B5EF4-FFF2-40B4-BE49-F238E27FC236}">
                  <a16:creationId xmlns:a16="http://schemas.microsoft.com/office/drawing/2014/main" id="{5DBF7B8E-DCCE-4BDC-BCB1-673CC4C01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504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600" imgH="368300" progId="Equation.DSMT4">
                    <p:embed/>
                  </p:oleObj>
                </mc:Choice>
                <mc:Fallback>
                  <p:oleObj name="Equation" r:id="rId12" imgW="609600" imgH="3683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504"/>
                          <a:ext cx="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16">
              <a:extLst>
                <a:ext uri="{FF2B5EF4-FFF2-40B4-BE49-F238E27FC236}">
                  <a16:creationId xmlns:a16="http://schemas.microsoft.com/office/drawing/2014/main" id="{C0624BBC-5A7A-4E08-8ACA-532F2F269F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3888"/>
            <a:ext cx="3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96900" imgH="368300" progId="Equation.DSMT4">
                    <p:embed/>
                  </p:oleObj>
                </mc:Choice>
                <mc:Fallback>
                  <p:oleObj name="Equation" r:id="rId14" imgW="596900" imgH="3683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888"/>
                          <a:ext cx="3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Text Box 17">
            <a:extLst>
              <a:ext uri="{FF2B5EF4-FFF2-40B4-BE49-F238E27FC236}">
                <a16:creationId xmlns:a16="http://schemas.microsoft.com/office/drawing/2014/main" id="{5AEE9CBB-64D4-492A-AA92-5DDAA3956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36800"/>
            <a:ext cx="296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where </a:t>
            </a:r>
            <a:r>
              <a:rPr lang="en-US" altLang="en-US" sz="2400" i="1">
                <a:solidFill>
                  <a:schemeClr val="bg1"/>
                </a:solidFill>
                <a:latin typeface="Times New Roman" panose="02020603050405020304" pitchFamily="18" charset="0"/>
              </a:rPr>
              <a:t>l=0,1,2, ...,L-1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>
            <a:extLst>
              <a:ext uri="{FF2B5EF4-FFF2-40B4-BE49-F238E27FC236}">
                <a16:creationId xmlns:a16="http://schemas.microsoft.com/office/drawing/2014/main" id="{0AA4076A-EFEB-4923-8BF9-A690F7386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4419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04BDF57-E7C6-4E56-9CBA-EC5EE2F83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ResetTree and GetNextItem</a:t>
            </a:r>
            <a:r>
              <a:rPr lang="en-US" altLang="en-US"/>
              <a:t> 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24DCD16-ACAF-45B5-BB32-A7AA1D796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5105400" cy="4038600"/>
          </a:xfrm>
        </p:spPr>
        <p:txBody>
          <a:bodyPr/>
          <a:lstStyle/>
          <a:p>
            <a:pPr eaLnBrk="1" hangingPunct="1"/>
            <a:r>
              <a:rPr lang="en-US" altLang="en-US" sz="2600">
                <a:cs typeface="Times New Roman" panose="02020603050405020304" pitchFamily="18" charset="0"/>
              </a:rPr>
              <a:t>User needs to specify the tree traversal order.</a:t>
            </a:r>
            <a:endParaRPr lang="en-US" alt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600">
                <a:cs typeface="Times New Roman" panose="02020603050405020304" pitchFamily="18" charset="0"/>
              </a:rPr>
              <a:t>For efficiency, </a:t>
            </a:r>
            <a:r>
              <a:rPr lang="en-US" altLang="en-US" sz="2600" i="1">
                <a:cs typeface="Times New Roman" panose="02020603050405020304" pitchFamily="18" charset="0"/>
              </a:rPr>
              <a:t>ResetTree</a:t>
            </a:r>
            <a:r>
              <a:rPr lang="en-US" altLang="en-US" sz="2600">
                <a:cs typeface="Times New Roman" panose="02020603050405020304" pitchFamily="18" charset="0"/>
              </a:rPr>
              <a:t> stores in a </a:t>
            </a:r>
            <a:r>
              <a:rPr lang="en-US" altLang="en-US" sz="2600" u="sng">
                <a:cs typeface="Times New Roman" panose="02020603050405020304" pitchFamily="18" charset="0"/>
              </a:rPr>
              <a:t>queue</a:t>
            </a:r>
            <a:r>
              <a:rPr lang="en-US" altLang="en-US" sz="2600">
                <a:cs typeface="Times New Roman" panose="02020603050405020304" pitchFamily="18" charset="0"/>
              </a:rPr>
              <a:t> the results of  the specified tree traversal.</a:t>
            </a:r>
            <a:endParaRPr lang="en-US" alt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600">
                <a:ea typeface="MS Mincho" panose="02020609040205080304" pitchFamily="49" charset="-128"/>
              </a:rPr>
              <a:t>Then, </a:t>
            </a:r>
            <a:r>
              <a:rPr lang="en-US" altLang="en-US" sz="2600" i="1">
                <a:ea typeface="MS Mincho" panose="02020609040205080304" pitchFamily="49" charset="-128"/>
              </a:rPr>
              <a:t>GetNextItem</a:t>
            </a:r>
            <a:r>
              <a:rPr lang="en-US" altLang="en-US" sz="2600">
                <a:ea typeface="MS Mincho" panose="02020609040205080304" pitchFamily="49" charset="-128"/>
              </a:rPr>
              <a:t>, dequeues the node values from the queue</a:t>
            </a:r>
            <a:r>
              <a:rPr lang="en-US" altLang="en-US"/>
              <a:t>.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FD61B774-5B79-4F9B-AB7D-54AD095F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91113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bg1"/>
                </a:solidFill>
              </a:rPr>
              <a:t>void ResetTree(OrderType);</a:t>
            </a:r>
          </a:p>
          <a:p>
            <a:pPr eaLnBrk="1" hangingPunct="1"/>
            <a:r>
              <a:rPr lang="en-US" altLang="en-US" sz="2000" b="1">
                <a:solidFill>
                  <a:schemeClr val="bg1"/>
                </a:solidFill>
              </a:rPr>
              <a:t>   </a:t>
            </a:r>
          </a:p>
          <a:p>
            <a:pPr eaLnBrk="1" hangingPunct="1"/>
            <a:r>
              <a:rPr lang="en-US" altLang="en-US" sz="2000" b="1">
                <a:solidFill>
                  <a:schemeClr val="bg1"/>
                </a:solidFill>
              </a:rPr>
              <a:t>void GetNextItem(ItemType&amp;, OrderType, bool&amp;);</a:t>
            </a:r>
          </a:p>
        </p:txBody>
      </p:sp>
      <p:pic>
        <p:nvPicPr>
          <p:cNvPr id="62470" name="Picture 3" descr="P491">
            <a:extLst>
              <a:ext uri="{FF2B5EF4-FFF2-40B4-BE49-F238E27FC236}">
                <a16:creationId xmlns:a16="http://schemas.microsoft.com/office/drawing/2014/main" id="{37DA2949-DE6B-4EB5-AE75-84F5E4AD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39938"/>
            <a:ext cx="3155950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F2E5650-6DB4-4BBF-8CBA-86419EA09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Revise Tree Class Specification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893A055-7C0B-4D8D-A94A-C1CCBA47E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196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enum OrderType {PRE_ORDER, IN_ORDER, POST_ORDER};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class TreeType {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public: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2000">
                <a:solidFill>
                  <a:srgbClr val="FFCC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// previous member functions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PreOrder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(TreeNode&lt;ItemType&gt;, QueType&lt;ItemType&gt;&amp;)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InOrder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(TreeNode&lt;ItemType&gt;, QueType&lt;ItemType&gt;&amp;) 	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void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PostOrder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(TreeNode&lt;ItemType&gt;, QueType&lt;ItemType&gt;&amp;) 	 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private: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TreeNode&lt;ItemType&gt;* root;</a:t>
            </a:r>
            <a:endParaRPr lang="en-US" altLang="en-US" sz="20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   QueType&lt;ItemType&gt;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preQue;</a:t>
            </a:r>
            <a:endParaRPr lang="en-US" altLang="en-US" sz="2000">
              <a:solidFill>
                <a:srgbClr val="FF99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QueType&lt;ItemType&gt; 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inQue;</a:t>
            </a:r>
            <a:endParaRPr lang="en-US" altLang="en-US" sz="2000">
              <a:solidFill>
                <a:srgbClr val="FF99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QueType&lt;ItemType&gt;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postQue;</a:t>
            </a:r>
            <a:endParaRPr lang="en-US" altLang="en-US" sz="2000">
              <a:solidFill>
                <a:srgbClr val="FF99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};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35119674-EAF0-42B8-A2D1-4BD62465F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53000"/>
            <a:ext cx="242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new private data</a:t>
            </a:r>
            <a:endParaRPr lang="en-US" altLang="en-US" sz="2400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0D99B92-4C75-47C7-8744-53DF19C6D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362200"/>
            <a:ext cx="203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new member </a:t>
            </a:r>
          </a:p>
          <a:p>
            <a:pPr eaLnBrk="1" hangingPunct="1"/>
            <a:r>
              <a:rPr lang="en-US" altLang="en-US" sz="2400">
                <a:solidFill>
                  <a:srgbClr val="FFCC00"/>
                </a:solidFill>
              </a:rPr>
              <a:t>functions</a:t>
            </a:r>
            <a:endParaRPr lang="en-US" altLang="en-US" sz="2400"/>
          </a:p>
        </p:txBody>
      </p:sp>
      <p:sp>
        <p:nvSpPr>
          <p:cNvPr id="63494" name="AutoShape 6">
            <a:extLst>
              <a:ext uri="{FF2B5EF4-FFF2-40B4-BE49-F238E27FC236}">
                <a16:creationId xmlns:a16="http://schemas.microsoft.com/office/drawing/2014/main" id="{6CBE9B57-6F15-4582-AB3E-019AD9E7C948}"/>
              </a:ext>
            </a:extLst>
          </p:cNvPr>
          <p:cNvSpPr>
            <a:spLocks/>
          </p:cNvSpPr>
          <p:nvPr/>
        </p:nvSpPr>
        <p:spPr bwMode="auto">
          <a:xfrm>
            <a:off x="4267200" y="472440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5" name="AutoShape 7">
            <a:extLst>
              <a:ext uri="{FF2B5EF4-FFF2-40B4-BE49-F238E27FC236}">
                <a16:creationId xmlns:a16="http://schemas.microsoft.com/office/drawing/2014/main" id="{15187446-505A-4B87-A3BE-2B0E809677E0}"/>
              </a:ext>
            </a:extLst>
          </p:cNvPr>
          <p:cNvSpPr>
            <a:spLocks/>
          </p:cNvSpPr>
          <p:nvPr/>
        </p:nvSpPr>
        <p:spPr bwMode="auto">
          <a:xfrm>
            <a:off x="7772400" y="327660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9B39BF5F-6EDE-4448-BF5F-FB4E57A9F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48006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4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PreOrder</a:t>
            </a: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(TreeNode&lt;ItemType&gt;tree,       		             QueType&lt;ItemType&gt;&amp; preQue)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if(tree != NULL) 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preQue.Enqueue(tree-&gt;info); </a:t>
            </a:r>
            <a:r>
              <a:rPr lang="en-US" altLang="en-US" sz="240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“visit”</a:t>
            </a:r>
            <a:endParaRPr lang="en-US" altLang="en-US" sz="2400">
              <a:solidFill>
                <a:srgbClr val="FFC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PreOrder(tree-&gt;left, preQue);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PreOrder(tree-&gt;right, preQue);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F0C8583E-27B0-422F-AF86-94576F0DC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ResetTree and GetNextItem (cont.)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9D9A724-4E9C-4063-869C-D10923B96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ResetTree and GetNextItem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D704629-6CE2-47B2-A173-AB99D1CD8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4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InOrder</a:t>
            </a: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(TreeNode&lt;ItemType&gt;tree, QueType&lt;ItemType&gt;&amp; inQue)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if(tree != NULL) 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InOrder(tree-&gt;left, inQue);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inQue.Enqueue(tree-&gt;info); </a:t>
            </a:r>
            <a:r>
              <a:rPr lang="en-US" altLang="en-US" sz="240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“visit”</a:t>
            </a:r>
            <a:endParaRPr lang="en-US" altLang="en-US" sz="2400">
              <a:solidFill>
                <a:srgbClr val="FFC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InOrder(tree-&gt;right, inQue);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E3D18721-7BF7-4FC5-9C0E-2BB425C16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sz="24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PostOrder</a:t>
            </a: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(TreeNode&lt;ItemType&gt;tree, QueType&lt;ItemType&gt;&amp; postQue)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if(tree != NULL) 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PostOrder(tree-&gt;left, postQue);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PostOrder(tree-&gt;right, postQue);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postQue.Enqueue(tree-&gt;info); </a:t>
            </a:r>
            <a:r>
              <a:rPr lang="en-US" altLang="en-US" sz="240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// “visit”</a:t>
            </a:r>
            <a:endParaRPr lang="en-US" altLang="en-US" sz="2400">
              <a:solidFill>
                <a:srgbClr val="FFC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79FF5A93-C38B-4166-B009-2600D8CAF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ResetTree and GetNextItem (cont.)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A640D53-0107-4E91-A35C-6575C74DE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ResetTree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6139777-ED64-4014-8DB2-0CD21167D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58200" cy="4114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void TreeType&lt;ItemType&gt;::</a:t>
            </a:r>
            <a:r>
              <a:rPr lang="en-US" altLang="en-US" sz="2400">
                <a:solidFill>
                  <a:srgbClr val="FF99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ResetTree</a:t>
            </a: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(OrderType order)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switch(order) {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case PRE_ORDER: PreOrder(root, preQue);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               break;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case IN_ORDER:  InOrder(root, inQue);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               break;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case POST_ORDER: PostOrder(root, postQue);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                 break;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 }</a:t>
            </a: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1F3E118-A962-4F04-A289-817298256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MS Mincho" panose="02020609040205080304" pitchFamily="49" charset="-128"/>
              </a:rPr>
              <a:t>GetNextItem</a:t>
            </a:r>
            <a:r>
              <a:rPr lang="en-US" altLang="en-US" sz="4000"/>
              <a:t> 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F948F42-494A-4F09-8FAD-FBEDCF8E3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162800" cy="5029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template&lt;class ItemType&gt;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void TreeType&lt;ItemType&gt;::</a:t>
            </a:r>
            <a:r>
              <a:rPr lang="en-US" altLang="en-US" sz="2000">
                <a:solidFill>
                  <a:srgbClr val="FF99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GetNextItem</a:t>
            </a: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(ItemType&amp; item, OrderType order, bool&amp; finished)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MS Mincho" panose="02020609040205080304" pitchFamily="49" charset="-128"/>
              </a:rPr>
              <a:t>{</a:t>
            </a:r>
            <a:endParaRPr lang="en-US" altLang="en-US" sz="1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finished = false;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switch(order) {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case PRE_ORDER: preQue.Dequeue(item);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               if(preQue.IsEmpty())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                 finished = true;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               break;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MS Mincho" panose="02020609040205080304" pitchFamily="49" charset="-128"/>
              </a:rPr>
              <a:t> </a:t>
            </a:r>
            <a:endParaRPr lang="en-US" altLang="en-US" sz="12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case IN_ORDER: inQue.Dequeue(item);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               if(inQue.IsEmpty())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                 finished = true;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               break;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MS Mincho" panose="02020609040205080304" pitchFamily="49" charset="-128"/>
              </a:rPr>
              <a:t> </a:t>
            </a:r>
            <a:endParaRPr lang="en-US" altLang="en-US" sz="12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case POST_ORDER: postQue.Dequeue(item);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               if(postQue.IsEmpty())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                 finished = true;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</a:rPr>
              <a:t>                   break;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MS Mincho" panose="02020609040205080304" pitchFamily="49" charset="-128"/>
              </a:rPr>
              <a:t>  }</a:t>
            </a:r>
            <a:endParaRPr lang="en-US" altLang="en-US" sz="16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16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2A9F2D3-55E5-49A8-A888-3157546B7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Iterative Insertion and Deletion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078A0F6-252E-4C8A-8F1D-F382E0A6C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3048000"/>
            <a:ext cx="6400800" cy="10668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Reading Assignment (see textbook)</a:t>
            </a:r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2DCAE9F-8C79-46CD-9803-B32A93B1A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228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MS Mincho" panose="02020609040205080304" pitchFamily="49" charset="-128"/>
              </a:rPr>
              <a:t>Comparing Binary Search Trees to Linear Lists</a:t>
            </a:r>
            <a:r>
              <a:rPr lang="en-US" altLang="en-US" sz="3200"/>
              <a:t> </a:t>
            </a:r>
          </a:p>
        </p:txBody>
      </p:sp>
      <p:graphicFrame>
        <p:nvGraphicFramePr>
          <p:cNvPr id="56496" name="Group 176">
            <a:extLst>
              <a:ext uri="{FF2B5EF4-FFF2-40B4-BE49-F238E27FC236}">
                <a16:creationId xmlns:a16="http://schemas.microsoft.com/office/drawing/2014/main" id="{F6ABD008-978D-4C6F-B871-52AD258AB745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914400"/>
          <a:ext cx="7696200" cy="545465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73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Big-O Comparison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Operation</a:t>
                      </a:r>
                    </a:p>
                  </a:txBody>
                  <a:tcPr marT="228565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Search Tree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Array-based List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Linked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List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Constructor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Destructor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IsFull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IsEmpty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O(1)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RetrieveItem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logN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)*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O(logN)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InsertItem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logN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)*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DeleteItem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logN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66FF66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</a:rPr>
                        <a:t>O(N)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0708" name="Text Box 177">
            <a:extLst>
              <a:ext uri="{FF2B5EF4-FFF2-40B4-BE49-F238E27FC236}">
                <a16:creationId xmlns:a16="http://schemas.microsoft.com/office/drawing/2014/main" id="{705DFC6D-A55A-4346-97DF-EB2412C03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6348413"/>
            <a:ext cx="3633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bg1"/>
                </a:solidFill>
              </a:rPr>
              <a:t>*assuming h=O(logN)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9557B2-3D35-4713-9B33-370BBA1D3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Exercises 37-41 (p. 539)</a:t>
            </a:r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6DF627A2-D95F-4D18-9C2F-DD4CB40F3A9F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752600"/>
            <a:ext cx="6553200" cy="4738688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2332AE-706F-44E6-BF9E-1E720D625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total #nodes </a:t>
            </a:r>
            <a:r>
              <a:rPr lang="en-US" altLang="en-US" b="1"/>
              <a:t>N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of a </a:t>
            </a:r>
            <a:r>
              <a:rPr lang="en-US" altLang="en-US" u="sng"/>
              <a:t>full </a:t>
            </a:r>
            <a:r>
              <a:rPr lang="en-US" altLang="en-US"/>
              <a:t>tree with</a:t>
            </a:r>
            <a:r>
              <a:rPr lang="en-US" altLang="en-US" b="1"/>
              <a:t> </a:t>
            </a:r>
            <a:r>
              <a:rPr lang="en-US" altLang="en-US"/>
              <a:t>height</a:t>
            </a:r>
            <a:r>
              <a:rPr lang="en-US" altLang="en-US" b="1"/>
              <a:t> h</a:t>
            </a:r>
            <a:r>
              <a:rPr lang="en-US" altLang="en-US"/>
              <a:t>?</a:t>
            </a: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5582BB8E-AD39-481E-9AB9-D68DA8DB6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48000"/>
          <a:ext cx="57658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05300" imgH="2032000" progId="Equation.DSMT4">
                  <p:embed/>
                </p:oleObj>
              </mc:Choice>
              <mc:Fallback>
                <p:oleObj name="Equation" r:id="rId3" imgW="4305300" imgH="203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5765800" cy="30480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5005ECE2-8F2B-46EC-8F47-5F3D3994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343400"/>
            <a:ext cx="387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using the geometric series:</a:t>
            </a:r>
          </a:p>
        </p:txBody>
      </p:sp>
      <p:sp>
        <p:nvSpPr>
          <p:cNvPr id="8197" name="Text Box 8">
            <a:extLst>
              <a:ext uri="{FF2B5EF4-FFF2-40B4-BE49-F238E27FC236}">
                <a16:creationId xmlns:a16="http://schemas.microsoft.com/office/drawing/2014/main" id="{83D783DF-4A1F-49D4-9448-B4C9C3CB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57600"/>
            <a:ext cx="460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3300"/>
                </a:solidFill>
              </a:rPr>
              <a:t>l=0</a:t>
            </a:r>
          </a:p>
        </p:txBody>
      </p:sp>
      <p:sp>
        <p:nvSpPr>
          <p:cNvPr id="8198" name="Text Box 9">
            <a:extLst>
              <a:ext uri="{FF2B5EF4-FFF2-40B4-BE49-F238E27FC236}">
                <a16:creationId xmlns:a16="http://schemas.microsoft.com/office/drawing/2014/main" id="{65B35DC1-A349-44E9-9458-329F47C1E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657600"/>
            <a:ext cx="460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3300"/>
                </a:solidFill>
              </a:rPr>
              <a:t>l=1</a:t>
            </a:r>
          </a:p>
        </p:txBody>
      </p:sp>
      <p:sp>
        <p:nvSpPr>
          <p:cNvPr id="8199" name="Text Box 10">
            <a:extLst>
              <a:ext uri="{FF2B5EF4-FFF2-40B4-BE49-F238E27FC236}">
                <a16:creationId xmlns:a16="http://schemas.microsoft.com/office/drawing/2014/main" id="{F14E484D-75A0-4AA5-9645-A16CF852F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57600"/>
            <a:ext cx="641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3300"/>
                </a:solidFill>
              </a:rPr>
              <a:t>l=h-1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DA585D9-03AF-4D93-8EF8-1B7DF180B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 17 (p. 537)</a:t>
            </a:r>
          </a:p>
        </p:txBody>
      </p:sp>
      <p:pic>
        <p:nvPicPr>
          <p:cNvPr id="72707" name="Picture 4">
            <a:extLst>
              <a:ext uri="{FF2B5EF4-FFF2-40B4-BE49-F238E27FC236}">
                <a16:creationId xmlns:a16="http://schemas.microsoft.com/office/drawing/2014/main" id="{AEB6EC00-4A20-4395-99F9-5E5122E04219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09800"/>
            <a:ext cx="8145463" cy="2917825"/>
          </a:xfr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269CC8C-EAE6-45BC-8047-438DB5071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 18 (p. 537) </a:t>
            </a:r>
          </a:p>
        </p:txBody>
      </p:sp>
      <p:pic>
        <p:nvPicPr>
          <p:cNvPr id="73731" name="Picture 6">
            <a:extLst>
              <a:ext uri="{FF2B5EF4-FFF2-40B4-BE49-F238E27FC236}">
                <a16:creationId xmlns:a16="http://schemas.microsoft.com/office/drawing/2014/main" id="{C6CF5C3D-6186-43A8-9BCB-DD0FC98CA093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819400"/>
            <a:ext cx="8223250" cy="175577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A25B770-83E3-4A5A-8A48-BE95DA4D0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height </a:t>
            </a:r>
            <a:r>
              <a:rPr lang="en-US" altLang="en-US" b="1"/>
              <a:t>h </a:t>
            </a:r>
            <a:br>
              <a:rPr lang="en-US" altLang="en-US" b="1"/>
            </a:br>
            <a:r>
              <a:rPr lang="en-US" altLang="en-US"/>
              <a:t>of a </a:t>
            </a:r>
            <a:r>
              <a:rPr lang="en-US" altLang="en-US" u="sng"/>
              <a:t>full </a:t>
            </a:r>
            <a:r>
              <a:rPr lang="en-US" altLang="en-US"/>
              <a:t>tree with</a:t>
            </a:r>
            <a:r>
              <a:rPr lang="en-US" altLang="en-US" b="1"/>
              <a:t> N </a:t>
            </a:r>
            <a:r>
              <a:rPr lang="en-US" altLang="en-US"/>
              <a:t>nodes?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D61A09C-8E4D-453A-99B0-82C4118E5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CFF09159-A7D7-432A-B1C3-92CA70B1A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95600"/>
          <a:ext cx="547528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800" imgH="1574800" progId="Equation.DSMT4">
                  <p:embed/>
                </p:oleObj>
              </mc:Choice>
              <mc:Fallback>
                <p:oleObj name="Equation" r:id="rId3" imgW="4241800" imgH="157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5475288" cy="20320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3D69EED-14EF-40D5-B6CD-D8AAED58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h important?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110B943-49A0-4112-8734-D8A12F75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Tree operations (e.g., insert, delete, retrieve etc.) are typically expressed in terms of h.</a:t>
            </a:r>
          </a:p>
          <a:p>
            <a:endParaRPr lang="en-US" altLang="en-US"/>
          </a:p>
          <a:p>
            <a:r>
              <a:rPr lang="en-US" altLang="en-US"/>
              <a:t>So, h determines running time!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heritance">
  <a:themeElements>
    <a:clrScheme name="Inheritan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heritan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heritan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eritan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eritan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eritan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eritan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eritan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eritan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Documents\308 PowerPoint\Inheritance.ppt</Template>
  <TotalTime>1406</TotalTime>
  <Words>3592</Words>
  <Application>Microsoft Office PowerPoint</Application>
  <PresentationFormat>On-screen Show (4:3)</PresentationFormat>
  <Paragraphs>683</Paragraphs>
  <Slides>71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Times New Roman</vt:lpstr>
      <vt:lpstr>MS Mincho</vt:lpstr>
      <vt:lpstr>Courier New</vt:lpstr>
      <vt:lpstr>Wingdings</vt:lpstr>
      <vt:lpstr>Inheritance</vt:lpstr>
      <vt:lpstr>MathType 4.0 Equation</vt:lpstr>
      <vt:lpstr>Binary Search Trees </vt:lpstr>
      <vt:lpstr>What is a binary tree? </vt:lpstr>
      <vt:lpstr>What is a binary tree? (cont.)</vt:lpstr>
      <vt:lpstr>Some terminology </vt:lpstr>
      <vt:lpstr>Some terminology (cont’d) </vt:lpstr>
      <vt:lpstr>What is the max #nodes  at some level l?</vt:lpstr>
      <vt:lpstr>What is the total #nodes N  of a full tree with height h?</vt:lpstr>
      <vt:lpstr>What is the height h  of a full tree with N nodes?</vt:lpstr>
      <vt:lpstr>Why is h important?</vt:lpstr>
      <vt:lpstr>PowerPoint Presentation</vt:lpstr>
      <vt:lpstr>How to search a binary tree? </vt:lpstr>
      <vt:lpstr>Binary Search Trees (BSTs)</vt:lpstr>
      <vt:lpstr>PowerPoint Presentation</vt:lpstr>
      <vt:lpstr>PowerPoint Presentation</vt:lpstr>
      <vt:lpstr>How to search a binary search tree? </vt:lpstr>
      <vt:lpstr>How to search a binary search tree? </vt:lpstr>
      <vt:lpstr>How to search a binary search tree? </vt:lpstr>
      <vt:lpstr>Tree node structure </vt:lpstr>
      <vt:lpstr>Binary Search Tree Specification </vt:lpstr>
      <vt:lpstr>Binary Search Tree Specification </vt:lpstr>
      <vt:lpstr>Function NumberOfNodes</vt:lpstr>
      <vt:lpstr>Function NumberOfNodes (cont.)</vt:lpstr>
      <vt:lpstr>Function RetrieveItem</vt:lpstr>
      <vt:lpstr>Function RetrieveItem</vt:lpstr>
      <vt:lpstr>Function RetrieveItem (cont.)</vt:lpstr>
      <vt:lpstr>Function InsertItem </vt:lpstr>
      <vt:lpstr>PowerPoint Presentation</vt:lpstr>
      <vt:lpstr>Function InsertItem (cont.) </vt:lpstr>
      <vt:lpstr>Function InsertItem (cont.) </vt:lpstr>
      <vt:lpstr>Function InsertItem (cont.) </vt:lpstr>
      <vt:lpstr>Does the order of inserting elements into a tree matter? </vt:lpstr>
      <vt:lpstr>PowerPoint Presentation</vt:lpstr>
      <vt:lpstr>Does the order of inserting elements into a tree matter? (cont’d) </vt:lpstr>
      <vt:lpstr>Function DeleteItem </vt:lpstr>
      <vt:lpstr>(1) Deleting a leaf </vt:lpstr>
      <vt:lpstr>(2)  Deleting a node with  only one child</vt:lpstr>
      <vt:lpstr>(3)  Deleting a node with two  children</vt:lpstr>
      <vt:lpstr>(3)  Deleting a node with two  children (cont.)</vt:lpstr>
      <vt:lpstr>Function DeleteItem (cont.) </vt:lpstr>
      <vt:lpstr>Function DeleteItem (cont.) </vt:lpstr>
      <vt:lpstr>Function DeleteItem (cont.) </vt:lpstr>
      <vt:lpstr>Function DeleteItem (cont.) </vt:lpstr>
      <vt:lpstr>Function DeleteItem (cont.) </vt:lpstr>
      <vt:lpstr>Function DeleteItem (cont.)</vt:lpstr>
      <vt:lpstr>Tree Traversals </vt:lpstr>
      <vt:lpstr> Inorder Traversal:  A E H J M T Y </vt:lpstr>
      <vt:lpstr>Inorder Traversal</vt:lpstr>
      <vt:lpstr> Preorder Traversal:   J E A H T M Y  </vt:lpstr>
      <vt:lpstr>Preorder Traversal</vt:lpstr>
      <vt:lpstr>PowerPoint Presentation</vt:lpstr>
      <vt:lpstr>Postorder Traversal</vt:lpstr>
      <vt:lpstr>Tree Traversals: another example</vt:lpstr>
      <vt:lpstr>Function PrintTree</vt:lpstr>
      <vt:lpstr>Function PrintTree (cont.)</vt:lpstr>
      <vt:lpstr>Class Constructor </vt:lpstr>
      <vt:lpstr>Class Destructor</vt:lpstr>
      <vt:lpstr>Class Destructor (cont’d)</vt:lpstr>
      <vt:lpstr>Copy Constructor</vt:lpstr>
      <vt:lpstr>Copy Constructor (cont’d) </vt:lpstr>
      <vt:lpstr>ResetTree and GetNextItem </vt:lpstr>
      <vt:lpstr>Revise Tree Class Specification</vt:lpstr>
      <vt:lpstr>ResetTree and GetNextItem (cont.)</vt:lpstr>
      <vt:lpstr>ResetTree and GetNextItem (cont.)</vt:lpstr>
      <vt:lpstr>ResetTree and GetNextItem (cont.)</vt:lpstr>
      <vt:lpstr>ResetTree </vt:lpstr>
      <vt:lpstr>GetNextItem </vt:lpstr>
      <vt:lpstr>Iterative Insertion and Deletion</vt:lpstr>
      <vt:lpstr>Comparing Binary Search Trees to Linear Lists </vt:lpstr>
      <vt:lpstr>Exercises 37-41 (p. 539)</vt:lpstr>
      <vt:lpstr>Exercise 17 (p. 537)</vt:lpstr>
      <vt:lpstr>Exercise 18 (p. 537)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Penelope Hofsdal</dc:creator>
  <cp:lastModifiedBy>User</cp:lastModifiedBy>
  <cp:revision>128</cp:revision>
  <cp:lastPrinted>2012-03-08T22:06:36Z</cp:lastPrinted>
  <dcterms:created xsi:type="dcterms:W3CDTF">2001-02-28T23:59:30Z</dcterms:created>
  <dcterms:modified xsi:type="dcterms:W3CDTF">2022-06-27T19:29:11Z</dcterms:modified>
</cp:coreProperties>
</file>