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321" r:id="rId3"/>
    <p:sldId id="299" r:id="rId4"/>
    <p:sldId id="322" r:id="rId5"/>
    <p:sldId id="301" r:id="rId6"/>
    <p:sldId id="323" r:id="rId7"/>
    <p:sldId id="304" r:id="rId8"/>
    <p:sldId id="324" r:id="rId9"/>
    <p:sldId id="305" r:id="rId10"/>
    <p:sldId id="306" r:id="rId11"/>
    <p:sldId id="326" r:id="rId12"/>
    <p:sldId id="308" r:id="rId13"/>
    <p:sldId id="289" r:id="rId14"/>
    <p:sldId id="309" r:id="rId15"/>
    <p:sldId id="311" r:id="rId16"/>
    <p:sldId id="312" r:id="rId17"/>
    <p:sldId id="313" r:id="rId18"/>
    <p:sldId id="310" r:id="rId19"/>
    <p:sldId id="315" r:id="rId20"/>
    <p:sldId id="316" r:id="rId21"/>
    <p:sldId id="318" r:id="rId22"/>
    <p:sldId id="319" r:id="rId23"/>
    <p:sldId id="320" r:id="rId24"/>
    <p:sldId id="290" r:id="rId25"/>
    <p:sldId id="291" r:id="rId26"/>
    <p:sldId id="32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6FC80B3-E68B-480B-BF8D-53730CB179B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80B3-E68B-480B-BF8D-53730CB179B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80B3-E68B-480B-BF8D-53730CB179B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6FC80B3-E68B-480B-BF8D-53730CB179B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6FC80B3-E68B-480B-BF8D-53730CB179B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80B3-E68B-480B-BF8D-53730CB179B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80B3-E68B-480B-BF8D-53730CB179B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6FC80B3-E68B-480B-BF8D-53730CB179B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80B3-E68B-480B-BF8D-53730CB179B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6FC80B3-E68B-480B-BF8D-53730CB179B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6FC80B3-E68B-480B-BF8D-53730CB179B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6FC80B3-E68B-480B-BF8D-53730CB179B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2286000"/>
            <a:ext cx="6553200" cy="1894362"/>
          </a:xfrm>
        </p:spPr>
        <p:txBody>
          <a:bodyPr>
            <a:normAutofit/>
          </a:bodyPr>
          <a:lstStyle/>
          <a:p>
            <a:r>
              <a:rPr lang="en-US" dirty="0" smtClean="0"/>
              <a:t>Algorithm Analysis- Asymptotic Analysis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343400"/>
            <a:ext cx="6172200" cy="1371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Tanjina</a:t>
            </a:r>
            <a:r>
              <a:rPr lang="en-US" dirty="0" smtClean="0"/>
              <a:t> </a:t>
            </a:r>
            <a:r>
              <a:rPr lang="en-US" dirty="0" err="1" smtClean="0"/>
              <a:t>Helaly</a:t>
            </a:r>
            <a:endParaRPr lang="en-US" dirty="0" smtClean="0"/>
          </a:p>
          <a:p>
            <a:r>
              <a:rPr lang="en-US" smtClean="0"/>
              <a:t>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3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ell </a:t>
            </a:r>
            <a:r>
              <a:rPr lang="en-US" dirty="0"/>
              <a:t>me what types of equation are the following 2?</a:t>
            </a:r>
          </a:p>
          <a:p>
            <a:pPr lvl="1"/>
            <a:r>
              <a:rPr lang="en-US" dirty="0"/>
              <a:t>f(n) = 2n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f(n) = 5n</a:t>
            </a:r>
            <a:r>
              <a:rPr lang="en-US" baseline="30000" dirty="0"/>
              <a:t>2 </a:t>
            </a:r>
          </a:p>
          <a:p>
            <a:r>
              <a:rPr lang="en-US" dirty="0"/>
              <a:t>Does the coefficient impact the characteristics of the curve?</a:t>
            </a:r>
          </a:p>
          <a:p>
            <a:r>
              <a:rPr lang="en-US" dirty="0" smtClean="0"/>
              <a:t>Can we ignore the coefficient?</a:t>
            </a:r>
          </a:p>
          <a:p>
            <a:pPr lvl="1"/>
            <a:r>
              <a:rPr lang="en-US" dirty="0" smtClean="0"/>
              <a:t>YES,</a:t>
            </a:r>
          </a:p>
          <a:p>
            <a:pPr lvl="1"/>
            <a:r>
              <a:rPr lang="en-US" dirty="0" smtClean="0"/>
              <a:t>Why:</a:t>
            </a:r>
          </a:p>
          <a:p>
            <a:pPr lvl="2"/>
            <a:r>
              <a:rPr lang="en-US" dirty="0" smtClean="0"/>
              <a:t>constant </a:t>
            </a:r>
            <a:r>
              <a:rPr lang="en-US" dirty="0"/>
              <a:t>factors are less significant than the rate of </a:t>
            </a:r>
            <a:r>
              <a:rPr lang="en-US" dirty="0" smtClean="0"/>
              <a:t>growth in </a:t>
            </a:r>
            <a:r>
              <a:rPr lang="en-US" dirty="0"/>
              <a:t>determining computational efficiency for large inputs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9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in terms of algorithm analysis, we can think </a:t>
            </a:r>
          </a:p>
          <a:p>
            <a:pPr lvl="1"/>
            <a:r>
              <a:rPr lang="en-US" dirty="0"/>
              <a:t>f(n) = 2n</a:t>
            </a:r>
            <a:r>
              <a:rPr lang="en-US" baseline="30000" dirty="0"/>
              <a:t>2</a:t>
            </a:r>
            <a:r>
              <a:rPr lang="en-US" dirty="0"/>
              <a:t> + 10n + </a:t>
            </a:r>
            <a:r>
              <a:rPr lang="en-US" dirty="0" smtClean="0"/>
              <a:t>3 </a:t>
            </a:r>
            <a:r>
              <a:rPr lang="en-US" b="1" dirty="0" smtClean="0"/>
              <a:t>~ n</a:t>
            </a:r>
            <a:r>
              <a:rPr lang="en-US" b="1" baseline="30000" dirty="0" smtClean="0"/>
              <a:t>2</a:t>
            </a:r>
            <a:r>
              <a:rPr lang="en-US" b="1" dirty="0" smtClean="0"/>
              <a:t> or (</a:t>
            </a:r>
            <a:r>
              <a:rPr lang="en-US" b="1" dirty="0"/>
              <a:t>n</a:t>
            </a:r>
            <a:r>
              <a:rPr lang="en-US" b="1" baseline="30000" dirty="0"/>
              <a:t>2</a:t>
            </a:r>
            <a:r>
              <a:rPr lang="en-US" b="1" dirty="0" smtClean="0"/>
              <a:t>)</a:t>
            </a:r>
            <a:endParaRPr lang="en-US" b="1" dirty="0"/>
          </a:p>
          <a:p>
            <a:pPr lvl="1"/>
            <a:r>
              <a:rPr lang="en-US" dirty="0"/>
              <a:t>f(n) = 5n</a:t>
            </a:r>
            <a:r>
              <a:rPr lang="en-US" baseline="30000" dirty="0"/>
              <a:t>2</a:t>
            </a:r>
            <a:r>
              <a:rPr lang="en-US" dirty="0"/>
              <a:t> + 6n + </a:t>
            </a:r>
            <a:r>
              <a:rPr lang="en-US" dirty="0" smtClean="0"/>
              <a:t>35 </a:t>
            </a:r>
            <a:r>
              <a:rPr lang="en-US" b="1" dirty="0" smtClean="0"/>
              <a:t>~ </a:t>
            </a:r>
            <a:r>
              <a:rPr lang="en-US" b="1" dirty="0"/>
              <a:t>n</a:t>
            </a:r>
            <a:r>
              <a:rPr lang="en-US" b="1" baseline="30000" dirty="0"/>
              <a:t>2</a:t>
            </a:r>
            <a:r>
              <a:rPr lang="en-US" b="1" dirty="0"/>
              <a:t> or (n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7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Classifying functions into </a:t>
            </a:r>
            <a:r>
              <a:rPr lang="en-US" b="1" dirty="0" smtClean="0"/>
              <a:t>different category</a:t>
            </a:r>
            <a:r>
              <a:rPr lang="en-US" dirty="0" smtClean="0"/>
              <a:t>.</a:t>
            </a:r>
          </a:p>
          <a:p>
            <a:r>
              <a:rPr lang="en-US" dirty="0"/>
              <a:t>Formally, given functions </a:t>
            </a:r>
            <a:r>
              <a:rPr lang="en-US" i="1" dirty="0"/>
              <a:t>f</a:t>
            </a:r>
            <a:r>
              <a:rPr lang="en-US" dirty="0"/>
              <a:t> and </a:t>
            </a:r>
            <a:r>
              <a:rPr lang="en-US" i="1" dirty="0"/>
              <a:t>g</a:t>
            </a:r>
            <a:r>
              <a:rPr lang="en-US" dirty="0"/>
              <a:t> of a variable 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dirty="0"/>
              <a:t>we define a binary relation</a:t>
            </a:r>
          </a:p>
          <a:p>
            <a:pPr lvl="1"/>
            <a:r>
              <a:rPr lang="en-US" dirty="0"/>
              <a:t>f ∼ g ( as  </a:t>
            </a:r>
            <a:r>
              <a:rPr lang="en-US" dirty="0" smtClean="0"/>
              <a:t>n </a:t>
            </a:r>
            <a:r>
              <a:rPr lang="en-US" dirty="0"/>
              <a:t>→ ∞ 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f</a:t>
            </a:r>
            <a:r>
              <a:rPr lang="en-US" dirty="0" smtClean="0"/>
              <a:t> and </a:t>
            </a:r>
            <a:r>
              <a:rPr lang="en-US" b="1" dirty="0" smtClean="0"/>
              <a:t>g</a:t>
            </a:r>
            <a:r>
              <a:rPr lang="en-US" dirty="0" smtClean="0"/>
              <a:t> grows the same way as their input grows.</a:t>
            </a:r>
          </a:p>
          <a:p>
            <a:r>
              <a:rPr lang="en-US" dirty="0"/>
              <a:t>In Asymptotic Analysis,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evaluate the </a:t>
            </a:r>
            <a:r>
              <a:rPr lang="en-US" b="1" dirty="0"/>
              <a:t>performance</a:t>
            </a:r>
            <a:r>
              <a:rPr lang="en-US" dirty="0"/>
              <a:t> of an algorithm </a:t>
            </a:r>
            <a:r>
              <a:rPr lang="en-US" b="1" dirty="0"/>
              <a:t>in terms of input size </a:t>
            </a:r>
            <a:endParaRPr lang="en-US" b="1" dirty="0" smtClean="0"/>
          </a:p>
          <a:p>
            <a:pPr lvl="1"/>
            <a:r>
              <a:rPr lang="en-US" dirty="0" smtClean="0"/>
              <a:t>Do not </a:t>
            </a:r>
            <a:r>
              <a:rPr lang="en-US" dirty="0"/>
              <a:t>measure the actual running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calculate, </a:t>
            </a:r>
            <a:r>
              <a:rPr lang="en-US" b="1" dirty="0"/>
              <a:t>how does</a:t>
            </a:r>
            <a:r>
              <a:rPr lang="en-US" dirty="0"/>
              <a:t> the time (or space) taken by an algorithm </a:t>
            </a:r>
            <a:r>
              <a:rPr lang="en-US" b="1" dirty="0"/>
              <a:t>increases with the input size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993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Asymptotic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There are 3 Asymptotic notations as follows:</a:t>
            </a:r>
          </a:p>
          <a:p>
            <a:pPr algn="just"/>
            <a:r>
              <a:rPr lang="en-US" i="1" dirty="0" smtClean="0"/>
              <a:t>Big Theta</a:t>
            </a:r>
          </a:p>
          <a:p>
            <a:pPr lvl="1" algn="just"/>
            <a:r>
              <a:rPr lang="en-US" i="1" dirty="0" smtClean="0"/>
              <a:t>f(n) = Θ(g(n)) means c1· g(n) is an upper bound on f(n) and c2· g(n) is </a:t>
            </a:r>
            <a:r>
              <a:rPr lang="en-US" dirty="0" smtClean="0"/>
              <a:t>a lower bound on </a:t>
            </a:r>
            <a:r>
              <a:rPr lang="en-US" i="1" dirty="0" smtClean="0"/>
              <a:t>f(n), for all n ≥ n</a:t>
            </a:r>
            <a:r>
              <a:rPr lang="en-US" i="1" baseline="-25000" dirty="0" smtClean="0"/>
              <a:t>0</a:t>
            </a:r>
            <a:r>
              <a:rPr lang="en-US" i="1" dirty="0" smtClean="0"/>
              <a:t>. Thus there exist constants c1 and c2 </a:t>
            </a:r>
            <a:r>
              <a:rPr lang="en-US" dirty="0" smtClean="0"/>
              <a:t>such that </a:t>
            </a:r>
            <a:r>
              <a:rPr lang="en-US" i="1" dirty="0" smtClean="0"/>
              <a:t>f(n) ≤ c1·g(n) and f(n) ≥ c2·g(n). This means that g(n) provides </a:t>
            </a:r>
            <a:r>
              <a:rPr lang="en-US" dirty="0" smtClean="0"/>
              <a:t>a nice, tight bound on </a:t>
            </a:r>
            <a:r>
              <a:rPr lang="en-US" i="1" dirty="0" smtClean="0"/>
              <a:t>f(n).</a:t>
            </a:r>
          </a:p>
          <a:p>
            <a:pPr algn="just"/>
            <a:r>
              <a:rPr lang="en-US" i="1" dirty="0"/>
              <a:t>Big Oh</a:t>
            </a:r>
          </a:p>
          <a:p>
            <a:pPr lvl="1" algn="just"/>
            <a:r>
              <a:rPr lang="en-US" i="1" dirty="0"/>
              <a:t>f(n) = O(g(n)) means </a:t>
            </a:r>
            <a:r>
              <a:rPr lang="en-US" i="1" dirty="0" smtClean="0"/>
              <a:t>c· </a:t>
            </a:r>
            <a:r>
              <a:rPr lang="en-US" i="1" dirty="0"/>
              <a:t>g(n) is an upper bound on f(n). Thus there exists </a:t>
            </a:r>
            <a:r>
              <a:rPr lang="en-US" dirty="0"/>
              <a:t>some constant </a:t>
            </a:r>
            <a:r>
              <a:rPr lang="en-US" i="1" dirty="0"/>
              <a:t>c such that f(n) is always ≤ c · g(n), for large enough n (i.e. ,</a:t>
            </a:r>
            <a:r>
              <a:rPr lang="pt-BR" i="1" dirty="0"/>
              <a:t>n ≥ n</a:t>
            </a:r>
            <a:r>
              <a:rPr lang="pt-BR" i="1" baseline="-25000" dirty="0"/>
              <a:t>0</a:t>
            </a:r>
            <a:r>
              <a:rPr lang="pt-BR" i="1" dirty="0"/>
              <a:t> for some constant n</a:t>
            </a:r>
            <a:r>
              <a:rPr lang="pt-BR" i="1" baseline="-25000" dirty="0"/>
              <a:t>0</a:t>
            </a:r>
            <a:r>
              <a:rPr lang="pt-BR" i="1" dirty="0"/>
              <a:t>).</a:t>
            </a:r>
          </a:p>
          <a:p>
            <a:pPr algn="just"/>
            <a:r>
              <a:rPr lang="en-US" i="1" dirty="0"/>
              <a:t>Big Omega</a:t>
            </a:r>
          </a:p>
          <a:p>
            <a:pPr lvl="1" algn="just"/>
            <a:r>
              <a:rPr lang="en-US" i="1" dirty="0"/>
              <a:t>f(n) = Ω(g(n)) means </a:t>
            </a:r>
            <a:r>
              <a:rPr lang="en-US" i="1" dirty="0" smtClean="0"/>
              <a:t>c· </a:t>
            </a:r>
            <a:r>
              <a:rPr lang="en-US" i="1" dirty="0"/>
              <a:t>g(n) is a lower bound on f(n). Thus there exists </a:t>
            </a:r>
            <a:r>
              <a:rPr lang="en-US" dirty="0"/>
              <a:t>some constant </a:t>
            </a:r>
            <a:r>
              <a:rPr lang="en-US" i="1" dirty="0"/>
              <a:t>c such that f(n) is always ≥ </a:t>
            </a:r>
            <a:r>
              <a:rPr lang="en-US" i="1" dirty="0" smtClean="0"/>
              <a:t>c· </a:t>
            </a:r>
            <a:r>
              <a:rPr lang="en-US" i="1" dirty="0"/>
              <a:t>g(n), for all n ≥ n</a:t>
            </a:r>
            <a:r>
              <a:rPr lang="en-US" i="1" baseline="-25000" dirty="0"/>
              <a:t>0</a:t>
            </a:r>
            <a:r>
              <a:rPr lang="en-US" i="1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2225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Big </a:t>
            </a:r>
            <a:r>
              <a:rPr lang="en-US" i="1" dirty="0" smtClean="0"/>
              <a:t>Theta-  notation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Θ(g(n)) = {f(n): there exist positive constants c</a:t>
            </a:r>
            <a:r>
              <a:rPr lang="en-US" baseline="-25000" dirty="0" smtClean="0"/>
              <a:t>1</a:t>
            </a:r>
            <a:r>
              <a:rPr lang="en-US" dirty="0" smtClean="0"/>
              <a:t>, c</a:t>
            </a:r>
            <a:r>
              <a:rPr lang="en-US" baseline="-25000" dirty="0" smtClean="0"/>
              <a:t>2</a:t>
            </a:r>
            <a:r>
              <a:rPr lang="en-US" dirty="0" smtClean="0"/>
              <a:t> and n</a:t>
            </a:r>
            <a:r>
              <a:rPr lang="en-US" baseline="-25000" dirty="0" smtClean="0"/>
              <a:t>0</a:t>
            </a:r>
            <a:r>
              <a:rPr lang="en-US" dirty="0" smtClean="0"/>
              <a:t> such that 0 ≤ c</a:t>
            </a:r>
            <a:r>
              <a:rPr lang="en-US" baseline="-25000" dirty="0" smtClean="0"/>
              <a:t>1</a:t>
            </a:r>
            <a:r>
              <a:rPr lang="en-US" dirty="0" smtClean="0"/>
              <a:t>g(n) ≤ f(n) ≤ c</a:t>
            </a:r>
            <a:r>
              <a:rPr lang="en-US" baseline="-25000" dirty="0" smtClean="0"/>
              <a:t>2</a:t>
            </a:r>
            <a:r>
              <a:rPr lang="en-US" dirty="0" smtClean="0"/>
              <a:t>g(n) for all n &gt;= n</a:t>
            </a:r>
            <a:r>
              <a:rPr lang="en-US" baseline="-25000" dirty="0" smtClean="0"/>
              <a:t>0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theta notation bounds a functions from </a:t>
            </a:r>
            <a:r>
              <a:rPr lang="en-US" b="1" dirty="0"/>
              <a:t>above</a:t>
            </a:r>
            <a:r>
              <a:rPr lang="en-US" dirty="0"/>
              <a:t> and </a:t>
            </a:r>
            <a:r>
              <a:rPr lang="en-US" b="1" dirty="0"/>
              <a:t>below</a:t>
            </a:r>
            <a:r>
              <a:rPr lang="en-US" dirty="0"/>
              <a:t>, so it defines exact </a:t>
            </a:r>
            <a:r>
              <a:rPr lang="en-US" b="1" dirty="0"/>
              <a:t>asymptotic</a:t>
            </a:r>
            <a:r>
              <a:rPr lang="en-US" dirty="0"/>
              <a:t> </a:t>
            </a:r>
            <a:r>
              <a:rPr lang="en-US" dirty="0" smtClean="0"/>
              <a:t>behavior.</a:t>
            </a:r>
          </a:p>
          <a:p>
            <a:r>
              <a:rPr lang="en-US" i="1" dirty="0" smtClean="0"/>
              <a:t>Thus </a:t>
            </a:r>
            <a:r>
              <a:rPr lang="en-US" i="1" dirty="0"/>
              <a:t>g(n) provides </a:t>
            </a:r>
            <a:r>
              <a:rPr lang="en-US" dirty="0"/>
              <a:t>a nice, </a:t>
            </a:r>
            <a:r>
              <a:rPr lang="en-US" b="1" dirty="0"/>
              <a:t>tight bound </a:t>
            </a:r>
            <a:r>
              <a:rPr lang="en-US" dirty="0"/>
              <a:t>on </a:t>
            </a:r>
            <a:r>
              <a:rPr lang="en-US" i="1" dirty="0"/>
              <a:t>f(n</a:t>
            </a:r>
            <a:r>
              <a:rPr lang="en-US" i="1" dirty="0" smtClean="0"/>
              <a:t>).</a:t>
            </a:r>
            <a:endParaRPr lang="en-US" dirty="0" smtClean="0"/>
          </a:p>
          <a:p>
            <a:r>
              <a:rPr lang="en-US" dirty="0" smtClean="0"/>
              <a:t>Note: </a:t>
            </a:r>
          </a:p>
          <a:p>
            <a:pPr lvl="1"/>
            <a:r>
              <a:rPr lang="en-US" sz="1600" b="1" i="1" dirty="0" smtClean="0">
                <a:solidFill>
                  <a:srgbClr val="FF0000"/>
                </a:solidFill>
              </a:rPr>
              <a:t>The </a:t>
            </a:r>
            <a:r>
              <a:rPr lang="en-US" sz="1600" b="1" i="1" dirty="0">
                <a:solidFill>
                  <a:srgbClr val="FF0000"/>
                </a:solidFill>
              </a:rPr>
              <a:t>definition of asymptotic is a line that approaches a curve but never touches.</a:t>
            </a:r>
            <a:endParaRPr lang="en-US" b="1" i="1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38400"/>
            <a:ext cx="20669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75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Big Theta- 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way to get Theta notation is to</a:t>
            </a:r>
          </a:p>
          <a:p>
            <a:pPr lvl="1"/>
            <a:r>
              <a:rPr lang="en-US" dirty="0" smtClean="0"/>
              <a:t>Drop lower-order terms</a:t>
            </a:r>
            <a:endParaRPr lang="en-US" i="1" dirty="0" smtClean="0"/>
          </a:p>
          <a:p>
            <a:pPr lvl="1"/>
            <a:r>
              <a:rPr lang="en-US" dirty="0" smtClean="0"/>
              <a:t>Ignore leading constant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So, an</a:t>
            </a:r>
            <a:r>
              <a:rPr lang="en-US" i="0" baseline="30000" dirty="0" smtClean="0">
                <a:latin typeface="+mj-lt"/>
              </a:rPr>
              <a:t>3</a:t>
            </a:r>
            <a:r>
              <a:rPr lang="en-US" dirty="0" smtClean="0"/>
              <a:t>+bn+c =</a:t>
            </a:r>
            <a:r>
              <a:rPr lang="en-US" i="1" dirty="0"/>
              <a:t> = </a:t>
            </a:r>
            <a:r>
              <a:rPr lang="en-US" i="1" dirty="0" smtClean="0"/>
              <a:t>Θ(n</a:t>
            </a:r>
            <a:r>
              <a:rPr lang="en-US" i="1" baseline="30000" dirty="0" smtClean="0"/>
              <a:t>3</a:t>
            </a:r>
            <a:r>
              <a:rPr lang="en-US" i="1" dirty="0" smtClean="0"/>
              <a:t>)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365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show that?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f(n) = 2n</a:t>
            </a:r>
            <a:r>
              <a:rPr lang="en-US" baseline="30000" dirty="0"/>
              <a:t>2</a:t>
            </a:r>
            <a:r>
              <a:rPr lang="en-US" dirty="0"/>
              <a:t> + 10n + </a:t>
            </a:r>
            <a:r>
              <a:rPr lang="en-US" dirty="0" smtClean="0"/>
              <a:t>3 = (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 )</a:t>
            </a:r>
            <a:endParaRPr lang="en-US" dirty="0"/>
          </a:p>
          <a:p>
            <a:r>
              <a:rPr lang="en-US" dirty="0" smtClean="0"/>
              <a:t>To prove that we need to find a c</a:t>
            </a:r>
            <a:r>
              <a:rPr lang="en-US" baseline="-25000" dirty="0" smtClean="0"/>
              <a:t>1</a:t>
            </a:r>
            <a:r>
              <a:rPr lang="en-US" dirty="0" smtClean="0"/>
              <a:t>, c</a:t>
            </a:r>
            <a:r>
              <a:rPr lang="en-US" baseline="-25000" dirty="0" smtClean="0"/>
              <a:t>2</a:t>
            </a:r>
            <a:r>
              <a:rPr lang="en-US" dirty="0" smtClean="0"/>
              <a:t> and n</a:t>
            </a:r>
            <a:r>
              <a:rPr lang="en-US" baseline="-25000" dirty="0" smtClean="0"/>
              <a:t>0</a:t>
            </a:r>
            <a:r>
              <a:rPr lang="en-US" dirty="0" smtClean="0"/>
              <a:t> so that </a:t>
            </a:r>
          </a:p>
          <a:p>
            <a:pPr lvl="1"/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&lt;= </a:t>
            </a:r>
            <a:r>
              <a:rPr lang="en-US" dirty="0"/>
              <a:t>2n</a:t>
            </a:r>
            <a:r>
              <a:rPr lang="en-US" baseline="30000" dirty="0"/>
              <a:t>2</a:t>
            </a:r>
            <a:r>
              <a:rPr lang="en-US" dirty="0"/>
              <a:t> + 10n + 3 </a:t>
            </a:r>
            <a:r>
              <a:rPr lang="en-US" dirty="0" smtClean="0"/>
              <a:t>&lt;= c</a:t>
            </a:r>
            <a:r>
              <a:rPr lang="en-US" baseline="-25000" dirty="0" smtClean="0"/>
              <a:t>2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 smtClean="0"/>
              <a:t> for n&gt;=n</a:t>
            </a:r>
            <a:r>
              <a:rPr lang="en-US" baseline="-25000" dirty="0" smtClean="0"/>
              <a:t>0 </a:t>
            </a:r>
            <a:r>
              <a:rPr lang="en-US" dirty="0" smtClean="0"/>
              <a:t> </a:t>
            </a:r>
          </a:p>
          <a:p>
            <a:pPr lvl="1"/>
            <a:endParaRPr lang="en-US" baseline="-25000" dirty="0"/>
          </a:p>
          <a:p>
            <a:r>
              <a:rPr lang="en-US" dirty="0" smtClean="0"/>
              <a:t>Obviously</a:t>
            </a:r>
          </a:p>
          <a:p>
            <a:pPr lvl="1"/>
            <a:r>
              <a:rPr lang="en-US" dirty="0" smtClean="0"/>
              <a:t>2n</a:t>
            </a:r>
            <a:r>
              <a:rPr lang="en-US" baseline="30000" dirty="0" smtClean="0"/>
              <a:t>2</a:t>
            </a:r>
            <a:r>
              <a:rPr lang="en-US" dirty="0" smtClean="0"/>
              <a:t> &lt;= </a:t>
            </a:r>
            <a:r>
              <a:rPr lang="en-US" dirty="0"/>
              <a:t>2n</a:t>
            </a:r>
            <a:r>
              <a:rPr lang="en-US" baseline="30000" dirty="0"/>
              <a:t>2</a:t>
            </a:r>
            <a:r>
              <a:rPr lang="en-US" dirty="0"/>
              <a:t> + 10n + 3 </a:t>
            </a:r>
            <a:r>
              <a:rPr lang="en-US" dirty="0" smtClean="0"/>
              <a:t> for any n</a:t>
            </a:r>
          </a:p>
          <a:p>
            <a:pPr lvl="2"/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 = 2</a:t>
            </a:r>
          </a:p>
          <a:p>
            <a:pPr marL="731520" lvl="2" indent="0">
              <a:buNone/>
            </a:pPr>
            <a:endParaRPr lang="en-US" dirty="0" smtClean="0"/>
          </a:p>
          <a:p>
            <a:r>
              <a:rPr lang="en-US" dirty="0" smtClean="0"/>
              <a:t>To calculate c</a:t>
            </a:r>
            <a:r>
              <a:rPr lang="en-US" baseline="-25000" dirty="0" smtClean="0"/>
              <a:t>2</a:t>
            </a:r>
            <a:r>
              <a:rPr lang="en-US" dirty="0" smtClean="0"/>
              <a:t> lets increase the power of each term to the highest power</a:t>
            </a:r>
          </a:p>
          <a:p>
            <a:pPr lvl="1"/>
            <a:r>
              <a:rPr lang="en-US" dirty="0"/>
              <a:t>2n</a:t>
            </a:r>
            <a:r>
              <a:rPr lang="en-US" baseline="30000" dirty="0"/>
              <a:t>2</a:t>
            </a:r>
            <a:r>
              <a:rPr lang="en-US" dirty="0"/>
              <a:t> + 10n + 3 &lt;= 2</a:t>
            </a:r>
            <a:r>
              <a:rPr lang="en-US" dirty="0" smtClean="0"/>
              <a:t>n</a:t>
            </a:r>
            <a:r>
              <a:rPr lang="en-US" baseline="30000" dirty="0" smtClean="0"/>
              <a:t>2 </a:t>
            </a:r>
            <a:r>
              <a:rPr lang="en-US" dirty="0" smtClean="0"/>
              <a:t> + 10n</a:t>
            </a:r>
            <a:r>
              <a:rPr lang="en-US" baseline="30000" dirty="0" smtClean="0"/>
              <a:t>2 </a:t>
            </a:r>
            <a:r>
              <a:rPr lang="en-US" dirty="0" smtClean="0"/>
              <a:t> + 3n</a:t>
            </a:r>
            <a:r>
              <a:rPr lang="en-US" baseline="30000" dirty="0" smtClean="0"/>
              <a:t>2 </a:t>
            </a:r>
            <a:r>
              <a:rPr lang="en-US" dirty="0" smtClean="0"/>
              <a:t>= 15n</a:t>
            </a:r>
            <a:r>
              <a:rPr lang="en-US" baseline="30000" dirty="0" smtClean="0"/>
              <a:t>2</a:t>
            </a:r>
          </a:p>
          <a:p>
            <a:pPr lvl="1"/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 = 15</a:t>
            </a:r>
            <a:endParaRPr lang="en-US" dirty="0"/>
          </a:p>
          <a:p>
            <a:pPr marL="731520" lvl="2" indent="0">
              <a:buNone/>
            </a:pPr>
            <a:endParaRPr lang="en-US" dirty="0"/>
          </a:p>
          <a:p>
            <a:pPr marL="73152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1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f(n) = </a:t>
            </a:r>
            <a:r>
              <a:rPr lang="en-US" dirty="0" smtClean="0"/>
              <a:t>5n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+ 6</a:t>
            </a:r>
            <a:r>
              <a:rPr lang="en-US" dirty="0" smtClean="0"/>
              <a:t>n </a:t>
            </a:r>
            <a:r>
              <a:rPr lang="en-US" dirty="0"/>
              <a:t>+ </a:t>
            </a:r>
            <a:r>
              <a:rPr lang="en-US" dirty="0" smtClean="0"/>
              <a:t>35 = (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 )</a:t>
            </a:r>
            <a:endParaRPr lang="en-US" dirty="0"/>
          </a:p>
          <a:p>
            <a:r>
              <a:rPr lang="en-US" dirty="0" smtClean="0"/>
              <a:t>To prove that we need to find a c</a:t>
            </a:r>
            <a:r>
              <a:rPr lang="en-US" baseline="-25000" dirty="0" smtClean="0"/>
              <a:t>1</a:t>
            </a:r>
            <a:r>
              <a:rPr lang="en-US" dirty="0" smtClean="0"/>
              <a:t>, c</a:t>
            </a:r>
            <a:r>
              <a:rPr lang="en-US" baseline="-25000" dirty="0" smtClean="0"/>
              <a:t>2</a:t>
            </a:r>
            <a:r>
              <a:rPr lang="en-US" dirty="0" smtClean="0"/>
              <a:t> and n</a:t>
            </a:r>
            <a:r>
              <a:rPr lang="en-US" baseline="-25000" dirty="0" smtClean="0"/>
              <a:t>0</a:t>
            </a:r>
            <a:r>
              <a:rPr lang="en-US" dirty="0" smtClean="0"/>
              <a:t> so that </a:t>
            </a:r>
          </a:p>
          <a:p>
            <a:pPr lvl="1"/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&lt;= 5n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+ 6</a:t>
            </a:r>
            <a:r>
              <a:rPr lang="en-US" dirty="0" smtClean="0"/>
              <a:t>n </a:t>
            </a:r>
            <a:r>
              <a:rPr lang="en-US" dirty="0"/>
              <a:t>+ </a:t>
            </a:r>
            <a:r>
              <a:rPr lang="en-US" dirty="0" smtClean="0"/>
              <a:t>35 &lt;= c</a:t>
            </a:r>
            <a:r>
              <a:rPr lang="en-US" baseline="-25000" dirty="0" smtClean="0"/>
              <a:t>2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 smtClean="0"/>
              <a:t> for n&gt;=n</a:t>
            </a:r>
            <a:r>
              <a:rPr lang="en-US" baseline="-25000" dirty="0" smtClean="0"/>
              <a:t>0 </a:t>
            </a:r>
            <a:r>
              <a:rPr lang="en-US" dirty="0" smtClean="0"/>
              <a:t> </a:t>
            </a:r>
          </a:p>
          <a:p>
            <a:pPr lvl="1"/>
            <a:endParaRPr lang="en-US" baseline="-25000" dirty="0"/>
          </a:p>
          <a:p>
            <a:r>
              <a:rPr lang="en-US" dirty="0" smtClean="0"/>
              <a:t>Obviously</a:t>
            </a:r>
          </a:p>
          <a:p>
            <a:pPr lvl="1"/>
            <a:r>
              <a:rPr lang="en-US" dirty="0"/>
              <a:t>5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 &lt;= 5n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+ 6</a:t>
            </a:r>
            <a:r>
              <a:rPr lang="en-US" dirty="0" smtClean="0"/>
              <a:t>n </a:t>
            </a:r>
            <a:r>
              <a:rPr lang="en-US" dirty="0"/>
              <a:t>+ </a:t>
            </a:r>
            <a:r>
              <a:rPr lang="en-US" dirty="0" smtClean="0"/>
              <a:t>35  for any n&gt;0</a:t>
            </a:r>
          </a:p>
          <a:p>
            <a:pPr lvl="2"/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 = 5</a:t>
            </a:r>
          </a:p>
          <a:p>
            <a:pPr marL="731520" lvl="2" indent="0">
              <a:buNone/>
            </a:pPr>
            <a:endParaRPr lang="en-US" dirty="0" smtClean="0"/>
          </a:p>
          <a:p>
            <a:r>
              <a:rPr lang="en-US" dirty="0" smtClean="0"/>
              <a:t>To calculate c</a:t>
            </a:r>
            <a:r>
              <a:rPr lang="en-US" baseline="-25000" dirty="0" smtClean="0"/>
              <a:t>2</a:t>
            </a:r>
            <a:r>
              <a:rPr lang="en-US" dirty="0" smtClean="0"/>
              <a:t> lets increase the power of each term to the highest power</a:t>
            </a:r>
          </a:p>
          <a:p>
            <a:pPr lvl="1"/>
            <a:r>
              <a:rPr lang="en-US" dirty="0" smtClean="0"/>
              <a:t>5n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6n </a:t>
            </a:r>
            <a:r>
              <a:rPr lang="en-US" dirty="0"/>
              <a:t>+ </a:t>
            </a:r>
            <a:r>
              <a:rPr lang="en-US" dirty="0" smtClean="0"/>
              <a:t>35 </a:t>
            </a:r>
            <a:r>
              <a:rPr lang="en-US" dirty="0"/>
              <a:t>&lt;= </a:t>
            </a:r>
            <a:r>
              <a:rPr lang="en-US" dirty="0" smtClean="0"/>
              <a:t>5n</a:t>
            </a:r>
            <a:r>
              <a:rPr lang="en-US" baseline="30000" dirty="0" smtClean="0"/>
              <a:t>2 </a:t>
            </a:r>
            <a:r>
              <a:rPr lang="en-US" dirty="0" smtClean="0"/>
              <a:t> + 6n</a:t>
            </a:r>
            <a:r>
              <a:rPr lang="en-US" baseline="30000" dirty="0" smtClean="0"/>
              <a:t>2 </a:t>
            </a:r>
            <a:r>
              <a:rPr lang="en-US" dirty="0" smtClean="0"/>
              <a:t> + 35n</a:t>
            </a:r>
            <a:r>
              <a:rPr lang="en-US" baseline="30000" dirty="0" smtClean="0"/>
              <a:t>2 </a:t>
            </a:r>
            <a:r>
              <a:rPr lang="en-US" dirty="0" smtClean="0"/>
              <a:t>= 46n</a:t>
            </a:r>
            <a:r>
              <a:rPr lang="en-US" baseline="30000" dirty="0" smtClean="0"/>
              <a:t>2</a:t>
            </a:r>
          </a:p>
          <a:p>
            <a:pPr lvl="1"/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 = 46 for n&gt;0</a:t>
            </a:r>
            <a:endParaRPr lang="en-US" dirty="0"/>
          </a:p>
          <a:p>
            <a:pPr marL="731520" lvl="2" indent="0">
              <a:buNone/>
            </a:pPr>
            <a:endParaRPr lang="en-US" dirty="0"/>
          </a:p>
          <a:p>
            <a:pPr marL="73152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14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f(n) = </a:t>
            </a:r>
            <a:r>
              <a:rPr lang="en-US" i="1" dirty="0" smtClean="0"/>
              <a:t>3n</a:t>
            </a:r>
            <a:r>
              <a:rPr lang="en-US" i="1" baseline="30000" dirty="0" smtClean="0"/>
              <a:t>3</a:t>
            </a:r>
            <a:r>
              <a:rPr lang="en-US" i="1" dirty="0" smtClean="0"/>
              <a:t> + 5n + 6 </a:t>
            </a:r>
            <a:r>
              <a:rPr lang="en-US" dirty="0" smtClean="0"/>
              <a:t>= (</a:t>
            </a:r>
            <a:r>
              <a:rPr lang="en-US" i="1" dirty="0" smtClean="0"/>
              <a:t>n</a:t>
            </a:r>
            <a:r>
              <a:rPr lang="en-US" i="1" baseline="30000" dirty="0" smtClean="0"/>
              <a:t>3</a:t>
            </a:r>
            <a:r>
              <a:rPr lang="en-US" dirty="0" smtClean="0"/>
              <a:t>)</a:t>
            </a:r>
          </a:p>
          <a:p>
            <a:r>
              <a:rPr lang="en-US" dirty="0"/>
              <a:t>f</a:t>
            </a:r>
            <a:r>
              <a:rPr lang="en-US" dirty="0" smtClean="0"/>
              <a:t>(n) = </a:t>
            </a:r>
            <a:r>
              <a:rPr lang="en-US" i="1" dirty="0" smtClean="0"/>
              <a:t>n log n + 10n </a:t>
            </a:r>
            <a:r>
              <a:rPr lang="en-US" dirty="0"/>
              <a:t>= (</a:t>
            </a:r>
            <a:r>
              <a:rPr lang="en-US" i="1" dirty="0" smtClean="0"/>
              <a:t>n log n</a:t>
            </a:r>
            <a:r>
              <a:rPr lang="en-US" dirty="0" smtClean="0"/>
              <a:t>)</a:t>
            </a:r>
          </a:p>
          <a:p>
            <a:r>
              <a:rPr lang="en-US" dirty="0" smtClean="0"/>
              <a:t>f(n) = </a:t>
            </a:r>
            <a:r>
              <a:rPr lang="en-US" i="1" dirty="0" smtClean="0"/>
              <a:t>2 + 1/n </a:t>
            </a:r>
            <a:r>
              <a:rPr lang="en-US" dirty="0"/>
              <a:t>= </a:t>
            </a:r>
            <a:r>
              <a:rPr lang="en-US" dirty="0" smtClean="0"/>
              <a:t>(</a:t>
            </a:r>
            <a:r>
              <a:rPr lang="en-US" i="1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4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Big </a:t>
            </a:r>
            <a:r>
              <a:rPr lang="en-US" i="1" dirty="0" smtClean="0"/>
              <a:t>O </a:t>
            </a:r>
            <a:r>
              <a:rPr lang="en-US" i="1" dirty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Big O notation defines an </a:t>
            </a:r>
            <a:r>
              <a:rPr lang="en-US" b="1" dirty="0"/>
              <a:t>upper bound</a:t>
            </a:r>
            <a:r>
              <a:rPr lang="en-US" dirty="0"/>
              <a:t> of an </a:t>
            </a:r>
            <a:r>
              <a:rPr lang="en-US" dirty="0" smtClean="0"/>
              <a:t>algorithm, </a:t>
            </a:r>
            <a:r>
              <a:rPr lang="en-US" dirty="0"/>
              <a:t>it bounds a function only from above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2930604"/>
            <a:ext cx="7086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O(g(n)) = { f(n): there exist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0 &lt;= f(n) &lt;= cg(n) for all n &gt;= n</a:t>
            </a:r>
            <a:r>
              <a:rPr lang="en-US" sz="2000" baseline="-25000" dirty="0"/>
              <a:t>0</a:t>
            </a:r>
            <a:r>
              <a:rPr lang="en-US" sz="2000" dirty="0"/>
              <a:t>}</a:t>
            </a:r>
          </a:p>
          <a:p>
            <a:endParaRPr 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943350"/>
            <a:ext cx="22860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38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 Time to run 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One </a:t>
            </a:r>
            <a:r>
              <a:rPr lang="en-US" b="1" dirty="0" smtClean="0"/>
              <a:t>naïve</a:t>
            </a:r>
            <a:r>
              <a:rPr lang="en-US" dirty="0" smtClean="0"/>
              <a:t> way is to implement the algorithm and run it in a machine.</a:t>
            </a:r>
          </a:p>
          <a:p>
            <a:r>
              <a:rPr lang="en-US" dirty="0" smtClean="0"/>
              <a:t>This time depends on </a:t>
            </a:r>
          </a:p>
          <a:p>
            <a:pPr lvl="1"/>
            <a:r>
              <a:rPr lang="en-US" dirty="0" smtClean="0"/>
              <a:t>the speed of the computer, </a:t>
            </a:r>
          </a:p>
          <a:p>
            <a:pPr lvl="1"/>
            <a:r>
              <a:rPr lang="en-US" dirty="0" smtClean="0"/>
              <a:t>the programming language, </a:t>
            </a:r>
          </a:p>
          <a:p>
            <a:pPr lvl="1"/>
            <a:r>
              <a:rPr lang="en-US" dirty="0" smtClean="0"/>
              <a:t>the compiler that translates the program to machine code.</a:t>
            </a:r>
          </a:p>
          <a:p>
            <a:pPr lvl="1"/>
            <a:r>
              <a:rPr lang="en-US" dirty="0" smtClean="0"/>
              <a:t>the program itself.</a:t>
            </a:r>
          </a:p>
          <a:p>
            <a:pPr lvl="1"/>
            <a:r>
              <a:rPr lang="en-US" dirty="0" smtClean="0"/>
              <a:t>And many other factors</a:t>
            </a:r>
          </a:p>
          <a:p>
            <a:r>
              <a:rPr lang="en-US" dirty="0" smtClean="0"/>
              <a:t>So, you may get different time for the same algorithm.</a:t>
            </a:r>
          </a:p>
          <a:p>
            <a:r>
              <a:rPr lang="en-US" dirty="0" smtClean="0"/>
              <a:t>Hence, </a:t>
            </a:r>
            <a:r>
              <a:rPr lang="en-US" b="1" dirty="0" smtClean="0"/>
              <a:t>not a good tool to compare different algorithm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overcome these issues, need to </a:t>
            </a:r>
            <a:r>
              <a:rPr lang="en-US" b="1" dirty="0" smtClean="0"/>
              <a:t>model Time complexity.</a:t>
            </a:r>
            <a:endParaRPr 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Omega - </a:t>
            </a:r>
            <a:r>
              <a:rPr lang="el-GR" dirty="0" smtClean="0"/>
              <a:t>Ω</a:t>
            </a:r>
            <a:r>
              <a:rPr lang="en-US" dirty="0" smtClean="0"/>
              <a:t>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295400"/>
          </a:xfrm>
        </p:spPr>
        <p:txBody>
          <a:bodyPr/>
          <a:lstStyle/>
          <a:p>
            <a:r>
              <a:rPr lang="en-US" dirty="0"/>
              <a:t>Just as Big O notation provides an asymptotic upper bound on a function, Ω notation provides an asymptotic lower bound</a:t>
            </a:r>
            <a:r>
              <a:rPr lang="en-US" dirty="0" smtClean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702242"/>
            <a:ext cx="2667000" cy="2774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191000"/>
            <a:ext cx="4572000" cy="2057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Similar to the best case, the Omega notation is the least used notation among all three.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895600"/>
            <a:ext cx="66294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Ω (</a:t>
            </a:r>
            <a:r>
              <a:rPr lang="en-US" sz="2000" dirty="0"/>
              <a:t>g(n)) = {f(n): there exist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0 &lt;= cg(n) &lt;= f(n) for all n &gt;= n</a:t>
            </a:r>
            <a:r>
              <a:rPr lang="en-US" sz="2000" baseline="-25000" dirty="0"/>
              <a:t>0</a:t>
            </a:r>
            <a:r>
              <a:rPr lang="en-US" sz="2000" dirty="0"/>
              <a:t>}.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0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among those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any two functions f(n) and g(n),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have f(n) = Θ(g(n)) if and only if f(n) = O(g(n)) and f(n) = Ω(g(n</a:t>
            </a:r>
            <a:r>
              <a:rPr lang="en-US" dirty="0" smtClean="0"/>
              <a:t>)).</a:t>
            </a:r>
          </a:p>
          <a:p>
            <a:pPr lvl="1"/>
            <a:r>
              <a:rPr lang="en-US" dirty="0"/>
              <a:t>Θ(g(n</a:t>
            </a:r>
            <a:r>
              <a:rPr lang="en-US" dirty="0" smtClean="0"/>
              <a:t>))  </a:t>
            </a:r>
            <a:r>
              <a:rPr lang="en-US" dirty="0"/>
              <a:t>= O(g(n)) </a:t>
            </a:r>
            <a:r>
              <a:rPr lang="en-US" dirty="0" smtClean="0"/>
              <a:t>∩ </a:t>
            </a:r>
            <a:r>
              <a:rPr lang="en-US" dirty="0"/>
              <a:t>Ω(g(n)).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35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Constant </a:t>
            </a:r>
            <a:r>
              <a:rPr lang="en-US" i="1" dirty="0"/>
              <a:t>functions, 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dirty="0" smtClean="0"/>
              <a:t>c</a:t>
            </a:r>
          </a:p>
          <a:p>
            <a:r>
              <a:rPr lang="pt-BR" i="1" dirty="0"/>
              <a:t>Logarithmic functions, f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) = log </a:t>
            </a:r>
            <a:r>
              <a:rPr lang="pt-BR" i="1" dirty="0" smtClean="0"/>
              <a:t>n</a:t>
            </a:r>
          </a:p>
          <a:p>
            <a:r>
              <a:rPr lang="en-US" i="1" dirty="0"/>
              <a:t>Linear functions, 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i="1" dirty="0" smtClean="0"/>
              <a:t>n</a:t>
            </a:r>
          </a:p>
          <a:p>
            <a:r>
              <a:rPr lang="pt-BR" i="1" dirty="0" smtClean="0"/>
              <a:t>Superlinear </a:t>
            </a:r>
            <a:r>
              <a:rPr lang="pt-BR" i="1" dirty="0"/>
              <a:t>functions, f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) = </a:t>
            </a:r>
            <a:r>
              <a:rPr lang="pt-BR" i="1" dirty="0"/>
              <a:t>n </a:t>
            </a:r>
            <a:r>
              <a:rPr lang="pt-BR" dirty="0"/>
              <a:t>lg </a:t>
            </a:r>
            <a:r>
              <a:rPr lang="pt-BR" i="1" dirty="0" smtClean="0"/>
              <a:t>n</a:t>
            </a:r>
          </a:p>
          <a:p>
            <a:r>
              <a:rPr lang="en-US" i="1" dirty="0"/>
              <a:t>Quadratic functions, 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i="1" dirty="0"/>
              <a:t>Cubic </a:t>
            </a:r>
            <a:r>
              <a:rPr lang="en-US" i="1" dirty="0" smtClean="0"/>
              <a:t>functions</a:t>
            </a:r>
            <a:r>
              <a:rPr lang="en-US" i="1" dirty="0"/>
              <a:t>, 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i="1" dirty="0" smtClean="0"/>
              <a:t>n</a:t>
            </a:r>
            <a:r>
              <a:rPr lang="en-US" baseline="30000" dirty="0" smtClean="0"/>
              <a:t>3</a:t>
            </a:r>
          </a:p>
          <a:p>
            <a:r>
              <a:rPr lang="en-US" i="1" dirty="0" smtClean="0"/>
              <a:t>Exponential </a:t>
            </a:r>
            <a:r>
              <a:rPr lang="en-US" i="1" dirty="0"/>
              <a:t>functions, 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i="1" dirty="0" err="1" smtClean="0"/>
              <a:t>c</a:t>
            </a:r>
            <a:r>
              <a:rPr lang="en-US" baseline="30000" dirty="0" err="1" smtClean="0"/>
              <a:t>n</a:t>
            </a:r>
            <a:endParaRPr lang="en-US" i="1" dirty="0" smtClean="0"/>
          </a:p>
          <a:p>
            <a:r>
              <a:rPr lang="en-US" i="1" dirty="0"/>
              <a:t>Factorial functions, 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i="1" dirty="0"/>
              <a:t>n</a:t>
            </a:r>
            <a:r>
              <a:rPr lang="en-US" dirty="0" smtClean="0"/>
              <a:t>!</a:t>
            </a:r>
          </a:p>
          <a:p>
            <a:r>
              <a:rPr lang="pt-BR" i="1" dirty="0"/>
              <a:t>n</a:t>
            </a:r>
            <a:r>
              <a:rPr lang="pt-BR" dirty="0"/>
              <a:t>! ≥</a:t>
            </a:r>
            <a:r>
              <a:rPr lang="pt-BR" i="1" dirty="0"/>
              <a:t> </a:t>
            </a:r>
            <a:r>
              <a:rPr lang="pt-BR" dirty="0"/>
              <a:t>2</a:t>
            </a:r>
            <a:r>
              <a:rPr lang="pt-BR" i="1" baseline="30000" dirty="0"/>
              <a:t>n</a:t>
            </a:r>
            <a:r>
              <a:rPr lang="pt-BR" i="1" dirty="0"/>
              <a:t> </a:t>
            </a:r>
            <a:r>
              <a:rPr lang="pt-BR" dirty="0"/>
              <a:t>≥</a:t>
            </a:r>
            <a:r>
              <a:rPr lang="pt-BR" i="1" dirty="0"/>
              <a:t> n</a:t>
            </a:r>
            <a:r>
              <a:rPr lang="en-US" baseline="30000" dirty="0"/>
              <a:t>3</a:t>
            </a:r>
            <a:r>
              <a:rPr lang="pt-BR" dirty="0"/>
              <a:t> ≥</a:t>
            </a:r>
            <a:r>
              <a:rPr lang="pt-BR" i="1" dirty="0"/>
              <a:t> n</a:t>
            </a:r>
            <a:r>
              <a:rPr lang="en-US" baseline="30000" dirty="0"/>
              <a:t>2</a:t>
            </a:r>
            <a:r>
              <a:rPr lang="pt-BR" dirty="0"/>
              <a:t> ≥</a:t>
            </a:r>
            <a:r>
              <a:rPr lang="pt-BR" i="1" dirty="0"/>
              <a:t> n </a:t>
            </a:r>
            <a:r>
              <a:rPr lang="pt-BR" dirty="0"/>
              <a:t>log </a:t>
            </a:r>
            <a:r>
              <a:rPr lang="pt-BR" i="1" dirty="0"/>
              <a:t>n </a:t>
            </a:r>
            <a:r>
              <a:rPr lang="pt-BR" dirty="0"/>
              <a:t>≥</a:t>
            </a:r>
            <a:r>
              <a:rPr lang="pt-BR" i="1" dirty="0"/>
              <a:t> n </a:t>
            </a:r>
            <a:r>
              <a:rPr lang="pt-BR" dirty="0"/>
              <a:t>≥</a:t>
            </a:r>
            <a:r>
              <a:rPr lang="pt-BR" i="1" dirty="0"/>
              <a:t> </a:t>
            </a:r>
            <a:r>
              <a:rPr lang="pt-BR" dirty="0"/>
              <a:t>log </a:t>
            </a:r>
            <a:r>
              <a:rPr lang="pt-BR" i="1" dirty="0"/>
              <a:t>n </a:t>
            </a:r>
            <a:r>
              <a:rPr lang="pt-BR" dirty="0"/>
              <a:t>≥</a:t>
            </a:r>
            <a:r>
              <a:rPr lang="pt-BR" i="1" dirty="0"/>
              <a:t> </a:t>
            </a:r>
            <a:r>
              <a:rPr lang="pt-BR" dirty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7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these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Is </a:t>
            </a:r>
            <a:r>
              <a:rPr lang="en-US" dirty="0"/>
              <a:t>2</a:t>
            </a:r>
            <a:r>
              <a:rPr lang="en-US" i="1" baseline="30000" dirty="0"/>
              <a:t>n</a:t>
            </a:r>
            <a:r>
              <a:rPr lang="en-US" baseline="30000" dirty="0"/>
              <a:t>+1</a:t>
            </a:r>
            <a:r>
              <a:rPr lang="en-US" dirty="0"/>
              <a:t> = </a:t>
            </a:r>
            <a:r>
              <a:rPr lang="en-US" i="1" dirty="0" smtClean="0"/>
              <a:t>O</a:t>
            </a:r>
            <a:r>
              <a:rPr lang="en-US" dirty="0" smtClean="0"/>
              <a:t>(2</a:t>
            </a:r>
            <a:r>
              <a:rPr lang="en-US" i="1" baseline="30000" dirty="0"/>
              <a:t>n</a:t>
            </a:r>
            <a:r>
              <a:rPr lang="en-US" dirty="0" smtClean="0"/>
              <a:t>)?</a:t>
            </a:r>
            <a:endParaRPr lang="en-US" dirty="0"/>
          </a:p>
          <a:p>
            <a:r>
              <a:rPr lang="en-US" dirty="0" smtClean="0"/>
              <a:t>Is 2</a:t>
            </a:r>
            <a:r>
              <a:rPr lang="en-US" baseline="30000" dirty="0" smtClean="0"/>
              <a:t>2</a:t>
            </a:r>
            <a:r>
              <a:rPr lang="en-US" i="1" baseline="30000" dirty="0" smtClean="0"/>
              <a:t>n</a:t>
            </a:r>
            <a:r>
              <a:rPr lang="en-US" i="1" dirty="0" smtClean="0"/>
              <a:t> </a:t>
            </a:r>
            <a:r>
              <a:rPr lang="en-US" dirty="0"/>
              <a:t>= </a:t>
            </a:r>
            <a:r>
              <a:rPr lang="en-US" i="1" dirty="0" smtClean="0"/>
              <a:t>O</a:t>
            </a:r>
            <a:r>
              <a:rPr lang="en-US" dirty="0" smtClean="0"/>
              <a:t>(2</a:t>
            </a:r>
            <a:r>
              <a:rPr lang="en-US" i="1" baseline="30000" dirty="0"/>
              <a:t>n</a:t>
            </a:r>
            <a:r>
              <a:rPr lang="en-US" dirty="0" smtClean="0"/>
              <a:t>)?</a:t>
            </a:r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each of the following pairs of functions, either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is in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)),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</a:t>
            </a:r>
            <a:r>
              <a:rPr lang="en-US" dirty="0" smtClean="0"/>
              <a:t>is in </a:t>
            </a:r>
            <a:r>
              <a:rPr lang="en-US" dirty="0"/>
              <a:t>Ω(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)), or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Θ(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)). Determine which relationship is correct and </a:t>
            </a:r>
            <a:r>
              <a:rPr lang="en-US" dirty="0" smtClean="0"/>
              <a:t>briefly explain </a:t>
            </a:r>
            <a:r>
              <a:rPr lang="en-US" dirty="0"/>
              <a:t>why.</a:t>
            </a:r>
          </a:p>
          <a:p>
            <a:pPr lvl="1"/>
            <a:r>
              <a:rPr lang="pt-BR" i="1" dirty="0" smtClean="0"/>
              <a:t>f</a:t>
            </a:r>
            <a:r>
              <a:rPr lang="pt-BR" dirty="0" smtClean="0"/>
              <a:t>(</a:t>
            </a:r>
            <a:r>
              <a:rPr lang="pt-BR" i="1" dirty="0" smtClean="0"/>
              <a:t>n</a:t>
            </a:r>
            <a:r>
              <a:rPr lang="pt-BR" dirty="0"/>
              <a:t>) = </a:t>
            </a:r>
            <a:r>
              <a:rPr lang="pt-BR" dirty="0" smtClean="0"/>
              <a:t>log</a:t>
            </a:r>
            <a:r>
              <a:rPr lang="pt-BR" i="1" dirty="0" smtClean="0"/>
              <a:t>n</a:t>
            </a:r>
            <a:r>
              <a:rPr lang="en-US" i="1" baseline="30000" dirty="0" smtClean="0"/>
              <a:t>2</a:t>
            </a:r>
            <a:r>
              <a:rPr lang="pt-BR" dirty="0" smtClean="0"/>
              <a:t>; </a:t>
            </a:r>
            <a:r>
              <a:rPr lang="pt-BR" i="1" dirty="0"/>
              <a:t>g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) = log</a:t>
            </a:r>
            <a:r>
              <a:rPr lang="pt-BR" i="1" dirty="0"/>
              <a:t>n </a:t>
            </a:r>
            <a:r>
              <a:rPr lang="pt-BR" dirty="0"/>
              <a:t>+ </a:t>
            </a:r>
            <a:r>
              <a:rPr lang="pt-BR" dirty="0" smtClean="0"/>
              <a:t>5</a:t>
            </a:r>
          </a:p>
          <a:p>
            <a:pPr lvl="1"/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/>
              <a:t>) </a:t>
            </a:r>
            <a:r>
              <a:rPr lang="en-US" dirty="0" smtClean="0"/>
              <a:t>=</a:t>
            </a:r>
            <a:r>
              <a:rPr lang="en-US" i="1" dirty="0" smtClean="0"/>
              <a:t>√n</a:t>
            </a:r>
            <a:r>
              <a:rPr lang="en-US" dirty="0"/>
              <a:t>;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dirty="0" smtClean="0"/>
              <a:t>log</a:t>
            </a:r>
            <a:r>
              <a:rPr lang="en-US" i="1" dirty="0" smtClean="0"/>
              <a:t>n</a:t>
            </a:r>
            <a:r>
              <a:rPr lang="en-US" i="1" baseline="30000" dirty="0" smtClean="0"/>
              <a:t>2</a:t>
            </a:r>
            <a:endParaRPr lang="en-US" dirty="0"/>
          </a:p>
          <a:p>
            <a:pPr lvl="1"/>
            <a:r>
              <a:rPr lang="pt-BR" i="1" dirty="0" smtClean="0"/>
              <a:t>f</a:t>
            </a:r>
            <a:r>
              <a:rPr lang="pt-BR" dirty="0" smtClean="0"/>
              <a:t>(</a:t>
            </a:r>
            <a:r>
              <a:rPr lang="pt-BR" i="1" dirty="0" smtClean="0"/>
              <a:t>n</a:t>
            </a:r>
            <a:r>
              <a:rPr lang="pt-BR" dirty="0"/>
              <a:t>) = </a:t>
            </a:r>
            <a:r>
              <a:rPr lang="pt-BR" dirty="0" smtClean="0"/>
              <a:t>log</a:t>
            </a:r>
            <a:r>
              <a:rPr lang="en-US" i="1" baseline="30000" dirty="0" smtClean="0"/>
              <a:t>2</a:t>
            </a:r>
            <a:r>
              <a:rPr lang="pt-BR" dirty="0" smtClean="0"/>
              <a:t> </a:t>
            </a:r>
            <a:r>
              <a:rPr lang="pt-BR" i="1" dirty="0"/>
              <a:t>n</a:t>
            </a:r>
            <a:r>
              <a:rPr lang="pt-BR" dirty="0"/>
              <a:t>; </a:t>
            </a:r>
            <a:r>
              <a:rPr lang="pt-BR" i="1" dirty="0"/>
              <a:t>g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) = log</a:t>
            </a:r>
            <a:r>
              <a:rPr lang="pt-BR" i="1" dirty="0"/>
              <a:t>n</a:t>
            </a:r>
          </a:p>
          <a:p>
            <a:pPr lvl="1"/>
            <a:r>
              <a:rPr lang="pt-BR" i="1" dirty="0" smtClean="0"/>
              <a:t>f</a:t>
            </a:r>
            <a:r>
              <a:rPr lang="pt-BR" dirty="0" smtClean="0"/>
              <a:t>(</a:t>
            </a:r>
            <a:r>
              <a:rPr lang="pt-BR" i="1" dirty="0" smtClean="0"/>
              <a:t>n</a:t>
            </a:r>
            <a:r>
              <a:rPr lang="pt-BR" dirty="0"/>
              <a:t>) = </a:t>
            </a:r>
            <a:r>
              <a:rPr lang="pt-BR" i="1" dirty="0"/>
              <a:t>n</a:t>
            </a:r>
            <a:r>
              <a:rPr lang="pt-BR" dirty="0"/>
              <a:t>; </a:t>
            </a:r>
            <a:r>
              <a:rPr lang="pt-BR" i="1" dirty="0"/>
              <a:t>g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) = </a:t>
            </a:r>
            <a:r>
              <a:rPr lang="pt-BR" dirty="0" smtClean="0"/>
              <a:t>log</a:t>
            </a:r>
            <a:r>
              <a:rPr lang="en-US" i="1" baseline="30000" dirty="0" smtClean="0"/>
              <a:t>2</a:t>
            </a:r>
            <a:r>
              <a:rPr lang="pt-BR" dirty="0" smtClean="0"/>
              <a:t> </a:t>
            </a:r>
            <a:r>
              <a:rPr lang="pt-BR" i="1" dirty="0"/>
              <a:t>n</a:t>
            </a:r>
          </a:p>
          <a:p>
            <a:pPr lvl="1"/>
            <a:r>
              <a:rPr lang="pt-BR" i="1" dirty="0" smtClean="0"/>
              <a:t>f</a:t>
            </a:r>
            <a:r>
              <a:rPr lang="pt-BR" dirty="0" smtClean="0"/>
              <a:t>(</a:t>
            </a:r>
            <a:r>
              <a:rPr lang="pt-BR" i="1" dirty="0" smtClean="0"/>
              <a:t>n</a:t>
            </a:r>
            <a:r>
              <a:rPr lang="pt-BR" dirty="0"/>
              <a:t>) = </a:t>
            </a:r>
            <a:r>
              <a:rPr lang="pt-BR" i="1" dirty="0"/>
              <a:t>n </a:t>
            </a:r>
            <a:r>
              <a:rPr lang="pt-BR" dirty="0"/>
              <a:t>log </a:t>
            </a:r>
            <a:r>
              <a:rPr lang="pt-BR" i="1" dirty="0"/>
              <a:t>n </a:t>
            </a:r>
            <a:r>
              <a:rPr lang="pt-BR" dirty="0"/>
              <a:t>+ </a:t>
            </a:r>
            <a:r>
              <a:rPr lang="pt-BR" i="1" dirty="0"/>
              <a:t>n</a:t>
            </a:r>
            <a:r>
              <a:rPr lang="pt-BR" dirty="0"/>
              <a:t>; </a:t>
            </a:r>
            <a:r>
              <a:rPr lang="pt-BR" i="1" dirty="0"/>
              <a:t>g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) = log</a:t>
            </a:r>
            <a:r>
              <a:rPr lang="pt-BR" i="1" dirty="0"/>
              <a:t>n</a:t>
            </a:r>
          </a:p>
          <a:p>
            <a:pPr lvl="1"/>
            <a:r>
              <a:rPr lang="pt-BR" i="1" dirty="0" smtClean="0"/>
              <a:t>f</a:t>
            </a:r>
            <a:r>
              <a:rPr lang="pt-BR" dirty="0" smtClean="0"/>
              <a:t>(</a:t>
            </a:r>
            <a:r>
              <a:rPr lang="pt-BR" i="1" dirty="0" smtClean="0"/>
              <a:t>n</a:t>
            </a:r>
            <a:r>
              <a:rPr lang="pt-BR" dirty="0"/>
              <a:t>) = 10; </a:t>
            </a:r>
            <a:r>
              <a:rPr lang="pt-BR" i="1" dirty="0"/>
              <a:t>g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) = log10</a:t>
            </a:r>
          </a:p>
          <a:p>
            <a:pPr lvl="1"/>
            <a:r>
              <a:rPr lang="pt-BR" i="1" dirty="0" smtClean="0"/>
              <a:t>f</a:t>
            </a:r>
            <a:r>
              <a:rPr lang="pt-BR" dirty="0" smtClean="0"/>
              <a:t>(</a:t>
            </a:r>
            <a:r>
              <a:rPr lang="pt-BR" i="1" dirty="0" smtClean="0"/>
              <a:t>n</a:t>
            </a:r>
            <a:r>
              <a:rPr lang="pt-BR" dirty="0"/>
              <a:t>) = </a:t>
            </a:r>
            <a:r>
              <a:rPr lang="pt-BR" dirty="0" smtClean="0"/>
              <a:t>2</a:t>
            </a:r>
            <a:r>
              <a:rPr lang="en-US" i="1" baseline="30000" dirty="0"/>
              <a:t>n</a:t>
            </a:r>
            <a:r>
              <a:rPr lang="pt-BR" dirty="0" smtClean="0"/>
              <a:t>; </a:t>
            </a:r>
            <a:r>
              <a:rPr lang="pt-BR" i="1" dirty="0"/>
              <a:t>g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) = </a:t>
            </a:r>
            <a:r>
              <a:rPr lang="pt-BR" dirty="0" smtClean="0"/>
              <a:t>10</a:t>
            </a:r>
            <a:r>
              <a:rPr lang="pt-BR" i="1" dirty="0" smtClean="0"/>
              <a:t>n</a:t>
            </a:r>
            <a:r>
              <a:rPr lang="en-US" i="1" baseline="30000" dirty="0" smtClean="0"/>
              <a:t>2</a:t>
            </a:r>
            <a:endParaRPr lang="pt-BR" dirty="0"/>
          </a:p>
          <a:p>
            <a:pPr lvl="1"/>
            <a:r>
              <a:rPr lang="pt-BR" i="1" dirty="0" smtClean="0"/>
              <a:t>f</a:t>
            </a:r>
            <a:r>
              <a:rPr lang="pt-BR" dirty="0" smtClean="0"/>
              <a:t>(</a:t>
            </a:r>
            <a:r>
              <a:rPr lang="pt-BR" i="1" dirty="0" smtClean="0"/>
              <a:t>n</a:t>
            </a:r>
            <a:r>
              <a:rPr lang="pt-BR" dirty="0"/>
              <a:t>) = </a:t>
            </a:r>
            <a:r>
              <a:rPr lang="pt-BR" dirty="0" smtClean="0"/>
              <a:t>2</a:t>
            </a:r>
            <a:r>
              <a:rPr lang="en-US" i="1" baseline="30000" dirty="0"/>
              <a:t>n</a:t>
            </a:r>
            <a:r>
              <a:rPr lang="pt-BR" dirty="0" smtClean="0"/>
              <a:t>; </a:t>
            </a:r>
            <a:r>
              <a:rPr lang="pt-BR" i="1" dirty="0"/>
              <a:t>g</a:t>
            </a:r>
            <a:r>
              <a:rPr lang="pt-BR" dirty="0"/>
              <a:t>(</a:t>
            </a:r>
            <a:r>
              <a:rPr lang="pt-BR" i="1" dirty="0"/>
              <a:t>n</a:t>
            </a:r>
            <a:r>
              <a:rPr lang="pt-BR" dirty="0"/>
              <a:t>) = </a:t>
            </a:r>
            <a:r>
              <a:rPr lang="pt-BR" dirty="0" smtClean="0"/>
              <a:t>3</a:t>
            </a:r>
            <a:r>
              <a:rPr lang="en-US" i="1" baseline="30000" dirty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4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Big Oh Notations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83420"/>
            <a:ext cx="6791325" cy="431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7326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Big Oh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3</a:t>
            </a:r>
            <a:r>
              <a:rPr lang="pt-BR" i="1" dirty="0" smtClean="0"/>
              <a:t>n</a:t>
            </a:r>
            <a:r>
              <a:rPr lang="pt-BR" i="1" baseline="30000" dirty="0" smtClean="0"/>
              <a:t>2</a:t>
            </a:r>
            <a:r>
              <a:rPr lang="pt-BR" i="1" dirty="0" smtClean="0"/>
              <a:t> − 100n + 6 = O(n</a:t>
            </a:r>
            <a:r>
              <a:rPr lang="pt-BR" i="1" baseline="30000" dirty="0" smtClean="0"/>
              <a:t>2</a:t>
            </a:r>
            <a:r>
              <a:rPr lang="pt-BR" i="1" dirty="0" smtClean="0"/>
              <a:t>), </a:t>
            </a:r>
          </a:p>
          <a:p>
            <a:r>
              <a:rPr lang="pt-BR" dirty="0" smtClean="0"/>
              <a:t>3</a:t>
            </a:r>
            <a:r>
              <a:rPr lang="pt-BR" i="1" dirty="0" smtClean="0"/>
              <a:t>n</a:t>
            </a:r>
            <a:r>
              <a:rPr lang="pt-BR" i="1" baseline="30000" dirty="0" smtClean="0"/>
              <a:t>2</a:t>
            </a:r>
            <a:r>
              <a:rPr lang="pt-BR" i="1" dirty="0" smtClean="0"/>
              <a:t> − 100n + 6 = O(n</a:t>
            </a:r>
            <a:r>
              <a:rPr lang="pt-BR" i="1" baseline="30000" dirty="0" smtClean="0"/>
              <a:t>3</a:t>
            </a:r>
            <a:r>
              <a:rPr lang="pt-BR" i="1" dirty="0" smtClean="0"/>
              <a:t>), </a:t>
            </a:r>
          </a:p>
          <a:p>
            <a:r>
              <a:rPr lang="pt-BR" dirty="0" smtClean="0"/>
              <a:t>3</a:t>
            </a:r>
            <a:r>
              <a:rPr lang="pt-BR" i="1" dirty="0" smtClean="0"/>
              <a:t>n</a:t>
            </a:r>
            <a:r>
              <a:rPr lang="pt-BR" i="1" baseline="30000" dirty="0" smtClean="0"/>
              <a:t>2</a:t>
            </a:r>
            <a:r>
              <a:rPr lang="pt-BR" i="1" dirty="0" smtClean="0"/>
              <a:t> − 100n + 6 ≠ O(n),</a:t>
            </a:r>
          </a:p>
          <a:p>
            <a:pPr>
              <a:buNone/>
            </a:pPr>
            <a:r>
              <a:rPr lang="pt-BR" i="1" dirty="0" smtClean="0"/>
              <a:t> </a:t>
            </a:r>
          </a:p>
          <a:p>
            <a:r>
              <a:rPr lang="pt-BR" dirty="0" smtClean="0"/>
              <a:t>3</a:t>
            </a:r>
            <a:r>
              <a:rPr lang="pt-BR" i="1" dirty="0" smtClean="0"/>
              <a:t>n</a:t>
            </a:r>
            <a:r>
              <a:rPr lang="pt-BR" i="1" baseline="30000" dirty="0" smtClean="0"/>
              <a:t>2</a:t>
            </a:r>
            <a:r>
              <a:rPr lang="pt-BR" i="1" dirty="0" smtClean="0"/>
              <a:t> − 100n + 6 = Ω(n</a:t>
            </a:r>
            <a:r>
              <a:rPr lang="pt-BR" i="1" baseline="30000" dirty="0" smtClean="0"/>
              <a:t>2</a:t>
            </a:r>
            <a:r>
              <a:rPr lang="pt-BR" i="1" dirty="0" smtClean="0"/>
              <a:t>), </a:t>
            </a:r>
          </a:p>
          <a:p>
            <a:r>
              <a:rPr lang="pt-BR" dirty="0" smtClean="0"/>
              <a:t>3</a:t>
            </a:r>
            <a:r>
              <a:rPr lang="pt-BR" i="1" dirty="0" smtClean="0"/>
              <a:t>n</a:t>
            </a:r>
            <a:r>
              <a:rPr lang="pt-BR" i="1" baseline="30000" dirty="0" smtClean="0"/>
              <a:t>2</a:t>
            </a:r>
            <a:r>
              <a:rPr lang="pt-BR" i="1" dirty="0" smtClean="0"/>
              <a:t> − 100n + 6 ≠ Ω(n</a:t>
            </a:r>
            <a:r>
              <a:rPr lang="pt-BR" i="1" baseline="30000" dirty="0" smtClean="0"/>
              <a:t>3</a:t>
            </a:r>
            <a:r>
              <a:rPr lang="pt-BR" i="1" dirty="0" smtClean="0"/>
              <a:t>), </a:t>
            </a:r>
          </a:p>
          <a:p>
            <a:r>
              <a:rPr lang="pt-BR" dirty="0" smtClean="0"/>
              <a:t>3</a:t>
            </a:r>
            <a:r>
              <a:rPr lang="pt-BR" i="1" dirty="0" smtClean="0"/>
              <a:t>n</a:t>
            </a:r>
            <a:r>
              <a:rPr lang="pt-BR" i="1" baseline="30000" dirty="0" smtClean="0"/>
              <a:t>2</a:t>
            </a:r>
            <a:r>
              <a:rPr lang="pt-BR" i="1" dirty="0" smtClean="0"/>
              <a:t> − 100n + 6 = Ω(n), </a:t>
            </a:r>
          </a:p>
          <a:p>
            <a:pPr>
              <a:buNone/>
            </a:pPr>
            <a:endParaRPr lang="pt-BR" i="1" dirty="0" smtClean="0"/>
          </a:p>
          <a:p>
            <a:r>
              <a:rPr lang="en-US" dirty="0" smtClean="0"/>
              <a:t>3</a:t>
            </a:r>
            <a:r>
              <a:rPr lang="en-US" i="1" dirty="0" smtClean="0"/>
              <a:t>n</a:t>
            </a:r>
            <a:r>
              <a:rPr lang="pt-BR" i="1" baseline="30000" dirty="0" smtClean="0"/>
              <a:t>2</a:t>
            </a:r>
            <a:r>
              <a:rPr lang="en-US" i="1" dirty="0" smtClean="0"/>
              <a:t> − 100n + 6 = Θ(n</a:t>
            </a:r>
            <a:r>
              <a:rPr lang="pt-BR" i="1" baseline="30000" dirty="0" smtClean="0"/>
              <a:t>2</a:t>
            </a:r>
            <a:r>
              <a:rPr lang="en-US" i="1" dirty="0" smtClean="0"/>
              <a:t>), </a:t>
            </a:r>
          </a:p>
          <a:p>
            <a:r>
              <a:rPr lang="en-US" dirty="0" smtClean="0"/>
              <a:t>3</a:t>
            </a:r>
            <a:r>
              <a:rPr lang="en-US" i="1" dirty="0" smtClean="0"/>
              <a:t>n</a:t>
            </a:r>
            <a:r>
              <a:rPr lang="pt-BR" i="1" baseline="30000" dirty="0" smtClean="0"/>
              <a:t>2</a:t>
            </a:r>
            <a:r>
              <a:rPr lang="en-US" i="1" dirty="0" smtClean="0"/>
              <a:t> − 100n + 6 </a:t>
            </a:r>
            <a:r>
              <a:rPr lang="pt-BR" i="1" dirty="0" smtClean="0"/>
              <a:t>≠</a:t>
            </a:r>
            <a:r>
              <a:rPr lang="en-US" i="1" dirty="0" smtClean="0"/>
              <a:t> Θ(n</a:t>
            </a:r>
            <a:r>
              <a:rPr lang="pt-BR" i="1" baseline="30000" dirty="0" smtClean="0"/>
              <a:t>3</a:t>
            </a:r>
            <a:r>
              <a:rPr lang="en-US" i="1" dirty="0" smtClean="0"/>
              <a:t>), </a:t>
            </a:r>
          </a:p>
          <a:p>
            <a:r>
              <a:rPr lang="en-US" dirty="0" smtClean="0"/>
              <a:t>3</a:t>
            </a:r>
            <a:r>
              <a:rPr lang="en-US" i="1" dirty="0" smtClean="0"/>
              <a:t>n</a:t>
            </a:r>
            <a:r>
              <a:rPr lang="pt-BR" i="1" baseline="30000" dirty="0" smtClean="0"/>
              <a:t>2</a:t>
            </a:r>
            <a:r>
              <a:rPr lang="en-US" i="1" dirty="0" smtClean="0"/>
              <a:t> − 100n + 6 </a:t>
            </a:r>
            <a:r>
              <a:rPr lang="pt-BR" i="1" dirty="0" smtClean="0"/>
              <a:t>≠</a:t>
            </a:r>
            <a:r>
              <a:rPr lang="en-US" i="1" dirty="0" smtClean="0"/>
              <a:t> Θ(n),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43400" y="1597223"/>
            <a:ext cx="3692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 smtClean="0">
                <a:solidFill>
                  <a:srgbClr val="FF0000"/>
                </a:solidFill>
              </a:rPr>
              <a:t>Because for c = 3, 3n</a:t>
            </a:r>
            <a:r>
              <a:rPr lang="pt-BR" sz="1400" b="1" i="1" baseline="30000" dirty="0" smtClean="0">
                <a:solidFill>
                  <a:srgbClr val="FF0000"/>
                </a:solidFill>
              </a:rPr>
              <a:t>2</a:t>
            </a:r>
            <a:r>
              <a:rPr lang="pt-BR" sz="1400" b="1" i="1" dirty="0" smtClean="0">
                <a:solidFill>
                  <a:srgbClr val="FF0000"/>
                </a:solidFill>
              </a:rPr>
              <a:t> &gt; 3n</a:t>
            </a:r>
            <a:r>
              <a:rPr lang="pt-BR" sz="1400" b="1" i="1" baseline="30000" dirty="0" smtClean="0">
                <a:solidFill>
                  <a:srgbClr val="FF0000"/>
                </a:solidFill>
              </a:rPr>
              <a:t>2</a:t>
            </a:r>
            <a:r>
              <a:rPr lang="pt-BR" sz="1400" b="1" i="1" dirty="0" smtClean="0">
                <a:solidFill>
                  <a:srgbClr val="FF0000"/>
                </a:solidFill>
              </a:rPr>
              <a:t> − 100n + 6;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73028" y="1992868"/>
            <a:ext cx="4008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i="1" dirty="0" smtClean="0">
                <a:solidFill>
                  <a:srgbClr val="FF0000"/>
                </a:solidFill>
              </a:rPr>
              <a:t>Because for c = 1, n</a:t>
            </a:r>
            <a:r>
              <a:rPr lang="pt-BR" sz="1400" b="1" i="1" baseline="30000" dirty="0" smtClean="0">
                <a:solidFill>
                  <a:srgbClr val="FF0000"/>
                </a:solidFill>
              </a:rPr>
              <a:t>3</a:t>
            </a:r>
            <a:r>
              <a:rPr lang="pt-BR" sz="1400" b="1" i="1" dirty="0" smtClean="0">
                <a:solidFill>
                  <a:srgbClr val="FF0000"/>
                </a:solidFill>
              </a:rPr>
              <a:t> &gt; 3n</a:t>
            </a:r>
            <a:r>
              <a:rPr lang="pt-BR" sz="1400" b="1" i="1" baseline="30000" dirty="0" smtClean="0">
                <a:solidFill>
                  <a:srgbClr val="FF0000"/>
                </a:solidFill>
              </a:rPr>
              <a:t>2</a:t>
            </a:r>
            <a:r>
              <a:rPr lang="pt-BR" sz="1400" b="1" i="1" dirty="0" smtClean="0">
                <a:solidFill>
                  <a:srgbClr val="FF0000"/>
                </a:solidFill>
              </a:rPr>
              <a:t> − 100n + 6 when n &gt; 3;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3400" y="2438400"/>
            <a:ext cx="3863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 smtClean="0">
                <a:solidFill>
                  <a:srgbClr val="FF0000"/>
                </a:solidFill>
              </a:rPr>
              <a:t>Because for any c, c ×n &lt; 3n2 when n &gt; c;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3401" y="3200400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i="1" dirty="0" smtClean="0">
                <a:solidFill>
                  <a:srgbClr val="FF0000"/>
                </a:solidFill>
              </a:rPr>
              <a:t>Because for c = 2, 2n</a:t>
            </a:r>
            <a:r>
              <a:rPr lang="pt-BR" sz="1400" b="1" i="1" baseline="30000" dirty="0" smtClean="0">
                <a:solidFill>
                  <a:srgbClr val="FF0000"/>
                </a:solidFill>
              </a:rPr>
              <a:t>2</a:t>
            </a:r>
            <a:r>
              <a:rPr lang="pt-BR" sz="1400" b="1" i="1" dirty="0" smtClean="0">
                <a:solidFill>
                  <a:srgbClr val="FF0000"/>
                </a:solidFill>
              </a:rPr>
              <a:t> &lt; 3n</a:t>
            </a:r>
            <a:r>
              <a:rPr lang="pt-BR" sz="1400" b="1" i="1" baseline="30000" dirty="0" smtClean="0">
                <a:solidFill>
                  <a:srgbClr val="FF0000"/>
                </a:solidFill>
              </a:rPr>
              <a:t>2</a:t>
            </a:r>
            <a:r>
              <a:rPr lang="pt-BR" sz="1400" b="1" i="1" dirty="0" smtClean="0">
                <a:solidFill>
                  <a:srgbClr val="FF0000"/>
                </a:solidFill>
              </a:rPr>
              <a:t> − 100n + 6 when n &gt; 100;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3400" y="3657600"/>
            <a:ext cx="4618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 smtClean="0">
                <a:solidFill>
                  <a:srgbClr val="FF0000"/>
                </a:solidFill>
              </a:rPr>
              <a:t>Because for c = 3, 3n</a:t>
            </a:r>
            <a:r>
              <a:rPr lang="pt-BR" sz="1400" b="1" i="1" baseline="30000" dirty="0" smtClean="0">
                <a:solidFill>
                  <a:srgbClr val="FF0000"/>
                </a:solidFill>
              </a:rPr>
              <a:t>2</a:t>
            </a:r>
            <a:r>
              <a:rPr lang="pt-BR" sz="1400" b="1" i="1" dirty="0" smtClean="0">
                <a:solidFill>
                  <a:srgbClr val="FF0000"/>
                </a:solidFill>
              </a:rPr>
              <a:t> − 100n + 6 &lt; n</a:t>
            </a:r>
            <a:r>
              <a:rPr lang="pt-BR" sz="1400" b="1" i="1" baseline="30000" dirty="0" smtClean="0">
                <a:solidFill>
                  <a:srgbClr val="FF0000"/>
                </a:solidFill>
              </a:rPr>
              <a:t>3</a:t>
            </a:r>
            <a:r>
              <a:rPr lang="pt-BR" sz="1400" b="1" i="1" dirty="0" smtClean="0">
                <a:solidFill>
                  <a:srgbClr val="FF0000"/>
                </a:solidFill>
              </a:rPr>
              <a:t> when n &gt; 3;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5337" y="4114800"/>
            <a:ext cx="42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i="1" dirty="0" smtClean="0">
                <a:solidFill>
                  <a:srgbClr val="FF0000"/>
                </a:solidFill>
              </a:rPr>
              <a:t>Because for any c, cn &lt; 3n</a:t>
            </a:r>
            <a:r>
              <a:rPr lang="pt-BR" sz="1400" b="1" i="1" baseline="30000" dirty="0" smtClean="0">
                <a:solidFill>
                  <a:srgbClr val="FF0000"/>
                </a:solidFill>
              </a:rPr>
              <a:t>2</a:t>
            </a:r>
            <a:r>
              <a:rPr lang="pt-BR" sz="1400" b="1" i="1" dirty="0" smtClean="0">
                <a:solidFill>
                  <a:srgbClr val="FF0000"/>
                </a:solidFill>
              </a:rPr>
              <a:t> − 100n + 6 when n &gt; 100c;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3400" y="4876800"/>
            <a:ext cx="2858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rgbClr val="FF0000"/>
                </a:solidFill>
              </a:rPr>
              <a:t>Because both O and Ω apply;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3400" y="5345668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rgbClr val="FF0000"/>
                </a:solidFill>
              </a:rPr>
              <a:t>Because only O applies;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3400" y="5715000"/>
            <a:ext cx="2408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rgbClr val="FF0000"/>
                </a:solidFill>
              </a:rPr>
              <a:t>Because only Ω applies.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18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2 + 3 </a:t>
            </a:r>
            <a:r>
              <a:rPr lang="en-US" dirty="0"/>
              <a:t>(</a:t>
            </a:r>
            <a:r>
              <a:rPr lang="en-US" dirty="0" err="1"/>
              <a:t>Cormen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338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Developing </a:t>
            </a:r>
            <a:r>
              <a:rPr lang="en-US" dirty="0"/>
              <a:t>a formula for predicting </a:t>
            </a:r>
            <a:r>
              <a:rPr lang="en-US" i="1" dirty="0"/>
              <a:t>how fast</a:t>
            </a:r>
            <a:r>
              <a:rPr lang="en-US" dirty="0"/>
              <a:t> an algorithm is, based on the size of the input </a:t>
            </a:r>
            <a:endParaRPr lang="en-US" dirty="0" smtClean="0"/>
          </a:p>
          <a:p>
            <a:pPr lvl="1"/>
            <a:r>
              <a:rPr lang="en-US" dirty="0" smtClean="0"/>
              <a:t>To compare algorithms</a:t>
            </a:r>
          </a:p>
          <a:p>
            <a:pPr lvl="1"/>
            <a:r>
              <a:rPr lang="en-US" dirty="0" smtClean="0"/>
              <a:t>Measure of efficiency/goodness of algorithm</a:t>
            </a:r>
          </a:p>
          <a:p>
            <a:r>
              <a:rPr lang="en-US" dirty="0" smtClean="0"/>
              <a:t>3 types of complexity</a:t>
            </a:r>
          </a:p>
          <a:p>
            <a:pPr lvl="1"/>
            <a:r>
              <a:rPr lang="en-US" dirty="0" smtClean="0"/>
              <a:t>Best case</a:t>
            </a:r>
          </a:p>
          <a:p>
            <a:pPr lvl="2"/>
            <a:r>
              <a:rPr lang="en-US" dirty="0" smtClean="0"/>
              <a:t>Lower bound.</a:t>
            </a:r>
          </a:p>
          <a:p>
            <a:pPr lvl="2"/>
            <a:r>
              <a:rPr lang="en-US" dirty="0" smtClean="0"/>
              <a:t>Minimum number of steps/operations to execute an algorithm.</a:t>
            </a:r>
          </a:p>
          <a:p>
            <a:pPr lvl="2"/>
            <a:r>
              <a:rPr lang="en-US" dirty="0" smtClean="0"/>
              <a:t>Measure the minimum time required to run an algorithm.</a:t>
            </a:r>
          </a:p>
          <a:p>
            <a:pPr lvl="2"/>
            <a:r>
              <a:rPr lang="en-US" dirty="0" smtClean="0"/>
              <a:t>Not a good measure of Algorithm’s performance.</a:t>
            </a:r>
          </a:p>
        </p:txBody>
      </p:sp>
    </p:spTree>
    <p:extLst>
      <p:ext uri="{BB962C8B-B14F-4D97-AF65-F5344CB8AC3E}">
        <p14:creationId xmlns:p14="http://schemas.microsoft.com/office/powerpoint/2010/main" val="112712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Worst case</a:t>
            </a:r>
          </a:p>
          <a:p>
            <a:pPr lvl="2"/>
            <a:r>
              <a:rPr lang="en-US" dirty="0" smtClean="0"/>
              <a:t>Upper Bound</a:t>
            </a:r>
          </a:p>
          <a:p>
            <a:pPr lvl="2"/>
            <a:r>
              <a:rPr lang="en-US" dirty="0" smtClean="0"/>
              <a:t>Maximum # of operations/time required to execute</a:t>
            </a:r>
          </a:p>
          <a:p>
            <a:pPr lvl="2"/>
            <a:r>
              <a:rPr lang="en-US" dirty="0" smtClean="0"/>
              <a:t>Main focus</a:t>
            </a:r>
          </a:p>
          <a:p>
            <a:pPr lvl="2"/>
            <a:r>
              <a:rPr lang="en-US" dirty="0" smtClean="0"/>
              <a:t>Reduce risks as it gives the highest time of algorithm execution</a:t>
            </a:r>
          </a:p>
          <a:p>
            <a:pPr lvl="1"/>
            <a:r>
              <a:rPr lang="en-US" dirty="0" smtClean="0"/>
              <a:t>Average case</a:t>
            </a:r>
          </a:p>
          <a:p>
            <a:pPr lvl="2"/>
            <a:r>
              <a:rPr lang="en-US" dirty="0" smtClean="0"/>
              <a:t>the amount of some computational resource (typically time) used by the algorithm, </a:t>
            </a:r>
            <a:r>
              <a:rPr lang="en-US" b="1" dirty="0" smtClean="0"/>
              <a:t>averaged over all possible inputs</a:t>
            </a:r>
            <a:r>
              <a:rPr lang="en-US" dirty="0" smtClean="0"/>
              <a:t>. </a:t>
            </a:r>
          </a:p>
          <a:p>
            <a:pPr lvl="2"/>
            <a:r>
              <a:rPr lang="en-US" dirty="0" smtClean="0"/>
              <a:t>Difficult to determine</a:t>
            </a:r>
          </a:p>
          <a:p>
            <a:pPr lvl="2"/>
            <a:r>
              <a:rPr lang="en-US" dirty="0" smtClean="0"/>
              <a:t>Typically follow the same curve as worst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12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The best, worst, </a:t>
            </a:r>
            <a:r>
              <a:rPr lang="en-US" dirty="0" smtClean="0"/>
              <a:t>and average case </a:t>
            </a:r>
            <a:r>
              <a:rPr lang="en-US" dirty="0"/>
              <a:t>time complexities for any given algorithm are numerical functions over the size of possible problem instances. </a:t>
            </a:r>
          </a:p>
          <a:p>
            <a:pPr algn="just"/>
            <a:r>
              <a:rPr lang="en-US" dirty="0"/>
              <a:t>However, it is </a:t>
            </a:r>
            <a:r>
              <a:rPr lang="en-US" b="1" dirty="0"/>
              <a:t>very difficult </a:t>
            </a:r>
            <a:r>
              <a:rPr lang="en-US" dirty="0"/>
              <a:t>to work </a:t>
            </a:r>
            <a:r>
              <a:rPr lang="en-US" b="1" dirty="0"/>
              <a:t>precisely</a:t>
            </a:r>
            <a:r>
              <a:rPr lang="en-US" dirty="0"/>
              <a:t> with these functions,</a:t>
            </a:r>
          </a:p>
          <a:p>
            <a:pPr lvl="1" algn="just"/>
            <a:r>
              <a:rPr lang="en-US" dirty="0"/>
              <a:t>Depends on specific input size.</a:t>
            </a:r>
          </a:p>
          <a:p>
            <a:pPr lvl="1" algn="just"/>
            <a:r>
              <a:rPr lang="en-US" dirty="0"/>
              <a:t>Not a smooth curve</a:t>
            </a:r>
          </a:p>
          <a:p>
            <a:pPr lvl="1" algn="just"/>
            <a:r>
              <a:rPr lang="en-US" dirty="0"/>
              <a:t>Require too much detail</a:t>
            </a:r>
          </a:p>
          <a:p>
            <a:pPr lvl="1" algn="just"/>
            <a:r>
              <a:rPr lang="en-US" dirty="0"/>
              <a:t>So, need more </a:t>
            </a:r>
            <a:r>
              <a:rPr lang="en-US" b="1" dirty="0"/>
              <a:t>simplification</a:t>
            </a:r>
            <a:r>
              <a:rPr lang="en-US" dirty="0"/>
              <a:t> or </a:t>
            </a:r>
            <a:r>
              <a:rPr lang="en-US" b="1" dirty="0"/>
              <a:t>abstraction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7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ignore too much details steps such as</a:t>
            </a:r>
          </a:p>
          <a:p>
            <a:pPr lvl="1"/>
            <a:r>
              <a:rPr lang="en-US" dirty="0" smtClean="0"/>
              <a:t>Initialization cost</a:t>
            </a:r>
          </a:p>
          <a:p>
            <a:pPr lvl="1"/>
            <a:r>
              <a:rPr lang="en-US" dirty="0" smtClean="0"/>
              <a:t>Implementation of specific operation.</a:t>
            </a:r>
          </a:p>
          <a:p>
            <a:r>
              <a:rPr lang="en-US" dirty="0" smtClean="0"/>
              <a:t>Rather we focus on </a:t>
            </a:r>
          </a:p>
          <a:p>
            <a:pPr lvl="1"/>
            <a:r>
              <a:rPr lang="en-US" dirty="0" smtClean="0"/>
              <a:t>how the time change if input doubles/triples</a:t>
            </a:r>
          </a:p>
          <a:p>
            <a:pPr lvl="1"/>
            <a:r>
              <a:rPr lang="en-US" dirty="0" smtClean="0"/>
              <a:t>Or how many more operations do we need for that change.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 complexity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f(n) = 2n</a:t>
            </a:r>
            <a:r>
              <a:rPr lang="en-US" baseline="30000" dirty="0" smtClean="0"/>
              <a:t>2</a:t>
            </a:r>
            <a:r>
              <a:rPr lang="en-US" dirty="0" smtClean="0"/>
              <a:t> + 10n + 3</a:t>
            </a:r>
          </a:p>
          <a:p>
            <a:r>
              <a:rPr lang="en-US" dirty="0" smtClean="0"/>
              <a:t>How does each term effected by change of n?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n=1000</a:t>
            </a:r>
            <a:endParaRPr lang="en-US" dirty="0" smtClean="0"/>
          </a:p>
          <a:p>
            <a:pPr lvl="2"/>
            <a:r>
              <a:rPr lang="en-US" dirty="0" smtClean="0"/>
              <a:t>2n</a:t>
            </a:r>
            <a:r>
              <a:rPr lang="en-US" baseline="30000" dirty="0" smtClean="0"/>
              <a:t>2</a:t>
            </a:r>
            <a:r>
              <a:rPr lang="en-US" dirty="0" smtClean="0"/>
              <a:t>=2000000</a:t>
            </a:r>
          </a:p>
          <a:p>
            <a:pPr lvl="2"/>
            <a:r>
              <a:rPr lang="en-US" dirty="0" smtClean="0"/>
              <a:t>10n = 10000</a:t>
            </a:r>
          </a:p>
          <a:p>
            <a:pPr lvl="2"/>
            <a:r>
              <a:rPr lang="en-US" dirty="0" smtClean="0"/>
              <a:t>Ratio: 2n</a:t>
            </a:r>
            <a:r>
              <a:rPr lang="en-US" baseline="30000" dirty="0" smtClean="0"/>
              <a:t>2</a:t>
            </a:r>
            <a:r>
              <a:rPr lang="en-US" dirty="0" smtClean="0"/>
              <a:t>/10n = 200  </a:t>
            </a:r>
            <a:r>
              <a:rPr lang="en-US" dirty="0" smtClean="0">
                <a:solidFill>
                  <a:srgbClr val="FF0000"/>
                </a:solidFill>
              </a:rPr>
              <a:t>-&gt; 0.5% of  </a:t>
            </a:r>
            <a:r>
              <a:rPr lang="en-US" dirty="0">
                <a:solidFill>
                  <a:srgbClr val="FF0000"/>
                </a:solidFill>
              </a:rPr>
              <a:t>2n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For n = 1000000</a:t>
            </a:r>
          </a:p>
          <a:p>
            <a:pPr lvl="2"/>
            <a:r>
              <a:rPr lang="en-US" dirty="0" smtClean="0"/>
              <a:t>2n</a:t>
            </a:r>
            <a:r>
              <a:rPr lang="en-US" baseline="30000" dirty="0"/>
              <a:t>2</a:t>
            </a:r>
            <a:r>
              <a:rPr lang="en-US" dirty="0" smtClean="0"/>
              <a:t> = 2000000000000</a:t>
            </a:r>
          </a:p>
          <a:p>
            <a:pPr lvl="2"/>
            <a:r>
              <a:rPr lang="en-US" dirty="0" smtClean="0"/>
              <a:t>10 n = 10000000</a:t>
            </a:r>
          </a:p>
          <a:p>
            <a:pPr lvl="2"/>
            <a:r>
              <a:rPr lang="en-US" dirty="0" smtClean="0"/>
              <a:t>Ratio: 2n</a:t>
            </a:r>
            <a:r>
              <a:rPr lang="en-US" baseline="30000" dirty="0" smtClean="0"/>
              <a:t>2</a:t>
            </a:r>
            <a:r>
              <a:rPr lang="en-US" dirty="0" smtClean="0"/>
              <a:t>/10n </a:t>
            </a:r>
            <a:r>
              <a:rPr lang="en-US" dirty="0"/>
              <a:t>= </a:t>
            </a:r>
            <a:r>
              <a:rPr lang="en-US" dirty="0" smtClean="0"/>
              <a:t>200000 </a:t>
            </a:r>
            <a:r>
              <a:rPr lang="en-US" dirty="0" smtClean="0">
                <a:solidFill>
                  <a:srgbClr val="FF0000"/>
                </a:solidFill>
              </a:rPr>
              <a:t>-&gt; 0.0005% of </a:t>
            </a:r>
            <a:r>
              <a:rPr lang="en-US" dirty="0">
                <a:solidFill>
                  <a:srgbClr val="FF0000"/>
                </a:solidFill>
              </a:rPr>
              <a:t>2n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So, as </a:t>
            </a:r>
            <a:r>
              <a:rPr lang="en-US" b="1" dirty="0" smtClean="0"/>
              <a:t>n</a:t>
            </a:r>
            <a:r>
              <a:rPr lang="en-US" dirty="0" smtClean="0"/>
              <a:t> </a:t>
            </a:r>
            <a:r>
              <a:rPr lang="en-US" b="1" dirty="0" smtClean="0"/>
              <a:t>grows</a:t>
            </a:r>
            <a:r>
              <a:rPr lang="en-US" dirty="0" smtClean="0"/>
              <a:t> the </a:t>
            </a:r>
            <a:r>
              <a:rPr lang="en-US" b="1" dirty="0" smtClean="0"/>
              <a:t>lower order term become insignificant.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17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Growth rate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1752600"/>
            <a:ext cx="7560456" cy="377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3532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 complexity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 similar analysis for the equations below.</a:t>
            </a:r>
          </a:p>
          <a:p>
            <a:pPr lvl="1"/>
            <a:r>
              <a:rPr lang="en-US" dirty="0"/>
              <a:t>f(n) = 2n</a:t>
            </a:r>
            <a:r>
              <a:rPr lang="en-US" baseline="30000" dirty="0"/>
              <a:t>2</a:t>
            </a:r>
            <a:r>
              <a:rPr lang="en-US" dirty="0"/>
              <a:t> + 10n + 3</a:t>
            </a:r>
          </a:p>
          <a:p>
            <a:pPr lvl="1"/>
            <a:r>
              <a:rPr lang="en-US" dirty="0"/>
              <a:t>f(n) = </a:t>
            </a:r>
            <a:r>
              <a:rPr lang="en-US" dirty="0" smtClean="0"/>
              <a:t>5n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+ 6</a:t>
            </a:r>
            <a:r>
              <a:rPr lang="en-US" dirty="0" smtClean="0"/>
              <a:t>n </a:t>
            </a:r>
            <a:r>
              <a:rPr lang="en-US" dirty="0"/>
              <a:t>+ </a:t>
            </a:r>
            <a:r>
              <a:rPr lang="en-US" dirty="0" smtClean="0"/>
              <a:t>35</a:t>
            </a:r>
            <a:endParaRPr lang="en-US" dirty="0"/>
          </a:p>
          <a:p>
            <a:r>
              <a:rPr lang="en-US" dirty="0" smtClean="0"/>
              <a:t>Will you get different result?</a:t>
            </a:r>
          </a:p>
          <a:p>
            <a:pPr lvl="1"/>
            <a:r>
              <a:rPr lang="en-US" dirty="0" smtClean="0"/>
              <a:t>No,</a:t>
            </a:r>
          </a:p>
          <a:p>
            <a:pPr lvl="1"/>
            <a:r>
              <a:rPr lang="en-US" dirty="0" smtClean="0"/>
              <a:t>As n-&gt;∞, all lower order terms become so insignificant that we can just ignore them.</a:t>
            </a:r>
          </a:p>
          <a:p>
            <a:pPr marL="365760" lvl="1" indent="0">
              <a:buNone/>
            </a:pPr>
            <a:endParaRPr lang="en-US" dirty="0" smtClean="0"/>
          </a:p>
          <a:p>
            <a:r>
              <a:rPr lang="en-US" dirty="0" smtClean="0"/>
              <a:t>Order of growth:</a:t>
            </a:r>
          </a:p>
          <a:p>
            <a:pPr lvl="1"/>
            <a:r>
              <a:rPr lang="en-US" dirty="0" smtClean="0"/>
              <a:t>How the time grow with input size</a:t>
            </a:r>
          </a:p>
          <a:p>
            <a:pPr lvl="1"/>
            <a:r>
              <a:rPr lang="en-US" dirty="0" smtClean="0"/>
              <a:t>Leading term/Highest order term in the equation</a:t>
            </a:r>
          </a:p>
        </p:txBody>
      </p:sp>
    </p:spTree>
    <p:extLst>
      <p:ext uri="{BB962C8B-B14F-4D97-AF65-F5344CB8AC3E}">
        <p14:creationId xmlns:p14="http://schemas.microsoft.com/office/powerpoint/2010/main" val="310509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1448</TotalTime>
  <Words>1708</Words>
  <Application>Microsoft Office PowerPoint</Application>
  <PresentationFormat>On-screen Show (4:3)</PresentationFormat>
  <Paragraphs>208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Oriel</vt:lpstr>
      <vt:lpstr>Algorithm Analysis- Asymptotic Analysis </vt:lpstr>
      <vt:lpstr>Measure Time to run an algorithm</vt:lpstr>
      <vt:lpstr>Time Complexity</vt:lpstr>
      <vt:lpstr>Time Complexity</vt:lpstr>
      <vt:lpstr>Time Complexity</vt:lpstr>
      <vt:lpstr>Asymptotic analysis</vt:lpstr>
      <vt:lpstr>A sample complexity equation</vt:lpstr>
      <vt:lpstr>Comparison of Growth rate </vt:lpstr>
      <vt:lpstr>A sample complexity equation</vt:lpstr>
      <vt:lpstr>More to think</vt:lpstr>
      <vt:lpstr>More to think</vt:lpstr>
      <vt:lpstr>Asymptotic Analysis</vt:lpstr>
      <vt:lpstr>Asymptotic Notation</vt:lpstr>
      <vt:lpstr>Big Theta-  notation</vt:lpstr>
      <vt:lpstr>Big Theta-  notation</vt:lpstr>
      <vt:lpstr>How do we show that?</vt:lpstr>
      <vt:lpstr>Another example</vt:lpstr>
      <vt:lpstr>More Examples</vt:lpstr>
      <vt:lpstr>Big O notation</vt:lpstr>
      <vt:lpstr>Big Omega - Ω Notation</vt:lpstr>
      <vt:lpstr>Relationship among those notation</vt:lpstr>
      <vt:lpstr>Different functions</vt:lpstr>
      <vt:lpstr>Try these</vt:lpstr>
      <vt:lpstr>The Big Oh Notations</vt:lpstr>
      <vt:lpstr>The Big Oh Notation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Analysis- Introduction</dc:title>
  <dc:creator>Tanjina Helaly</dc:creator>
  <cp:lastModifiedBy>CSE-AP-TNH</cp:lastModifiedBy>
  <cp:revision>56</cp:revision>
  <dcterms:created xsi:type="dcterms:W3CDTF">2017-10-07T11:09:41Z</dcterms:created>
  <dcterms:modified xsi:type="dcterms:W3CDTF">2019-10-28T03:26:55Z</dcterms:modified>
</cp:coreProperties>
</file>