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4" r:id="rId19"/>
    <p:sldId id="275" r:id="rId20"/>
    <p:sldId id="283" r:id="rId21"/>
    <p:sldId id="284" r:id="rId22"/>
    <p:sldId id="277" r:id="rId23"/>
    <p:sldId id="280" r:id="rId24"/>
    <p:sldId id="281" r:id="rId25"/>
    <p:sldId id="282" r:id="rId26"/>
    <p:sldId id="285" r:id="rId27"/>
    <p:sldId id="286" r:id="rId28"/>
    <p:sldId id="287" r:id="rId29"/>
    <p:sldId id="296" r:id="rId30"/>
    <p:sldId id="298" r:id="rId31"/>
    <p:sldId id="297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FC80B3-E68B-480B-BF8D-53730CB179B9}" type="datetimeFigureOut">
              <a:rPr lang="en-US" smtClean="0"/>
              <a:pPr/>
              <a:t>23-Feb-20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286000"/>
            <a:ext cx="6553200" cy="1894362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Algorithm Analysis-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43400"/>
            <a:ext cx="6172200" cy="1371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dirty="0" err="1" smtClean="0"/>
              <a:t>Helaly</a:t>
            </a:r>
            <a:endParaRPr lang="en-US" dirty="0" smtClean="0"/>
          </a:p>
          <a:p>
            <a:r>
              <a:rPr lang="en-US" dirty="0" smtClean="0"/>
              <a:t>CSI 207</a:t>
            </a:r>
            <a:r>
              <a:rPr lang="en-US" smtClean="0"/>
              <a:t>: Algorithms</a:t>
            </a:r>
            <a:endParaRPr lang="en-US" dirty="0" smtClean="0"/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Algorithm 1: Using Prime factor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dirty="0" smtClean="0"/>
              <a:t>Example:  n1 = 8, n2 = 36</a:t>
            </a:r>
          </a:p>
          <a:p>
            <a:pPr lvl="1"/>
            <a:r>
              <a:rPr lang="en-US" altLang="en-US" sz="2800" dirty="0" smtClean="0"/>
              <a:t>8= 2x2x2</a:t>
            </a:r>
          </a:p>
          <a:p>
            <a:pPr lvl="1"/>
            <a:r>
              <a:rPr lang="en-US" altLang="en-US" sz="2800" dirty="0" smtClean="0"/>
              <a:t>36 = 2x2x3x3</a:t>
            </a:r>
          </a:p>
          <a:p>
            <a:pPr lvl="1"/>
            <a:r>
              <a:rPr lang="en-US" altLang="en-US" sz="2800" dirty="0" smtClean="0"/>
              <a:t>Common factors 2,2</a:t>
            </a:r>
          </a:p>
          <a:p>
            <a:pPr lvl="1"/>
            <a:r>
              <a:rPr lang="en-US" altLang="en-US" sz="2800" dirty="0" smtClean="0"/>
              <a:t>GCD = 2x2 = 4 </a:t>
            </a:r>
            <a:r>
              <a:rPr lang="en-US" altLang="en-US" dirty="0" smtClean="0"/>
              <a:t> </a:t>
            </a:r>
          </a:p>
          <a:p>
            <a:pPr lvl="2">
              <a:buFont typeface="Wingdings 2" pitchFamily="18" charset="2"/>
              <a:buNone/>
            </a:pPr>
            <a:endParaRPr lang="en-US" altLang="en-US" dirty="0" smtClean="0"/>
          </a:p>
          <a:p>
            <a:pPr lvl="1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62400" y="2252246"/>
            <a:ext cx="41152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Needs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~3 </a:t>
            </a:r>
            <a:r>
              <a:rPr lang="en-US" altLang="en-US" sz="1600" b="1" dirty="0">
                <a:solidFill>
                  <a:srgbClr val="FF0000"/>
                </a:solidFill>
              </a:rPr>
              <a:t>divisions &amp; 3 checks for prime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0813" y="2785646"/>
            <a:ext cx="41152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Needs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~4 </a:t>
            </a:r>
            <a:r>
              <a:rPr lang="en-US" altLang="en-US" sz="1600" b="1" dirty="0">
                <a:solidFill>
                  <a:srgbClr val="FF0000"/>
                </a:solidFill>
              </a:rPr>
              <a:t>divisions &amp; 4 checks for prime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26342" y="3242846"/>
            <a:ext cx="3703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Needs ~3 checks for common prime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65563" y="3776246"/>
            <a:ext cx="2364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Needs 1 multiplication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667000" y="4614863"/>
            <a:ext cx="2426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</a:rPr>
              <a:t>Total ~20 operations</a:t>
            </a:r>
          </a:p>
        </p:txBody>
      </p:sp>
    </p:spTree>
    <p:extLst>
      <p:ext uri="{BB962C8B-B14F-4D97-AF65-F5344CB8AC3E}">
        <p14:creationId xmlns:p14="http://schemas.microsoft.com/office/powerpoint/2010/main" val="30546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Algorithm 2(Euclidean method)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Example: n2 = 8, n1= 36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Iteration 1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n1 is not divided by n2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r= 36%8 = 4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Iteration 2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n1(8) is divided by n2(4)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Return 4 as </a:t>
            </a:r>
            <a:r>
              <a:rPr lang="en-US" dirty="0" err="1" smtClean="0"/>
              <a:t>gcd</a:t>
            </a:r>
            <a:r>
              <a:rPr lang="en-US" dirty="0" smtClean="0"/>
              <a:t>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62400" y="1981200"/>
            <a:ext cx="3758219" cy="914400"/>
            <a:chOff x="3962400" y="1981200"/>
            <a:chExt cx="3758219" cy="914400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572000" y="2439658"/>
              <a:ext cx="31486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FF0000"/>
                  </a:solidFill>
                </a:rPr>
                <a:t>Needs </a:t>
              </a:r>
              <a:r>
                <a:rPr lang="en-US" altLang="en-US" sz="1600" b="1" dirty="0" smtClean="0">
                  <a:solidFill>
                    <a:srgbClr val="FF0000"/>
                  </a:solidFill>
                </a:rPr>
                <a:t>1 check and 1 division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3962400" y="1981200"/>
              <a:ext cx="3048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14800" y="3352800"/>
            <a:ext cx="2217733" cy="914400"/>
            <a:chOff x="3962400" y="1981200"/>
            <a:chExt cx="2217733" cy="914400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572000" y="2439658"/>
              <a:ext cx="1608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FF0000"/>
                  </a:solidFill>
                </a:rPr>
                <a:t>Needs </a:t>
              </a:r>
              <a:r>
                <a:rPr lang="en-US" altLang="en-US" sz="1600" b="1" dirty="0" smtClean="0">
                  <a:solidFill>
                    <a:srgbClr val="FF0000"/>
                  </a:solidFill>
                </a:rPr>
                <a:t>1 check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3962400" y="1981200"/>
              <a:ext cx="3048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667000" y="4614863"/>
            <a:ext cx="2298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</a:rPr>
              <a:t>Total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~3 </a:t>
            </a:r>
            <a:r>
              <a:rPr lang="en-US" altLang="en-US" sz="1800" b="1" dirty="0">
                <a:solidFill>
                  <a:srgbClr val="FF0000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79169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Algorithm Analysis</a:t>
            </a:r>
          </a:p>
        </p:txBody>
      </p:sp>
      <p:sp>
        <p:nvSpPr>
          <p:cNvPr id="1536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53400" cy="4648200"/>
          </a:xfrm>
        </p:spPr>
        <p:txBody>
          <a:bodyPr>
            <a:normAutofit/>
          </a:bodyPr>
          <a:lstStyle/>
          <a:p>
            <a:r>
              <a:rPr lang="en-US" altLang="en-US" b="1" i="1" dirty="0" smtClean="0"/>
              <a:t>Analyzing an algorithm </a:t>
            </a:r>
          </a:p>
          <a:p>
            <a:pPr lvl="1"/>
            <a:r>
              <a:rPr lang="en-US" altLang="en-US" b="1" i="1" dirty="0" smtClean="0"/>
              <a:t>predicting the resources that the algorithm </a:t>
            </a:r>
            <a:r>
              <a:rPr lang="en-US" altLang="en-US" dirty="0" smtClean="0"/>
              <a:t>requires.</a:t>
            </a:r>
          </a:p>
          <a:p>
            <a:pPr lvl="2"/>
            <a:r>
              <a:rPr lang="en-US" altLang="en-US" dirty="0" smtClean="0"/>
              <a:t>Occasionally, resources such as memory, communication bandwidth, or computer hardware are of primary concern, </a:t>
            </a:r>
            <a:r>
              <a:rPr lang="en-US" altLang="en-US" b="1" dirty="0" smtClean="0"/>
              <a:t>but most often it is computational time</a:t>
            </a:r>
            <a:r>
              <a:rPr lang="en-US" altLang="en-US" dirty="0" smtClean="0"/>
              <a:t> that we want to measure. </a:t>
            </a:r>
          </a:p>
          <a:p>
            <a:r>
              <a:rPr lang="en-US" altLang="en-US" b="1" dirty="0" smtClean="0"/>
              <a:t>Why do we need analysis:</a:t>
            </a:r>
          </a:p>
          <a:p>
            <a:pPr lvl="1"/>
            <a:r>
              <a:rPr lang="en-US" altLang="en-US" dirty="0" smtClean="0"/>
              <a:t>Generally, from several candidate algorithms -&gt; identify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most efficient one. </a:t>
            </a:r>
          </a:p>
          <a:p>
            <a:pPr lvl="1"/>
            <a:r>
              <a:rPr lang="en-US" altLang="en-US" dirty="0" smtClean="0"/>
              <a:t>Such analysis may indicate </a:t>
            </a:r>
            <a:r>
              <a:rPr lang="en-US" altLang="en-US" b="1" dirty="0" smtClean="0"/>
              <a:t>more than one viable</a:t>
            </a:r>
            <a:r>
              <a:rPr lang="en-US" altLang="en-US" dirty="0" smtClean="0"/>
              <a:t> candidate, </a:t>
            </a:r>
          </a:p>
          <a:p>
            <a:pPr lvl="1"/>
            <a:r>
              <a:rPr lang="en-US" altLang="en-US" dirty="0" smtClean="0"/>
              <a:t>but we can often </a:t>
            </a:r>
            <a:r>
              <a:rPr lang="en-US" altLang="en-US" b="1" dirty="0" smtClean="0"/>
              <a:t>discard several inferior</a:t>
            </a:r>
            <a:r>
              <a:rPr lang="en-US" altLang="en-US" dirty="0" smtClean="0"/>
              <a:t> algorithms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9200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Assume you are given and integer array and asked to find if a specific integer appear in the array.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90520"/>
          <a:ext cx="7620000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88471">
                <a:tc>
                  <a:txBody>
                    <a:bodyPr/>
                    <a:lstStyle/>
                    <a:p>
                      <a:r>
                        <a:rPr lang="en-US" dirty="0" smtClean="0"/>
                        <a:t>C++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Program</a:t>
                      </a:r>
                      <a:endParaRPr lang="en-US" dirty="0"/>
                    </a:p>
                  </a:txBody>
                  <a:tcPr/>
                </a:tc>
              </a:tr>
              <a:tr h="2969409"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findItemInArray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nn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i = 0; i&lt;n; i++)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if 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return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return -1;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findMemberIndex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a){   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 =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a.length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  </a:t>
                      </a:r>
                    </a:p>
                    <a:p>
                      <a:r>
                        <a:rPr kumimoji="0" lang="nn-NO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for (int i = 0; i &lt; n; i++) {    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if (x == a[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return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  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   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return -1;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Instead of real code we will use </a:t>
            </a:r>
            <a:r>
              <a:rPr lang="en-US" dirty="0" smtClean="0"/>
              <a:t>pseudo code </a:t>
            </a:r>
            <a:r>
              <a:rPr lang="en-US" dirty="0" smtClean="0"/>
              <a:t>for algorithm.</a:t>
            </a:r>
          </a:p>
          <a:p>
            <a:pPr lvl="2">
              <a:buNone/>
            </a:pPr>
            <a:r>
              <a:rPr lang="en-US" sz="1800" dirty="0" smtClean="0"/>
              <a:t>FOR </a:t>
            </a:r>
            <a:r>
              <a:rPr lang="en-US" sz="1800" dirty="0" err="1" smtClean="0"/>
              <a:t>i</a:t>
            </a:r>
            <a:r>
              <a:rPr lang="en-US" sz="1800" dirty="0" smtClean="0"/>
              <a:t> = 0 to array length - 1 </a:t>
            </a:r>
          </a:p>
          <a:p>
            <a:pPr lvl="3">
              <a:buNone/>
            </a:pPr>
            <a:r>
              <a:rPr lang="en-US" sz="1800" dirty="0" smtClean="0"/>
              <a:t>IF X = array[</a:t>
            </a:r>
            <a:r>
              <a:rPr lang="en-US" sz="1800" dirty="0" err="1" smtClean="0"/>
              <a:t>i</a:t>
            </a:r>
            <a:r>
              <a:rPr lang="en-US" sz="1800" dirty="0" smtClean="0"/>
              <a:t>] THEN </a:t>
            </a:r>
          </a:p>
          <a:p>
            <a:pPr lvl="3"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</a:p>
          <a:p>
            <a:pPr lvl="3">
              <a:buNone/>
            </a:pPr>
            <a:r>
              <a:rPr lang="en-US" sz="1800" dirty="0" smtClean="0"/>
              <a:t>ENDIF </a:t>
            </a:r>
          </a:p>
          <a:p>
            <a:pPr lvl="2">
              <a:buNone/>
            </a:pPr>
            <a:r>
              <a:rPr lang="en-US" sz="1800" dirty="0" smtClean="0"/>
              <a:t>ENDFOR </a:t>
            </a:r>
          </a:p>
          <a:p>
            <a:pPr lvl="2">
              <a:buNone/>
            </a:pPr>
            <a:r>
              <a:rPr lang="en-US" sz="1800" dirty="0" smtClean="0"/>
              <a:t>RETURN -1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To analyze/find the efficiency of the algorithm, we need to find how much time it will take to run.</a:t>
            </a:r>
          </a:p>
          <a:p>
            <a:r>
              <a:rPr lang="en-US" dirty="0" smtClean="0"/>
              <a:t>Assume, we have:</a:t>
            </a:r>
          </a:p>
          <a:p>
            <a:pPr lvl="1"/>
            <a:r>
              <a:rPr lang="en-US" dirty="0" smtClean="0"/>
              <a:t>array[] = {54, 8, 33, 9, 10, 12, 15, 20, 3, 23}; n = 10; </a:t>
            </a:r>
          </a:p>
          <a:p>
            <a:pPr lvl="1"/>
            <a:r>
              <a:rPr lang="en-US" dirty="0" smtClean="0"/>
              <a:t>We need to find whether the value 12 exists in the array or not.</a:t>
            </a:r>
          </a:p>
          <a:p>
            <a:pPr lvl="1"/>
            <a:r>
              <a:rPr lang="en-US" dirty="0" smtClean="0"/>
              <a:t>How much time this program would take to run?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Algorithm – RAM Model (</a:t>
            </a:r>
            <a:r>
              <a:rPr lang="en-US" b="1" dirty="0" smtClean="0"/>
              <a:t>R</a:t>
            </a:r>
            <a:r>
              <a:rPr lang="en-US" dirty="0" smtClean="0"/>
              <a:t>andom-</a:t>
            </a:r>
            <a:r>
              <a:rPr lang="en-US" b="1" dirty="0" smtClean="0"/>
              <a:t>A</a:t>
            </a:r>
            <a:r>
              <a:rPr lang="en-US" dirty="0" smtClean="0"/>
              <a:t>ccess </a:t>
            </a:r>
            <a:r>
              <a:rPr lang="en-US" b="1" dirty="0" smtClean="0"/>
              <a:t>M</a:t>
            </a:r>
            <a:r>
              <a:rPr lang="en-US" dirty="0" smtClean="0"/>
              <a:t>achine)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Instructions are executed one after another, with </a:t>
            </a:r>
            <a:r>
              <a:rPr lang="en-US" b="1" dirty="0" smtClean="0"/>
              <a:t>no concurrent </a:t>
            </a:r>
            <a:r>
              <a:rPr lang="en-US" dirty="0" smtClean="0"/>
              <a:t>operations.</a:t>
            </a:r>
          </a:p>
          <a:p>
            <a:pPr algn="just"/>
            <a:r>
              <a:rPr lang="en-US" dirty="0" smtClean="0"/>
              <a:t>Each such instruction </a:t>
            </a:r>
            <a:r>
              <a:rPr lang="en-US" b="1" dirty="0" smtClean="0"/>
              <a:t>takes a constant amount </a:t>
            </a:r>
            <a:r>
              <a:rPr lang="en-US" dirty="0" smtClean="0"/>
              <a:t>of time.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total time </a:t>
            </a:r>
            <a:r>
              <a:rPr lang="en-US" dirty="0" smtClean="0"/>
              <a:t>an algorithm takes is the summation of time taken by each instruction.</a:t>
            </a:r>
          </a:p>
          <a:p>
            <a:pPr algn="just"/>
            <a:r>
              <a:rPr lang="en-US" dirty="0" smtClean="0"/>
              <a:t>The RAM model contains </a:t>
            </a:r>
            <a:r>
              <a:rPr lang="en-US" b="1" dirty="0" smtClean="0"/>
              <a:t>instructions</a:t>
            </a:r>
            <a:r>
              <a:rPr lang="en-US" dirty="0" smtClean="0"/>
              <a:t> commonly found in real computers:</a:t>
            </a:r>
          </a:p>
          <a:p>
            <a:pPr lvl="1" algn="just"/>
            <a:r>
              <a:rPr lang="en-US" dirty="0" smtClean="0"/>
              <a:t>arithmetic (such as add, subtract, multiply, divide, remainder, floor, ceiling), </a:t>
            </a:r>
          </a:p>
          <a:p>
            <a:pPr lvl="1" algn="just"/>
            <a:r>
              <a:rPr lang="en-US" dirty="0" smtClean="0"/>
              <a:t>Data movement (load, store, copy), and </a:t>
            </a:r>
          </a:p>
          <a:p>
            <a:pPr lvl="1" algn="just"/>
            <a:r>
              <a:rPr lang="en-US" dirty="0" smtClean="0"/>
              <a:t>control (conditional and unconditional branch, subroutine call and return).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Model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191000"/>
            <a:ext cx="7772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Total time T(n) = c1*(n+1) + c2*n + c3</a:t>
            </a:r>
          </a:p>
          <a:p>
            <a:pPr lvl="1">
              <a:buNone/>
            </a:pPr>
            <a:r>
              <a:rPr lang="en-US" dirty="0" smtClean="0"/>
              <a:t>				= (n+1)c1 + nc2 +c3 </a:t>
            </a:r>
          </a:p>
          <a:p>
            <a:pPr lvl="1">
              <a:buNone/>
            </a:pPr>
            <a:r>
              <a:rPr lang="en-US" dirty="0" smtClean="0"/>
              <a:t>		     		= (c1+c2)n +(c1+c3)</a:t>
            </a:r>
          </a:p>
          <a:p>
            <a:pPr lvl="1">
              <a:buNone/>
            </a:pPr>
            <a:r>
              <a:rPr lang="en-US" dirty="0" smtClean="0"/>
              <a:t>		      		= </a:t>
            </a:r>
            <a:r>
              <a:rPr lang="en-US" dirty="0" err="1" smtClean="0"/>
              <a:t>cn</a:t>
            </a:r>
            <a:r>
              <a:rPr lang="en-US" dirty="0" smtClean="0"/>
              <a:t> +d  [ Linear to size of the input]</a:t>
            </a:r>
          </a:p>
          <a:p>
            <a:endParaRPr lang="en-US" dirty="0" smtClean="0"/>
          </a:p>
          <a:p>
            <a:r>
              <a:rPr lang="en-US" dirty="0" smtClean="0"/>
              <a:t>For n = 10, T(10) = 11c1+10c2+c3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298999"/>
              </p:ext>
            </p:extLst>
          </p:nvPr>
        </p:nvGraphicFramePr>
        <p:xfrm>
          <a:off x="914400" y="1610360"/>
          <a:ext cx="7772399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429000"/>
                <a:gridCol w="762000"/>
                <a:gridCol w="1219200"/>
                <a:gridCol w="1295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Times this line executes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Time(For</a:t>
                      </a:r>
                      <a:r>
                        <a:rPr lang="en-US" baseline="0" dirty="0" smtClean="0"/>
                        <a:t> Our Sample)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FOR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= 0 to array length –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IF X = array[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] THEN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Model – Time 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think about some scenario</a:t>
            </a:r>
          </a:p>
          <a:p>
            <a:pPr lvl="1"/>
            <a:r>
              <a:rPr lang="en-US" dirty="0" smtClean="0"/>
              <a:t>The value we are looking for is at the beginning of the Array </a:t>
            </a:r>
          </a:p>
          <a:p>
            <a:pPr lvl="2"/>
            <a:r>
              <a:rPr lang="en-US" dirty="0" smtClean="0"/>
              <a:t>Known as </a:t>
            </a:r>
            <a:r>
              <a:rPr lang="en-US" b="1" dirty="0" smtClean="0"/>
              <a:t>Best Case</a:t>
            </a:r>
            <a:r>
              <a:rPr lang="en-US" dirty="0" smtClean="0"/>
              <a:t> as minimum time is required to execute.</a:t>
            </a:r>
          </a:p>
          <a:p>
            <a:pPr lvl="1"/>
            <a:r>
              <a:rPr lang="en-US" dirty="0" smtClean="0"/>
              <a:t>The value we are looking for is not in the Array</a:t>
            </a:r>
          </a:p>
          <a:p>
            <a:pPr lvl="2"/>
            <a:r>
              <a:rPr lang="en-US" dirty="0" smtClean="0"/>
              <a:t>Known as </a:t>
            </a:r>
            <a:r>
              <a:rPr lang="en-US" b="1" dirty="0" smtClean="0"/>
              <a:t>Worst Case</a:t>
            </a:r>
            <a:r>
              <a:rPr lang="en-US" dirty="0" smtClean="0"/>
              <a:t> as maximum time is required to execute.</a:t>
            </a:r>
          </a:p>
          <a:p>
            <a:pPr lvl="1"/>
            <a:r>
              <a:rPr lang="en-US" b="1" dirty="0" smtClean="0"/>
              <a:t>Average case:</a:t>
            </a:r>
          </a:p>
          <a:p>
            <a:pPr lvl="2"/>
            <a:r>
              <a:rPr lang="en-US" dirty="0" smtClean="0"/>
              <a:t>the amount of some computational resource (typically time) used by the algorithm, averaged over all possible inputs. </a:t>
            </a:r>
          </a:p>
          <a:p>
            <a:pPr lvl="2"/>
            <a:r>
              <a:rPr lang="en-US" dirty="0" smtClean="0"/>
              <a:t>Similar to</a:t>
            </a:r>
            <a:r>
              <a:rPr lang="en-US" b="1" dirty="0" smtClean="0"/>
              <a:t> worst case for input size = ½ of original input.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Model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6576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So 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best</a:t>
            </a:r>
            <a:r>
              <a:rPr lang="en-US" dirty="0" smtClean="0"/>
              <a:t>  = c1 + c2 + c3 -&gt; </a:t>
            </a:r>
            <a:r>
              <a:rPr lang="en-US" b="1" dirty="0" smtClean="0"/>
              <a:t>constant time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worst</a:t>
            </a:r>
            <a:r>
              <a:rPr lang="en-US" dirty="0" smtClean="0"/>
              <a:t>  = c1 *(n+1) + c2*n + c3 -&gt; </a:t>
            </a:r>
            <a:r>
              <a:rPr lang="en-US" b="1" dirty="0" smtClean="0"/>
              <a:t>Linear function of n</a:t>
            </a:r>
          </a:p>
          <a:p>
            <a:pPr lvl="2">
              <a:buNone/>
            </a:pPr>
            <a:r>
              <a:rPr lang="en-US" dirty="0" smtClean="0"/>
              <a:t>           = (c1+c2)*n + (c1+c3)</a:t>
            </a:r>
          </a:p>
          <a:p>
            <a:pPr lvl="2">
              <a:buNone/>
            </a:pPr>
            <a:r>
              <a:rPr lang="en-US" dirty="0" smtClean="0"/>
              <a:t>           = </a:t>
            </a:r>
            <a:r>
              <a:rPr lang="en-US" dirty="0" err="1" smtClean="0"/>
              <a:t>an+b</a:t>
            </a:r>
            <a:endParaRPr lang="en-US" dirty="0" smtClean="0"/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average</a:t>
            </a:r>
            <a:r>
              <a:rPr lang="en-US" dirty="0" smtClean="0"/>
              <a:t>  = an/2+b = a1n+b -&gt; </a:t>
            </a:r>
            <a:r>
              <a:rPr lang="en-US" b="1" dirty="0" smtClean="0"/>
              <a:t>Liner function of n</a:t>
            </a:r>
            <a:r>
              <a:rPr lang="en-US" dirty="0" smtClean="0"/>
              <a:t>.</a:t>
            </a:r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914400" y="1600200"/>
          <a:ext cx="77723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276600"/>
                <a:gridCol w="762000"/>
                <a:gridCol w="1219200"/>
                <a:gridCol w="1523999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Line#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FOR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= 0 to array length –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(n+1)c1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IF X = array[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] THEN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what is algorithm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</a:t>
            </a:r>
            <a:r>
              <a:rPr lang="en-US" dirty="0" smtClean="0">
                <a:solidFill>
                  <a:schemeClr val="tx2"/>
                </a:solidFill>
              </a:rPr>
              <a:t>analyze</a:t>
            </a:r>
            <a:r>
              <a:rPr lang="en-US" dirty="0" smtClean="0"/>
              <a:t> an algorithm means:</a:t>
            </a:r>
          </a:p>
          <a:p>
            <a:pPr lvl="1" algn="just"/>
            <a:r>
              <a:rPr lang="en-US" dirty="0" smtClean="0"/>
              <a:t>developing a formula for predicting </a:t>
            </a:r>
            <a:r>
              <a:rPr lang="en-US" i="1" dirty="0" smtClean="0"/>
              <a:t>how fast</a:t>
            </a:r>
            <a:r>
              <a:rPr lang="en-US" dirty="0" smtClean="0"/>
              <a:t> an algorithm is, based on the size of the input (</a:t>
            </a:r>
            <a:r>
              <a:rPr lang="en-US" b="1" dirty="0" smtClean="0">
                <a:solidFill>
                  <a:schemeClr val="tx2"/>
                </a:solidFill>
              </a:rPr>
              <a:t>time complexity</a:t>
            </a:r>
            <a:r>
              <a:rPr lang="en-US" dirty="0" smtClean="0"/>
              <a:t>), and/or</a:t>
            </a:r>
          </a:p>
          <a:p>
            <a:pPr lvl="1" algn="just"/>
            <a:r>
              <a:rPr lang="en-US" dirty="0" smtClean="0"/>
              <a:t>developing a formula for predicting </a:t>
            </a:r>
            <a:r>
              <a:rPr lang="en-US" i="1" dirty="0" smtClean="0"/>
              <a:t>how much memory</a:t>
            </a:r>
            <a:r>
              <a:rPr lang="en-US" dirty="0" smtClean="0"/>
              <a:t> an algorithm requires, based on the size of the input (</a:t>
            </a:r>
            <a:r>
              <a:rPr lang="en-US" b="1" dirty="0" smtClean="0">
                <a:solidFill>
                  <a:schemeClr val="tx2"/>
                </a:solidFill>
              </a:rPr>
              <a:t>space complexity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Usually </a:t>
            </a:r>
            <a:r>
              <a:rPr lang="en-US" b="1" dirty="0" smtClean="0"/>
              <a:t>time</a:t>
            </a:r>
            <a:r>
              <a:rPr lang="en-US" dirty="0" smtClean="0"/>
              <a:t> is our biggest concern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 set of steps to complete a task</a:t>
            </a:r>
          </a:p>
          <a:p>
            <a:pPr>
              <a:defRPr/>
            </a:pPr>
            <a:r>
              <a:rPr lang="en-US" dirty="0"/>
              <a:t>Example: Buy a TV</a:t>
            </a:r>
          </a:p>
          <a:p>
            <a:pPr lvl="1">
              <a:defRPr/>
            </a:pPr>
            <a:r>
              <a:rPr lang="en-US" dirty="0"/>
              <a:t>Algorithm 1:</a:t>
            </a:r>
          </a:p>
          <a:p>
            <a:pPr lvl="2">
              <a:defRPr/>
            </a:pPr>
            <a:r>
              <a:rPr lang="en-US" dirty="0"/>
              <a:t>Take a transport and go to market.</a:t>
            </a:r>
          </a:p>
          <a:p>
            <a:pPr lvl="2">
              <a:defRPr/>
            </a:pPr>
            <a:r>
              <a:rPr lang="en-US" dirty="0"/>
              <a:t>Find the/a store that sells TV.</a:t>
            </a:r>
          </a:p>
          <a:p>
            <a:pPr lvl="2">
              <a:defRPr/>
            </a:pPr>
            <a:r>
              <a:rPr lang="en-US" dirty="0"/>
              <a:t>Choose the TV you want to buy</a:t>
            </a:r>
          </a:p>
          <a:p>
            <a:pPr lvl="2">
              <a:defRPr/>
            </a:pPr>
            <a:r>
              <a:rPr lang="en-US" dirty="0"/>
              <a:t>Pay the price.</a:t>
            </a:r>
          </a:p>
          <a:p>
            <a:pPr lvl="2">
              <a:defRPr/>
            </a:pPr>
            <a:r>
              <a:rPr lang="en-US" dirty="0"/>
              <a:t>Bring the TV to your home.</a:t>
            </a:r>
          </a:p>
          <a:p>
            <a:pPr lvl="1">
              <a:defRPr/>
            </a:pPr>
            <a:r>
              <a:rPr lang="en-US" dirty="0"/>
              <a:t>Algorithm 2:</a:t>
            </a:r>
          </a:p>
          <a:p>
            <a:pPr lvl="2">
              <a:defRPr/>
            </a:pPr>
            <a:r>
              <a:rPr lang="en-US" dirty="0"/>
              <a:t>Browse an Online shop</a:t>
            </a:r>
          </a:p>
          <a:p>
            <a:pPr lvl="2">
              <a:defRPr/>
            </a:pPr>
            <a:r>
              <a:rPr lang="en-US" dirty="0"/>
              <a:t>Choose the TV you want to buy</a:t>
            </a:r>
          </a:p>
          <a:p>
            <a:pPr lvl="2">
              <a:defRPr/>
            </a:pPr>
            <a:r>
              <a:rPr lang="en-US" dirty="0"/>
              <a:t>Check the price.</a:t>
            </a:r>
          </a:p>
          <a:p>
            <a:pPr lvl="2">
              <a:defRPr/>
            </a:pPr>
            <a:r>
              <a:rPr lang="en-US" dirty="0"/>
              <a:t>If the price matches</a:t>
            </a:r>
          </a:p>
          <a:p>
            <a:pPr lvl="3">
              <a:defRPr/>
            </a:pPr>
            <a:r>
              <a:rPr lang="en-US" dirty="0"/>
              <a:t>Pay the price</a:t>
            </a:r>
          </a:p>
          <a:p>
            <a:pPr lvl="3">
              <a:defRPr/>
            </a:pPr>
            <a:r>
              <a:rPr lang="en-US" dirty="0"/>
              <a:t>Deliver to your Address</a:t>
            </a:r>
          </a:p>
          <a:p>
            <a:pPr lvl="2">
              <a:defRPr/>
            </a:pPr>
            <a:r>
              <a:rPr lang="en-US" dirty="0"/>
              <a:t>Else</a:t>
            </a:r>
          </a:p>
          <a:p>
            <a:pPr lvl="3">
              <a:defRPr/>
            </a:pPr>
            <a:r>
              <a:rPr lang="en-US" dirty="0"/>
              <a:t>Start from beginning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 l="2703"/>
          <a:stretch>
            <a:fillRect/>
          </a:stretch>
        </p:blipFill>
        <p:spPr bwMode="auto">
          <a:xfrm>
            <a:off x="542032" y="1981200"/>
            <a:ext cx="7916167" cy="41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58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INSERTION-SORT(A)</a:t>
            </a:r>
          </a:p>
          <a:p>
            <a:pPr>
              <a:buNone/>
            </a:pPr>
            <a:r>
              <a:rPr lang="en-US" sz="1600" dirty="0" smtClean="0"/>
              <a:t>	for j=2 to </a:t>
            </a:r>
            <a:r>
              <a:rPr lang="en-US" sz="1600" dirty="0" err="1" smtClean="0"/>
              <a:t>A.length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key = A[j];</a:t>
            </a:r>
          </a:p>
          <a:p>
            <a:pPr>
              <a:buNone/>
            </a:pPr>
            <a:r>
              <a:rPr lang="en-US" sz="1600" dirty="0" smtClean="0"/>
              <a:t>		// Insert A[j] into sorted sequence A[1…j-1]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</a:t>
            </a:r>
            <a:r>
              <a:rPr lang="en-US" sz="1600" dirty="0" smtClean="0"/>
              <a:t>=j-1;</a:t>
            </a:r>
          </a:p>
          <a:p>
            <a:pPr>
              <a:buNone/>
            </a:pPr>
            <a:r>
              <a:rPr lang="en-US" sz="1600" dirty="0" smtClean="0"/>
              <a:t>		while </a:t>
            </a:r>
            <a:r>
              <a:rPr lang="en-US" sz="1600" dirty="0" err="1" smtClean="0"/>
              <a:t>i</a:t>
            </a:r>
            <a:r>
              <a:rPr lang="en-US" sz="1600" dirty="0" smtClean="0"/>
              <a:t>&gt;0 and A[</a:t>
            </a:r>
            <a:r>
              <a:rPr lang="en-US" sz="1600" dirty="0" err="1" smtClean="0"/>
              <a:t>i</a:t>
            </a:r>
            <a:r>
              <a:rPr lang="en-US" sz="1600" dirty="0" smtClean="0"/>
              <a:t>]&gt;key</a:t>
            </a:r>
          </a:p>
          <a:p>
            <a:pPr>
              <a:buNone/>
            </a:pPr>
            <a:r>
              <a:rPr lang="en-US" sz="1600" dirty="0" smtClean="0"/>
              <a:t>			A[i+1] = A[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i</a:t>
            </a:r>
            <a:r>
              <a:rPr lang="en-US" sz="1600" dirty="0" smtClean="0"/>
              <a:t>--;</a:t>
            </a:r>
          </a:p>
          <a:p>
            <a:pPr>
              <a:buNone/>
            </a:pPr>
            <a:r>
              <a:rPr lang="en-US" sz="1600" dirty="0" smtClean="0"/>
              <a:t>		A[i+1] = key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30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– 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410200"/>
                <a:ext cx="7848600" cy="10637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500" smtClean="0"/>
                      <m:t>tj</m:t>
                    </m:r>
                    <m:r>
                      <m:rPr>
                        <m:nor/>
                      </m:rPr>
                      <a:rPr lang="en-US" sz="1500" smtClean="0"/>
                      <m:t> </m:t>
                    </m:r>
                    <m:r>
                      <a:rPr lang="en-US" sz="1500" b="0" i="1" smtClean="0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en-US" sz="1500" smtClean="0"/>
                      <m:t>the</m:t>
                    </m:r>
                    <m:r>
                      <m:rPr>
                        <m:nor/>
                      </m:rPr>
                      <a:rPr lang="en-US" sz="1500" smtClean="0"/>
                      <m:t> </m:t>
                    </m:r>
                    <m:r>
                      <m:rPr>
                        <m:nor/>
                      </m:rPr>
                      <a:rPr lang="en-US" sz="1500" smtClean="0"/>
                      <m:t>number</m:t>
                    </m:r>
                    <m:r>
                      <m:rPr>
                        <m:nor/>
                      </m:rPr>
                      <a:rPr lang="en-US" sz="1500" smtClean="0"/>
                      <m:t> </m:t>
                    </m:r>
                    <m:r>
                      <m:rPr>
                        <m:nor/>
                      </m:rPr>
                      <a:rPr lang="en-US" sz="1500" smtClean="0"/>
                      <m:t>of</m:t>
                    </m:r>
                    <m:r>
                      <m:rPr>
                        <m:nor/>
                      </m:rPr>
                      <a:rPr lang="en-US" sz="1500" smtClean="0"/>
                      <m:t> </m:t>
                    </m:r>
                    <m:r>
                      <m:rPr>
                        <m:nor/>
                      </m:rPr>
                      <a:rPr lang="en-US" sz="1500" smtClean="0"/>
                      <m:t>times</m:t>
                    </m:r>
                    <m:r>
                      <m:rPr>
                        <m:nor/>
                      </m:rPr>
                      <a:rPr lang="en-US" sz="1500" smtClean="0"/>
                      <m:t> </m:t>
                    </m:r>
                    <m:r>
                      <m:rPr>
                        <m:nor/>
                      </m:rPr>
                      <a:rPr lang="en-US" sz="1500" smtClean="0"/>
                      <m:t>the</m:t>
                    </m:r>
                  </m:oMath>
                </a14:m>
                <a:r>
                  <a:rPr lang="en-US" sz="15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500" b="1"/>
                      <m:t>while</m:t>
                    </m:r>
                    <m:r>
                      <m:rPr>
                        <m:nor/>
                      </m:rPr>
                      <a:rPr lang="en-US" sz="1500" b="1"/>
                      <m:t> </m:t>
                    </m:r>
                    <m:r>
                      <m:rPr>
                        <m:nor/>
                      </m:rPr>
                      <a:rPr lang="en-US" sz="1500"/>
                      <m:t>loop</m:t>
                    </m:r>
                    <m:r>
                      <m:rPr>
                        <m:nor/>
                      </m:rPr>
                      <a:rPr lang="en-US" sz="1500"/>
                      <m:t> </m:t>
                    </m:r>
                    <m:r>
                      <m:rPr>
                        <m:nor/>
                      </m:rPr>
                      <a:rPr lang="en-US" sz="1500"/>
                      <m:t>test</m:t>
                    </m:r>
                    <m:r>
                      <m:rPr>
                        <m:nor/>
                      </m:rPr>
                      <a:rPr lang="en-US" sz="1500"/>
                      <m:t> </m:t>
                    </m:r>
                    <m:r>
                      <m:rPr>
                        <m:nor/>
                      </m:rPr>
                      <a:rPr lang="en-US" sz="1500"/>
                      <m:t>in</m:t>
                    </m:r>
                    <m:r>
                      <m:rPr>
                        <m:nor/>
                      </m:rPr>
                      <a:rPr lang="en-US" sz="1500"/>
                      <m:t> </m:t>
                    </m:r>
                    <m:r>
                      <m:rPr>
                        <m:nor/>
                      </m:rPr>
                      <a:rPr lang="en-US" sz="1500"/>
                      <m:t>line</m:t>
                    </m:r>
                    <m:r>
                      <m:rPr>
                        <m:nor/>
                      </m:rPr>
                      <a:rPr lang="en-US" sz="1500"/>
                      <m:t> 4 </m:t>
                    </m:r>
                    <m:r>
                      <m:rPr>
                        <m:nor/>
                      </m:rPr>
                      <a:rPr lang="en-US" sz="1500"/>
                      <m:t>executed</m:t>
                    </m:r>
                    <m:r>
                      <m:rPr>
                        <m:nor/>
                      </m:rPr>
                      <a:rPr lang="en-US" sz="1500"/>
                      <m:t> </m:t>
                    </m:r>
                    <m:r>
                      <m:rPr>
                        <m:nor/>
                      </m:rPr>
                      <a:rPr lang="en-US" sz="1500"/>
                      <m:t>for</m:t>
                    </m:r>
                    <m:r>
                      <m:rPr>
                        <m:nor/>
                      </m:rPr>
                      <a:rPr lang="en-US" sz="1500"/>
                      <m:t> </m:t>
                    </m:r>
                    <m:r>
                      <m:rPr>
                        <m:nor/>
                      </m:rPr>
                      <a:rPr lang="en-US" sz="1500"/>
                      <m:t>that</m:t>
                    </m:r>
                    <m:r>
                      <m:rPr>
                        <m:nor/>
                      </m:rPr>
                      <a:rPr lang="en-US" sz="1500"/>
                      <m:t> </m:t>
                    </m:r>
                    <m:r>
                      <m:rPr>
                        <m:nor/>
                      </m:rPr>
                      <a:rPr lang="en-US" sz="1500"/>
                      <m:t>value</m:t>
                    </m:r>
                    <m:r>
                      <m:rPr>
                        <m:nor/>
                      </m:rPr>
                      <a:rPr lang="en-US" sz="1500"/>
                      <m:t> </m:t>
                    </m:r>
                    <m:r>
                      <m:rPr>
                        <m:nor/>
                      </m:rPr>
                      <a:rPr lang="en-US" sz="1500"/>
                      <m:t>of</m:t>
                    </m:r>
                    <m:r>
                      <m:rPr>
                        <m:nor/>
                      </m:rPr>
                      <a:rPr lang="en-US" sz="1500"/>
                      <m:t> </m:t>
                    </m:r>
                    <m:r>
                      <m:rPr>
                        <m:nor/>
                      </m:rPr>
                      <a:rPr lang="en-US" sz="1500"/>
                      <m:t>j</m:t>
                    </m:r>
                  </m:oMath>
                </a14:m>
                <a:endParaRPr lang="en-US" sz="150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𝑆𝑜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𝑟𝑢𝑛𝑛𝑖𝑛𝑔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𝑡𝑖𝑚𝑒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4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+ c5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e>
                    </m:nary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c6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 smtClean="0"/>
                  <a:t>+c7(n-1)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410200"/>
                <a:ext cx="7848600" cy="1063752"/>
              </a:xfrm>
              <a:blipFill rotWithShape="1">
                <a:blip r:embed="rId2" cstate="print"/>
                <a:stretch>
                  <a:fillRect l="-233" t="-575" b="-6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1328380"/>
                  </p:ext>
                </p:extLst>
              </p:nvPr>
            </p:nvGraphicFramePr>
            <p:xfrm>
              <a:off x="304800" y="1467229"/>
              <a:ext cx="8382000" cy="3866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/>
                    <a:gridCol w="2590800"/>
                    <a:gridCol w="914400"/>
                    <a:gridCol w="1295400"/>
                    <a:gridCol w="914400"/>
                    <a:gridCol w="2057400"/>
                  </a:tblGrid>
                  <a:tr h="58471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Line#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Instruction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Cost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Times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Best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Worst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412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sz="1600" dirty="0" smtClean="0"/>
                            <a:t>for j=2 to </a:t>
                          </a:r>
                          <a:r>
                            <a:rPr lang="en-US" sz="1600" dirty="0" err="1" smtClean="0"/>
                            <a:t>A.length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nc1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412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key = A[j];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c2(n-1)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c2(n-1)</a:t>
                          </a:r>
                        </a:p>
                      </a:txBody>
                      <a:tcPr/>
                    </a:tc>
                  </a:tr>
                  <a:tr h="33412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sz="1600" dirty="0" smtClean="0"/>
                            <a:t>  </a:t>
                          </a:r>
                          <a:r>
                            <a:rPr lang="en-US" sz="1600" dirty="0" err="1" smtClean="0"/>
                            <a:t>i</a:t>
                          </a:r>
                          <a:r>
                            <a:rPr lang="en-US" sz="1600" dirty="0" smtClean="0"/>
                            <a:t>=j-1;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c3(n-1)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c3(n-1)</a:t>
                          </a:r>
                        </a:p>
                      </a:txBody>
                      <a:tcPr/>
                    </a:tc>
                  </a:tr>
                  <a:tr h="60420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while </a:t>
                          </a:r>
                          <a:r>
                            <a:rPr lang="en-US" sz="1600" dirty="0" err="1" smtClean="0"/>
                            <a:t>i</a:t>
                          </a:r>
                          <a:r>
                            <a:rPr lang="en-US" sz="1600" dirty="0" smtClean="0"/>
                            <a:t>&gt;0 and A[j]&gt;key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c4(n-1)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</a:tr>
                  <a:tr h="60420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   a[i+1] = a[</a:t>
                          </a:r>
                          <a:r>
                            <a:rPr lang="en-US" sz="1600" dirty="0" err="1" smtClean="0"/>
                            <a:t>i</a:t>
                          </a:r>
                          <a:r>
                            <a:rPr lang="en-US" sz="1600" dirty="0" smtClean="0"/>
                            <a:t>];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 smtClean="0"/>
                            <a:t>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 smtClean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1)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</a:tr>
                  <a:tr h="60420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   </a:t>
                          </a:r>
                          <a:r>
                            <a:rPr lang="en-US" sz="1600" dirty="0" err="1" smtClean="0"/>
                            <a:t>i</a:t>
                          </a:r>
                          <a:r>
                            <a:rPr lang="en-US" sz="1600" dirty="0" smtClean="0"/>
                            <a:t>--;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 smtClean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1)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</a:tr>
                  <a:tr h="33412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A[i+1] = key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c7(n-1)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c7(n-1)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3131328380"/>
                  </p:ext>
                </p:extLst>
              </p:nvPr>
            </p:nvGraphicFramePr>
            <p:xfrm>
              <a:off x="304800" y="1467229"/>
              <a:ext cx="8382000" cy="3866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/>
                    <a:gridCol w="2590800"/>
                    <a:gridCol w="914400"/>
                    <a:gridCol w="1295400"/>
                    <a:gridCol w="914400"/>
                    <a:gridCol w="2057400"/>
                  </a:tblGrid>
                  <a:tr h="58471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Line#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Instruction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Cost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Times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Best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Worst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sz="1600" dirty="0" smtClean="0"/>
                            <a:t>for j=2 to </a:t>
                          </a:r>
                          <a:r>
                            <a:rPr lang="en-US" sz="1600" dirty="0" err="1" smtClean="0"/>
                            <a:t>A.length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nc1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key = A[j];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c2(n-1)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c2(n-1)</a:t>
                          </a: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sz="1600" dirty="0" smtClean="0"/>
                            <a:t>  </a:t>
                          </a:r>
                          <a:r>
                            <a:rPr lang="en-US" sz="1600" dirty="0" err="1" smtClean="0"/>
                            <a:t>i</a:t>
                          </a:r>
                          <a:r>
                            <a:rPr lang="en-US" sz="1600" dirty="0" smtClean="0"/>
                            <a:t>=j-1;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c3(n-1)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c3(n-1)</a:t>
                          </a:r>
                        </a:p>
                      </a:txBody>
                      <a:tcPr/>
                    </a:tc>
                  </a:tr>
                  <a:tr h="60420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while </a:t>
                          </a:r>
                          <a:r>
                            <a:rPr lang="en-US" sz="1600" dirty="0" err="1" smtClean="0"/>
                            <a:t>i</a:t>
                          </a:r>
                          <a:r>
                            <a:rPr lang="en-US" sz="1600" dirty="0" smtClean="0"/>
                            <a:t>&gt;0 and A[j]&gt;key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6901" t="-266667" r="-228638" b="-289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c4(n-1)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012" t="-266667" b="-289899"/>
                          </a:stretch>
                        </a:blipFill>
                      </a:tcPr>
                    </a:tc>
                  </a:tr>
                  <a:tr h="7325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   a[i+1] = a[</a:t>
                          </a:r>
                          <a:r>
                            <a:rPr lang="en-US" sz="1600" dirty="0" err="1" smtClean="0"/>
                            <a:t>i</a:t>
                          </a:r>
                          <a:r>
                            <a:rPr lang="en-US" sz="1600" dirty="0" smtClean="0"/>
                            <a:t>];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6901" t="-302500" r="-228638" b="-13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012" t="-302500" b="-139167"/>
                          </a:stretch>
                        </a:blipFill>
                      </a:tcPr>
                    </a:tc>
                  </a:tr>
                  <a:tr h="60420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   </a:t>
                          </a:r>
                          <a:r>
                            <a:rPr lang="en-US" sz="1600" dirty="0" err="1" smtClean="0"/>
                            <a:t>i</a:t>
                          </a:r>
                          <a:r>
                            <a:rPr lang="en-US" sz="1600" dirty="0" smtClean="0"/>
                            <a:t>--;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6901" t="-487879" r="-228638" b="-68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012" t="-487879" b="-6868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  A[i+1] = key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c7(n-1)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c7(n-1)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886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</a:t>
            </a:r>
            <a:r>
              <a:rPr lang="en-US" b="1" dirty="0" smtClean="0"/>
              <a:t>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𝑢𝑛𝑛𝑖𝑛𝑔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𝑡𝑖𝑚𝑒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4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+ c5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c6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/>
                  <a:t>+c7(n-1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Best Case:</a:t>
                </a:r>
              </a:p>
              <a:p>
                <a:pPr lvl="1"/>
                <a:r>
                  <a:rPr lang="en-US" dirty="0" smtClean="0"/>
                  <a:t>List is already sorted. As a result the following will occur</a:t>
                </a:r>
              </a:p>
              <a:p>
                <a:pPr lvl="2"/>
                <a:r>
                  <a:rPr lang="en-US" dirty="0" smtClean="0"/>
                  <a:t>While loop will check the condition </a:t>
                </a:r>
                <a:r>
                  <a:rPr lang="en-US" b="1" dirty="0" smtClean="0"/>
                  <a:t>once</a:t>
                </a:r>
                <a:r>
                  <a:rPr lang="en-US" dirty="0" smtClean="0"/>
                  <a:t> and return false as A[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]&lt;key. Hence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= 1</a:t>
                </a:r>
              </a:p>
              <a:p>
                <a:pPr lvl="3"/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1=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Also line 5 and 6 won’t execute</a:t>
                </a:r>
              </a:p>
              <a:p>
                <a:pPr lvl="1"/>
                <a:r>
                  <a:rPr lang="en-US" dirty="0" smtClean="0"/>
                  <a:t>So, </a:t>
                </a:r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4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+c7(n-1)</a:t>
                </a:r>
              </a:p>
              <a:p>
                <a:pPr marL="365760" lvl="1" indent="0">
                  <a:buNone/>
                </a:pPr>
                <a:r>
                  <a:rPr lang="en-US" dirty="0" smtClean="0"/>
                  <a:t>            = (c1+c2+c3+c4+c7)n –(c2+c3+c4+c7)</a:t>
                </a:r>
              </a:p>
              <a:p>
                <a:pPr marL="36576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= an + b -&gt; Linear Function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1878" t="-2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Worst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4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+ c5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c6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/>
                  <a:t>+c7(n-1)</a:t>
                </a:r>
              </a:p>
              <a:p>
                <a:r>
                  <a:rPr lang="en-US" dirty="0" smtClean="0"/>
                  <a:t>List is sorted in reverse order. As a result the following will occur</a:t>
                </a:r>
              </a:p>
              <a:p>
                <a:pPr lvl="1"/>
                <a:r>
                  <a:rPr lang="en-US" dirty="0" smtClean="0"/>
                  <a:t>While loop will check A[j] with entire subarray A[1… j-1]. </a:t>
                </a:r>
                <a:endParaRPr lang="en-US" dirty="0"/>
              </a:p>
              <a:p>
                <a:pPr lvl="1"/>
                <a:r>
                  <a:rPr lang="en-US" dirty="0" smtClean="0"/>
                  <a:t>So,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= j for j = 2,3,…,n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327" t="-12265" r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5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Worst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So, 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4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1)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6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1)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 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7(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= (c4/2+c5/2+c6/2)n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+ (c1+c2+c3+c4/2-c5/2-	     c6/2+c7)n –</a:t>
                </a:r>
                <a:r>
                  <a:rPr lang="en-US" dirty="0"/>
                  <a:t> </a:t>
                </a:r>
                <a:r>
                  <a:rPr lang="en-US" dirty="0" smtClean="0"/>
                  <a:t>(c2+c3+c4+c7)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= a</a:t>
                </a:r>
                <a:r>
                  <a:rPr lang="en-US" dirty="0"/>
                  <a:t>n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bn</a:t>
                </a:r>
                <a:r>
                  <a:rPr lang="en-US" dirty="0" smtClean="0"/>
                  <a:t> + c -&gt; Quadratic Function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1224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3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Growth rate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752600"/>
            <a:ext cx="7560456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53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T(n)</a:t>
            </a:r>
            <a:r>
              <a:rPr lang="en-US" baseline="-25000" dirty="0" err="1" smtClean="0"/>
              <a:t>merge_sort</a:t>
            </a:r>
            <a:r>
              <a:rPr lang="en-US" dirty="0" smtClean="0"/>
              <a:t> = </a:t>
            </a:r>
            <a:r>
              <a:rPr lang="en-US" i="1" dirty="0" err="1" smtClean="0"/>
              <a:t>cn</a:t>
            </a:r>
            <a:r>
              <a:rPr lang="en-US" dirty="0" smtClean="0"/>
              <a:t> </a:t>
            </a:r>
            <a:r>
              <a:rPr lang="en-US" i="1" dirty="0" err="1" smtClean="0"/>
              <a:t>lgn</a:t>
            </a:r>
            <a:r>
              <a:rPr lang="en-US" dirty="0" smtClean="0"/>
              <a:t> ( Assume 50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dirty="0" err="1" smtClean="0"/>
              <a:t>lgn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faster than insertion sort</a:t>
            </a:r>
            <a:endParaRPr lang="en-US" baseline="30000" dirty="0" smtClean="0"/>
          </a:p>
          <a:p>
            <a:r>
              <a:rPr lang="en-US" dirty="0" smtClean="0"/>
              <a:t>T(n)</a:t>
            </a:r>
            <a:r>
              <a:rPr lang="en-US" baseline="-25000" dirty="0" err="1" smtClean="0"/>
              <a:t>insertion_sort</a:t>
            </a:r>
            <a:r>
              <a:rPr lang="en-US" dirty="0" smtClean="0"/>
              <a:t> = cn</a:t>
            </a:r>
            <a:r>
              <a:rPr lang="en-US" baseline="30000" dirty="0" smtClean="0"/>
              <a:t>2 </a:t>
            </a:r>
            <a:r>
              <a:rPr lang="en-US" dirty="0" smtClean="0"/>
              <a:t> (Assume 2n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Assume 2 computers are running 2 sorting algorithm</a:t>
            </a:r>
          </a:p>
          <a:p>
            <a:pPr lvl="1"/>
            <a:r>
              <a:rPr lang="en-US" dirty="0" smtClean="0"/>
              <a:t>Computer A</a:t>
            </a:r>
          </a:p>
          <a:p>
            <a:pPr lvl="2"/>
            <a:r>
              <a:rPr lang="en-US" b="1" dirty="0" smtClean="0"/>
              <a:t>Faster computer </a:t>
            </a:r>
            <a:r>
              <a:rPr lang="en-US" dirty="0" smtClean="0"/>
              <a:t>(1000 times faster than Computer B)</a:t>
            </a:r>
          </a:p>
          <a:p>
            <a:pPr lvl="2"/>
            <a:r>
              <a:rPr lang="en-US" dirty="0" smtClean="0"/>
              <a:t>Execute 10 billion instructions per second</a:t>
            </a:r>
          </a:p>
          <a:p>
            <a:pPr lvl="2"/>
            <a:r>
              <a:rPr lang="en-US" dirty="0" smtClean="0"/>
              <a:t>Running insertion sort – </a:t>
            </a:r>
            <a:r>
              <a:rPr lang="en-US" b="1" dirty="0" smtClean="0"/>
              <a:t>slower algorithm</a:t>
            </a:r>
          </a:p>
          <a:p>
            <a:pPr lvl="1"/>
            <a:r>
              <a:rPr lang="en-US" dirty="0" smtClean="0"/>
              <a:t>Computer B</a:t>
            </a:r>
          </a:p>
          <a:p>
            <a:pPr lvl="2"/>
            <a:r>
              <a:rPr lang="en-US" b="1" dirty="0" smtClean="0"/>
              <a:t>Slower computer</a:t>
            </a:r>
          </a:p>
          <a:p>
            <a:pPr lvl="2"/>
            <a:r>
              <a:rPr lang="en-US" dirty="0" smtClean="0"/>
              <a:t>Executes 10 million instruction per second</a:t>
            </a:r>
          </a:p>
          <a:p>
            <a:pPr lvl="2"/>
            <a:r>
              <a:rPr lang="en-US" dirty="0" smtClean="0"/>
              <a:t>Running merge sort  - </a:t>
            </a:r>
            <a:r>
              <a:rPr lang="en-US" b="1" dirty="0" smtClean="0"/>
              <a:t>faster algorithm</a:t>
            </a:r>
          </a:p>
        </p:txBody>
      </p:sp>
    </p:spTree>
    <p:extLst>
      <p:ext uri="{BB962C8B-B14F-4D97-AF65-F5344CB8AC3E}">
        <p14:creationId xmlns:p14="http://schemas.microsoft.com/office/powerpoint/2010/main" val="40133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Sort 10 million data </a:t>
            </a:r>
          </a:p>
          <a:p>
            <a:pPr lvl="1"/>
            <a:r>
              <a:rPr lang="en-US" dirty="0" smtClean="0"/>
              <a:t>Computer A will take (faster m/c running slower sort)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Computer B will take (slower m/c running faster sort)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using an algorithm whose running time grows more slowly, even with a poor compiler, computer B runs more than 17 times faster than computer 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6400" y="2565400"/>
          <a:ext cx="4965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4965700" imgH="558800" progId="Equation.3">
                  <p:embed/>
                </p:oleObj>
              </mc:Choice>
              <mc:Fallback>
                <p:oleObj name="Equation" r:id="rId3" imgW="4965700" imgH="558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65400"/>
                        <a:ext cx="49657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828800" y="4089400"/>
          <a:ext cx="481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4813300" imgH="558800" progId="Equation.3">
                  <p:embed/>
                </p:oleObj>
              </mc:Choice>
              <mc:Fallback>
                <p:oleObj name="Equation" r:id="rId5" imgW="4813300" imgH="5588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89400"/>
                        <a:ext cx="4813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 – Find the Best/Worst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ArraySum</a:t>
            </a:r>
            <a:endParaRPr lang="en-US" b="1" dirty="0" smtClean="0"/>
          </a:p>
          <a:p>
            <a:pPr marL="914400" lvl="3" indent="0">
              <a:buNone/>
            </a:pP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/>
              <a:t>sumArray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[] </a:t>
            </a:r>
            <a:r>
              <a:rPr lang="en-US" sz="1700" dirty="0" err="1"/>
              <a:t>ar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l){</a:t>
            </a:r>
          </a:p>
          <a:p>
            <a:pPr marL="1188720" lvl="4" indent="0">
              <a:buNone/>
            </a:pPr>
            <a:r>
              <a:rPr lang="en-US" sz="1700" dirty="0" err="1"/>
              <a:t>int</a:t>
            </a:r>
            <a:r>
              <a:rPr lang="en-US" sz="1700" dirty="0"/>
              <a:t> sum = 0;</a:t>
            </a:r>
          </a:p>
          <a:p>
            <a:pPr marL="1188720" lvl="4" indent="0">
              <a:buNone/>
            </a:pPr>
            <a:r>
              <a:rPr lang="en-US" sz="1700" dirty="0"/>
              <a:t>for(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=0; </a:t>
            </a:r>
            <a:r>
              <a:rPr lang="en-US" sz="1700" dirty="0" err="1"/>
              <a:t>i</a:t>
            </a:r>
            <a:r>
              <a:rPr lang="en-US" sz="1700" dirty="0"/>
              <a:t>&lt;</a:t>
            </a:r>
            <a:r>
              <a:rPr lang="en-US" sz="1700" dirty="0" err="1"/>
              <a:t>l;i</a:t>
            </a:r>
            <a:r>
              <a:rPr lang="en-US" sz="1700" dirty="0"/>
              <a:t>++){</a:t>
            </a:r>
          </a:p>
          <a:p>
            <a:pPr marL="1188720" lvl="4" indent="0">
              <a:buNone/>
            </a:pPr>
            <a:r>
              <a:rPr lang="en-US" sz="1700" dirty="0" smtClean="0"/>
              <a:t>	sum </a:t>
            </a:r>
            <a:r>
              <a:rPr lang="en-US" sz="1700" dirty="0"/>
              <a:t>+= </a:t>
            </a:r>
            <a:r>
              <a:rPr lang="en-US" sz="1700" dirty="0" err="1"/>
              <a:t>ar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];</a:t>
            </a:r>
          </a:p>
          <a:p>
            <a:pPr marL="1188720" lvl="4" indent="0">
              <a:buNone/>
            </a:pPr>
            <a:r>
              <a:rPr lang="en-US" sz="1700" dirty="0" smtClean="0"/>
              <a:t>}</a:t>
            </a:r>
            <a:endParaRPr lang="en-US" sz="1700" dirty="0"/>
          </a:p>
          <a:p>
            <a:pPr marL="1188720" lvl="4" indent="0">
              <a:buNone/>
            </a:pPr>
            <a:r>
              <a:rPr lang="en-US" sz="1700" dirty="0"/>
              <a:t>return sum;</a:t>
            </a:r>
          </a:p>
          <a:p>
            <a:pPr marL="914400" lvl="3" indent="0">
              <a:buNone/>
            </a:pPr>
            <a:r>
              <a:rPr lang="en-US" sz="1700" dirty="0"/>
              <a:t>}</a:t>
            </a:r>
            <a:endParaRPr lang="en-US" sz="1700" dirty="0" smtClean="0"/>
          </a:p>
          <a:p>
            <a:r>
              <a:rPr lang="en-US" b="1" dirty="0" err="1" smtClean="0"/>
              <a:t>ArrayMax</a:t>
            </a:r>
            <a:endParaRPr lang="en-US" b="1" dirty="0" smtClean="0"/>
          </a:p>
          <a:p>
            <a:pPr marL="914400" lvl="3" indent="0">
              <a:buNone/>
            </a:pP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maxArray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[] </a:t>
            </a:r>
            <a:r>
              <a:rPr lang="en-US" sz="1700" dirty="0" err="1"/>
              <a:t>ar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l){</a:t>
            </a:r>
          </a:p>
          <a:p>
            <a:pPr marL="1188720" lvl="4" indent="0">
              <a:buNone/>
            </a:pPr>
            <a:r>
              <a:rPr lang="en-US" sz="1700" dirty="0" err="1"/>
              <a:t>int</a:t>
            </a:r>
            <a:r>
              <a:rPr lang="en-US" sz="1700" dirty="0"/>
              <a:t> max = </a:t>
            </a:r>
            <a:r>
              <a:rPr lang="en-US" sz="1700" dirty="0" err="1"/>
              <a:t>ar</a:t>
            </a:r>
            <a:r>
              <a:rPr lang="en-US" sz="1700" dirty="0"/>
              <a:t>[0];</a:t>
            </a:r>
          </a:p>
          <a:p>
            <a:pPr marL="1188720" lvl="4" indent="0">
              <a:buNone/>
            </a:pPr>
            <a:r>
              <a:rPr lang="en-US" sz="1700" dirty="0"/>
              <a:t>for(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=1; </a:t>
            </a:r>
            <a:r>
              <a:rPr lang="en-US" sz="1700" dirty="0" err="1"/>
              <a:t>i</a:t>
            </a:r>
            <a:r>
              <a:rPr lang="en-US" sz="1700" dirty="0"/>
              <a:t>&lt;</a:t>
            </a:r>
            <a:r>
              <a:rPr lang="en-US" sz="1700" dirty="0" err="1"/>
              <a:t>l;i</a:t>
            </a:r>
            <a:r>
              <a:rPr lang="en-US" sz="1700" dirty="0"/>
              <a:t>++){</a:t>
            </a:r>
          </a:p>
          <a:p>
            <a:pPr marL="1463040" lvl="5" indent="0">
              <a:buNone/>
            </a:pPr>
            <a:r>
              <a:rPr lang="en-US" sz="1700" dirty="0"/>
              <a:t>if(max&lt;</a:t>
            </a:r>
            <a:r>
              <a:rPr lang="en-US" sz="1700" dirty="0" err="1"/>
              <a:t>ar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])</a:t>
            </a:r>
          </a:p>
          <a:p>
            <a:pPr marL="1463040" lvl="5" indent="0">
              <a:buNone/>
            </a:pPr>
            <a:r>
              <a:rPr lang="en-US" sz="1700" dirty="0"/>
              <a:t>max = </a:t>
            </a:r>
            <a:r>
              <a:rPr lang="en-US" sz="1700" dirty="0" err="1"/>
              <a:t>ar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];</a:t>
            </a:r>
          </a:p>
          <a:p>
            <a:pPr marL="1188720" lvl="4" indent="0">
              <a:buNone/>
            </a:pPr>
            <a:r>
              <a:rPr lang="en-US" sz="1700" dirty="0" smtClean="0"/>
              <a:t>}</a:t>
            </a:r>
            <a:endParaRPr lang="en-US" sz="1700" dirty="0"/>
          </a:p>
          <a:p>
            <a:pPr marL="914400" lvl="3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return </a:t>
            </a:r>
            <a:r>
              <a:rPr lang="en-US" sz="1700" dirty="0"/>
              <a:t>max;</a:t>
            </a:r>
          </a:p>
          <a:p>
            <a:pPr marL="914400" lvl="3" indent="0">
              <a:buNone/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Algorithm – In Computer Science</a:t>
            </a:r>
            <a:endParaRPr lang="en-US" dirty="0"/>
          </a:p>
        </p:txBody>
      </p:sp>
      <p:sp>
        <p:nvSpPr>
          <p:cNvPr id="17412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en-US" b="1" dirty="0" smtClean="0"/>
              <a:t>An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algorithm is any well-defined computational procedure that </a:t>
            </a:r>
          </a:p>
          <a:p>
            <a:pPr lvl="1" algn="just"/>
            <a:r>
              <a:rPr lang="en-US" altLang="en-US" b="1" i="1" dirty="0" smtClean="0"/>
              <a:t>Takes </a:t>
            </a:r>
            <a:r>
              <a:rPr lang="en-US" altLang="en-US" dirty="0" smtClean="0"/>
              <a:t>some value, or set of values, as </a:t>
            </a:r>
            <a:r>
              <a:rPr lang="en-US" altLang="en-US" b="1" i="1" dirty="0" smtClean="0"/>
              <a:t>input and </a:t>
            </a:r>
          </a:p>
          <a:p>
            <a:pPr lvl="1" algn="just"/>
            <a:r>
              <a:rPr lang="en-US" altLang="en-US" b="1" i="1" dirty="0" smtClean="0"/>
              <a:t>produces some value, or set of values, as output. </a:t>
            </a:r>
          </a:p>
          <a:p>
            <a:pPr algn="just"/>
            <a:r>
              <a:rPr lang="en-US" altLang="en-US" b="1" i="1" dirty="0" smtClean="0"/>
              <a:t>An algorithm is thus a sequence of computational steps that transform the </a:t>
            </a:r>
            <a:r>
              <a:rPr lang="en-US" altLang="en-US" dirty="0" smtClean="0"/>
              <a:t>input into the output.</a:t>
            </a:r>
          </a:p>
        </p:txBody>
      </p:sp>
    </p:spTree>
    <p:extLst>
      <p:ext uri="{BB962C8B-B14F-4D97-AF65-F5344CB8AC3E}">
        <p14:creationId xmlns:p14="http://schemas.microsoft.com/office/powerpoint/2010/main" val="6924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these – Find the Best/Worst case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Matrix Sum</a:t>
            </a:r>
          </a:p>
          <a:p>
            <a:pPr marL="365760" lvl="1" indent="0">
              <a:buNone/>
            </a:pP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sumSquareMatrix</a:t>
            </a:r>
            <a:r>
              <a:rPr lang="en-US" sz="1900" dirty="0"/>
              <a:t>(</a:t>
            </a:r>
            <a:r>
              <a:rPr lang="en-US" sz="1900" dirty="0" err="1"/>
              <a:t>int</a:t>
            </a:r>
            <a:r>
              <a:rPr lang="en-US" sz="1900" dirty="0"/>
              <a:t>[][] array, </a:t>
            </a:r>
            <a:r>
              <a:rPr lang="en-US" sz="1900" dirty="0" err="1"/>
              <a:t>int</a:t>
            </a:r>
            <a:r>
              <a:rPr lang="en-US" sz="1900" dirty="0"/>
              <a:t> n){</a:t>
            </a:r>
          </a:p>
          <a:p>
            <a:pPr marL="640080" lvl="2" indent="0">
              <a:buNone/>
            </a:pPr>
            <a:r>
              <a:rPr lang="en-US" sz="1900" dirty="0" err="1"/>
              <a:t>int</a:t>
            </a:r>
            <a:r>
              <a:rPr lang="en-US" sz="1900" dirty="0"/>
              <a:t> sum=0;</a:t>
            </a:r>
          </a:p>
          <a:p>
            <a:pPr marL="640080" lvl="2" indent="0">
              <a:buNone/>
            </a:pPr>
            <a:r>
              <a:rPr lang="en-US" sz="1900" dirty="0"/>
              <a:t>for(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=0;i&lt;</a:t>
            </a:r>
            <a:r>
              <a:rPr lang="en-US" sz="1900" dirty="0" err="1"/>
              <a:t>n;i</a:t>
            </a:r>
            <a:r>
              <a:rPr lang="en-US" sz="1900" dirty="0"/>
              <a:t>++){</a:t>
            </a:r>
          </a:p>
          <a:p>
            <a:pPr marL="914400" lvl="3" indent="0">
              <a:buNone/>
            </a:pPr>
            <a:r>
              <a:rPr lang="en-US" sz="1900" dirty="0"/>
              <a:t>for(</a:t>
            </a:r>
            <a:r>
              <a:rPr lang="en-US" sz="1900" dirty="0" err="1"/>
              <a:t>int</a:t>
            </a:r>
            <a:r>
              <a:rPr lang="en-US" sz="1900" dirty="0"/>
              <a:t> j=0;j&lt;</a:t>
            </a:r>
            <a:r>
              <a:rPr lang="en-US" sz="1900" dirty="0" err="1"/>
              <a:t>n;j</a:t>
            </a:r>
            <a:r>
              <a:rPr lang="en-US" sz="1900" dirty="0"/>
              <a:t>++){</a:t>
            </a:r>
          </a:p>
          <a:p>
            <a:pPr marL="914400" lvl="3" indent="0">
              <a:buNone/>
            </a:pPr>
            <a:r>
              <a:rPr lang="en-US" sz="1900" dirty="0"/>
              <a:t>	sum+=array[</a:t>
            </a:r>
            <a:r>
              <a:rPr lang="en-US" sz="1900" dirty="0" err="1"/>
              <a:t>i</a:t>
            </a:r>
            <a:r>
              <a:rPr lang="en-US" sz="1900" dirty="0"/>
              <a:t>][j];</a:t>
            </a:r>
          </a:p>
          <a:p>
            <a:pPr marL="914400" lvl="3" indent="0">
              <a:buNone/>
            </a:pPr>
            <a:r>
              <a:rPr lang="en-US" sz="1900" dirty="0"/>
              <a:t>}</a:t>
            </a:r>
          </a:p>
          <a:p>
            <a:pPr marL="640080" lvl="2" indent="0">
              <a:buNone/>
            </a:pPr>
            <a:r>
              <a:rPr lang="en-US" sz="1900" dirty="0"/>
              <a:t>}</a:t>
            </a:r>
          </a:p>
          <a:p>
            <a:pPr marL="640080" lvl="2" indent="0">
              <a:buNone/>
            </a:pPr>
            <a:r>
              <a:rPr lang="en-US" sz="1900" dirty="0"/>
              <a:t>return sum;</a:t>
            </a:r>
          </a:p>
          <a:p>
            <a:pPr marL="365760" lvl="1" indent="0">
              <a:buNone/>
            </a:pPr>
            <a:r>
              <a:rPr lang="en-US" sz="1900" dirty="0" smtClean="0"/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14116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Constant </a:t>
            </a:r>
            <a:r>
              <a:rPr lang="en-US" i="1" dirty="0"/>
              <a:t>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 smtClean="0"/>
              <a:t>c</a:t>
            </a:r>
          </a:p>
          <a:p>
            <a:r>
              <a:rPr lang="pt-BR" i="1" dirty="0"/>
              <a:t>Logarithmic functions, 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log </a:t>
            </a:r>
            <a:r>
              <a:rPr lang="pt-BR" i="1" dirty="0" smtClean="0"/>
              <a:t>n</a:t>
            </a:r>
          </a:p>
          <a:p>
            <a:r>
              <a:rPr lang="en-US" i="1" dirty="0"/>
              <a:t>Linear 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smtClean="0"/>
              <a:t>n</a:t>
            </a:r>
          </a:p>
          <a:p>
            <a:r>
              <a:rPr lang="pt-BR" i="1" dirty="0" smtClean="0"/>
              <a:t>Superlinear </a:t>
            </a:r>
            <a:r>
              <a:rPr lang="pt-BR" i="1" dirty="0"/>
              <a:t>functions, 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</a:t>
            </a:r>
            <a:r>
              <a:rPr lang="pt-BR" i="1" dirty="0"/>
              <a:t>n </a:t>
            </a:r>
            <a:r>
              <a:rPr lang="pt-BR" dirty="0"/>
              <a:t>lg </a:t>
            </a:r>
            <a:r>
              <a:rPr lang="pt-BR" i="1" dirty="0" smtClean="0"/>
              <a:t>n</a:t>
            </a:r>
          </a:p>
          <a:p>
            <a:r>
              <a:rPr lang="en-US" i="1" dirty="0"/>
              <a:t>Quadratic 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i="1" dirty="0"/>
              <a:t>Cubic </a:t>
            </a:r>
            <a:r>
              <a:rPr lang="en-US" i="1" dirty="0" smtClean="0"/>
              <a:t>functions</a:t>
            </a:r>
            <a:r>
              <a:rPr lang="en-US" i="1" dirty="0"/>
              <a:t>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</a:p>
          <a:p>
            <a:r>
              <a:rPr lang="en-US" i="1" dirty="0" smtClean="0"/>
              <a:t>Exponential </a:t>
            </a:r>
            <a:r>
              <a:rPr lang="en-US" i="1" dirty="0"/>
              <a:t>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err="1" smtClean="0"/>
              <a:t>c</a:t>
            </a:r>
            <a:r>
              <a:rPr lang="en-US" baseline="30000" dirty="0" err="1" smtClean="0"/>
              <a:t>n</a:t>
            </a:r>
            <a:endParaRPr lang="en-US" i="1" dirty="0" smtClean="0"/>
          </a:p>
          <a:p>
            <a:r>
              <a:rPr lang="en-US" i="1" dirty="0"/>
              <a:t>Factorial 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 smtClean="0"/>
              <a:t>!</a:t>
            </a:r>
          </a:p>
          <a:p>
            <a:r>
              <a:rPr lang="pt-BR" i="1" dirty="0"/>
              <a:t>n</a:t>
            </a:r>
            <a:r>
              <a:rPr lang="pt-BR" dirty="0"/>
              <a:t>! ≥</a:t>
            </a:r>
            <a:r>
              <a:rPr lang="pt-BR" i="1" dirty="0"/>
              <a:t> </a:t>
            </a:r>
            <a:r>
              <a:rPr lang="pt-BR" dirty="0"/>
              <a:t>2</a:t>
            </a:r>
            <a:r>
              <a:rPr lang="pt-BR" i="1" baseline="30000" dirty="0"/>
              <a:t>n</a:t>
            </a:r>
            <a:r>
              <a:rPr lang="pt-BR" i="1" dirty="0"/>
              <a:t> </a:t>
            </a:r>
            <a:r>
              <a:rPr lang="pt-BR" dirty="0"/>
              <a:t>≥</a:t>
            </a:r>
            <a:r>
              <a:rPr lang="pt-BR" i="1" dirty="0"/>
              <a:t> n</a:t>
            </a:r>
            <a:r>
              <a:rPr lang="en-US" baseline="30000" dirty="0"/>
              <a:t>3</a:t>
            </a:r>
            <a:r>
              <a:rPr lang="pt-BR" dirty="0"/>
              <a:t> ≥</a:t>
            </a:r>
            <a:r>
              <a:rPr lang="pt-BR" i="1" dirty="0"/>
              <a:t> n</a:t>
            </a:r>
            <a:r>
              <a:rPr lang="en-US" baseline="30000" dirty="0"/>
              <a:t>2</a:t>
            </a:r>
            <a:r>
              <a:rPr lang="pt-BR" dirty="0"/>
              <a:t> ≥</a:t>
            </a:r>
            <a:r>
              <a:rPr lang="pt-BR" i="1" dirty="0"/>
              <a:t> n </a:t>
            </a:r>
            <a:r>
              <a:rPr lang="pt-BR" dirty="0"/>
              <a:t>log </a:t>
            </a:r>
            <a:r>
              <a:rPr lang="pt-BR" i="1" dirty="0"/>
              <a:t>n </a:t>
            </a:r>
            <a:r>
              <a:rPr lang="pt-BR" dirty="0"/>
              <a:t>≥</a:t>
            </a:r>
            <a:r>
              <a:rPr lang="pt-BR" i="1" dirty="0"/>
              <a:t> n </a:t>
            </a:r>
            <a:r>
              <a:rPr lang="pt-BR" dirty="0"/>
              <a:t>≥</a:t>
            </a:r>
            <a:r>
              <a:rPr lang="pt-BR" i="1" dirty="0"/>
              <a:t> </a:t>
            </a:r>
            <a:r>
              <a:rPr lang="pt-BR" dirty="0"/>
              <a:t>log </a:t>
            </a:r>
            <a:r>
              <a:rPr lang="pt-BR" i="1" dirty="0"/>
              <a:t>n </a:t>
            </a:r>
            <a:r>
              <a:rPr lang="pt-BR" dirty="0"/>
              <a:t>≥</a:t>
            </a:r>
            <a:r>
              <a:rPr lang="pt-BR" i="1" dirty="0"/>
              <a:t> </a:t>
            </a:r>
            <a:r>
              <a:rPr lang="pt-BR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1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Chapter 1+2 (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38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Where do we need Algorithm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Internet - Finding route, </a:t>
            </a:r>
            <a:r>
              <a:rPr lang="en-US" altLang="en-US" b="1" dirty="0" smtClean="0"/>
              <a:t>Search</a:t>
            </a:r>
          </a:p>
          <a:p>
            <a:r>
              <a:rPr lang="en-US" altLang="en-US" dirty="0" smtClean="0"/>
              <a:t>E-commerce</a:t>
            </a:r>
          </a:p>
          <a:p>
            <a:r>
              <a:rPr lang="en-US" altLang="en-US" dirty="0" smtClean="0"/>
              <a:t>Weather pattern</a:t>
            </a:r>
          </a:p>
          <a:p>
            <a:r>
              <a:rPr lang="en-US" altLang="en-US" b="1" dirty="0" smtClean="0"/>
              <a:t>Sorting</a:t>
            </a:r>
            <a:r>
              <a:rPr lang="en-US" altLang="en-US" dirty="0" smtClean="0"/>
              <a:t> – Insertion Sort, Merge Sort, Bubble Sort….</a:t>
            </a:r>
          </a:p>
          <a:p>
            <a:r>
              <a:rPr lang="en-US" altLang="en-US" dirty="0" smtClean="0"/>
              <a:t>Find Min(Shortest path), Max(Maximize Profit)</a:t>
            </a:r>
          </a:p>
          <a:p>
            <a:r>
              <a:rPr lang="en-US" altLang="en-US" dirty="0" smtClean="0"/>
              <a:t>Scheduling</a:t>
            </a:r>
          </a:p>
          <a:p>
            <a:r>
              <a:rPr lang="en-US" altLang="en-US" dirty="0" smtClean="0"/>
              <a:t>The Human Genome </a:t>
            </a:r>
          </a:p>
          <a:p>
            <a:pPr lvl="1"/>
            <a:r>
              <a:rPr lang="en-US" dirty="0" smtClean="0"/>
              <a:t>Identifying </a:t>
            </a:r>
            <a:r>
              <a:rPr lang="en-US" sz="2800" dirty="0" smtClean="0"/>
              <a:t>all the 100,000 genes in human DNA</a:t>
            </a:r>
          </a:p>
          <a:p>
            <a:pPr lvl="1"/>
            <a:r>
              <a:rPr lang="en-US" altLang="en-US" sz="2800" dirty="0" smtClean="0"/>
              <a:t>Cross matching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6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makes a good algorithm?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  <a:p>
            <a:r>
              <a:rPr lang="en-US" altLang="en-US" smtClean="0"/>
              <a:t>Efficiency</a:t>
            </a:r>
          </a:p>
          <a:p>
            <a:pPr lvl="1"/>
            <a:r>
              <a:rPr lang="en-US" altLang="en-US" smtClean="0"/>
              <a:t>Run faster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04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Simple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Assume you are asked to write an algorithm to find the GCD of 2 integers.</a:t>
            </a:r>
          </a:p>
          <a:p>
            <a:pPr lvl="1"/>
            <a:r>
              <a:rPr lang="en-US" altLang="en-US" dirty="0" smtClean="0"/>
              <a:t>Algorithm 1: Using Prime factor</a:t>
            </a:r>
          </a:p>
          <a:p>
            <a:pPr lvl="2"/>
            <a:r>
              <a:rPr lang="en-US" altLang="en-US" dirty="0" smtClean="0"/>
              <a:t>Calculate the common prime factors of the 2 numbers and multiply the factors.</a:t>
            </a:r>
          </a:p>
          <a:p>
            <a:pPr lvl="1"/>
            <a:r>
              <a:rPr lang="en-US" altLang="en-US" dirty="0" smtClean="0"/>
              <a:t>Algorithm 2(Euclidean method): Using Divisor</a:t>
            </a:r>
          </a:p>
        </p:txBody>
      </p:sp>
    </p:spTree>
    <p:extLst>
      <p:ext uri="{BB962C8B-B14F-4D97-AF65-F5344CB8AC3E}">
        <p14:creationId xmlns:p14="http://schemas.microsoft.com/office/powerpoint/2010/main" val="21222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Algorithm 1: Using Prime factor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Calculate Prime Factors of number n1</a:t>
            </a:r>
          </a:p>
          <a:p>
            <a:r>
              <a:rPr lang="en-US" altLang="en-US" smtClean="0"/>
              <a:t>Calculate Prime Factors of number n2</a:t>
            </a:r>
          </a:p>
          <a:p>
            <a:r>
              <a:rPr lang="en-US" altLang="en-US" smtClean="0"/>
              <a:t>Identify the common factors</a:t>
            </a:r>
          </a:p>
          <a:p>
            <a:r>
              <a:rPr lang="en-US" altLang="en-US" smtClean="0"/>
              <a:t>Multiply the factors and return</a:t>
            </a:r>
          </a:p>
          <a:p>
            <a:endParaRPr lang="en-US" altLang="en-US" smtClean="0"/>
          </a:p>
          <a:p>
            <a:r>
              <a:rPr lang="en-US" altLang="en-US" smtClean="0"/>
              <a:t>Example:  n1 = 8, n2 = 36</a:t>
            </a:r>
          </a:p>
          <a:p>
            <a:pPr lvl="1"/>
            <a:r>
              <a:rPr lang="en-US" altLang="en-US" smtClean="0"/>
              <a:t>8= 2x2x2</a:t>
            </a:r>
          </a:p>
          <a:p>
            <a:pPr lvl="1"/>
            <a:r>
              <a:rPr lang="en-US" altLang="en-US" smtClean="0"/>
              <a:t>36 = 2x2x3x3</a:t>
            </a:r>
          </a:p>
          <a:p>
            <a:pPr lvl="1"/>
            <a:r>
              <a:rPr lang="en-US" altLang="en-US" smtClean="0"/>
              <a:t>Common factors 2,2</a:t>
            </a:r>
          </a:p>
          <a:p>
            <a:pPr lvl="1"/>
            <a:r>
              <a:rPr lang="en-US" altLang="en-US" smtClean="0"/>
              <a:t>GCD = 2x2 = 4</a:t>
            </a:r>
          </a:p>
        </p:txBody>
      </p:sp>
    </p:spTree>
    <p:extLst>
      <p:ext uri="{BB962C8B-B14F-4D97-AF65-F5344CB8AC3E}">
        <p14:creationId xmlns:p14="http://schemas.microsoft.com/office/powerpoint/2010/main" val="26260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Algorithm 2(Euclidean method)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Algorithm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While n1 is not divided by n2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Calculate remainder r = n1 mod n2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n1=n2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n2=r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Return n2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Example: n2 = 8, n1= 36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Iteration 1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n1 is not divided by n2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r= 36%8 = 4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Iteration 2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n1(8) is divided by n2(4)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Return 4 as </a:t>
            </a:r>
            <a:r>
              <a:rPr lang="en-US" dirty="0" err="1" smtClean="0"/>
              <a:t>gcd</a:t>
            </a:r>
            <a:r>
              <a:rPr lang="en-US" dirty="0" smtClean="0"/>
              <a:t>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0" y="1447800"/>
            <a:ext cx="6172200" cy="2053590"/>
          </a:xfrm>
        </p:spPr>
        <p:txBody>
          <a:bodyPr/>
          <a:lstStyle/>
          <a:p>
            <a:r>
              <a:rPr lang="en-US" sz="3200" dirty="0" smtClean="0"/>
              <a:t>Which one will you choose for your program?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2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1372</TotalTime>
  <Words>2157</Words>
  <Application>Microsoft Office PowerPoint</Application>
  <PresentationFormat>On-screen Show (4:3)</PresentationFormat>
  <Paragraphs>376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Oriel</vt:lpstr>
      <vt:lpstr>Equation</vt:lpstr>
      <vt:lpstr>Algorithm Analysis- Introduction</vt:lpstr>
      <vt:lpstr>What is Algorithm</vt:lpstr>
      <vt:lpstr>What is Algorithm – In Computer Science</vt:lpstr>
      <vt:lpstr>Where do we need Algorithm</vt:lpstr>
      <vt:lpstr>What makes a good algorithm?</vt:lpstr>
      <vt:lpstr>A Simple Problem</vt:lpstr>
      <vt:lpstr>Algorithm 1: Using Prime factor</vt:lpstr>
      <vt:lpstr>Algorithm 2(Euclidean method)</vt:lpstr>
      <vt:lpstr>Which one will you choose for your program?</vt:lpstr>
      <vt:lpstr>Algorithm 1: Using Prime factor</vt:lpstr>
      <vt:lpstr>Algorithm 2(Euclidean method)</vt:lpstr>
      <vt:lpstr>Algorithm Analysis</vt:lpstr>
      <vt:lpstr>Another Example:</vt:lpstr>
      <vt:lpstr>Analysis of Algorithm</vt:lpstr>
      <vt:lpstr>Analysis of Algorithm – RAM Model (Random-Access Machine)</vt:lpstr>
      <vt:lpstr>RAM Model – Time Complexity</vt:lpstr>
      <vt:lpstr>RAM Model – Time Complexity</vt:lpstr>
      <vt:lpstr>RAM Model – Time Complexity</vt:lpstr>
      <vt:lpstr>So, what is algorithm analysis?</vt:lpstr>
      <vt:lpstr>Insertion Sort Algorithm</vt:lpstr>
      <vt:lpstr>Insertion Sort Algorithm</vt:lpstr>
      <vt:lpstr>Time Complexity – Insertion Sort</vt:lpstr>
      <vt:lpstr>Best Case</vt:lpstr>
      <vt:lpstr>Worst Case</vt:lpstr>
      <vt:lpstr>Worst Case</vt:lpstr>
      <vt:lpstr>Comparison of Growth rate </vt:lpstr>
      <vt:lpstr>Another Comparison</vt:lpstr>
      <vt:lpstr>Another Comparison</vt:lpstr>
      <vt:lpstr>Try these – Find the Best/Worst case time complexity</vt:lpstr>
      <vt:lpstr>Try these – Find the Best/Worst case time complexity</vt:lpstr>
      <vt:lpstr>Different functions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Analysis- Introduction</dc:title>
  <dc:creator>Tanjina Helaly</dc:creator>
  <cp:lastModifiedBy>MY</cp:lastModifiedBy>
  <cp:revision>39</cp:revision>
  <dcterms:created xsi:type="dcterms:W3CDTF">2017-10-07T11:09:41Z</dcterms:created>
  <dcterms:modified xsi:type="dcterms:W3CDTF">2020-02-23T06:31:27Z</dcterms:modified>
</cp:coreProperties>
</file>