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00" r:id="rId2"/>
    <p:sldId id="301" r:id="rId3"/>
    <p:sldId id="302" r:id="rId4"/>
    <p:sldId id="303" r:id="rId5"/>
    <p:sldId id="304" r:id="rId6"/>
    <p:sldId id="307" r:id="rId7"/>
    <p:sldId id="322" r:id="rId8"/>
    <p:sldId id="308" r:id="rId9"/>
    <p:sldId id="309" r:id="rId10"/>
    <p:sldId id="310" r:id="rId11"/>
    <p:sldId id="315" r:id="rId12"/>
    <p:sldId id="316" r:id="rId13"/>
    <p:sldId id="318" r:id="rId14"/>
    <p:sldId id="321" r:id="rId15"/>
    <p:sldId id="324" r:id="rId16"/>
    <p:sldId id="319" r:id="rId17"/>
    <p:sldId id="323" r:id="rId18"/>
    <p:sldId id="320" r:id="rId19"/>
    <p:sldId id="306" r:id="rId20"/>
    <p:sldId id="312" r:id="rId21"/>
    <p:sldId id="313" r:id="rId22"/>
    <p:sldId id="314" r:id="rId23"/>
    <p:sldId id="32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FC80B3-E68B-480B-BF8D-53730CB179B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br>
              <a:rPr lang="en-US" dirty="0" smtClean="0"/>
            </a:br>
            <a:r>
              <a:rPr lang="en-US" dirty="0" smtClean="0"/>
              <a:t>The Maximum </a:t>
            </a:r>
            <a:r>
              <a:rPr lang="en-US" dirty="0" err="1" smtClean="0"/>
              <a:t>SubArray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 smtClean="0"/>
          </a:p>
          <a:p>
            <a:r>
              <a:rPr lang="en-US" dirty="0" smtClean="0"/>
              <a:t>CSI 227: Algorithms, Fall 2017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United International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>
            <a:normAutofit/>
          </a:bodyPr>
          <a:lstStyle/>
          <a:p>
            <a:r>
              <a:rPr lang="en-US" dirty="0" smtClean="0"/>
              <a:t>Combine the Solution.</a:t>
            </a:r>
          </a:p>
          <a:p>
            <a:pPr lvl="1"/>
            <a:r>
              <a:rPr lang="en-US" dirty="0" smtClean="0"/>
              <a:t>MSS of the whole array would be the biggest MSS among three(left, right an cross)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4895" y="2174875"/>
          <a:ext cx="192532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769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8923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19086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64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3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3928" y="16002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/>
              <a:t>FindMaxSubArray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[] A, low, high){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if(high == low)</a:t>
            </a:r>
          </a:p>
          <a:p>
            <a:pPr lvl="1">
              <a:buNone/>
            </a:pPr>
            <a:r>
              <a:rPr lang="en-US" sz="1600" dirty="0" smtClean="0"/>
              <a:t> 	</a:t>
            </a:r>
            <a:r>
              <a:rPr lang="en-US" sz="1600" b="1" dirty="0" smtClean="0"/>
              <a:t>return (low, high, A[low]);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else{</a:t>
            </a:r>
          </a:p>
          <a:p>
            <a:pPr lvl="2">
              <a:buNone/>
            </a:pPr>
            <a:r>
              <a:rPr lang="en-US" sz="1600" b="1" dirty="0" smtClean="0"/>
              <a:t>mid = (</a:t>
            </a:r>
            <a:r>
              <a:rPr lang="en-US" sz="1600" b="1" dirty="0" err="1" smtClean="0"/>
              <a:t>low+high</a:t>
            </a:r>
            <a:r>
              <a:rPr lang="en-US" sz="1600" b="1" dirty="0" smtClean="0"/>
              <a:t>)/2;</a:t>
            </a:r>
          </a:p>
          <a:p>
            <a:pPr lvl="2">
              <a:buNone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leftlow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lefthigh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leftsum</a:t>
            </a:r>
            <a:r>
              <a:rPr lang="en-US" sz="1600" b="1" dirty="0" smtClean="0"/>
              <a:t>) = </a:t>
            </a:r>
            <a:r>
              <a:rPr lang="en-US" sz="1600" b="1" i="1" dirty="0" err="1" smtClean="0"/>
              <a:t>FindMaxSubArray</a:t>
            </a:r>
            <a:r>
              <a:rPr lang="en-US" sz="1600" b="1" i="1" dirty="0" smtClean="0"/>
              <a:t>(A, low, mid);</a:t>
            </a:r>
          </a:p>
          <a:p>
            <a:pPr lvl="2">
              <a:buNone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rightlow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righthigh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rightsum</a:t>
            </a:r>
            <a:r>
              <a:rPr lang="en-US" sz="1600" b="1" dirty="0" smtClean="0"/>
              <a:t>) = </a:t>
            </a:r>
            <a:r>
              <a:rPr lang="en-US" sz="1600" b="1" i="1" dirty="0" err="1" smtClean="0"/>
              <a:t>FindMaxSubArray</a:t>
            </a:r>
            <a:r>
              <a:rPr lang="en-US" sz="1600" b="1" i="1" dirty="0" smtClean="0"/>
              <a:t>(A, mid+1, high);</a:t>
            </a:r>
          </a:p>
          <a:p>
            <a:pPr lvl="2">
              <a:buNone/>
            </a:pPr>
            <a:r>
              <a:rPr lang="en-US" sz="1600" dirty="0" smtClean="0"/>
              <a:t> (</a:t>
            </a:r>
            <a:r>
              <a:rPr lang="en-US" sz="1600" b="1" dirty="0" err="1" smtClean="0"/>
              <a:t>crosslow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crosshigh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crosssum</a:t>
            </a:r>
            <a:r>
              <a:rPr lang="en-US" sz="1600" b="1" dirty="0" smtClean="0"/>
              <a:t>) = </a:t>
            </a:r>
            <a:r>
              <a:rPr lang="en-US" sz="1600" b="1" i="1" dirty="0" err="1" smtClean="0"/>
              <a:t>FindCrossMaxSubArray</a:t>
            </a:r>
            <a:r>
              <a:rPr lang="en-US" sz="1600" b="1" i="1" dirty="0" smtClean="0"/>
              <a:t>(A, low, mid, high);</a:t>
            </a:r>
          </a:p>
          <a:p>
            <a:pPr lvl="2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if(</a:t>
            </a:r>
            <a:r>
              <a:rPr lang="en-US" sz="1600" b="1" dirty="0" err="1" smtClean="0"/>
              <a:t>leftsum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rightsum</a:t>
            </a:r>
            <a:r>
              <a:rPr lang="en-US" sz="1600" b="1" dirty="0" smtClean="0"/>
              <a:t> &amp;&amp; </a:t>
            </a:r>
            <a:r>
              <a:rPr lang="en-US" sz="1600" b="1" dirty="0" err="1" smtClean="0"/>
              <a:t>leftum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crosssum</a:t>
            </a:r>
            <a:r>
              <a:rPr lang="en-US" sz="1600" b="1" dirty="0" smtClean="0"/>
              <a:t>)</a:t>
            </a:r>
          </a:p>
          <a:p>
            <a:pPr lvl="2">
              <a:buNone/>
            </a:pPr>
            <a:r>
              <a:rPr lang="en-US" sz="1600" dirty="0" smtClean="0"/>
              <a:t>	 </a:t>
            </a:r>
            <a:r>
              <a:rPr lang="en-US" sz="1600" b="1" dirty="0" smtClean="0"/>
              <a:t>return (</a:t>
            </a:r>
            <a:r>
              <a:rPr lang="en-US" sz="1600" b="1" dirty="0" err="1" smtClean="0"/>
              <a:t>leftlow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lefthigh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leftsum</a:t>
            </a:r>
            <a:r>
              <a:rPr lang="en-US" sz="1600" b="1" dirty="0" smtClean="0"/>
              <a:t>);</a:t>
            </a:r>
          </a:p>
          <a:p>
            <a:pPr lvl="2">
              <a:buNone/>
            </a:pPr>
            <a:r>
              <a:rPr lang="en-US" sz="1600" dirty="0" smtClean="0"/>
              <a:t>  </a:t>
            </a:r>
            <a:r>
              <a:rPr lang="en-US" sz="1600" b="1" dirty="0" smtClean="0"/>
              <a:t>else if(</a:t>
            </a:r>
            <a:r>
              <a:rPr lang="en-US" sz="1600" b="1" dirty="0" err="1" smtClean="0"/>
              <a:t>rightsum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leftsum</a:t>
            </a:r>
            <a:r>
              <a:rPr lang="en-US" sz="1600" b="1" dirty="0" smtClean="0"/>
              <a:t> &amp;&amp; </a:t>
            </a:r>
            <a:r>
              <a:rPr lang="en-US" sz="1600" b="1" dirty="0" err="1" smtClean="0"/>
              <a:t>rightsum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crosssum</a:t>
            </a:r>
            <a:r>
              <a:rPr lang="en-US" sz="1600" b="1" dirty="0" smtClean="0"/>
              <a:t>)</a:t>
            </a:r>
          </a:p>
          <a:p>
            <a:pPr lvl="2">
              <a:buNone/>
            </a:pPr>
            <a:r>
              <a:rPr lang="en-US" sz="1600" dirty="0" smtClean="0"/>
              <a:t> 	</a:t>
            </a:r>
            <a:r>
              <a:rPr lang="en-US" sz="1600" b="1" dirty="0" smtClean="0"/>
              <a:t>return (</a:t>
            </a:r>
            <a:r>
              <a:rPr lang="en-US" sz="1600" b="1" dirty="0" err="1" smtClean="0"/>
              <a:t>rightlow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righthigh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rightsum</a:t>
            </a:r>
            <a:r>
              <a:rPr lang="en-US" sz="1600" b="1" dirty="0" smtClean="0"/>
              <a:t>);</a:t>
            </a:r>
          </a:p>
          <a:p>
            <a:pPr lvl="1">
              <a:buNone/>
            </a:pPr>
            <a:r>
              <a:rPr lang="en-US" sz="1600" dirty="0" smtClean="0"/>
              <a:t> 	}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return </a:t>
            </a:r>
            <a:r>
              <a:rPr lang="en-US" sz="1600" dirty="0" smtClean="0"/>
              <a:t>(</a:t>
            </a:r>
            <a:r>
              <a:rPr lang="en-US" sz="1600" b="1" dirty="0" err="1" smtClean="0"/>
              <a:t>crosslow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crosshigh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crosssum</a:t>
            </a:r>
            <a:r>
              <a:rPr lang="en-US" sz="1600" b="1" dirty="0" smtClean="0"/>
              <a:t>);</a:t>
            </a:r>
          </a:p>
          <a:p>
            <a:pPr lvl="1">
              <a:buNone/>
            </a:pPr>
            <a:r>
              <a:rPr lang="en-US" sz="16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 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Crossing </a:t>
            </a:r>
            <a:r>
              <a:rPr lang="en-US" dirty="0" err="1" smtClean="0"/>
              <a:t>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err="1" smtClean="0"/>
              <a:t>FindCrossMaxSubArray</a:t>
            </a:r>
            <a:r>
              <a:rPr lang="en-US" b="1" i="1" dirty="0" smtClean="0"/>
              <a:t>(A, low, mid, high)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leftSum</a:t>
            </a:r>
            <a:r>
              <a:rPr lang="en-US" b="1" dirty="0" smtClean="0"/>
              <a:t> = -</a:t>
            </a:r>
            <a:r>
              <a:rPr lang="el-GR" b="1" dirty="0" smtClean="0"/>
              <a:t>α</a:t>
            </a:r>
            <a:endParaRPr lang="en-US" b="1" i="1" dirty="0" smtClean="0"/>
          </a:p>
          <a:p>
            <a:pPr lvl="1">
              <a:buNone/>
            </a:pPr>
            <a:r>
              <a:rPr lang="en-US" b="1" dirty="0" smtClean="0"/>
              <a:t>sum=0;</a:t>
            </a:r>
          </a:p>
          <a:p>
            <a:pPr lvl="1">
              <a:buNone/>
            </a:pPr>
            <a:r>
              <a:rPr lang="nn-NO" b="1" dirty="0" smtClean="0"/>
              <a:t>For i= mid down to low</a:t>
            </a:r>
          </a:p>
          <a:p>
            <a:pPr lvl="2">
              <a:buNone/>
            </a:pPr>
            <a:r>
              <a:rPr lang="en-US" dirty="0" smtClean="0"/>
              <a:t>sum +=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2">
              <a:buNone/>
            </a:pPr>
            <a:r>
              <a:rPr lang="en-US" b="1" dirty="0" smtClean="0"/>
              <a:t>if(sum&gt;</a:t>
            </a:r>
            <a:r>
              <a:rPr lang="en-US" b="1" dirty="0" err="1" smtClean="0"/>
              <a:t>leftSum</a:t>
            </a:r>
            <a:r>
              <a:rPr lang="en-US" b="1" dirty="0" smtClean="0"/>
              <a:t>){</a:t>
            </a:r>
          </a:p>
          <a:p>
            <a:pPr lvl="3">
              <a:buNone/>
            </a:pPr>
            <a:r>
              <a:rPr lang="en-US" dirty="0" err="1" smtClean="0"/>
              <a:t>leftSum</a:t>
            </a:r>
            <a:r>
              <a:rPr lang="en-US" dirty="0" smtClean="0"/>
              <a:t> = sum;</a:t>
            </a:r>
          </a:p>
          <a:p>
            <a:pPr lvl="3">
              <a:buNone/>
            </a:pPr>
            <a:r>
              <a:rPr lang="en-US" dirty="0" err="1" smtClean="0"/>
              <a:t>maxLeft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b="1" dirty="0" err="1" smtClean="0"/>
              <a:t>rightSum</a:t>
            </a:r>
            <a:r>
              <a:rPr lang="en-US" b="1" dirty="0" smtClean="0"/>
              <a:t> = -</a:t>
            </a:r>
            <a:r>
              <a:rPr lang="el-GR" b="1" dirty="0" smtClean="0"/>
              <a:t>α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sum=0;</a:t>
            </a:r>
          </a:p>
          <a:p>
            <a:pPr lvl="1"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= mid+1 to high</a:t>
            </a:r>
          </a:p>
          <a:p>
            <a:pPr lvl="2">
              <a:buNone/>
            </a:pPr>
            <a:r>
              <a:rPr lang="en-US" dirty="0" smtClean="0"/>
              <a:t>sum +=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2">
              <a:buNone/>
            </a:pPr>
            <a:r>
              <a:rPr lang="en-US" b="1" dirty="0" smtClean="0"/>
              <a:t>if(sum&gt;</a:t>
            </a:r>
            <a:r>
              <a:rPr lang="en-US" b="1" dirty="0" err="1" smtClean="0"/>
              <a:t>rightSum</a:t>
            </a:r>
            <a:r>
              <a:rPr lang="en-US" b="1" dirty="0" smtClean="0"/>
              <a:t>){</a:t>
            </a:r>
          </a:p>
          <a:p>
            <a:pPr lvl="3">
              <a:buNone/>
            </a:pPr>
            <a:r>
              <a:rPr lang="en-US" dirty="0" err="1" smtClean="0"/>
              <a:t>rightSum</a:t>
            </a:r>
            <a:r>
              <a:rPr lang="en-US" dirty="0" smtClean="0"/>
              <a:t> = sum;</a:t>
            </a:r>
          </a:p>
          <a:p>
            <a:pPr lvl="3">
              <a:buNone/>
            </a:pPr>
            <a:r>
              <a:rPr lang="en-US" dirty="0" err="1" smtClean="0"/>
              <a:t>maxRight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return (</a:t>
            </a:r>
            <a:r>
              <a:rPr lang="en-US" b="1" dirty="0" err="1" smtClean="0"/>
              <a:t>maxLeft</a:t>
            </a:r>
            <a:r>
              <a:rPr lang="en-US" b="1" dirty="0" smtClean="0"/>
              <a:t>, </a:t>
            </a:r>
            <a:r>
              <a:rPr lang="en-US" b="1" dirty="0" err="1" smtClean="0"/>
              <a:t>maxRight</a:t>
            </a:r>
            <a:r>
              <a:rPr lang="en-US" b="1" dirty="0" smtClean="0"/>
              <a:t>, </a:t>
            </a:r>
            <a:r>
              <a:rPr lang="en-US" b="1" dirty="0" err="1" smtClean="0"/>
              <a:t>leftSum+rightSum</a:t>
            </a:r>
            <a:r>
              <a:rPr lang="en-US" b="1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7467600" cy="3349752"/>
          </a:xfrm>
        </p:spPr>
        <p:txBody>
          <a:bodyPr/>
          <a:lstStyle/>
          <a:p>
            <a:pPr lvl="1"/>
            <a:r>
              <a:rPr lang="en-US" dirty="0" smtClean="0"/>
              <a:t>T(n/2) for each subarray of size n/</a:t>
            </a:r>
          </a:p>
          <a:p>
            <a:pPr lvl="1"/>
            <a:r>
              <a:rPr lang="en-US" dirty="0" smtClean="0"/>
              <a:t>(n) for the cross array MSS</a:t>
            </a:r>
          </a:p>
          <a:p>
            <a:pPr lvl="1"/>
            <a:r>
              <a:rPr lang="en-US" dirty="0"/>
              <a:t></a:t>
            </a:r>
            <a:r>
              <a:rPr lang="en-US" dirty="0" smtClean="0"/>
              <a:t>(1) </a:t>
            </a:r>
            <a:r>
              <a:rPr lang="en-US" dirty="0"/>
              <a:t>for the </a:t>
            </a:r>
            <a:r>
              <a:rPr lang="en-US" dirty="0" smtClean="0"/>
              <a:t>comparing the 3 MSS(left, right and cross)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is similar to merge sort</a:t>
            </a:r>
          </a:p>
          <a:p>
            <a:r>
              <a:rPr lang="en-US" dirty="0" smtClean="0"/>
              <a:t>T(n) =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i="1" dirty="0" smtClean="0"/>
              <a:t>n log 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6082" name="Content Placeholder 3"/>
          <p:cNvGraphicFramePr>
            <a:graphicFrameLocks noChangeAspect="1"/>
          </p:cNvGraphicFramePr>
          <p:nvPr/>
        </p:nvGraphicFramePr>
        <p:xfrm>
          <a:off x="914400" y="1905000"/>
          <a:ext cx="6096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3733560" imgH="647640" progId="Equation.3">
                  <p:embed/>
                </p:oleObj>
              </mc:Choice>
              <mc:Fallback>
                <p:oleObj name="Equation" r:id="rId3" imgW="3733560" imgH="6476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0960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Kadane’s</a:t>
            </a:r>
            <a:r>
              <a:rPr lang="en-US" dirty="0"/>
              <a:t> </a:t>
            </a:r>
            <a:r>
              <a:rPr lang="en-US" dirty="0" smtClean="0"/>
              <a:t>Algorithm – Original version -(n)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Scan/iterate through the list once. </a:t>
            </a:r>
          </a:p>
          <a:p>
            <a:pPr lvl="1"/>
            <a:r>
              <a:rPr lang="en-US" dirty="0"/>
              <a:t>Time Complexity: (n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Drawback: Original version only works if the array has at least 1 positive element.</a:t>
            </a:r>
          </a:p>
          <a:p>
            <a:r>
              <a:rPr lang="en-US" dirty="0" smtClean="0"/>
              <a:t>Algorithm</a:t>
            </a:r>
            <a:endParaRPr lang="en-US" dirty="0"/>
          </a:p>
          <a:p>
            <a:pPr marL="640080" lvl="2" indent="0">
              <a:buNone/>
            </a:pPr>
            <a:r>
              <a:rPr lang="en-US" sz="1600" b="1" dirty="0" err="1" smtClean="0"/>
              <a:t>findMaxSubArraySum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/>
              <a:t>[] a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pPr marL="914400" lvl="3" indent="0">
              <a:buNone/>
            </a:pPr>
            <a:r>
              <a:rPr lang="en-US" sz="1600" b="1" dirty="0" err="1" smtClean="0"/>
              <a:t>max_so_far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smtClean="0"/>
              <a:t>0, </a:t>
            </a:r>
            <a:r>
              <a:rPr lang="en-US" sz="1600" b="1" dirty="0" err="1"/>
              <a:t>max_ending_here</a:t>
            </a:r>
            <a:r>
              <a:rPr lang="en-US" sz="1600" b="1" dirty="0"/>
              <a:t> = 0</a:t>
            </a:r>
            <a:r>
              <a:rPr lang="en-US" sz="1600" b="1" dirty="0" smtClean="0"/>
              <a:t>;</a:t>
            </a:r>
            <a:endParaRPr lang="en-US" sz="1600" dirty="0"/>
          </a:p>
          <a:p>
            <a:pPr marL="914400" lvl="3" indent="0">
              <a:buNone/>
            </a:pPr>
            <a:r>
              <a:rPr lang="en-US" sz="1600" b="1" dirty="0" smtClean="0"/>
              <a:t>For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= 1 to length</a:t>
            </a:r>
            <a:endParaRPr lang="en-US" sz="1600" b="1" dirty="0"/>
          </a:p>
          <a:p>
            <a:pPr marL="1188720" lvl="4" indent="0">
              <a:buNone/>
            </a:pPr>
            <a:r>
              <a:rPr lang="en-US" dirty="0" err="1"/>
              <a:t>max_ending_here</a:t>
            </a:r>
            <a:r>
              <a:rPr lang="en-US" dirty="0"/>
              <a:t> += a[</a:t>
            </a:r>
            <a:r>
              <a:rPr lang="en-US" dirty="0" err="1"/>
              <a:t>i</a:t>
            </a:r>
            <a:r>
              <a:rPr lang="en-US" dirty="0" smtClean="0"/>
              <a:t>];</a:t>
            </a:r>
          </a:p>
          <a:p>
            <a:pPr marL="1188720" lvl="4" indent="0">
              <a:buNone/>
            </a:pPr>
            <a:endParaRPr lang="en-US" dirty="0"/>
          </a:p>
          <a:p>
            <a:pPr marL="1188720" lvl="4" indent="0">
              <a:buNone/>
            </a:pPr>
            <a:r>
              <a:rPr lang="en-US" b="1" dirty="0" smtClean="0"/>
              <a:t>if(</a:t>
            </a:r>
            <a:r>
              <a:rPr lang="en-US" b="1" dirty="0" err="1" smtClean="0"/>
              <a:t>max_ending_here</a:t>
            </a:r>
            <a:r>
              <a:rPr lang="en-US" b="1" dirty="0" smtClean="0"/>
              <a:t>&lt;0])</a:t>
            </a:r>
            <a:endParaRPr lang="en-US" b="1" dirty="0"/>
          </a:p>
          <a:p>
            <a:pPr marL="1188720" lvl="4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max_ending_here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0;</a:t>
            </a:r>
            <a:endParaRPr lang="en-US" dirty="0"/>
          </a:p>
          <a:p>
            <a:pPr marL="914400" lvl="3" indent="0">
              <a:buNone/>
            </a:pPr>
            <a:endParaRPr lang="en-US" sz="1600" dirty="0"/>
          </a:p>
          <a:p>
            <a:pPr marL="1188720" lvl="4" indent="0">
              <a:buNone/>
            </a:pPr>
            <a:r>
              <a:rPr lang="en-US" b="1" dirty="0"/>
              <a:t>if(</a:t>
            </a:r>
            <a:r>
              <a:rPr lang="en-US" b="1" dirty="0" err="1"/>
              <a:t>max_ending_here</a:t>
            </a:r>
            <a:r>
              <a:rPr lang="en-US" b="1" dirty="0"/>
              <a:t>&gt;</a:t>
            </a:r>
            <a:r>
              <a:rPr lang="en-US" b="1" dirty="0" err="1"/>
              <a:t>max_so_far</a:t>
            </a:r>
            <a:r>
              <a:rPr lang="en-US" b="1" dirty="0" smtClean="0"/>
              <a:t>)</a:t>
            </a:r>
            <a:endParaRPr lang="en-US" dirty="0"/>
          </a:p>
          <a:p>
            <a:pPr marL="1463040" lvl="5" indent="0">
              <a:buNone/>
            </a:pPr>
            <a:r>
              <a:rPr lang="en-US" dirty="0" err="1"/>
              <a:t>max_so_far</a:t>
            </a:r>
            <a:r>
              <a:rPr lang="en-US" dirty="0"/>
              <a:t> = </a:t>
            </a:r>
            <a:r>
              <a:rPr lang="en-US" dirty="0" err="1"/>
              <a:t>max_ending_here</a:t>
            </a:r>
            <a:r>
              <a:rPr lang="en-US" dirty="0" smtClean="0"/>
              <a:t>;</a:t>
            </a:r>
            <a:endParaRPr lang="en-US" dirty="0"/>
          </a:p>
          <a:p>
            <a:pPr marL="914400" lvl="3" indent="0">
              <a:buNone/>
            </a:pPr>
            <a:endParaRPr lang="en-US" dirty="0"/>
          </a:p>
          <a:p>
            <a:pPr marL="914400" lvl="3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max_so_far</a:t>
            </a:r>
            <a:r>
              <a:rPr lang="en-US" dirty="0" smtClean="0"/>
              <a:t>;</a:t>
            </a:r>
            <a:endParaRPr lang="en-US" dirty="0"/>
          </a:p>
          <a:p>
            <a:pPr marL="640080" lvl="2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Kadane’s</a:t>
            </a:r>
            <a:r>
              <a:rPr lang="en-US" dirty="0"/>
              <a:t> </a:t>
            </a:r>
            <a:r>
              <a:rPr lang="en-US" dirty="0" smtClean="0"/>
              <a:t>Algorithm – Modified version(n)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Works for any array- for both positive and/or negative elements.</a:t>
            </a:r>
          </a:p>
          <a:p>
            <a:r>
              <a:rPr lang="en-US" dirty="0" smtClean="0"/>
              <a:t>Algorithm</a:t>
            </a:r>
            <a:endParaRPr lang="en-US" dirty="0"/>
          </a:p>
          <a:p>
            <a:pPr marL="640080" lvl="2" indent="0">
              <a:buNone/>
            </a:pPr>
            <a:r>
              <a:rPr lang="en-US" sz="1900" b="1" dirty="0" err="1" smtClean="0"/>
              <a:t>findMaxSubArraySum</a:t>
            </a:r>
            <a:r>
              <a:rPr lang="en-US" sz="1900" b="1" dirty="0" smtClean="0"/>
              <a:t>(</a:t>
            </a:r>
            <a:r>
              <a:rPr lang="en-US" sz="1900" b="1" dirty="0" err="1" smtClean="0"/>
              <a:t>int</a:t>
            </a:r>
            <a:r>
              <a:rPr lang="en-US" sz="1900" b="1" dirty="0"/>
              <a:t>[] a</a:t>
            </a:r>
            <a:r>
              <a:rPr lang="en-US" sz="1900" b="1" dirty="0" smtClean="0"/>
              <a:t>)</a:t>
            </a:r>
            <a:endParaRPr lang="en-US" sz="1900" b="1" dirty="0"/>
          </a:p>
          <a:p>
            <a:pPr marL="914400" lvl="3" indent="0">
              <a:buNone/>
            </a:pPr>
            <a:r>
              <a:rPr lang="en-US" sz="1900" b="1" dirty="0" err="1" smtClean="0"/>
              <a:t>max_so_far</a:t>
            </a:r>
            <a:r>
              <a:rPr lang="en-US" sz="1900" b="1" dirty="0" smtClean="0"/>
              <a:t> </a:t>
            </a:r>
            <a:r>
              <a:rPr lang="en-US" sz="1900" b="1" dirty="0"/>
              <a:t>= </a:t>
            </a:r>
            <a:r>
              <a:rPr lang="en-US" sz="1900" b="1" dirty="0" smtClean="0"/>
              <a:t>a[1], </a:t>
            </a:r>
            <a:r>
              <a:rPr lang="en-US" sz="1900" b="1" dirty="0" err="1"/>
              <a:t>max_ending_here</a:t>
            </a:r>
            <a:r>
              <a:rPr lang="en-US" sz="1900" b="1" dirty="0"/>
              <a:t> = </a:t>
            </a:r>
            <a:r>
              <a:rPr lang="en-US" sz="1900" b="1" dirty="0" smtClean="0"/>
              <a:t>a[1];</a:t>
            </a:r>
          </a:p>
          <a:p>
            <a:pPr marL="914400" lvl="3" indent="0">
              <a:buNone/>
            </a:pPr>
            <a:r>
              <a:rPr lang="en-US" sz="1900" dirty="0"/>
              <a:t>// To find start and end index, need the following variables.</a:t>
            </a:r>
          </a:p>
          <a:p>
            <a:pPr marL="914400" lvl="3" indent="0">
              <a:buNone/>
            </a:pPr>
            <a:r>
              <a:rPr lang="en-US" sz="1900" dirty="0"/>
              <a:t>// If you want you can also return these value</a:t>
            </a:r>
          </a:p>
          <a:p>
            <a:pPr marL="914400" lvl="3" indent="0">
              <a:buNone/>
            </a:pPr>
            <a:r>
              <a:rPr lang="en-US" sz="1900" b="1" dirty="0" err="1" smtClean="0"/>
              <a:t>s_index</a:t>
            </a:r>
            <a:r>
              <a:rPr lang="en-US" sz="1900" b="1" dirty="0" smtClean="0"/>
              <a:t>=0,e_index=0</a:t>
            </a:r>
            <a:r>
              <a:rPr lang="en-US" sz="1900" b="1" dirty="0"/>
              <a:t>, </a:t>
            </a:r>
            <a:r>
              <a:rPr lang="en-US" sz="1900" b="1" dirty="0" err="1"/>
              <a:t>s_index_ending_here</a:t>
            </a:r>
            <a:r>
              <a:rPr lang="en-US" sz="1900" b="1" dirty="0"/>
              <a:t> =0;</a:t>
            </a:r>
            <a:endParaRPr lang="en-US" sz="1900" dirty="0"/>
          </a:p>
          <a:p>
            <a:pPr marL="914400" lvl="3" indent="0">
              <a:buNone/>
            </a:pPr>
            <a:r>
              <a:rPr lang="en-US" sz="1900" b="1" dirty="0"/>
              <a:t>For </a:t>
            </a:r>
            <a:r>
              <a:rPr lang="en-US" sz="1900" b="1" dirty="0" err="1"/>
              <a:t>i</a:t>
            </a:r>
            <a:r>
              <a:rPr lang="en-US" sz="1900" b="1" dirty="0"/>
              <a:t> = </a:t>
            </a:r>
            <a:r>
              <a:rPr lang="en-US" sz="1900" b="1" dirty="0" smtClean="0"/>
              <a:t>2 </a:t>
            </a:r>
            <a:r>
              <a:rPr lang="en-US" sz="1900" b="1" dirty="0"/>
              <a:t>to length</a:t>
            </a:r>
          </a:p>
          <a:p>
            <a:pPr marL="1188720" lvl="4" indent="0">
              <a:buNone/>
            </a:pPr>
            <a:r>
              <a:rPr lang="en-US" sz="1900" dirty="0" err="1" smtClean="0"/>
              <a:t>max_ending_here</a:t>
            </a:r>
            <a:r>
              <a:rPr lang="en-US" sz="1900" dirty="0" smtClean="0"/>
              <a:t> </a:t>
            </a:r>
            <a:r>
              <a:rPr lang="en-US" sz="1900" dirty="0"/>
              <a:t>+= a[</a:t>
            </a:r>
            <a:r>
              <a:rPr lang="en-US" sz="1900" dirty="0" err="1"/>
              <a:t>i</a:t>
            </a:r>
            <a:r>
              <a:rPr lang="en-US" sz="1900" dirty="0" smtClean="0"/>
              <a:t>];</a:t>
            </a:r>
            <a:endParaRPr lang="en-US" sz="1900" dirty="0"/>
          </a:p>
          <a:p>
            <a:pPr marL="1188720" lvl="4" indent="0">
              <a:buNone/>
            </a:pPr>
            <a:r>
              <a:rPr lang="en-US" sz="1900" b="1" dirty="0"/>
              <a:t>if(</a:t>
            </a:r>
            <a:r>
              <a:rPr lang="en-US" sz="1900" b="1" dirty="0" err="1"/>
              <a:t>max_ending_here</a:t>
            </a:r>
            <a:r>
              <a:rPr lang="en-US" sz="1900" b="1" dirty="0"/>
              <a:t>&lt;a[</a:t>
            </a:r>
            <a:r>
              <a:rPr lang="en-US" sz="1900" b="1" dirty="0" err="1"/>
              <a:t>i</a:t>
            </a:r>
            <a:r>
              <a:rPr lang="en-US" sz="1900" b="1" dirty="0" smtClean="0"/>
              <a:t>])</a:t>
            </a:r>
            <a:endParaRPr lang="en-US" sz="1900" b="1" dirty="0"/>
          </a:p>
          <a:p>
            <a:pPr marL="1188720" lvl="4" indent="0"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max_ending_here</a:t>
            </a:r>
            <a:r>
              <a:rPr lang="en-US" sz="1900" dirty="0" smtClean="0"/>
              <a:t> </a:t>
            </a:r>
            <a:r>
              <a:rPr lang="en-US" sz="1900" dirty="0"/>
              <a:t>= a[</a:t>
            </a:r>
            <a:r>
              <a:rPr lang="en-US" sz="1900" dirty="0" err="1"/>
              <a:t>i</a:t>
            </a:r>
            <a:r>
              <a:rPr lang="en-US" sz="1900" dirty="0" smtClean="0"/>
              <a:t>];</a:t>
            </a:r>
          </a:p>
          <a:p>
            <a:pPr marL="1737360" lvl="6" indent="0">
              <a:buNone/>
            </a:pPr>
            <a:r>
              <a:rPr lang="en-US" sz="1900" dirty="0" smtClean="0"/>
              <a:t>  // start index after getting a negative sum</a:t>
            </a:r>
          </a:p>
          <a:p>
            <a:pPr marL="1737360" lvl="6" indent="0">
              <a:buNone/>
            </a:pPr>
            <a:r>
              <a:rPr lang="en-US" sz="1900" dirty="0" smtClean="0"/>
              <a:t>  </a:t>
            </a:r>
            <a:r>
              <a:rPr lang="en-US" sz="1900" dirty="0" err="1" smtClean="0"/>
              <a:t>s_index_ending_here</a:t>
            </a:r>
            <a:r>
              <a:rPr lang="en-US" sz="1900" dirty="0" smtClean="0"/>
              <a:t> = </a:t>
            </a:r>
            <a:r>
              <a:rPr lang="en-US" sz="1900" dirty="0" err="1" smtClean="0"/>
              <a:t>i</a:t>
            </a:r>
            <a:r>
              <a:rPr lang="en-US" sz="1900" dirty="0" smtClean="0"/>
              <a:t>;</a:t>
            </a:r>
          </a:p>
          <a:p>
            <a:pPr marL="1188720" lvl="4" indent="0">
              <a:buNone/>
            </a:pPr>
            <a:endParaRPr lang="en-US" sz="1900" dirty="0"/>
          </a:p>
          <a:p>
            <a:pPr marL="1188720" lvl="4" indent="0">
              <a:buNone/>
            </a:pPr>
            <a:r>
              <a:rPr lang="en-US" sz="1900" b="1" dirty="0"/>
              <a:t>if(</a:t>
            </a:r>
            <a:r>
              <a:rPr lang="en-US" sz="1900" b="1" dirty="0" err="1"/>
              <a:t>max_ending_here</a:t>
            </a:r>
            <a:r>
              <a:rPr lang="en-US" sz="1900" b="1" dirty="0"/>
              <a:t>&gt;</a:t>
            </a:r>
            <a:r>
              <a:rPr lang="en-US" sz="1900" b="1" dirty="0" err="1"/>
              <a:t>max_so_far</a:t>
            </a:r>
            <a:r>
              <a:rPr lang="en-US" sz="1900" b="1" dirty="0" smtClean="0"/>
              <a:t>)</a:t>
            </a:r>
            <a:endParaRPr lang="en-US" sz="1900" dirty="0"/>
          </a:p>
          <a:p>
            <a:pPr marL="1463040" lvl="5" indent="0">
              <a:buNone/>
            </a:pPr>
            <a:r>
              <a:rPr lang="en-US" sz="1900" dirty="0" err="1"/>
              <a:t>max_so_far</a:t>
            </a:r>
            <a:r>
              <a:rPr lang="en-US" sz="1900" dirty="0"/>
              <a:t> = </a:t>
            </a:r>
            <a:r>
              <a:rPr lang="en-US" sz="1900" dirty="0" err="1"/>
              <a:t>max_ending_here</a:t>
            </a:r>
            <a:r>
              <a:rPr lang="en-US" sz="1900" dirty="0" smtClean="0"/>
              <a:t>;</a:t>
            </a:r>
          </a:p>
          <a:p>
            <a:pPr marL="1463040" lvl="5" indent="0">
              <a:buNone/>
            </a:pPr>
            <a:r>
              <a:rPr lang="en-US" sz="1900" dirty="0" err="1"/>
              <a:t>e_index</a:t>
            </a:r>
            <a:r>
              <a:rPr lang="en-US" sz="1900" dirty="0"/>
              <a:t> = </a:t>
            </a:r>
            <a:r>
              <a:rPr lang="en-US" sz="1900" dirty="0" err="1"/>
              <a:t>i</a:t>
            </a:r>
            <a:r>
              <a:rPr lang="en-US" sz="1900" dirty="0"/>
              <a:t>;</a:t>
            </a:r>
          </a:p>
          <a:p>
            <a:pPr marL="1463040" lvl="5" indent="0">
              <a:buNone/>
            </a:pPr>
            <a:r>
              <a:rPr lang="en-US" sz="1900" dirty="0" err="1"/>
              <a:t>s_index</a:t>
            </a:r>
            <a:r>
              <a:rPr lang="en-US" sz="1900" dirty="0"/>
              <a:t> = </a:t>
            </a:r>
            <a:r>
              <a:rPr lang="en-US" sz="1900" dirty="0" err="1"/>
              <a:t>s_index_ending_here</a:t>
            </a:r>
            <a:r>
              <a:rPr lang="en-US" sz="1900" dirty="0"/>
              <a:t>;</a:t>
            </a:r>
            <a:endParaRPr lang="en-US" sz="1900" dirty="0" smtClean="0"/>
          </a:p>
          <a:p>
            <a:pPr marL="640080" lvl="2" indent="0">
              <a:buNone/>
            </a:pPr>
            <a:r>
              <a:rPr lang="en-US" sz="1900" dirty="0"/>
              <a:t>r</a:t>
            </a:r>
            <a:r>
              <a:rPr lang="en-US" sz="1900" dirty="0" smtClean="0"/>
              <a:t>eturn </a:t>
            </a:r>
            <a:r>
              <a:rPr lang="en-US" sz="1900" dirty="0" err="1" smtClean="0"/>
              <a:t>max_so_far</a:t>
            </a:r>
            <a:r>
              <a:rPr lang="en-US" sz="19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055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Application/example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</a:t>
            </a:r>
            <a:r>
              <a:rPr lang="en-US" dirty="0" smtClean="0"/>
              <a:t>Chemical Corporation – A Stock company.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that you been offered the opportunity to invest in the Volatile </a:t>
            </a:r>
            <a:r>
              <a:rPr lang="en-US" dirty="0" smtClean="0"/>
              <a:t>Chemical Corporation.</a:t>
            </a:r>
          </a:p>
          <a:p>
            <a:r>
              <a:rPr lang="en-US" dirty="0"/>
              <a:t>You are allowed to buy one </a:t>
            </a:r>
            <a:r>
              <a:rPr lang="en-US" dirty="0" smtClean="0"/>
              <a:t>unit of </a:t>
            </a:r>
            <a:r>
              <a:rPr lang="en-US" dirty="0"/>
              <a:t>stock only one time and then sell it at a later date, buying and selling after </a:t>
            </a:r>
            <a:r>
              <a:rPr lang="en-US" dirty="0" smtClean="0"/>
              <a:t>the close </a:t>
            </a:r>
            <a:r>
              <a:rPr lang="en-US" dirty="0"/>
              <a:t>of trading for the day</a:t>
            </a:r>
            <a:r>
              <a:rPr lang="en-US" dirty="0" smtClean="0"/>
              <a:t>. </a:t>
            </a:r>
          </a:p>
          <a:p>
            <a:r>
              <a:rPr lang="en-US" dirty="0"/>
              <a:t>To compensate for this restriction, you are allowed </a:t>
            </a:r>
            <a:r>
              <a:rPr lang="en-US" dirty="0" smtClean="0"/>
              <a:t>to learn </a:t>
            </a:r>
            <a:r>
              <a:rPr lang="en-US" dirty="0"/>
              <a:t>what the price of the stock will be in the future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87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Chemical Corporation – A Stock company.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0866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target is to maximize profit</a:t>
            </a:r>
          </a:p>
          <a:p>
            <a:r>
              <a:rPr lang="en-US" dirty="0" smtClean="0"/>
              <a:t>Find the lowest point/price?</a:t>
            </a:r>
          </a:p>
          <a:p>
            <a:r>
              <a:rPr lang="en-US" dirty="0" smtClean="0"/>
              <a:t>Choose the highest price?</a:t>
            </a:r>
          </a:p>
          <a:p>
            <a:pPr lvl="1"/>
            <a:r>
              <a:rPr lang="en-US" dirty="0" smtClean="0"/>
              <a:t>The difference should give you maximum profit.</a:t>
            </a:r>
          </a:p>
          <a:p>
            <a:r>
              <a:rPr lang="en-US" dirty="0" smtClean="0"/>
              <a:t>But what if the highest comes before the lowest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Divide: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 the problem into number of sub-problems that </a:t>
            </a:r>
            <a:r>
              <a:rPr lang="en-US" dirty="0" smtClean="0"/>
              <a:t>are smaller </a:t>
            </a:r>
            <a:r>
              <a:rPr lang="en-US" dirty="0"/>
              <a:t>instances of the same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Conquer</a:t>
            </a:r>
          </a:p>
          <a:p>
            <a:pPr lvl="1"/>
            <a:r>
              <a:rPr lang="en-US" b="1" dirty="0"/>
              <a:t>Conquer</a:t>
            </a:r>
            <a:r>
              <a:rPr lang="en-US" dirty="0"/>
              <a:t> the sub-problems by solving them recursively. If </a:t>
            </a:r>
            <a:r>
              <a:rPr lang="en-US" dirty="0" smtClean="0"/>
              <a:t>the sub-problem </a:t>
            </a:r>
            <a:r>
              <a:rPr lang="en-US" dirty="0"/>
              <a:t>sizes are small enough, solve them in a </a:t>
            </a:r>
            <a:r>
              <a:rPr lang="en-US" dirty="0" smtClean="0"/>
              <a:t>straight forwards </a:t>
            </a:r>
            <a:r>
              <a:rPr lang="en-US" dirty="0"/>
              <a:t>manner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Combine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the solutions to the sub-problems into the solution </a:t>
            </a:r>
            <a:r>
              <a:rPr lang="en-US" dirty="0" smtClean="0"/>
              <a:t>for the </a:t>
            </a:r>
            <a:r>
              <a:rPr lang="en-US" dirty="0"/>
              <a:t>original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Maximum </a:t>
            </a:r>
            <a:r>
              <a:rPr lang="en-US" dirty="0" err="1" smtClean="0"/>
              <a:t>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825752"/>
          </a:xfrm>
        </p:spPr>
        <p:txBody>
          <a:bodyPr/>
          <a:lstStyle/>
          <a:p>
            <a:r>
              <a:rPr lang="en-US" dirty="0" smtClean="0"/>
              <a:t>Brute force </a:t>
            </a:r>
          </a:p>
          <a:p>
            <a:pPr lvl="1"/>
            <a:r>
              <a:rPr lang="en-US" dirty="0" smtClean="0"/>
              <a:t>Try all pair</a:t>
            </a:r>
          </a:p>
          <a:p>
            <a:pPr lvl="1"/>
            <a:r>
              <a:rPr lang="en-US" dirty="0" smtClean="0"/>
              <a:t>will give you </a:t>
            </a:r>
            <a:r>
              <a:rPr lang="el-GR" dirty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 or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time complexity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6905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Maximum </a:t>
            </a:r>
            <a:r>
              <a:rPr lang="en-US" dirty="0" err="1" smtClean="0"/>
              <a:t>SubArray</a:t>
            </a:r>
            <a:r>
              <a:rPr lang="en-US" dirty="0" smtClean="0"/>
              <a:t> – 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7467600" cy="3044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to find a maximum </a:t>
            </a:r>
            <a:r>
              <a:rPr lang="en-US" dirty="0" err="1" smtClean="0"/>
              <a:t>subarray</a:t>
            </a:r>
            <a:r>
              <a:rPr lang="en-US" dirty="0" smtClean="0"/>
              <a:t> of A[low : high]</a:t>
            </a:r>
          </a:p>
          <a:p>
            <a:r>
              <a:rPr lang="en-US" dirty="0" smtClean="0"/>
              <a:t>Any contiguous </a:t>
            </a:r>
            <a:r>
              <a:rPr lang="en-US" dirty="0" err="1" smtClean="0"/>
              <a:t>subarray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 : j ] must lie:</a:t>
            </a:r>
          </a:p>
          <a:p>
            <a:pPr lvl="1"/>
            <a:r>
              <a:rPr lang="en-US" dirty="0" smtClean="0"/>
              <a:t>Entirely in the </a:t>
            </a:r>
            <a:r>
              <a:rPr lang="en-US" dirty="0" err="1" smtClean="0"/>
              <a:t>subarray</a:t>
            </a:r>
            <a:r>
              <a:rPr lang="en-US" dirty="0" smtClean="0"/>
              <a:t> A[low : mid], so that </a:t>
            </a:r>
          </a:p>
          <a:p>
            <a:pPr lvl="1">
              <a:buNone/>
            </a:pPr>
            <a:r>
              <a:rPr lang="en-US" dirty="0" smtClean="0"/>
              <a:t> low ≤ </a:t>
            </a:r>
            <a:r>
              <a:rPr lang="en-US" dirty="0" err="1" smtClean="0"/>
              <a:t>i</a:t>
            </a:r>
            <a:r>
              <a:rPr lang="en-US" dirty="0" smtClean="0"/>
              <a:t> ≤ j ≤ mid</a:t>
            </a:r>
          </a:p>
          <a:p>
            <a:pPr lvl="1"/>
            <a:r>
              <a:rPr lang="en-US" dirty="0" smtClean="0"/>
              <a:t>entirely in the </a:t>
            </a:r>
            <a:r>
              <a:rPr lang="en-US" dirty="0" err="1" smtClean="0"/>
              <a:t>subarray</a:t>
            </a:r>
            <a:r>
              <a:rPr lang="en-US" dirty="0" smtClean="0"/>
              <a:t> A[mid + 1 : high], so that</a:t>
            </a:r>
          </a:p>
          <a:p>
            <a:pPr lvl="1">
              <a:buNone/>
            </a:pPr>
            <a:r>
              <a:rPr lang="en-US" dirty="0" smtClean="0"/>
              <a:t>mid ≤  </a:t>
            </a:r>
            <a:r>
              <a:rPr lang="en-US" dirty="0" err="1" smtClean="0"/>
              <a:t>i</a:t>
            </a:r>
            <a:r>
              <a:rPr lang="en-US" dirty="0" smtClean="0"/>
              <a:t> ≤ j ≤ high, or</a:t>
            </a:r>
          </a:p>
          <a:p>
            <a:pPr lvl="1"/>
            <a:r>
              <a:rPr lang="en-US" dirty="0" smtClean="0"/>
              <a:t>crossing the midpoint, so that low ≤ </a:t>
            </a:r>
            <a:r>
              <a:rPr lang="en-US" dirty="0" err="1" smtClean="0"/>
              <a:t>i</a:t>
            </a:r>
            <a:r>
              <a:rPr lang="en-US" dirty="0" smtClean="0"/>
              <a:t> ≤ mid ≤ j ≤ high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4580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function return if all numbers are positive?</a:t>
            </a:r>
          </a:p>
          <a:p>
            <a:r>
              <a:rPr lang="en-US" dirty="0" smtClean="0"/>
              <a:t>What does this </a:t>
            </a:r>
            <a:r>
              <a:rPr lang="en-US" smtClean="0"/>
              <a:t>function return if </a:t>
            </a:r>
            <a:r>
              <a:rPr lang="en-US" dirty="0" smtClean="0"/>
              <a:t>all numbers </a:t>
            </a:r>
            <a:r>
              <a:rPr lang="en-US" smtClean="0"/>
              <a:t>are negative?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4.1 </a:t>
            </a:r>
            <a:r>
              <a:rPr lang="en-US" dirty="0"/>
              <a:t>(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5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</a:t>
            </a:r>
            <a:r>
              <a:rPr lang="en-US" dirty="0" err="1" smtClean="0"/>
              <a:t>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maximum </a:t>
            </a:r>
            <a:r>
              <a:rPr lang="en-US" b="1" dirty="0" smtClean="0"/>
              <a:t>sub-array </a:t>
            </a:r>
            <a:r>
              <a:rPr lang="en-US" b="1" dirty="0"/>
              <a:t>problem</a:t>
            </a:r>
            <a:r>
              <a:rPr lang="en-US" dirty="0"/>
              <a:t> is the task of finding the contiguous </a:t>
            </a:r>
            <a:r>
              <a:rPr lang="en-US" dirty="0" smtClean="0"/>
              <a:t>sub-array </a:t>
            </a:r>
            <a:r>
              <a:rPr lang="en-US" dirty="0"/>
              <a:t>within a </a:t>
            </a:r>
            <a:r>
              <a:rPr lang="en-US" dirty="0" smtClean="0"/>
              <a:t>one-dimensional</a:t>
            </a:r>
            <a:r>
              <a:rPr lang="en-US" dirty="0"/>
              <a:t> array of numbers which has the largest sum. 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</a:p>
          <a:p>
            <a:pPr lvl="2"/>
            <a:r>
              <a:rPr lang="en-US" dirty="0" smtClean="0"/>
              <a:t>an array a[1...n] of (positive/negative) numbers. </a:t>
            </a:r>
          </a:p>
          <a:p>
            <a:pPr lvl="1"/>
            <a:r>
              <a:rPr lang="en-US" dirty="0" smtClean="0"/>
              <a:t>Output: </a:t>
            </a:r>
          </a:p>
          <a:p>
            <a:pPr lvl="2"/>
            <a:r>
              <a:rPr lang="en-US" dirty="0" smtClean="0"/>
              <a:t>Indices </a:t>
            </a:r>
            <a:r>
              <a:rPr lang="en-US" dirty="0" err="1" smtClean="0"/>
              <a:t>i</a:t>
            </a:r>
            <a:r>
              <a:rPr lang="en-US" dirty="0" smtClean="0"/>
              <a:t> and j such that A[</a:t>
            </a:r>
            <a:r>
              <a:rPr lang="en-US" dirty="0" err="1" smtClean="0"/>
              <a:t>i</a:t>
            </a:r>
            <a:r>
              <a:rPr lang="en-US" dirty="0" smtClean="0"/>
              <a:t>...j] has the greatest sum of any nonempty, contiguous </a:t>
            </a:r>
            <a:r>
              <a:rPr lang="en-US" dirty="0" err="1" smtClean="0"/>
              <a:t>subarray</a:t>
            </a:r>
            <a:r>
              <a:rPr lang="en-US" dirty="0" smtClean="0"/>
              <a:t> of a, along with the sum of the values in a[</a:t>
            </a:r>
            <a:r>
              <a:rPr lang="en-US" dirty="0" err="1" smtClean="0"/>
              <a:t>i</a:t>
            </a:r>
            <a:r>
              <a:rPr lang="en-US" dirty="0" smtClean="0"/>
              <a:t>...j]. </a:t>
            </a:r>
          </a:p>
          <a:p>
            <a:pPr lvl="1"/>
            <a:r>
              <a:rPr lang="en-US" dirty="0" smtClean="0"/>
              <a:t>Note: </a:t>
            </a:r>
          </a:p>
          <a:p>
            <a:pPr lvl="2"/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might not be unique, though its value is, so we speak of a maximum </a:t>
            </a:r>
            <a:r>
              <a:rPr lang="en-US" dirty="0" err="1" smtClean="0"/>
              <a:t>subarray</a:t>
            </a:r>
            <a:r>
              <a:rPr lang="en-US" dirty="0" smtClean="0"/>
              <a:t>, rather than the maximum </a:t>
            </a:r>
            <a:r>
              <a:rPr lang="en-US" dirty="0" err="1" smtClean="0"/>
              <a:t>subarray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</a:t>
            </a:r>
            <a:r>
              <a:rPr lang="en-US" dirty="0" err="1" smtClean="0"/>
              <a:t>Subarray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48930"/>
              </p:ext>
            </p:extLst>
          </p:nvPr>
        </p:nvGraphicFramePr>
        <p:xfrm>
          <a:off x="3159484" y="1524000"/>
          <a:ext cx="4315367" cy="1143000"/>
        </p:xfrm>
        <a:graphic>
          <a:graphicData uri="http://schemas.openxmlformats.org/drawingml/2006/table">
            <a:tbl>
              <a:tblPr/>
              <a:tblGrid>
                <a:gridCol w="1652694"/>
                <a:gridCol w="2662673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Day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0       1       2       3       4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10     11      7      10     6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Change  a[…]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  1       -4      3      -4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08196"/>
              </p:ext>
            </p:extLst>
          </p:nvPr>
        </p:nvGraphicFramePr>
        <p:xfrm>
          <a:off x="2438400" y="4038600"/>
          <a:ext cx="5410199" cy="946404"/>
        </p:xfrm>
        <a:graphic>
          <a:graphicData uri="http://schemas.openxmlformats.org/drawingml/2006/table">
            <a:tbl>
              <a:tblPr/>
              <a:tblGrid>
                <a:gridCol w="1295400"/>
                <a:gridCol w="41147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Day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0       1       2       3       4         5        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6       7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10     11      7      10      9       12      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15      13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Change a[…]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  1       -4      3      -1         3       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        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8200" y="2971800"/>
            <a:ext cx="24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Sub Array : a[3] =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334000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Sub Array : a[3…6] =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-Brute Force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the sum of </a:t>
            </a:r>
            <a:r>
              <a:rPr lang="en-US" dirty="0" err="1" smtClean="0"/>
              <a:t>subarray</a:t>
            </a:r>
            <a:r>
              <a:rPr lang="en-US" dirty="0" smtClean="0"/>
              <a:t> of size 1, then 2, then 3 and so on. Find the </a:t>
            </a:r>
            <a:r>
              <a:rPr lang="en-US" dirty="0" err="1" smtClean="0"/>
              <a:t>subarray</a:t>
            </a:r>
            <a:r>
              <a:rPr lang="en-US" dirty="0" smtClean="0"/>
              <a:t> that gives the max sum. </a:t>
            </a:r>
          </a:p>
          <a:p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1">
              <a:buNone/>
            </a:pPr>
            <a:r>
              <a:rPr lang="en-US" sz="1800" dirty="0" smtClean="0"/>
              <a:t>for each </a:t>
            </a:r>
            <a:r>
              <a:rPr lang="en-US" sz="1800" dirty="0" err="1" smtClean="0"/>
              <a:t>subarray</a:t>
            </a: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sum = sum of all elements of that </a:t>
            </a:r>
            <a:r>
              <a:rPr lang="en-US" sz="1800" dirty="0" err="1" smtClean="0"/>
              <a:t>subarray</a:t>
            </a:r>
            <a:r>
              <a:rPr lang="en-US" sz="1800" dirty="0" smtClean="0"/>
              <a:t>.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if(sum&gt;</a:t>
            </a:r>
            <a:r>
              <a:rPr lang="en-US" sz="1800" dirty="0" err="1" smtClean="0"/>
              <a:t>ans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ans</a:t>
            </a:r>
            <a:r>
              <a:rPr lang="en-US" sz="1800" dirty="0" smtClean="0"/>
              <a:t> = sum</a:t>
            </a:r>
          </a:p>
          <a:p>
            <a:pPr lvl="1">
              <a:buNone/>
            </a:pPr>
            <a:r>
              <a:rPr lang="en-US" sz="1800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-Brute Force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Algorithm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b="1" dirty="0" err="1" smtClean="0"/>
              <a:t>subArray</a:t>
            </a:r>
            <a:r>
              <a:rPr lang="en-US" sz="1800" b="1" dirty="0" smtClean="0"/>
              <a:t>(</a:t>
            </a:r>
            <a:r>
              <a:rPr lang="en-US" sz="1800" b="1" dirty="0"/>
              <a:t>a</a:t>
            </a:r>
            <a:r>
              <a:rPr lang="en-US" sz="1800" b="1" dirty="0" smtClean="0"/>
              <a:t>)</a:t>
            </a:r>
          </a:p>
          <a:p>
            <a:pPr lvl="2">
              <a:lnSpc>
                <a:spcPct val="120000"/>
              </a:lnSpc>
              <a:buNone/>
            </a:pPr>
            <a:r>
              <a:rPr lang="nn-NO" b="1" dirty="0" smtClean="0"/>
              <a:t>For i = </a:t>
            </a:r>
            <a:r>
              <a:rPr lang="en-US" b="1" dirty="0" err="1"/>
              <a:t>subArraySize</a:t>
            </a:r>
            <a:r>
              <a:rPr lang="en-US" b="1" dirty="0"/>
              <a:t> = 1 to </a:t>
            </a:r>
            <a:r>
              <a:rPr lang="en-US" b="1" dirty="0" smtClean="0"/>
              <a:t>length</a:t>
            </a:r>
            <a:endParaRPr lang="nn-NO" b="1" dirty="0" smtClean="0"/>
          </a:p>
          <a:p>
            <a:pPr lvl="3">
              <a:lnSpc>
                <a:spcPct val="120000"/>
              </a:lnSpc>
              <a:buNone/>
            </a:pPr>
            <a:r>
              <a:rPr lang="en-US" b="1" dirty="0" smtClean="0"/>
              <a:t>sum = 0;</a:t>
            </a:r>
            <a:endParaRPr lang="en-US" dirty="0" smtClean="0"/>
          </a:p>
          <a:p>
            <a:pPr lvl="3">
              <a:lnSpc>
                <a:spcPct val="120000"/>
              </a:lnSpc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start_index</a:t>
            </a:r>
            <a:r>
              <a:rPr lang="en-US" b="1" dirty="0" smtClean="0"/>
              <a:t> = </a:t>
            </a:r>
            <a:r>
              <a:rPr lang="nn-NO" b="1" dirty="0" smtClean="0"/>
              <a:t>1 </a:t>
            </a:r>
            <a:r>
              <a:rPr lang="nn-NO" b="1" dirty="0"/>
              <a:t>to length</a:t>
            </a:r>
            <a:endParaRPr lang="en-US" b="1" dirty="0" smtClean="0"/>
          </a:p>
          <a:p>
            <a:pPr lvl="4">
              <a:lnSpc>
                <a:spcPct val="120000"/>
              </a:lnSpc>
              <a:buNone/>
            </a:pPr>
            <a:r>
              <a:rPr lang="en-US" sz="1800" b="1" dirty="0"/>
              <a:t>if(</a:t>
            </a:r>
            <a:r>
              <a:rPr lang="en-US" sz="1800" b="1" dirty="0" err="1"/>
              <a:t>start_index</a:t>
            </a:r>
            <a:r>
              <a:rPr lang="en-US" sz="1800" b="1" dirty="0"/>
              <a:t> +</a:t>
            </a:r>
            <a:r>
              <a:rPr lang="en-US" sz="1800" b="1" dirty="0" err="1" smtClean="0"/>
              <a:t>subArraySize</a:t>
            </a:r>
            <a:r>
              <a:rPr lang="en-US" sz="1800" b="1" dirty="0" smtClean="0"/>
              <a:t>&gt; length)</a:t>
            </a:r>
          </a:p>
          <a:p>
            <a:pPr lvl="4">
              <a:lnSpc>
                <a:spcPct val="120000"/>
              </a:lnSpc>
              <a:buNone/>
            </a:pPr>
            <a:r>
              <a:rPr lang="en-US" sz="1800" b="1" dirty="0" smtClean="0"/>
              <a:t>	break;</a:t>
            </a:r>
          </a:p>
          <a:p>
            <a:pPr lvl="4">
              <a:lnSpc>
                <a:spcPct val="120000"/>
              </a:lnSpc>
              <a:buNone/>
            </a:pPr>
            <a:r>
              <a:rPr lang="nn-NO" sz="1800" b="1" dirty="0"/>
              <a:t>For </a:t>
            </a:r>
            <a:r>
              <a:rPr lang="nn-NO" sz="1800" b="1" dirty="0" smtClean="0"/>
              <a:t>j </a:t>
            </a:r>
            <a:r>
              <a:rPr lang="nn-NO" sz="1800" b="1" dirty="0"/>
              <a:t>= </a:t>
            </a:r>
            <a:r>
              <a:rPr lang="en-US" b="1" dirty="0" err="1"/>
              <a:t>start_index</a:t>
            </a:r>
            <a:r>
              <a:rPr lang="en-US" b="1" dirty="0"/>
              <a:t> </a:t>
            </a:r>
            <a:r>
              <a:rPr lang="en-US" b="1" dirty="0" smtClean="0"/>
              <a:t>to (</a:t>
            </a:r>
            <a:r>
              <a:rPr lang="en-US" b="1" dirty="0" err="1"/>
              <a:t>start_index</a:t>
            </a:r>
            <a:r>
              <a:rPr lang="en-US" b="1" dirty="0"/>
              <a:t> </a:t>
            </a:r>
            <a:r>
              <a:rPr lang="en-US" b="1" dirty="0" smtClean="0"/>
              <a:t>+</a:t>
            </a:r>
            <a:r>
              <a:rPr lang="en-US" sz="1800" b="1" dirty="0" err="1" smtClean="0"/>
              <a:t>subArraySize</a:t>
            </a:r>
            <a:r>
              <a:rPr lang="en-US" sz="1800" b="1" dirty="0" smtClean="0"/>
              <a:t>)</a:t>
            </a:r>
            <a:endParaRPr lang="en-US" sz="1800" dirty="0" smtClean="0"/>
          </a:p>
          <a:p>
            <a:pPr lvl="5">
              <a:lnSpc>
                <a:spcPct val="120000"/>
              </a:lnSpc>
              <a:buNone/>
            </a:pPr>
            <a:r>
              <a:rPr lang="en-US" sz="1800" dirty="0" smtClean="0"/>
              <a:t>sum += a[i+subArraySize-1];</a:t>
            </a:r>
          </a:p>
          <a:p>
            <a:pPr lvl="5">
              <a:lnSpc>
                <a:spcPct val="120000"/>
              </a:lnSpc>
              <a:buNone/>
            </a:pPr>
            <a:r>
              <a:rPr lang="en-US" sz="1800" b="1" dirty="0" smtClean="0"/>
              <a:t>if(sum&gt; max)</a:t>
            </a:r>
          </a:p>
          <a:p>
            <a:pPr lvl="6">
              <a:lnSpc>
                <a:spcPct val="120000"/>
              </a:lnSpc>
              <a:buNone/>
            </a:pPr>
            <a:r>
              <a:rPr lang="en-US" dirty="0" smtClean="0"/>
              <a:t>max = sum;</a:t>
            </a:r>
          </a:p>
          <a:p>
            <a:pPr lvl="5">
              <a:lnSpc>
                <a:spcPct val="120000"/>
              </a:lnSpc>
              <a:buNone/>
            </a:pPr>
            <a:endParaRPr lang="en-US" b="1" i="1" dirty="0" smtClean="0"/>
          </a:p>
          <a:p>
            <a:pPr lvl="2">
              <a:lnSpc>
                <a:spcPct val="120000"/>
              </a:lnSpc>
              <a:buNone/>
            </a:pPr>
            <a:r>
              <a:rPr lang="en-US" b="1" dirty="0" smtClean="0"/>
              <a:t>return max</a:t>
            </a:r>
          </a:p>
          <a:p>
            <a:pPr lvl="2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Time Complexity - (n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Subarray –Improvised Brute Force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Algorithm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b="1" dirty="0" err="1" smtClean="0"/>
              <a:t>subArray</a:t>
            </a:r>
            <a:r>
              <a:rPr lang="en-US" sz="1800" b="1" dirty="0" smtClean="0"/>
              <a:t>(</a:t>
            </a:r>
            <a:r>
              <a:rPr lang="en-US" sz="1800" b="1" dirty="0"/>
              <a:t>a</a:t>
            </a:r>
            <a:r>
              <a:rPr lang="en-US" sz="1800" b="1" dirty="0" smtClean="0"/>
              <a:t>)</a:t>
            </a:r>
          </a:p>
          <a:p>
            <a:pPr lvl="2">
              <a:lnSpc>
                <a:spcPct val="120000"/>
              </a:lnSpc>
              <a:buNone/>
            </a:pPr>
            <a:r>
              <a:rPr lang="nn-NO" b="1" dirty="0" smtClean="0"/>
              <a:t>For i = 1 to length</a:t>
            </a:r>
          </a:p>
          <a:p>
            <a:pPr lvl="3">
              <a:lnSpc>
                <a:spcPct val="120000"/>
              </a:lnSpc>
              <a:buNone/>
            </a:pPr>
            <a:r>
              <a:rPr lang="en-US" b="1" dirty="0" smtClean="0"/>
              <a:t>sum = 0;</a:t>
            </a:r>
            <a:endParaRPr lang="en-US" dirty="0" smtClean="0"/>
          </a:p>
          <a:p>
            <a:pPr lvl="3">
              <a:lnSpc>
                <a:spcPct val="120000"/>
              </a:lnSpc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subArraySize</a:t>
            </a:r>
            <a:r>
              <a:rPr lang="en-US" b="1" dirty="0" smtClean="0"/>
              <a:t> = 1 to length</a:t>
            </a:r>
          </a:p>
          <a:p>
            <a:pPr lvl="4">
              <a:lnSpc>
                <a:spcPct val="120000"/>
              </a:lnSpc>
              <a:buNone/>
            </a:pPr>
            <a:r>
              <a:rPr lang="en-US" sz="1800" b="1" dirty="0" smtClean="0"/>
              <a:t>if(</a:t>
            </a:r>
            <a:r>
              <a:rPr lang="en-US" sz="1800" b="1" dirty="0" err="1" smtClean="0"/>
              <a:t>i+subArraySize</a:t>
            </a:r>
            <a:r>
              <a:rPr lang="en-US" sz="1800" b="1" dirty="0" smtClean="0"/>
              <a:t>&gt; length)</a:t>
            </a:r>
          </a:p>
          <a:p>
            <a:pPr lvl="4">
              <a:lnSpc>
                <a:spcPct val="120000"/>
              </a:lnSpc>
              <a:buNone/>
            </a:pPr>
            <a:r>
              <a:rPr lang="en-US" sz="1800" b="1" dirty="0" smtClean="0"/>
              <a:t>	break;</a:t>
            </a:r>
          </a:p>
          <a:p>
            <a:pPr lvl="4">
              <a:lnSpc>
                <a:spcPct val="120000"/>
              </a:lnSpc>
              <a:buNone/>
            </a:pPr>
            <a:endParaRPr lang="en-US" sz="1800" dirty="0" smtClean="0"/>
          </a:p>
          <a:p>
            <a:pPr lvl="4">
              <a:lnSpc>
                <a:spcPct val="120000"/>
              </a:lnSpc>
              <a:buNone/>
            </a:pPr>
            <a:r>
              <a:rPr lang="en-US" sz="1800" dirty="0" smtClean="0"/>
              <a:t>sum += a[i+subArraySize-1];</a:t>
            </a:r>
          </a:p>
          <a:p>
            <a:pPr lvl="4">
              <a:lnSpc>
                <a:spcPct val="120000"/>
              </a:lnSpc>
              <a:buNone/>
            </a:pPr>
            <a:r>
              <a:rPr lang="en-US" sz="1800" b="1" dirty="0" smtClean="0"/>
              <a:t>if(sum&gt; max)</a:t>
            </a:r>
          </a:p>
          <a:p>
            <a:pPr lvl="5">
              <a:lnSpc>
                <a:spcPct val="120000"/>
              </a:lnSpc>
              <a:buNone/>
            </a:pPr>
            <a:r>
              <a:rPr lang="en-US" sz="1800" dirty="0" smtClean="0"/>
              <a:t>max = sum;</a:t>
            </a:r>
          </a:p>
          <a:p>
            <a:pPr lvl="4">
              <a:lnSpc>
                <a:spcPct val="120000"/>
              </a:lnSpc>
              <a:buNone/>
            </a:pPr>
            <a:endParaRPr lang="en-US" b="1" i="1" dirty="0" smtClean="0"/>
          </a:p>
          <a:p>
            <a:pPr lvl="2">
              <a:lnSpc>
                <a:spcPct val="120000"/>
              </a:lnSpc>
              <a:buNone/>
            </a:pPr>
            <a:r>
              <a:rPr lang="en-US" b="1" dirty="0" smtClean="0"/>
              <a:t>return max</a:t>
            </a:r>
          </a:p>
          <a:p>
            <a:pPr lvl="2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/>
              <a:t>Time Complexity - (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pPr lvl="2">
              <a:lnSpc>
                <a:spcPct val="12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4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>
            <a:normAutofit/>
          </a:bodyPr>
          <a:lstStyle/>
          <a:p>
            <a:r>
              <a:rPr lang="en-US" dirty="0" smtClean="0"/>
              <a:t>Divide the array to 2 </a:t>
            </a:r>
            <a:r>
              <a:rPr lang="en-US" dirty="0" err="1" smtClean="0"/>
              <a:t>subarrays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the MSS of 2 </a:t>
            </a:r>
            <a:r>
              <a:rPr lang="en-US" dirty="0" err="1" smtClean="0"/>
              <a:t>subarrays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 need the find the MSS that crosses the 2 </a:t>
            </a:r>
            <a:r>
              <a:rPr lang="en-US" dirty="0" err="1" smtClean="0"/>
              <a:t>subarrays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Combine the Solution.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4895" y="2133600"/>
          <a:ext cx="192532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769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8923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19086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64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3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Combine the solution</a:t>
            </a:r>
          </a:p>
          <a:p>
            <a:r>
              <a:rPr lang="en-US" dirty="0" smtClean="0"/>
              <a:t>MSS of the whole array could be </a:t>
            </a:r>
          </a:p>
          <a:p>
            <a:pPr lvl="1"/>
            <a:r>
              <a:rPr lang="en-US" dirty="0" smtClean="0"/>
              <a:t>Entirely in left </a:t>
            </a:r>
            <a:r>
              <a:rPr lang="en-US" dirty="0" err="1" smtClean="0"/>
              <a:t>subarray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Entirely in right </a:t>
            </a:r>
            <a:r>
              <a:rPr lang="en-US" dirty="0" err="1" smtClean="0"/>
              <a:t>subarray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crossing the midpoint, some part lie in left </a:t>
            </a:r>
            <a:r>
              <a:rPr lang="en-US" dirty="0" err="1" smtClean="0"/>
              <a:t>subarray</a:t>
            </a:r>
            <a:r>
              <a:rPr lang="en-US" dirty="0" smtClean="0"/>
              <a:t> and the remaining in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295" y="20574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095" y="3200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1495" y="3200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4895" y="2174875"/>
          <a:ext cx="192532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769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8923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/>
                <a:gridCol w="481330"/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19086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64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3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3928" y="16002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4565</TotalTime>
  <Words>965</Words>
  <Application>Microsoft Office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Oriel</vt:lpstr>
      <vt:lpstr>Equation</vt:lpstr>
      <vt:lpstr>Divide and Conquer The Maximum SubArray</vt:lpstr>
      <vt:lpstr>Divide and Conquer</vt:lpstr>
      <vt:lpstr>The Maximum Subarray</vt:lpstr>
      <vt:lpstr>The Maximum Subarray - example</vt:lpstr>
      <vt:lpstr>Maximum Subarray -Brute Force algorithm</vt:lpstr>
      <vt:lpstr>Maximum Subarray -Brute Force algorithm</vt:lpstr>
      <vt:lpstr>Maximum Subarray –Improvised Brute Force algorithm</vt:lpstr>
      <vt:lpstr>Maximum Subarray–divide &amp; conquer</vt:lpstr>
      <vt:lpstr>Maximum Subarray–divide &amp; conquer</vt:lpstr>
      <vt:lpstr>Maximum Subarray–divide &amp; conquer</vt:lpstr>
      <vt:lpstr>Maximum Subarray–divide &amp; conquer</vt:lpstr>
      <vt:lpstr>Crossing subarray</vt:lpstr>
      <vt:lpstr>Time Complexity</vt:lpstr>
      <vt:lpstr>Kadane’s Algorithm – Original version -(n)</vt:lpstr>
      <vt:lpstr>Kadane’s Algorithm – Modified version(n)</vt:lpstr>
      <vt:lpstr>Application/example</vt:lpstr>
      <vt:lpstr>Volatile Chemical Corporation – A Stock company.</vt:lpstr>
      <vt:lpstr>Volatile Chemical Corporation – A Stock company.</vt:lpstr>
      <vt:lpstr>The stock problem</vt:lpstr>
      <vt:lpstr>Try Maximum SubArray</vt:lpstr>
      <vt:lpstr>Try Maximum SubArray – divide &amp; conquer</vt:lpstr>
      <vt:lpstr>Try these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Analysis- Introduction</dc:title>
  <dc:creator>Tanjina Helaly</dc:creator>
  <cp:lastModifiedBy>MY</cp:lastModifiedBy>
  <cp:revision>44</cp:revision>
  <dcterms:created xsi:type="dcterms:W3CDTF">2017-10-07T11:09:41Z</dcterms:created>
  <dcterms:modified xsi:type="dcterms:W3CDTF">2020-02-24T04:04:41Z</dcterms:modified>
</cp:coreProperties>
</file>