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5" r:id="rId8"/>
    <p:sldId id="263" r:id="rId9"/>
    <p:sldId id="266" r:id="rId10"/>
    <p:sldId id="267" r:id="rId11"/>
    <p:sldId id="269" r:id="rId12"/>
    <p:sldId id="268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0F4C1F-DD30-4C8B-AC7C-24F821BF22C4}" type="datetimeFigureOut">
              <a:rPr lang="en-US" smtClean="0"/>
              <a:pPr/>
              <a:t>24-Feb-20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B32A28-50F7-437C-897B-95194C76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dirty="0" err="1" smtClean="0"/>
              <a:t>Helaly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771" y="1295400"/>
            <a:ext cx="79724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- Divide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2114550"/>
            <a:ext cx="65246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– Merge/Combine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119313"/>
            <a:ext cx="6477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For any </a:t>
            </a:r>
            <a:r>
              <a:rPr lang="en-US" b="1" dirty="0" smtClean="0"/>
              <a:t>Divide and Conquer</a:t>
            </a:r>
            <a:r>
              <a:rPr lang="en-US" dirty="0" smtClean="0"/>
              <a:t> algorithm if the original problem of size </a:t>
            </a:r>
            <a:r>
              <a:rPr lang="en-US" b="1" dirty="0" smtClean="0"/>
              <a:t>n</a:t>
            </a:r>
            <a:r>
              <a:rPr lang="en-US" dirty="0" smtClean="0"/>
              <a:t> is divided into </a:t>
            </a:r>
            <a:r>
              <a:rPr lang="en-US" b="1" dirty="0" smtClean="0"/>
              <a:t>a </a:t>
            </a:r>
            <a:r>
              <a:rPr lang="en-US" dirty="0" smtClean="0"/>
              <a:t>number of </a:t>
            </a:r>
            <a:r>
              <a:rPr lang="en-US" dirty="0" err="1" smtClean="0"/>
              <a:t>subproblems</a:t>
            </a:r>
            <a:r>
              <a:rPr lang="en-US" dirty="0" smtClean="0"/>
              <a:t>, each of size </a:t>
            </a:r>
            <a:r>
              <a:rPr lang="en-US" b="1" dirty="0" smtClean="0"/>
              <a:t>n=b</a:t>
            </a:r>
            <a:r>
              <a:rPr lang="en-US" dirty="0" smtClean="0"/>
              <a:t>, then the running time T(n) can be expressed as the following: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Here, </a:t>
            </a:r>
          </a:p>
          <a:p>
            <a:pPr lvl="1"/>
            <a:r>
              <a:rPr lang="en-US" dirty="0" smtClean="0"/>
              <a:t>c is a small constant and </a:t>
            </a:r>
          </a:p>
          <a:p>
            <a:pPr lvl="1"/>
            <a:r>
              <a:rPr lang="en-US" dirty="0" smtClean="0"/>
              <a:t>D(n) is the time needed to divide the problem and</a:t>
            </a:r>
          </a:p>
          <a:p>
            <a:pPr lvl="1"/>
            <a:r>
              <a:rPr lang="en-US" dirty="0" smtClean="0"/>
              <a:t>C(n) is the time needed to combine them back.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80141" y="3638550"/>
          <a:ext cx="6335059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4063680" imgH="647640" progId="Equation.3">
                  <p:embed/>
                </p:oleObj>
              </mc:Choice>
              <mc:Fallback>
                <p:oleObj name="Equation" r:id="rId3" imgW="4063680" imgH="647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141" y="3638550"/>
                        <a:ext cx="6335059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Merger Sort</a:t>
            </a:r>
          </a:p>
          <a:p>
            <a:pPr lvl="1"/>
            <a:r>
              <a:rPr lang="en-US" sz="2400" dirty="0" smtClean="0"/>
              <a:t>D(n) = (1)</a:t>
            </a:r>
          </a:p>
          <a:p>
            <a:pPr lvl="1"/>
            <a:r>
              <a:rPr lang="en-US" sz="2400" dirty="0" smtClean="0"/>
              <a:t>a = 2</a:t>
            </a:r>
          </a:p>
          <a:p>
            <a:pPr lvl="1"/>
            <a:r>
              <a:rPr lang="en-US" sz="2400" dirty="0" smtClean="0"/>
              <a:t>b = 2</a:t>
            </a:r>
          </a:p>
          <a:p>
            <a:pPr lvl="1"/>
            <a:r>
              <a:rPr lang="en-US" sz="2400" dirty="0" smtClean="0"/>
              <a:t>c = 1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So, Time Complexity of Merge Sort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6663" y="5010150"/>
          <a:ext cx="58213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3733560" imgH="647640" progId="Equation.3">
                  <p:embed/>
                </p:oleObj>
              </mc:Choice>
              <mc:Fallback>
                <p:oleObj name="Equation" r:id="rId3" imgW="3733560" imgH="647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5010150"/>
                        <a:ext cx="5821362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Or we can replace </a:t>
            </a:r>
            <a:r>
              <a:rPr lang="en-US" sz="2800" dirty="0" smtClean="0">
                <a:latin typeface="Century Schoolbook"/>
              </a:rPr>
              <a:t>(1) with constant, c and (n) with </a:t>
            </a:r>
            <a:r>
              <a:rPr lang="en-US" sz="2800" b="1" i="1" dirty="0" err="1" smtClean="0">
                <a:latin typeface="Century Schoolbook"/>
              </a:rPr>
              <a:t>cn</a:t>
            </a:r>
            <a:r>
              <a:rPr lang="en-US" sz="2800" dirty="0" smtClean="0">
                <a:latin typeface="Century Schoolbook"/>
              </a:rPr>
              <a:t>. For small constant c, we can rewrite the whole equation as,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98650" y="3124200"/>
          <a:ext cx="44958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882880" imgH="647640" progId="Equation.3">
                  <p:embed/>
                </p:oleObj>
              </mc:Choice>
              <mc:Fallback>
                <p:oleObj name="Equation" r:id="rId3" imgW="2882880" imgH="647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124200"/>
                        <a:ext cx="44958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 and Conquer is an algorithm design paradigm.</a:t>
            </a:r>
          </a:p>
          <a:p>
            <a:r>
              <a:rPr lang="en-US" dirty="0" smtClean="0"/>
              <a:t>Divide </a:t>
            </a:r>
            <a:r>
              <a:rPr lang="en-US" dirty="0"/>
              <a:t>and conquer </a:t>
            </a:r>
            <a:r>
              <a:rPr lang="en-US" b="1" dirty="0" smtClean="0"/>
              <a:t>approach</a:t>
            </a:r>
            <a:r>
              <a:rPr lang="en-US" dirty="0" smtClean="0"/>
              <a:t> has 3 steps</a:t>
            </a:r>
          </a:p>
          <a:p>
            <a:pPr lvl="1"/>
            <a:r>
              <a:rPr lang="en-US" b="1" dirty="0" smtClean="0"/>
              <a:t>Division - </a:t>
            </a:r>
            <a:r>
              <a:rPr lang="en-US" dirty="0" smtClean="0"/>
              <a:t>the </a:t>
            </a:r>
            <a:r>
              <a:rPr lang="en-US" dirty="0"/>
              <a:t>problem </a:t>
            </a:r>
            <a:r>
              <a:rPr lang="en-US" dirty="0" smtClean="0"/>
              <a:t>is </a:t>
            </a:r>
            <a:r>
              <a:rPr lang="en-US" dirty="0"/>
              <a:t>divided into smaller sub-problems </a:t>
            </a:r>
            <a:r>
              <a:rPr lang="en-US" dirty="0" smtClean="0"/>
              <a:t>of similar type</a:t>
            </a:r>
            <a:endParaRPr lang="en-US" b="1" dirty="0" smtClean="0"/>
          </a:p>
          <a:p>
            <a:pPr lvl="1"/>
            <a:r>
              <a:rPr lang="en-US" b="1" dirty="0" smtClean="0"/>
              <a:t>Conquer -</a:t>
            </a:r>
            <a:r>
              <a:rPr lang="en-US" dirty="0" smtClean="0"/>
              <a:t>each sub-problem </a:t>
            </a:r>
            <a:r>
              <a:rPr lang="en-US" dirty="0"/>
              <a:t>is solved independently</a:t>
            </a:r>
            <a:r>
              <a:rPr lang="en-US" dirty="0" smtClean="0"/>
              <a:t>.</a:t>
            </a:r>
            <a:endParaRPr lang="en-US" b="1" dirty="0" smtClean="0"/>
          </a:p>
          <a:p>
            <a:pPr lvl="1"/>
            <a:r>
              <a:rPr lang="en-US" b="1" dirty="0" smtClean="0"/>
              <a:t>Merge - </a:t>
            </a:r>
            <a:r>
              <a:rPr lang="en-US" dirty="0" smtClean="0"/>
              <a:t>The solution of all sub-problems is finally merged in order to obtain the solution of an original problem.</a:t>
            </a:r>
            <a:endParaRPr lang="en-US" b="1" dirty="0" smtClean="0"/>
          </a:p>
          <a:p>
            <a:r>
              <a:rPr lang="en-US" dirty="0" smtClean="0"/>
              <a:t>How far should we divide?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we keep on dividing </a:t>
            </a:r>
            <a:r>
              <a:rPr lang="en-US" dirty="0" smtClean="0"/>
              <a:t>until you </a:t>
            </a:r>
            <a:r>
              <a:rPr lang="en-US" dirty="0"/>
              <a:t>reach a stage where no more division is </a:t>
            </a:r>
            <a:r>
              <a:rPr lang="en-US" dirty="0" smtClean="0"/>
              <a:t>possible or solution is straight forward.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recurrence is an equation or inequality that describes a function in terms </a:t>
            </a:r>
            <a:r>
              <a:rPr lang="en-US" dirty="0" smtClean="0"/>
              <a:t>of its value on smaller inputs.</a:t>
            </a:r>
          </a:p>
          <a:p>
            <a:pPr lvl="1"/>
            <a:r>
              <a:rPr lang="en-US" dirty="0" smtClean="0"/>
              <a:t>E.g. fact(n) = n*fact(n-1) </a:t>
            </a:r>
          </a:p>
          <a:p>
            <a:r>
              <a:rPr lang="en-US" dirty="0" smtClean="0"/>
              <a:t>Recurrences go hand in hand with the divide-and-conquer paradigm, </a:t>
            </a:r>
          </a:p>
          <a:p>
            <a:r>
              <a:rPr lang="en-US" dirty="0" smtClean="0"/>
              <a:t>because both of them are described/solved in terms of a smaller problem.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Divide- divide in to 2 halves and select lower of upper half</a:t>
            </a:r>
          </a:p>
          <a:p>
            <a:pPr lvl="1"/>
            <a:r>
              <a:rPr lang="en-US" dirty="0" smtClean="0"/>
              <a:t>Conquer – Search in selected half</a:t>
            </a:r>
          </a:p>
          <a:p>
            <a:pPr lvl="1"/>
            <a:r>
              <a:rPr lang="en-US" dirty="0" smtClean="0"/>
              <a:t>Combine - None</a:t>
            </a:r>
          </a:p>
          <a:p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Divide- divide in to 2 halves.</a:t>
            </a:r>
          </a:p>
          <a:p>
            <a:pPr lvl="1"/>
            <a:r>
              <a:rPr lang="en-US" dirty="0" smtClean="0"/>
              <a:t>Conquer – Sort each half recursively.</a:t>
            </a:r>
          </a:p>
          <a:p>
            <a:pPr lvl="1"/>
            <a:r>
              <a:rPr lang="en-US" dirty="0" smtClean="0"/>
              <a:t>Combine – Combine the 2 sorted list</a:t>
            </a:r>
          </a:p>
          <a:p>
            <a:r>
              <a:rPr lang="en-US" dirty="0" smtClean="0"/>
              <a:t>Quick Sort</a:t>
            </a:r>
          </a:p>
          <a:p>
            <a:r>
              <a:rPr lang="en-US" dirty="0" smtClean="0"/>
              <a:t>Calculate power (</a:t>
            </a:r>
            <a:r>
              <a:rPr lang="en-US" dirty="0" err="1" smtClean="0"/>
              <a:t>x,n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Divide – divide the power term n to half n/2</a:t>
            </a:r>
          </a:p>
          <a:p>
            <a:pPr lvl="1"/>
            <a:r>
              <a:rPr lang="en-US" dirty="0" smtClean="0"/>
              <a:t>Conquer – Find the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/2</a:t>
            </a:r>
            <a:endParaRPr lang="en-US" dirty="0" smtClean="0"/>
          </a:p>
          <a:p>
            <a:pPr lvl="1"/>
            <a:r>
              <a:rPr lang="en-US" dirty="0" smtClean="0"/>
              <a:t>Combine – multiply the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/2  </a:t>
            </a:r>
            <a:r>
              <a:rPr lang="en-US" dirty="0" smtClean="0"/>
              <a:t>with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/2</a:t>
            </a:r>
            <a:endParaRPr lang="en-US" dirty="0" smtClean="0"/>
          </a:p>
          <a:p>
            <a:r>
              <a:rPr lang="en-US" dirty="0" smtClean="0"/>
              <a:t>Find Minimum of an array</a:t>
            </a:r>
          </a:p>
          <a:p>
            <a:pPr lvl="1"/>
            <a:r>
              <a:rPr lang="en-US" dirty="0" smtClean="0"/>
              <a:t>Divide – Divide the array into 2 halves</a:t>
            </a:r>
          </a:p>
          <a:p>
            <a:pPr lvl="1"/>
            <a:r>
              <a:rPr lang="en-US" dirty="0" smtClean="0"/>
              <a:t>Conquer – Find the minimum of the 2 </a:t>
            </a:r>
            <a:r>
              <a:rPr lang="en-US" dirty="0" err="1" smtClean="0"/>
              <a:t>subArray</a:t>
            </a:r>
            <a:endParaRPr lang="en-US" dirty="0" smtClean="0"/>
          </a:p>
          <a:p>
            <a:pPr lvl="1"/>
            <a:r>
              <a:rPr lang="en-US" dirty="0" smtClean="0"/>
              <a:t>Combine – take the minimum of the minimum of 2 </a:t>
            </a:r>
            <a:r>
              <a:rPr lang="en-US" dirty="0" err="1" smtClean="0"/>
              <a:t>subarray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Binary-Search(A, low, high, item):</a:t>
            </a:r>
          </a:p>
          <a:p>
            <a:pPr>
              <a:buNone/>
            </a:pPr>
            <a:r>
              <a:rPr lang="en-US" sz="2000" dirty="0" smtClean="0"/>
              <a:t>	if (low&gt;high) return false;</a:t>
            </a:r>
          </a:p>
          <a:p>
            <a:pPr>
              <a:buNone/>
            </a:pPr>
            <a:r>
              <a:rPr lang="en-US" sz="2000" dirty="0" smtClean="0"/>
              <a:t>	else</a:t>
            </a:r>
          </a:p>
          <a:p>
            <a:pPr>
              <a:buNone/>
            </a:pPr>
            <a:r>
              <a:rPr lang="en-US" sz="2000" dirty="0" smtClean="0"/>
              <a:t>	    mid = (</a:t>
            </a:r>
            <a:r>
              <a:rPr lang="en-US" sz="2000" dirty="0" err="1" smtClean="0"/>
              <a:t>low+high</a:t>
            </a:r>
            <a:r>
              <a:rPr lang="en-US" sz="2000" dirty="0" smtClean="0"/>
              <a:t>)/2;</a:t>
            </a:r>
          </a:p>
          <a:p>
            <a:pPr>
              <a:buNone/>
            </a:pPr>
            <a:r>
              <a:rPr lang="en-US" sz="2000" dirty="0" smtClean="0"/>
              <a:t>	    if (item == A[mid])</a:t>
            </a:r>
          </a:p>
          <a:p>
            <a:pPr>
              <a:buNone/>
            </a:pPr>
            <a:r>
              <a:rPr lang="en-US" sz="2000" dirty="0" smtClean="0"/>
              <a:t>		return true;</a:t>
            </a:r>
          </a:p>
          <a:p>
            <a:pPr>
              <a:buNone/>
            </a:pPr>
            <a:r>
              <a:rPr lang="en-US" sz="2000" dirty="0" smtClean="0"/>
              <a:t>	    if(item&lt;A[mid])</a:t>
            </a:r>
          </a:p>
          <a:p>
            <a:pPr>
              <a:buNone/>
            </a:pPr>
            <a:r>
              <a:rPr lang="en-US" sz="2000" dirty="0" smtClean="0"/>
              <a:t>		Binary-Search(A, low, mid-1, item)</a:t>
            </a:r>
          </a:p>
          <a:p>
            <a:pPr>
              <a:buNone/>
            </a:pPr>
            <a:r>
              <a:rPr lang="en-US" sz="2000" dirty="0" smtClean="0"/>
              <a:t>	    else</a:t>
            </a:r>
          </a:p>
          <a:p>
            <a:pPr>
              <a:buNone/>
            </a:pPr>
            <a:r>
              <a:rPr lang="en-US" sz="2000" dirty="0" smtClean="0"/>
              <a:t>		Binary-Search(A, mid+1, high, item)</a:t>
            </a:r>
            <a:endParaRPr lang="en-US" sz="20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751513" y="1995488"/>
            <a:ext cx="1868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constant time: 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733803" y="2757488"/>
            <a:ext cx="19623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constant time: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51513" y="3124200"/>
            <a:ext cx="19623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constant time: </a:t>
            </a:r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19800" y="4281488"/>
            <a:ext cx="2839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Same problem of size n/2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638801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038600" y="2209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4020890" y="2970211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4038600" y="3352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019800" y="5040868"/>
            <a:ext cx="2839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Same problem of size n/2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715001" y="525518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Time Complexity of optimized solution:</a:t>
            </a:r>
            <a:r>
              <a:rPr lang="en-US" dirty="0" smtClean="0"/>
              <a:t> 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 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power(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 {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    if( y == 0) return 1;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    temp = power(x, y/2);       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    if (y%2 == 0)  return temp*temp;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    else     return x*temp*temp;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  </a:t>
            </a:r>
            <a:endParaRPr lang="en-US" sz="1600" dirty="0" smtClean="0"/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/>
              <a:t> </a:t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1 </a:t>
            </a:r>
            <a:r>
              <a:rPr lang="en-US" sz="2000" b="1" dirty="0" smtClean="0"/>
              <a:t>if p &lt; r</a:t>
            </a:r>
          </a:p>
          <a:p>
            <a:pPr>
              <a:buNone/>
            </a:pPr>
            <a:r>
              <a:rPr lang="pt-BR" sz="2000" dirty="0" smtClean="0"/>
              <a:t>2 	q = (p + r)/2</a:t>
            </a:r>
          </a:p>
          <a:p>
            <a:pPr>
              <a:buNone/>
            </a:pPr>
            <a:r>
              <a:rPr lang="en-US" sz="2000" dirty="0" smtClean="0"/>
              <a:t>3 	MERGE-SORT(A, p, q)</a:t>
            </a:r>
          </a:p>
          <a:p>
            <a:pPr>
              <a:buNone/>
            </a:pPr>
            <a:r>
              <a:rPr lang="pt-BR" sz="2000" dirty="0" smtClean="0"/>
              <a:t>4 	MERGE-SORT(A, q, r)</a:t>
            </a:r>
          </a:p>
          <a:p>
            <a:pPr>
              <a:buNone/>
            </a:pPr>
            <a:r>
              <a:rPr lang="pt-BR" sz="2000" dirty="0" smtClean="0"/>
              <a:t>5 	MERGE(A, p, q, r)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038600" y="1143000"/>
            <a:ext cx="44196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/>
              <a:t>1 n1 = mid – p + 1</a:t>
            </a:r>
          </a:p>
          <a:p>
            <a:pPr>
              <a:buNone/>
            </a:pPr>
            <a:r>
              <a:rPr lang="pt-BR" sz="1600" dirty="0" smtClean="0"/>
              <a:t>2 n2 = r - q</a:t>
            </a:r>
          </a:p>
          <a:p>
            <a:pPr>
              <a:buNone/>
            </a:pPr>
            <a:r>
              <a:rPr lang="en-US" sz="1600" dirty="0" smtClean="0"/>
              <a:t>3 let L[0… n1] and R[0… n2] be new arrays</a:t>
            </a:r>
          </a:p>
          <a:p>
            <a:pPr>
              <a:buNone/>
            </a:pPr>
            <a:r>
              <a:rPr lang="en-US" sz="1600" dirty="0" smtClean="0"/>
              <a:t>4 </a:t>
            </a:r>
            <a:r>
              <a:rPr lang="en-US" sz="1600" b="1" dirty="0" smtClean="0"/>
              <a:t>for i = 1 to n1</a:t>
            </a:r>
          </a:p>
          <a:p>
            <a:pPr>
              <a:buNone/>
            </a:pPr>
            <a:r>
              <a:rPr lang="nn-NO" sz="1600" dirty="0" smtClean="0"/>
              <a:t>5   	L[i ]= A[low+ i  -1]</a:t>
            </a:r>
          </a:p>
          <a:p>
            <a:pPr>
              <a:buNone/>
            </a:pPr>
            <a:r>
              <a:rPr lang="en-US" sz="1600" dirty="0" smtClean="0"/>
              <a:t>6 </a:t>
            </a:r>
            <a:r>
              <a:rPr lang="en-US" sz="1600" b="1" dirty="0" smtClean="0"/>
              <a:t>for j = 1 to n2</a:t>
            </a:r>
          </a:p>
          <a:p>
            <a:pPr>
              <a:buNone/>
            </a:pPr>
            <a:r>
              <a:rPr lang="en-US" sz="1600" dirty="0" smtClean="0"/>
              <a:t>7 		R[j]= A[mid+ j] </a:t>
            </a:r>
          </a:p>
          <a:p>
            <a:pPr>
              <a:buNone/>
            </a:pPr>
            <a:r>
              <a:rPr lang="nl-NL" sz="1600" dirty="0" smtClean="0"/>
              <a:t>8 L[n1 + 1] = </a:t>
            </a:r>
            <a:r>
              <a:rPr lang="nl-NL" sz="1600" dirty="0" smtClean="0">
                <a:latin typeface="Century Schoolbook"/>
              </a:rPr>
              <a:t>∞ , </a:t>
            </a:r>
            <a:r>
              <a:rPr lang="nl-NL" sz="1600" dirty="0" smtClean="0"/>
              <a:t>R[n2 + 1] = ∞</a:t>
            </a:r>
          </a:p>
          <a:p>
            <a:pPr>
              <a:buNone/>
            </a:pPr>
            <a:r>
              <a:rPr lang="en-US" sz="1600" dirty="0" smtClean="0"/>
              <a:t>9 </a:t>
            </a:r>
            <a:r>
              <a:rPr lang="en-US" sz="1600" dirty="0" err="1" smtClean="0"/>
              <a:t>i</a:t>
            </a:r>
            <a:r>
              <a:rPr lang="en-US" sz="1600" dirty="0" smtClean="0"/>
              <a:t> = 1,  j = 1</a:t>
            </a:r>
          </a:p>
          <a:p>
            <a:pPr>
              <a:buNone/>
            </a:pPr>
            <a:r>
              <a:rPr lang="en-US" sz="1600" dirty="0" smtClean="0"/>
              <a:t>10 </a:t>
            </a:r>
            <a:r>
              <a:rPr lang="en-US" sz="1600" b="1" dirty="0" smtClean="0"/>
              <a:t>for k = low to mid</a:t>
            </a:r>
          </a:p>
          <a:p>
            <a:pPr>
              <a:buNone/>
            </a:pPr>
            <a:r>
              <a:rPr lang="en-US" sz="1600" dirty="0" smtClean="0"/>
              <a:t>11 </a:t>
            </a:r>
            <a:r>
              <a:rPr lang="en-US" sz="1600" b="1" dirty="0" smtClean="0"/>
              <a:t>if L[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 ≤  R[j] </a:t>
            </a:r>
          </a:p>
          <a:p>
            <a:pPr>
              <a:buNone/>
            </a:pPr>
            <a:r>
              <a:rPr lang="en-US" sz="1600" dirty="0" smtClean="0"/>
              <a:t>12 	A[k] = L[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>
              <a:buNone/>
            </a:pPr>
            <a:r>
              <a:rPr lang="nn-NO" sz="1600" dirty="0" smtClean="0"/>
              <a:t>13		i = i + 1</a:t>
            </a:r>
          </a:p>
          <a:p>
            <a:pPr>
              <a:buNone/>
            </a:pPr>
            <a:r>
              <a:rPr lang="da-DK" sz="1600" dirty="0" smtClean="0"/>
              <a:t>14 </a:t>
            </a:r>
            <a:r>
              <a:rPr lang="da-DK" sz="1600" b="1" dirty="0" smtClean="0"/>
              <a:t>else A[k] = R[j] </a:t>
            </a:r>
          </a:p>
          <a:p>
            <a:pPr>
              <a:buNone/>
            </a:pPr>
            <a:r>
              <a:rPr lang="pl-PL" sz="1600" dirty="0" smtClean="0"/>
              <a:t>1</a:t>
            </a:r>
            <a:r>
              <a:rPr lang="en-US" sz="1600" dirty="0" smtClean="0"/>
              <a:t>5		</a:t>
            </a:r>
            <a:r>
              <a:rPr lang="pl-PL" sz="1600" dirty="0" smtClean="0"/>
              <a:t> </a:t>
            </a:r>
            <a:r>
              <a:rPr lang="en-US" sz="1600" dirty="0" smtClean="0"/>
              <a:t>j</a:t>
            </a:r>
            <a:r>
              <a:rPr lang="pl-PL" sz="1600" dirty="0" smtClean="0"/>
              <a:t> </a:t>
            </a:r>
            <a:r>
              <a:rPr lang="en-US" sz="1600" dirty="0" smtClean="0"/>
              <a:t>=</a:t>
            </a:r>
            <a:r>
              <a:rPr lang="pl-PL" sz="1600" dirty="0" smtClean="0"/>
              <a:t> j </a:t>
            </a:r>
            <a:r>
              <a:rPr lang="en-US" sz="1600" dirty="0" smtClean="0"/>
              <a:t>+</a:t>
            </a:r>
            <a:r>
              <a:rPr lang="pl-PL" sz="1600" dirty="0" smtClean="0"/>
              <a:t> 1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627632"/>
            <a:ext cx="3352800" cy="658368"/>
          </a:xfrm>
        </p:spPr>
        <p:txBody>
          <a:bodyPr/>
          <a:lstStyle/>
          <a:p>
            <a:r>
              <a:rPr lang="en-US" dirty="0" smtClean="0"/>
              <a:t>MERGE-SORT(A, p, r)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114800" y="609600"/>
            <a:ext cx="3962400" cy="505968"/>
          </a:xfrm>
        </p:spPr>
        <p:txBody>
          <a:bodyPr/>
          <a:lstStyle/>
          <a:p>
            <a:r>
              <a:rPr lang="en-US" dirty="0" smtClean="0"/>
              <a:t>MERGE(A, low, mid, high)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Given 2 sorted array, need to merge these 2 arrays in one sorted array.</a:t>
            </a:r>
          </a:p>
          <a:p>
            <a:r>
              <a:rPr lang="en-US" dirty="0" smtClean="0"/>
              <a:t>The key operation of the merge sort algorithm is the merging of two sorted sequences to one sorted sequence in the “combine” step</a:t>
            </a:r>
          </a:p>
          <a:p>
            <a:r>
              <a:rPr lang="en-US" dirty="0" smtClean="0"/>
              <a:t>Algorithm of Merge</a:t>
            </a:r>
          </a:p>
          <a:p>
            <a:pPr lvl="1"/>
            <a:r>
              <a:rPr lang="en-US" dirty="0" smtClean="0"/>
              <a:t>Keep track of the smallest element in each sorted half.</a:t>
            </a:r>
          </a:p>
          <a:p>
            <a:pPr lvl="1"/>
            <a:r>
              <a:rPr lang="en-US" dirty="0" smtClean="0"/>
              <a:t>Choose smaller of two elements</a:t>
            </a:r>
          </a:p>
          <a:p>
            <a:pPr lvl="1"/>
            <a:r>
              <a:rPr lang="en-US" dirty="0" smtClean="0"/>
              <a:t>Repeat until done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57350"/>
            <a:ext cx="7772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1176</TotalTime>
  <Words>491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Oriel</vt:lpstr>
      <vt:lpstr>Equation</vt:lpstr>
      <vt:lpstr>Divide and Conquer</vt:lpstr>
      <vt:lpstr>Divide and Conquer</vt:lpstr>
      <vt:lpstr>Recurrence</vt:lpstr>
      <vt:lpstr>Example of Divide and Conquer</vt:lpstr>
      <vt:lpstr>Binary Search</vt:lpstr>
      <vt:lpstr>Calculate Power</vt:lpstr>
      <vt:lpstr>Merge Sort</vt:lpstr>
      <vt:lpstr>Merge Sort</vt:lpstr>
      <vt:lpstr>Merge Sort</vt:lpstr>
      <vt:lpstr>Merge Sort</vt:lpstr>
      <vt:lpstr>Merge Sort - Divide</vt:lpstr>
      <vt:lpstr>Merge Sort – Merge/Combine</vt:lpstr>
      <vt:lpstr>Analysis</vt:lpstr>
      <vt:lpstr>Analysis – Merge Sort</vt:lpstr>
      <vt:lpstr>Analysis – Merge Sort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MY</cp:lastModifiedBy>
  <cp:revision>15</cp:revision>
  <dcterms:created xsi:type="dcterms:W3CDTF">2018-03-06T10:40:29Z</dcterms:created>
  <dcterms:modified xsi:type="dcterms:W3CDTF">2020-02-24T05:42:16Z</dcterms:modified>
</cp:coreProperties>
</file>