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handoutMasterIdLst>
    <p:handoutMasterId r:id="rId53"/>
  </p:handoutMasterIdLst>
  <p:sldIdLst>
    <p:sldId id="256" r:id="rId2"/>
    <p:sldId id="345" r:id="rId3"/>
    <p:sldId id="346" r:id="rId4"/>
    <p:sldId id="271" r:id="rId5"/>
    <p:sldId id="272" r:id="rId6"/>
    <p:sldId id="347" r:id="rId7"/>
    <p:sldId id="275" r:id="rId8"/>
    <p:sldId id="276" r:id="rId9"/>
    <p:sldId id="274" r:id="rId10"/>
    <p:sldId id="277" r:id="rId11"/>
    <p:sldId id="351" r:id="rId12"/>
    <p:sldId id="352" r:id="rId13"/>
    <p:sldId id="353" r:id="rId14"/>
    <p:sldId id="354" r:id="rId15"/>
    <p:sldId id="355" r:id="rId16"/>
    <p:sldId id="357" r:id="rId17"/>
    <p:sldId id="358" r:id="rId18"/>
    <p:sldId id="278" r:id="rId19"/>
    <p:sldId id="359" r:id="rId20"/>
    <p:sldId id="343" r:id="rId21"/>
    <p:sldId id="311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49" r:id="rId33"/>
    <p:sldId id="348" r:id="rId34"/>
    <p:sldId id="304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50" r:id="rId52"/>
  </p:sldIdLst>
  <p:sldSz cx="9144000" cy="6858000" type="screen4x3"/>
  <p:notesSz cx="71501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FFFF"/>
    <a:srgbClr val="FF00FF"/>
    <a:srgbClr val="B2B2B2"/>
    <a:srgbClr val="FF3300"/>
    <a:srgbClr val="CCE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9" autoAdjust="0"/>
    <p:restoredTop sz="90929"/>
  </p:normalViewPr>
  <p:slideViewPr>
    <p:cSldViewPr>
      <p:cViewPr>
        <p:scale>
          <a:sx n="66" d="100"/>
          <a:sy n="66" d="100"/>
        </p:scale>
        <p:origin x="-1530" y="-114"/>
      </p:cViewPr>
      <p:guideLst>
        <p:guide orient="horz" pos="624"/>
        <p:guide pos="4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70" y="-96"/>
      </p:cViewPr>
      <p:guideLst>
        <p:guide orient="horz" pos="2975"/>
        <p:guide pos="225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094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altLang="en-US" smtClean="0"/>
              <a:t>Comp 122, Fall 2004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r>
              <a:rPr lang="en-US" altLang="en-US" smtClean="0"/>
              <a:t>Intro </a:t>
            </a:r>
            <a:fld id="{AD26D2B2-5187-47EC-8F55-0705C9A84617}" type="slidenum">
              <a:rPr lang="en-US" altLang="en-US" smtClean="0"/>
              <a:pPr/>
              <a:t>‹#›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 122, Fall 2004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Intro </a:t>
            </a:r>
            <a:fld id="{FCAC5E77-D002-4296-B5D5-E2A2B33489E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 122, Fall 2004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Intro </a:t>
            </a:r>
            <a:fld id="{B4330470-3891-41AF-A432-EC6C10FA6E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24-Feb-20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r>
              <a:rPr lang="en-US" altLang="en-US" smtClean="0"/>
              <a:t>Intro </a:t>
            </a:r>
            <a:fld id="{791B0395-D46E-4C2F-B59F-ADF7367375C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altLang="en-US" smtClean="0"/>
              <a:t>Comp 122, Fall 2004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altLang="en-US" smtClean="0"/>
              <a:t>Comp 122, Fall 2004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r>
              <a:rPr lang="en-US" altLang="en-US" smtClean="0"/>
              <a:t>Intro </a:t>
            </a:r>
            <a:fld id="{6E88BDD0-1000-4517-89B9-52F07D92D4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24-Feb-20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 122, Fall 2004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Intro </a:t>
            </a:r>
            <a:fld id="{2A69D7C0-E04B-44F8-A544-E87615201DA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24-Feb-20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 122, Fall 2004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Intro </a:t>
            </a:r>
            <a:fld id="{4A6A533E-683E-43DB-8078-6E6E8ED5001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24-Feb-20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r>
              <a:rPr lang="en-US" altLang="en-US" smtClean="0"/>
              <a:t>Intro </a:t>
            </a:r>
            <a:fld id="{6744C7A2-304B-43E0-A4EC-FBB3EEBEB07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altLang="en-US" smtClean="0"/>
              <a:t>Comp 122, Fall 2004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24-Feb-20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 122, Fall 2004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Intro </a:t>
            </a:r>
            <a:fld id="{04B68FF0-FE5F-4795-AA07-0F2499C73F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24-Feb-20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r>
              <a:rPr lang="en-US" altLang="en-US" smtClean="0"/>
              <a:t>Intro </a:t>
            </a:r>
            <a:fld id="{677DEEEE-D57A-4DFB-B670-A0D3686FC27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altLang="en-US" smtClean="0"/>
              <a:t>Comp 122, Fall 2004</a:t>
            </a:r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24-Feb-20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r>
              <a:rPr lang="en-US" altLang="en-US" smtClean="0"/>
              <a:t>Intro </a:t>
            </a:r>
            <a:fld id="{6BDBD265-0F39-45DF-B9AC-55A8B2387A3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altLang="en-US" smtClean="0"/>
              <a:t>Comp 122, Fall 2004</a:t>
            </a:r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24-Feb-20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altLang="en-US" smtClean="0"/>
              <a:t>Comp 122, Fall 2004</a:t>
            </a:r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r>
              <a:rPr lang="en-US" altLang="en-US" smtClean="0"/>
              <a:t>Intro </a:t>
            </a:r>
            <a:fld id="{7077EF7A-0C0B-4E47-8B39-5B34C2A1175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 altLang="en-US" dirty="0" smtClean="0"/>
              <a:t>Graph </a:t>
            </a:r>
            <a:r>
              <a:rPr lang="en-US" altLang="en-US" dirty="0"/>
              <a:t>Algorithms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Tanjina</a:t>
            </a:r>
            <a:r>
              <a:rPr lang="en-US" dirty="0"/>
              <a:t> </a:t>
            </a:r>
            <a:r>
              <a:rPr lang="en-US" dirty="0" err="1" smtClean="0"/>
              <a:t>Helaly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Space and Time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2800" b="1">
                <a:solidFill>
                  <a:srgbClr val="CC3300"/>
                </a:solidFill>
              </a:rPr>
              <a:t>Space:</a:t>
            </a:r>
            <a:r>
              <a:rPr lang="en-US" altLang="en-US" sz="2800" b="1" i="1"/>
              <a:t> </a:t>
            </a:r>
            <a:r>
              <a:rPr lang="en-US" altLang="en-US" sz="2800">
                <a:sym typeface="Symbol" pitchFamily="18" charset="2"/>
              </a:rPr>
              <a:t></a:t>
            </a:r>
            <a:r>
              <a:rPr lang="en-US" altLang="en-US" sz="2800">
                <a:latin typeface="RMTMI" charset="-95"/>
              </a:rPr>
              <a:t>(</a:t>
            </a:r>
            <a:r>
              <a:rPr lang="en-US" altLang="en-US" sz="2800" i="1"/>
              <a:t>V</a:t>
            </a:r>
            <a:r>
              <a:rPr lang="en-US" altLang="en-US" sz="2800" baseline="30000"/>
              <a:t>2</a:t>
            </a:r>
            <a:r>
              <a:rPr lang="en-US" altLang="en-US" sz="2800">
                <a:latin typeface="RMTMI" charset="-95"/>
              </a:rPr>
              <a:t>)</a:t>
            </a:r>
            <a:r>
              <a:rPr lang="en-US" altLang="en-US" sz="2800"/>
              <a:t>.</a:t>
            </a:r>
          </a:p>
          <a:p>
            <a:pPr lvl="1"/>
            <a:r>
              <a:rPr lang="en-US" altLang="en-US" sz="2400"/>
              <a:t>Not memory efficient for large graphs.</a:t>
            </a:r>
          </a:p>
          <a:p>
            <a:r>
              <a:rPr lang="en-US" altLang="en-US" sz="2800" b="1">
                <a:solidFill>
                  <a:srgbClr val="CC3300"/>
                </a:solidFill>
              </a:rPr>
              <a:t>Time:</a:t>
            </a:r>
            <a:r>
              <a:rPr lang="en-US" altLang="en-US" sz="2800" b="1" i="1"/>
              <a:t> </a:t>
            </a:r>
            <a:r>
              <a:rPr lang="en-US" altLang="en-US" sz="2800"/>
              <a:t>to list all vertices adjacent to </a:t>
            </a:r>
            <a:r>
              <a:rPr lang="en-US" altLang="en-US" sz="2800" i="1"/>
              <a:t>u</a:t>
            </a:r>
            <a:r>
              <a:rPr lang="en-US" altLang="en-US" sz="2800"/>
              <a:t>: </a:t>
            </a:r>
            <a:r>
              <a:rPr lang="en-US" altLang="en-US" sz="2800">
                <a:sym typeface="Symbol" pitchFamily="18" charset="2"/>
              </a:rPr>
              <a:t></a:t>
            </a:r>
            <a:r>
              <a:rPr lang="en-US" altLang="en-US" sz="2800">
                <a:latin typeface="RMTMI" charset="-95"/>
              </a:rPr>
              <a:t>(</a:t>
            </a:r>
            <a:r>
              <a:rPr lang="en-US" altLang="en-US" sz="2800" i="1"/>
              <a:t>V</a:t>
            </a:r>
            <a:r>
              <a:rPr lang="en-US" altLang="en-US" sz="2800">
                <a:latin typeface="RMTMI" charset="-95"/>
              </a:rPr>
              <a:t>)</a:t>
            </a:r>
            <a:r>
              <a:rPr lang="en-US" altLang="en-US" sz="2800"/>
              <a:t>.</a:t>
            </a:r>
          </a:p>
          <a:p>
            <a:r>
              <a:rPr lang="en-US" altLang="en-US" sz="2800" b="1">
                <a:solidFill>
                  <a:srgbClr val="CC3300"/>
                </a:solidFill>
              </a:rPr>
              <a:t>Time:</a:t>
            </a:r>
            <a:r>
              <a:rPr lang="en-US" altLang="en-US" sz="2800" b="1" i="1"/>
              <a:t> </a:t>
            </a:r>
            <a:r>
              <a:rPr lang="en-US" altLang="en-US" sz="2800"/>
              <a:t>to determine if </a:t>
            </a:r>
            <a:r>
              <a:rPr lang="en-US" altLang="en-US" sz="2800">
                <a:latin typeface="RMTMI" charset="-95"/>
              </a:rPr>
              <a:t>(</a:t>
            </a:r>
            <a:r>
              <a:rPr lang="en-US" altLang="en-US" sz="2800" i="1"/>
              <a:t>u</a:t>
            </a:r>
            <a:r>
              <a:rPr lang="en-US" altLang="en-US" sz="2800" i="1">
                <a:latin typeface="RMTMI" charset="-95"/>
              </a:rPr>
              <a:t>, v</a:t>
            </a:r>
            <a:r>
              <a:rPr lang="en-US" altLang="en-US" sz="2800">
                <a:latin typeface="RMTMI" charset="-95"/>
              </a:rPr>
              <a:t>)</a:t>
            </a:r>
            <a:r>
              <a:rPr lang="en-US" altLang="en-US" sz="2800" i="1">
                <a:latin typeface="RMTMI" charset="-95"/>
              </a:rPr>
              <a:t> </a:t>
            </a:r>
            <a:r>
              <a:rPr lang="en-US" altLang="en-US" sz="2800">
                <a:sym typeface="Symbol" pitchFamily="18" charset="2"/>
              </a:rPr>
              <a:t></a:t>
            </a:r>
            <a:r>
              <a:rPr lang="en-US" altLang="en-US" sz="2800">
                <a:latin typeface="MTSYN" charset="-127"/>
              </a:rPr>
              <a:t> </a:t>
            </a:r>
            <a:r>
              <a:rPr lang="en-US" altLang="en-US" sz="2800" i="1"/>
              <a:t>E</a:t>
            </a:r>
            <a:r>
              <a:rPr lang="en-US" altLang="en-US" sz="2800"/>
              <a:t>: </a:t>
            </a:r>
            <a:r>
              <a:rPr lang="en-US" altLang="en-US" sz="2800">
                <a:sym typeface="Symbol" pitchFamily="18" charset="2"/>
              </a:rPr>
              <a:t></a:t>
            </a:r>
            <a:r>
              <a:rPr lang="en-US" altLang="en-US" sz="2800">
                <a:latin typeface="RMTMI" charset="-95"/>
              </a:rPr>
              <a:t>(</a:t>
            </a:r>
            <a:r>
              <a:rPr lang="en-US" altLang="en-US" sz="2800"/>
              <a:t>1</a:t>
            </a:r>
            <a:r>
              <a:rPr lang="en-US" altLang="en-US" sz="2800">
                <a:latin typeface="RMTMI" charset="-95"/>
              </a:rPr>
              <a:t>)</a:t>
            </a:r>
            <a:r>
              <a:rPr lang="en-US" altLang="en-US" sz="2800"/>
              <a:t>.</a:t>
            </a:r>
          </a:p>
          <a:p>
            <a:r>
              <a:rPr lang="en-US" altLang="en-US" sz="2800"/>
              <a:t>Can store weights instead of bits for weighted graph.</a:t>
            </a:r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Reachable checking</a:t>
            </a:r>
          </a:p>
          <a:p>
            <a:pPr lvl="1"/>
            <a:r>
              <a:rPr lang="en-US" sz="2200" dirty="0"/>
              <a:t>If a path exists</a:t>
            </a:r>
          </a:p>
          <a:p>
            <a:r>
              <a:rPr lang="en-US" sz="2600" dirty="0"/>
              <a:t>Cycle checking</a:t>
            </a:r>
          </a:p>
          <a:p>
            <a:pPr lvl="1"/>
            <a:r>
              <a:rPr lang="en-US" sz="2200" dirty="0" smtClean="0"/>
              <a:t>a</a:t>
            </a:r>
            <a:r>
              <a:rPr lang="en-US" sz="2200" dirty="0"/>
              <a:t> vertex is reachable from itself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24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019800" cy="4873752"/>
          </a:xfrm>
        </p:spPr>
        <p:txBody>
          <a:bodyPr>
            <a:normAutofit/>
          </a:bodyPr>
          <a:lstStyle/>
          <a:p>
            <a:r>
              <a:rPr lang="en-US" dirty="0"/>
              <a:t>An undirected graph is </a:t>
            </a:r>
            <a:r>
              <a:rPr lang="en-US" b="1" i="1" dirty="0"/>
              <a:t>connected if </a:t>
            </a:r>
            <a:r>
              <a:rPr lang="en-US" b="1" i="1" dirty="0" smtClean="0"/>
              <a:t>there is a path between every pair of v</a:t>
            </a:r>
            <a:r>
              <a:rPr lang="en-US" dirty="0" smtClean="0"/>
              <a:t>ertices. </a:t>
            </a:r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connected component</a:t>
            </a:r>
            <a:r>
              <a:rPr lang="en-US" dirty="0"/>
              <a:t> of an undirected graph is a maximal set of nodes such that each pair of nodes is connected by a path.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828800"/>
            <a:ext cx="22860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1987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graph </a:t>
            </a:r>
            <a:r>
              <a:rPr lang="en-US" dirty="0" smtClean="0"/>
              <a:t>is </a:t>
            </a:r>
            <a:r>
              <a:rPr lang="en-US" b="1" dirty="0" smtClean="0"/>
              <a:t>strongly </a:t>
            </a:r>
            <a:r>
              <a:rPr lang="en-US" b="1" dirty="0"/>
              <a:t>connected</a:t>
            </a:r>
            <a:r>
              <a:rPr lang="en-US" dirty="0"/>
              <a:t> </a:t>
            </a:r>
            <a:r>
              <a:rPr lang="en-US" dirty="0" smtClean="0"/>
              <a:t>if </a:t>
            </a:r>
            <a:r>
              <a:rPr lang="en-US" dirty="0"/>
              <a:t>every vertex is reachable from every other vertex. </a:t>
            </a:r>
            <a:endParaRPr lang="en-US" dirty="0" smtClean="0"/>
          </a:p>
          <a:p>
            <a:pPr algn="just"/>
            <a:r>
              <a:rPr lang="en-US" dirty="0"/>
              <a:t>The </a:t>
            </a:r>
            <a:r>
              <a:rPr lang="en-US" b="1" i="1" dirty="0"/>
              <a:t>strongly connected components of a directed </a:t>
            </a:r>
            <a:r>
              <a:rPr lang="en-US" b="1" i="1" dirty="0" smtClean="0"/>
              <a:t>graph </a:t>
            </a:r>
            <a:r>
              <a:rPr lang="en-US" i="1" dirty="0" smtClean="0"/>
              <a:t>is the </a:t>
            </a:r>
            <a:r>
              <a:rPr lang="en-US" i="1" dirty="0" err="1" smtClean="0"/>
              <a:t>subgraph</a:t>
            </a:r>
            <a:r>
              <a:rPr lang="en-US" i="1" dirty="0" smtClean="0"/>
              <a:t> where every vertex is reachable from every other vertices.</a:t>
            </a:r>
          </a:p>
          <a:p>
            <a:pPr algn="just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6935" t="11666" r="8949" b="3333"/>
          <a:stretch>
            <a:fillRect/>
          </a:stretch>
        </p:blipFill>
        <p:spPr bwMode="auto">
          <a:xfrm>
            <a:off x="4800600" y="1752600"/>
            <a:ext cx="3581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1842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Connected (Strongly or not) </a:t>
            </a:r>
            <a:r>
              <a:rPr lang="en-US" dirty="0"/>
              <a:t>components form a </a:t>
            </a:r>
            <a:r>
              <a:rPr lang="en-US" b="1" dirty="0"/>
              <a:t>partition</a:t>
            </a:r>
            <a:r>
              <a:rPr lang="en-US" dirty="0"/>
              <a:t> of the set of graph vertices, </a:t>
            </a:r>
            <a:r>
              <a:rPr lang="en-US" dirty="0" smtClean="0"/>
              <a:t>meaning</a:t>
            </a:r>
          </a:p>
          <a:p>
            <a:pPr lvl="1" algn="just"/>
            <a:r>
              <a:rPr lang="en-US" dirty="0" smtClean="0"/>
              <a:t>connected </a:t>
            </a:r>
            <a:r>
              <a:rPr lang="en-US" dirty="0"/>
              <a:t>components are non-empty, </a:t>
            </a:r>
            <a:endParaRPr lang="en-US" dirty="0" smtClean="0"/>
          </a:p>
          <a:p>
            <a:pPr lvl="1" algn="just"/>
            <a:r>
              <a:rPr lang="en-US" dirty="0" smtClean="0"/>
              <a:t>they </a:t>
            </a:r>
            <a:r>
              <a:rPr lang="en-US" dirty="0"/>
              <a:t>are </a:t>
            </a:r>
            <a:r>
              <a:rPr lang="en-US" dirty="0" smtClean="0"/>
              <a:t>pair-wise </a:t>
            </a:r>
            <a:r>
              <a:rPr lang="en-US" b="1" dirty="0"/>
              <a:t>disjoints</a:t>
            </a:r>
            <a:r>
              <a:rPr lang="en-US" dirty="0"/>
              <a:t>, and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union of connected components forms the set of all vertices</a:t>
            </a:r>
            <a:r>
              <a:rPr lang="en-US" dirty="0" smtClean="0"/>
              <a:t>.</a:t>
            </a:r>
          </a:p>
          <a:p>
            <a:pPr lvl="1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Algorithm to find the strong connectivity of a graph takes linear time ( Θ(V+E)).</a:t>
            </a:r>
          </a:p>
          <a:p>
            <a:pPr lvl="1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327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236219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Connected components count</a:t>
            </a:r>
          </a:p>
          <a:p>
            <a:pPr lvl="1" algn="just"/>
            <a:r>
              <a:rPr lang="en-US" dirty="0" smtClean="0"/>
              <a:t>Count of </a:t>
            </a:r>
            <a:r>
              <a:rPr lang="en-US" dirty="0"/>
              <a:t>d</a:t>
            </a:r>
            <a:r>
              <a:rPr lang="en-US" dirty="0" smtClean="0"/>
              <a:t>isjoint connected components</a:t>
            </a:r>
          </a:p>
          <a:p>
            <a:pPr algn="just"/>
            <a:r>
              <a:rPr lang="en-US" dirty="0" smtClean="0"/>
              <a:t>Size of connected component</a:t>
            </a:r>
          </a:p>
          <a:p>
            <a:pPr lvl="1" algn="just"/>
            <a:r>
              <a:rPr lang="en-US" dirty="0" smtClean="0"/>
              <a:t>number of vertices in a component</a:t>
            </a:r>
          </a:p>
          <a:p>
            <a:pPr lvl="1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Figure</a:t>
            </a:r>
          </a:p>
          <a:p>
            <a:pPr lvl="1" algn="just"/>
            <a:r>
              <a:rPr lang="en-US" dirty="0" smtClean="0"/>
              <a:t>Fig 1: has 3 connected components with 3 different sizes</a:t>
            </a:r>
          </a:p>
          <a:p>
            <a:pPr lvl="1" algn="just"/>
            <a:r>
              <a:rPr lang="en-US" dirty="0" smtClean="0"/>
              <a:t>Fig 2: has 4 connected components with 3 different sizes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4400" y="4135993"/>
            <a:ext cx="6781800" cy="2112407"/>
            <a:chOff x="685800" y="3983593"/>
            <a:chExt cx="6781800" cy="2112407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b="16080"/>
            <a:stretch>
              <a:fillRect/>
            </a:stretch>
          </p:blipFill>
          <p:spPr bwMode="auto">
            <a:xfrm>
              <a:off x="685800" y="3983593"/>
              <a:ext cx="2286000" cy="159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33875" y="4202668"/>
              <a:ext cx="3133725" cy="1390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1828800" y="5726668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Fig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17119" y="5726668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Fig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8639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Tree</a:t>
            </a:r>
            <a:r>
              <a:rPr lang="en-US" dirty="0" smtClean="0"/>
              <a:t>: Connected Acyclic undirected graph</a:t>
            </a:r>
          </a:p>
          <a:p>
            <a:r>
              <a:rPr lang="en-US" b="1" dirty="0" smtClean="0"/>
              <a:t>Forest</a:t>
            </a:r>
            <a:r>
              <a:rPr lang="en-US" dirty="0" smtClean="0"/>
              <a:t>: </a:t>
            </a:r>
            <a:r>
              <a:rPr lang="en-US" dirty="0"/>
              <a:t>If an </a:t>
            </a:r>
            <a:r>
              <a:rPr lang="en-US" dirty="0" smtClean="0"/>
              <a:t>undirected graph </a:t>
            </a:r>
            <a:r>
              <a:rPr lang="en-US" dirty="0"/>
              <a:t>is acyclic but possibly disconnected, it is a </a:t>
            </a:r>
            <a:r>
              <a:rPr lang="en-US" b="1" i="1" dirty="0" smtClean="0"/>
              <a:t>forest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b="1" dirty="0"/>
              <a:t>Spanning Tree</a:t>
            </a:r>
            <a:r>
              <a:rPr lang="en-US" dirty="0"/>
              <a:t>: is a tree which includes all of the vertices of </a:t>
            </a:r>
            <a:r>
              <a:rPr lang="en-US" dirty="0" smtClean="0"/>
              <a:t>the graph.</a:t>
            </a:r>
            <a:endParaRPr lang="en-US" dirty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575" y="3543300"/>
            <a:ext cx="75628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975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Properties of free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</a:t>
            </a:r>
            <a:r>
              <a:rPr lang="en-US" dirty="0"/>
              <a:t>G </a:t>
            </a:r>
            <a:r>
              <a:rPr lang="en-US" dirty="0" smtClean="0"/>
              <a:t>={V;E} </a:t>
            </a:r>
            <a:r>
              <a:rPr lang="en-US" dirty="0"/>
              <a:t>be an undirected graph. The following statements are equivalent.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two vertices in G are connected by a unique simple path.</a:t>
            </a:r>
          </a:p>
          <a:p>
            <a:pPr lvl="1"/>
            <a:r>
              <a:rPr lang="en-US" dirty="0" smtClean="0"/>
              <a:t>G </a:t>
            </a:r>
            <a:r>
              <a:rPr lang="en-US" dirty="0"/>
              <a:t>is connected</a:t>
            </a:r>
            <a:r>
              <a:rPr lang="en-US" dirty="0" smtClean="0"/>
              <a:t>, acyclic </a:t>
            </a:r>
            <a:r>
              <a:rPr lang="en-US" dirty="0"/>
              <a:t>and </a:t>
            </a:r>
            <a:r>
              <a:rPr lang="en-US" dirty="0" smtClean="0"/>
              <a:t>|E|=|V| - </a:t>
            </a:r>
            <a:r>
              <a:rPr lang="en-US" dirty="0"/>
              <a:t>1.</a:t>
            </a:r>
          </a:p>
          <a:p>
            <a:pPr lvl="1"/>
            <a:r>
              <a:rPr lang="en-US" dirty="0"/>
              <a:t>G is connected, but if any edge is removed from E, the resulting graph is disconnected.</a:t>
            </a:r>
          </a:p>
          <a:p>
            <a:pPr lvl="1"/>
            <a:r>
              <a:rPr lang="en-US" dirty="0" smtClean="0"/>
              <a:t>G </a:t>
            </a:r>
            <a:r>
              <a:rPr lang="en-US" dirty="0"/>
              <a:t>is acyclic, but if any edge is added to E, the resulting graph contains a cycle.</a:t>
            </a:r>
          </a:p>
        </p:txBody>
      </p:sp>
    </p:spTree>
    <p:extLst>
      <p:ext uri="{BB962C8B-B14F-4D97-AF65-F5344CB8AC3E}">
        <p14:creationId xmlns:p14="http://schemas.microsoft.com/office/powerpoint/2010/main" val="2333557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Graph-searching Algorithms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Given: a graph G = (V, E), directed or undirected</a:t>
            </a:r>
          </a:p>
          <a:p>
            <a:r>
              <a:rPr lang="en-US" dirty="0"/>
              <a:t>Goal: methodically explore every vertex and every edge</a:t>
            </a:r>
          </a:p>
          <a:p>
            <a:r>
              <a:rPr lang="en-US" dirty="0"/>
              <a:t>Ultimately: build a tree on the graph</a:t>
            </a:r>
          </a:p>
          <a:p>
            <a:pPr lvl="1"/>
            <a:r>
              <a:rPr lang="en-US" dirty="0"/>
              <a:t>Pick a vertex as the root</a:t>
            </a:r>
          </a:p>
          <a:p>
            <a:pPr lvl="1"/>
            <a:r>
              <a:rPr lang="en-US" dirty="0"/>
              <a:t>Choose certain edges to produce a tree</a:t>
            </a:r>
          </a:p>
          <a:p>
            <a:pPr lvl="1"/>
            <a:r>
              <a:rPr lang="en-US" dirty="0"/>
              <a:t>Note: might also build a </a:t>
            </a:r>
            <a:r>
              <a:rPr lang="en-US" i="1" dirty="0"/>
              <a:t>forest if graph is not connected</a:t>
            </a:r>
          </a:p>
          <a:p>
            <a:r>
              <a:rPr lang="en-US" altLang="en-US" sz="2800" dirty="0" smtClean="0"/>
              <a:t>Used </a:t>
            </a:r>
            <a:r>
              <a:rPr lang="en-US" altLang="en-US" sz="2800" dirty="0"/>
              <a:t>to </a:t>
            </a:r>
            <a:r>
              <a:rPr lang="en-US" altLang="en-US" sz="2800" dirty="0">
                <a:solidFill>
                  <a:srgbClr val="CC3300"/>
                </a:solidFill>
              </a:rPr>
              <a:t>discover the structure of a graph</a:t>
            </a:r>
            <a:r>
              <a:rPr lang="en-US" altLang="en-US" sz="2800" dirty="0"/>
              <a:t>.</a:t>
            </a:r>
          </a:p>
          <a:p>
            <a:pPr marL="731520" lvl="2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Graph-searching Algorithms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Standard </a:t>
            </a:r>
            <a:r>
              <a:rPr lang="en-US" altLang="en-US" sz="2800" dirty="0"/>
              <a:t>graph-searching algorithms.</a:t>
            </a:r>
          </a:p>
          <a:p>
            <a:pPr lvl="1"/>
            <a:r>
              <a:rPr lang="en-US" altLang="en-US" sz="2400" dirty="0"/>
              <a:t>Breadth-first Search </a:t>
            </a:r>
            <a:r>
              <a:rPr lang="en-US" altLang="en-US" sz="2400" dirty="0">
                <a:solidFill>
                  <a:schemeClr val="hlink"/>
                </a:solidFill>
              </a:rPr>
              <a:t>(BFS)</a:t>
            </a:r>
            <a:r>
              <a:rPr lang="en-US" altLang="en-US" sz="2400" dirty="0"/>
              <a:t>.</a:t>
            </a:r>
          </a:p>
          <a:p>
            <a:pPr lvl="1"/>
            <a:r>
              <a:rPr lang="en-US" altLang="en-US" sz="2400" dirty="0"/>
              <a:t>Depth-first Search </a:t>
            </a:r>
            <a:r>
              <a:rPr lang="en-US" altLang="en-US" sz="2400" dirty="0">
                <a:solidFill>
                  <a:schemeClr val="hlink"/>
                </a:solidFill>
              </a:rPr>
              <a:t>(DFS</a:t>
            </a:r>
            <a:r>
              <a:rPr lang="en-US" altLang="en-US" sz="2400" dirty="0" smtClean="0">
                <a:solidFill>
                  <a:schemeClr val="hlink"/>
                </a:solidFill>
              </a:rPr>
              <a:t>)</a:t>
            </a:r>
            <a:r>
              <a:rPr lang="en-US" altLang="en-US" sz="2400" dirty="0" smtClean="0"/>
              <a:t>.</a:t>
            </a:r>
          </a:p>
          <a:p>
            <a:pPr lvl="2"/>
            <a:r>
              <a:rPr lang="en-US" altLang="en-US" dirty="0">
                <a:solidFill>
                  <a:schemeClr val="hlink"/>
                </a:solidFill>
              </a:rPr>
              <a:t>“Search as deep as possible first.”</a:t>
            </a:r>
          </a:p>
          <a:p>
            <a:pPr marL="731520" lvl="2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711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>
                <a:solidFill>
                  <a:schemeClr val="tx2"/>
                </a:solidFill>
              </a:rPr>
              <a:t>Graph representation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>
                <a:solidFill>
                  <a:schemeClr val="tx2"/>
                </a:solidFill>
              </a:rPr>
              <a:t>Graph traversal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	-	Breadth-first search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	-	Depth-first </a:t>
            </a:r>
            <a:r>
              <a:rPr lang="en-US" altLang="en-US" sz="2000" dirty="0" smtClean="0">
                <a:solidFill>
                  <a:schemeClr val="tx2"/>
                </a:solidFill>
              </a:rPr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81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Traversals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64E3F855-542D-4CBF-8B7C-FC02D1D97130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178179" name="Picture 3" descr="C:\My Documents\b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00400"/>
            <a:ext cx="4160838" cy="292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180" name="Picture 4" descr="C:\My Documents\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4160838" cy="292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685800" y="4800600"/>
            <a:ext cx="39751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>
                <a:latin typeface="Arial" pitchFamily="34" charset="0"/>
              </a:rPr>
              <a:t>Both take time: O(V+E)</a:t>
            </a:r>
          </a:p>
        </p:txBody>
      </p:sp>
    </p:spTree>
    <p:extLst>
      <p:ext uri="{BB962C8B-B14F-4D97-AF65-F5344CB8AC3E}">
        <p14:creationId xmlns:p14="http://schemas.microsoft.com/office/powerpoint/2010/main" val="811021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"/>
            <a:ext cx="6019800" cy="6248400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u="sng">
                <a:solidFill>
                  <a:schemeClr val="tx1"/>
                </a:solidFill>
              </a:rPr>
              <a:t>BFS(G,s)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1.	for</a:t>
            </a:r>
            <a:r>
              <a:rPr lang="en-US" altLang="en-US" sz="1800">
                <a:solidFill>
                  <a:schemeClr val="tx1"/>
                </a:solidFill>
              </a:rPr>
              <a:t> each vertex u in V[G] –  {s}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2		</a:t>
            </a:r>
            <a:r>
              <a:rPr lang="en-US" altLang="en-US" sz="1800" b="1">
                <a:solidFill>
                  <a:schemeClr val="tx1"/>
                </a:solidFill>
              </a:rPr>
              <a:t>do</a:t>
            </a:r>
            <a:r>
              <a:rPr lang="en-US" altLang="en-US" sz="1800">
                <a:solidFill>
                  <a:schemeClr val="tx1"/>
                </a:solidFill>
              </a:rPr>
              <a:t> </a:t>
            </a:r>
            <a:r>
              <a:rPr lang="en-US" altLang="en-US" sz="1800" i="1">
                <a:solidFill>
                  <a:schemeClr val="tx1"/>
                </a:solidFill>
              </a:rPr>
              <a:t>color</a:t>
            </a:r>
            <a:r>
              <a:rPr lang="en-US" altLang="en-US" sz="1800">
                <a:solidFill>
                  <a:schemeClr val="tx1"/>
                </a:solidFill>
              </a:rPr>
              <a:t>[</a:t>
            </a:r>
            <a:r>
              <a:rPr lang="en-US" altLang="en-US" sz="1800" i="1">
                <a:solidFill>
                  <a:schemeClr val="tx1"/>
                </a:solidFill>
              </a:rPr>
              <a:t>u</a:t>
            </a:r>
            <a:r>
              <a:rPr lang="en-US" altLang="en-US" sz="1800">
                <a:solidFill>
                  <a:schemeClr val="tx1"/>
                </a:solidFill>
              </a:rPr>
              <a:t>] 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en-US" sz="1800">
                <a:solidFill>
                  <a:schemeClr val="tx1"/>
                </a:solidFill>
              </a:rPr>
              <a:t> white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3		     </a:t>
            </a:r>
            <a:r>
              <a:rPr lang="en-US" altLang="en-US" sz="1800" i="1">
                <a:solidFill>
                  <a:schemeClr val="tx1"/>
                </a:solidFill>
              </a:rPr>
              <a:t>d</a:t>
            </a:r>
            <a:r>
              <a:rPr lang="en-US" altLang="en-US" sz="1800">
                <a:solidFill>
                  <a:schemeClr val="tx1"/>
                </a:solidFill>
              </a:rPr>
              <a:t>[</a:t>
            </a:r>
            <a:r>
              <a:rPr lang="en-US" altLang="en-US" sz="1800" i="1">
                <a:solidFill>
                  <a:schemeClr val="tx1"/>
                </a:solidFill>
              </a:rPr>
              <a:t>u</a:t>
            </a:r>
            <a:r>
              <a:rPr lang="en-US" altLang="en-US" sz="1800">
                <a:solidFill>
                  <a:schemeClr val="tx1"/>
                </a:solidFill>
              </a:rPr>
              <a:t>] 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en-US" sz="1800">
                <a:solidFill>
                  <a:schemeClr val="tx1"/>
                </a:solidFill>
              </a:rPr>
              <a:t> 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</a:t>
            </a:r>
            <a:endParaRPr lang="en-US" altLang="en-US" sz="18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4		     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[</a:t>
            </a:r>
            <a:r>
              <a:rPr lang="en-US" altLang="en-US" sz="1800" i="1">
                <a:solidFill>
                  <a:schemeClr val="tx1"/>
                </a:solidFill>
                <a:sym typeface="Symbol" pitchFamily="18" charset="2"/>
              </a:rPr>
              <a:t>u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]  nil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5	color[</a:t>
            </a:r>
            <a:r>
              <a:rPr lang="en-US" altLang="en-US" sz="1800" i="1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]  gray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6	d[</a:t>
            </a:r>
            <a:r>
              <a:rPr lang="en-US" altLang="en-US" sz="1800" i="1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] 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7	 [</a:t>
            </a:r>
            <a:r>
              <a:rPr lang="en-US" altLang="en-US" sz="1800" i="1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]  nil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8	</a:t>
            </a:r>
            <a:r>
              <a:rPr lang="en-US" altLang="en-US" sz="1800" i="1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  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9	enqueue(</a:t>
            </a:r>
            <a:r>
              <a:rPr lang="en-US" altLang="en-US" sz="1800" i="1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,s)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10	</a:t>
            </a:r>
            <a:r>
              <a:rPr lang="en-US" altLang="en-US" sz="1800" b="1">
                <a:solidFill>
                  <a:schemeClr val="tx1"/>
                </a:solidFill>
                <a:sym typeface="Symbol" pitchFamily="18" charset="2"/>
              </a:rPr>
              <a:t>while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 Q  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11		</a:t>
            </a:r>
            <a:r>
              <a:rPr lang="en-US" altLang="en-US" sz="1800" b="1">
                <a:solidFill>
                  <a:schemeClr val="tx1"/>
                </a:solidFill>
                <a:sym typeface="Symbol" pitchFamily="18" charset="2"/>
              </a:rPr>
              <a:t>do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 u  dequeue(Q)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12			</a:t>
            </a:r>
            <a:r>
              <a:rPr lang="en-US" altLang="en-US" sz="1800" b="1">
                <a:solidFill>
                  <a:schemeClr val="tx1"/>
                </a:solidFill>
                <a:sym typeface="Symbol" pitchFamily="18" charset="2"/>
              </a:rPr>
              <a:t>for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 each </a:t>
            </a:r>
            <a:r>
              <a:rPr lang="en-US" altLang="en-US" sz="1800" i="1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 in Adj[</a:t>
            </a:r>
            <a:r>
              <a:rPr lang="en-US" altLang="en-US" sz="1800" i="1">
                <a:solidFill>
                  <a:schemeClr val="tx1"/>
                </a:solidFill>
                <a:sym typeface="Symbol" pitchFamily="18" charset="2"/>
              </a:rPr>
              <a:t>u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13				</a:t>
            </a:r>
            <a:r>
              <a:rPr lang="en-US" altLang="en-US" sz="1800" b="1">
                <a:solidFill>
                  <a:schemeClr val="tx1"/>
                </a:solidFill>
                <a:sym typeface="Symbol" pitchFamily="18" charset="2"/>
              </a:rPr>
              <a:t>do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1800" b="1">
                <a:solidFill>
                  <a:schemeClr val="tx1"/>
                </a:solidFill>
                <a:sym typeface="Symbol" pitchFamily="18" charset="2"/>
              </a:rPr>
              <a:t>if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 color[</a:t>
            </a:r>
            <a:r>
              <a:rPr lang="en-US" altLang="en-US" sz="1800" i="1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] = white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14					</a:t>
            </a:r>
            <a:r>
              <a:rPr lang="en-US" altLang="en-US" sz="1800" b="1">
                <a:solidFill>
                  <a:schemeClr val="tx1"/>
                </a:solidFill>
                <a:sym typeface="Symbol" pitchFamily="18" charset="2"/>
              </a:rPr>
              <a:t>then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 color[</a:t>
            </a:r>
            <a:r>
              <a:rPr lang="en-US" altLang="en-US" sz="1800" i="1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]  gray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15					         </a:t>
            </a:r>
            <a:r>
              <a:rPr lang="en-US" altLang="en-US" sz="1800" i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altLang="en-US" sz="1800" i="1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]  </a:t>
            </a:r>
            <a:r>
              <a:rPr lang="en-US" altLang="en-US" sz="1800" i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altLang="en-US" sz="1800" i="1">
                <a:solidFill>
                  <a:schemeClr val="tx1"/>
                </a:solidFill>
                <a:sym typeface="Symbol" pitchFamily="18" charset="2"/>
              </a:rPr>
              <a:t>u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] + 1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16					         [</a:t>
            </a:r>
            <a:r>
              <a:rPr lang="en-US" altLang="en-US" sz="1800" i="1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]  </a:t>
            </a:r>
            <a:r>
              <a:rPr lang="en-US" altLang="en-US" sz="1800" i="1">
                <a:solidFill>
                  <a:schemeClr val="tx1"/>
                </a:solidFill>
                <a:sym typeface="Symbol" pitchFamily="18" charset="2"/>
              </a:rPr>
              <a:t>u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17					         enqueue(</a:t>
            </a:r>
            <a:r>
              <a:rPr lang="en-US" altLang="en-US" sz="1800" i="1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altLang="en-US" sz="1800" i="1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18			color[</a:t>
            </a:r>
            <a:r>
              <a:rPr lang="en-US" altLang="en-US" sz="1800" i="1">
                <a:solidFill>
                  <a:schemeClr val="tx1"/>
                </a:solidFill>
                <a:sym typeface="Symbol" pitchFamily="18" charset="2"/>
              </a:rPr>
              <a:t>u</a:t>
            </a:r>
            <a:r>
              <a:rPr lang="en-US" altLang="en-US" sz="1800">
                <a:solidFill>
                  <a:schemeClr val="tx1"/>
                </a:solidFill>
                <a:sym typeface="Symbol" pitchFamily="18" charset="2"/>
              </a:rPr>
              <a:t>]  black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>
              <a:solidFill>
                <a:schemeClr val="tx1"/>
              </a:solidFill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477000" y="1371600"/>
            <a:ext cx="1858963" cy="854075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en-US" sz="1600" u="none"/>
              <a:t>white: undiscovered</a:t>
            </a:r>
          </a:p>
          <a:p>
            <a:r>
              <a:rPr kumimoji="1" lang="en-US" altLang="en-US" sz="1600" u="none"/>
              <a:t>gray: discovered</a:t>
            </a:r>
          </a:p>
          <a:p>
            <a:r>
              <a:rPr kumimoji="1" lang="en-US" altLang="en-US" sz="1600" u="none"/>
              <a:t>black: finished</a:t>
            </a:r>
            <a:endParaRPr kumimoji="1" lang="en-US" altLang="en-US" u="none"/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400800" y="2606675"/>
            <a:ext cx="2590800" cy="1343025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en-US" sz="1600" i="1" u="none"/>
              <a:t>Q</a:t>
            </a:r>
            <a:r>
              <a:rPr kumimoji="1" lang="en-US" altLang="en-US" sz="1600" u="none"/>
              <a:t>: a queue of discovered vertices</a:t>
            </a:r>
          </a:p>
          <a:p>
            <a:r>
              <a:rPr kumimoji="1" lang="en-US" altLang="en-US" sz="1600" u="none"/>
              <a:t>color[</a:t>
            </a:r>
            <a:r>
              <a:rPr kumimoji="1" lang="en-US" altLang="en-US" sz="1600" i="1" u="none"/>
              <a:t>v</a:t>
            </a:r>
            <a:r>
              <a:rPr kumimoji="1" lang="en-US" altLang="en-US" sz="1600" u="none"/>
              <a:t>]: color of v</a:t>
            </a:r>
          </a:p>
          <a:p>
            <a:r>
              <a:rPr kumimoji="1" lang="en-US" altLang="en-US" sz="1600" u="none"/>
              <a:t>d[</a:t>
            </a:r>
            <a:r>
              <a:rPr kumimoji="1" lang="en-US" altLang="en-US" sz="1600" i="1" u="none"/>
              <a:t>v</a:t>
            </a:r>
            <a:r>
              <a:rPr kumimoji="1" lang="en-US" altLang="en-US" sz="1600" u="none"/>
              <a:t>]: distance from s to v</a:t>
            </a:r>
          </a:p>
          <a:p>
            <a:r>
              <a:rPr kumimoji="1" lang="en-US" altLang="en-US" sz="1600" u="none">
                <a:sym typeface="Symbol" pitchFamily="18" charset="2"/>
              </a:rPr>
              <a:t>[</a:t>
            </a:r>
            <a:r>
              <a:rPr kumimoji="1" lang="en-US" altLang="en-US" sz="1600" i="1" u="none">
                <a:sym typeface="Symbol" pitchFamily="18" charset="2"/>
              </a:rPr>
              <a:t>u</a:t>
            </a:r>
            <a:r>
              <a:rPr kumimoji="1" lang="en-US" altLang="en-US" sz="1600" u="none">
                <a:sym typeface="Symbol" pitchFamily="18" charset="2"/>
              </a:rPr>
              <a:t>]: predecessor of 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 autoUpdateAnimBg="0"/>
      <p:bldP spid="5939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(BFS)</a:t>
            </a:r>
          </a:p>
        </p:txBody>
      </p:sp>
      <p:sp>
        <p:nvSpPr>
          <p:cNvPr id="67587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971675" y="2525713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0</a:t>
            </a:r>
            <a:endParaRPr lang="en-US" altLang="en-US" b="1" u="none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3452813" y="3935413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7594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4933950" y="3929063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4929188" y="2524125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7602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5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1952625" y="3935413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7607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8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9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0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1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2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67614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67615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67616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67617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67618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67619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67620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8223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/>
              <a:t>Q:</a:t>
            </a:r>
            <a:r>
              <a:rPr lang="en-US" altLang="en-US" u="none"/>
              <a:t>  s</a:t>
            </a:r>
          </a:p>
          <a:p>
            <a:r>
              <a:rPr lang="en-US" altLang="en-US" u="none"/>
              <a:t>  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(BFS)</a:t>
            </a:r>
          </a:p>
        </p:txBody>
      </p:sp>
      <p:sp>
        <p:nvSpPr>
          <p:cNvPr id="68611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0</a:t>
            </a:r>
            <a:endParaRPr lang="en-US" altLang="en-US" b="1" u="none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68618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4933950" y="3929063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4929188" y="2524125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8626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9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1952625" y="3935413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8631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68638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68639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68640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68641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68642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68643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68644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2033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/>
              <a:t>Q:</a:t>
            </a:r>
            <a:r>
              <a:rPr lang="en-US" altLang="en-US" u="none"/>
              <a:t>  w  r</a:t>
            </a:r>
          </a:p>
          <a:p>
            <a:r>
              <a:rPr lang="en-US" altLang="en-US" u="none"/>
              <a:t>       1  1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(BFS)</a:t>
            </a:r>
          </a:p>
        </p:txBody>
      </p:sp>
      <p:sp>
        <p:nvSpPr>
          <p:cNvPr id="69635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0</a:t>
            </a:r>
            <a:endParaRPr lang="en-US" altLang="en-US" b="1" u="none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69650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9652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1952625" y="3935413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7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8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69664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69667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69668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319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/>
              <a:t>Q:</a:t>
            </a:r>
            <a:r>
              <a:rPr lang="en-US" altLang="en-US" u="none"/>
              <a:t>  r   t  x</a:t>
            </a:r>
          </a:p>
          <a:p>
            <a:r>
              <a:rPr lang="en-US" altLang="en-US" u="none"/>
              <a:t>      1  2  2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(BFS)</a:t>
            </a:r>
          </a:p>
        </p:txBody>
      </p:sp>
      <p:sp>
        <p:nvSpPr>
          <p:cNvPr id="70659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0</a:t>
            </a:r>
            <a:endParaRPr lang="en-US" altLang="en-US" b="1" u="none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0666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0674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7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1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2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3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0687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0688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319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/>
              <a:t>Q:</a:t>
            </a:r>
            <a:r>
              <a:rPr lang="en-US" altLang="en-US" u="none"/>
              <a:t>  t  x  v</a:t>
            </a:r>
          </a:p>
          <a:p>
            <a:r>
              <a:rPr lang="en-US" altLang="en-US" u="none"/>
              <a:t>      2  2  2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(BFS)</a:t>
            </a:r>
          </a:p>
        </p:txBody>
      </p:sp>
      <p:sp>
        <p:nvSpPr>
          <p:cNvPr id="71683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0</a:t>
            </a:r>
            <a:endParaRPr lang="en-US" altLang="en-US" b="1" u="none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1690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1698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3</a:t>
            </a:r>
            <a:endParaRPr lang="en-US" altLang="en-US" b="1" u="none"/>
          </a:p>
        </p:txBody>
      </p:sp>
      <p:sp>
        <p:nvSpPr>
          <p:cNvPr id="71700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1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1703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4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5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7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1709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1711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1713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1714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1715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1716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652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/>
              <a:t>Q:</a:t>
            </a:r>
            <a:r>
              <a:rPr lang="en-US" altLang="en-US" u="none"/>
              <a:t>  x  v  u</a:t>
            </a:r>
          </a:p>
          <a:p>
            <a:r>
              <a:rPr lang="en-US" altLang="en-US" u="none"/>
              <a:t>      2  2  3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(BFS)</a:t>
            </a:r>
          </a:p>
        </p:txBody>
      </p:sp>
      <p:sp>
        <p:nvSpPr>
          <p:cNvPr id="72707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0</a:t>
            </a:r>
            <a:endParaRPr lang="en-US" altLang="en-US" b="1" u="none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2714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3</a:t>
            </a:r>
            <a:endParaRPr lang="en-US" altLang="en-US" b="1" u="none"/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2722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3</a:t>
            </a:r>
            <a:endParaRPr lang="en-US" altLang="en-US" b="1" u="none"/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5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9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0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1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2737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652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/>
              <a:t>Q:</a:t>
            </a:r>
            <a:r>
              <a:rPr lang="en-US" altLang="en-US" u="none"/>
              <a:t>  v  u  y</a:t>
            </a:r>
          </a:p>
          <a:p>
            <a:r>
              <a:rPr lang="en-US" altLang="en-US" u="none"/>
              <a:t>      2  3  3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(BFS)</a:t>
            </a:r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0</a:t>
            </a:r>
            <a:endParaRPr lang="en-US" altLang="en-US" b="1" u="none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3738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1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3</a:t>
            </a:r>
            <a:endParaRPr lang="en-US" altLang="en-US" b="1" u="none"/>
          </a:p>
        </p:txBody>
      </p:sp>
      <p:sp>
        <p:nvSpPr>
          <p:cNvPr id="73743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4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3746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7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3</a:t>
            </a:r>
            <a:endParaRPr lang="en-US" altLang="en-US" b="1" u="none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2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5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6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3757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3758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3759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3760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3761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3762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3763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3764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1604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/>
              <a:t>Q:</a:t>
            </a:r>
            <a:r>
              <a:rPr lang="en-US" altLang="en-US" u="none"/>
              <a:t>  u  y</a:t>
            </a:r>
          </a:p>
          <a:p>
            <a:r>
              <a:rPr lang="en-US" altLang="en-US" u="none"/>
              <a:t>      3  3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(BFS)</a:t>
            </a:r>
          </a:p>
        </p:txBody>
      </p:sp>
      <p:sp>
        <p:nvSpPr>
          <p:cNvPr id="74755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0</a:t>
            </a:r>
            <a:endParaRPr lang="en-US" altLang="en-US" b="1" u="none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4762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5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3</a:t>
            </a:r>
            <a:endParaRPr lang="en-US" altLang="en-US" b="1" u="none"/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8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4770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3</a:t>
            </a:r>
            <a:endParaRPr lang="en-US" altLang="en-US" b="1" u="none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3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9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0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4781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4782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4783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4784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4785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4786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4787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4788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8556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/>
              <a:t>Q:</a:t>
            </a:r>
            <a:r>
              <a:rPr lang="en-US" altLang="en-US" u="none"/>
              <a:t>  y</a:t>
            </a:r>
          </a:p>
          <a:p>
            <a:r>
              <a:rPr lang="en-US" altLang="en-US" u="none"/>
              <a:t>    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rgbClr val="CC3300"/>
                </a:solidFill>
              </a:rPr>
              <a:t>Graph G</a:t>
            </a:r>
            <a:r>
              <a:rPr lang="en-US" altLang="en-US" dirty="0">
                <a:solidFill>
                  <a:srgbClr val="CC3300"/>
                </a:solidFill>
              </a:rPr>
              <a:t> = (</a:t>
            </a:r>
            <a:r>
              <a:rPr lang="en-US" altLang="en-US" i="1" dirty="0">
                <a:solidFill>
                  <a:srgbClr val="CC3300"/>
                </a:solidFill>
              </a:rPr>
              <a:t>V</a:t>
            </a:r>
            <a:r>
              <a:rPr lang="en-US" altLang="en-US" dirty="0">
                <a:solidFill>
                  <a:srgbClr val="CC3300"/>
                </a:solidFill>
              </a:rPr>
              <a:t>, </a:t>
            </a:r>
            <a:r>
              <a:rPr lang="en-US" altLang="en-US" i="1" dirty="0">
                <a:solidFill>
                  <a:srgbClr val="CC3300"/>
                </a:solidFill>
              </a:rPr>
              <a:t>E</a:t>
            </a:r>
            <a:r>
              <a:rPr lang="en-US" altLang="en-US" dirty="0">
                <a:solidFill>
                  <a:srgbClr val="CC3300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V</a:t>
            </a:r>
            <a:r>
              <a:rPr lang="en-US" altLang="en-US" sz="2000" dirty="0"/>
              <a:t> = set of vertices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E</a:t>
            </a:r>
            <a:r>
              <a:rPr lang="en-US" altLang="en-US" sz="2000" dirty="0"/>
              <a:t> = set of edges </a:t>
            </a:r>
            <a:r>
              <a:rPr lang="en-US" altLang="en-US" sz="2000" dirty="0">
                <a:sym typeface="Symbol" pitchFamily="18" charset="2"/>
              </a:rPr>
              <a:t> (</a:t>
            </a:r>
            <a:r>
              <a:rPr lang="en-US" altLang="en-US" sz="2000" i="1" dirty="0">
                <a:sym typeface="Symbol" pitchFamily="18" charset="2"/>
              </a:rPr>
              <a:t>V</a:t>
            </a:r>
            <a:r>
              <a:rPr lang="en-US" altLang="en-US" sz="2000" dirty="0">
                <a:sym typeface="Symbol" pitchFamily="18" charset="2"/>
              </a:rPr>
              <a:t></a:t>
            </a:r>
            <a:r>
              <a:rPr lang="en-US" altLang="en-US" sz="2000" i="1" dirty="0">
                <a:sym typeface="Symbol" pitchFamily="18" charset="2"/>
              </a:rPr>
              <a:t>V</a:t>
            </a:r>
            <a:r>
              <a:rPr lang="en-US" altLang="en-US" sz="2000" dirty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Types of graphs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CC3300"/>
                </a:solidFill>
                <a:sym typeface="Symbol" pitchFamily="18" charset="2"/>
              </a:rPr>
              <a:t>Undirected:</a:t>
            </a:r>
            <a:r>
              <a:rPr lang="en-US" altLang="en-US" sz="2000" dirty="0">
                <a:sym typeface="Symbol" pitchFamily="18" charset="2"/>
              </a:rPr>
              <a:t> edge </a:t>
            </a:r>
            <a:r>
              <a:rPr lang="en-US" altLang="en-US" sz="2000" dirty="0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altLang="en-US" sz="2000" i="1" dirty="0">
                <a:solidFill>
                  <a:schemeClr val="hlink"/>
                </a:solidFill>
                <a:sym typeface="Symbol" pitchFamily="18" charset="2"/>
              </a:rPr>
              <a:t>u</a:t>
            </a:r>
            <a:r>
              <a:rPr lang="en-US" altLang="en-US" sz="2000" dirty="0">
                <a:solidFill>
                  <a:schemeClr val="hlink"/>
                </a:solidFill>
                <a:sym typeface="Symbol" pitchFamily="18" charset="2"/>
              </a:rPr>
              <a:t>, </a:t>
            </a:r>
            <a:r>
              <a:rPr lang="en-US" altLang="en-US" sz="2000" i="1" dirty="0">
                <a:solidFill>
                  <a:schemeClr val="hlink"/>
                </a:solidFill>
                <a:sym typeface="Symbol" pitchFamily="18" charset="2"/>
              </a:rPr>
              <a:t>v</a:t>
            </a:r>
            <a:r>
              <a:rPr lang="en-US" altLang="en-US" sz="2000" dirty="0">
                <a:solidFill>
                  <a:schemeClr val="hlink"/>
                </a:solidFill>
                <a:sym typeface="Symbol" pitchFamily="18" charset="2"/>
              </a:rPr>
              <a:t>) = (</a:t>
            </a:r>
            <a:r>
              <a:rPr lang="en-US" altLang="en-US" sz="2000" i="1" dirty="0">
                <a:solidFill>
                  <a:schemeClr val="hlink"/>
                </a:solidFill>
                <a:sym typeface="Symbol" pitchFamily="18" charset="2"/>
              </a:rPr>
              <a:t>v</a:t>
            </a:r>
            <a:r>
              <a:rPr lang="en-US" altLang="en-US" sz="2000" dirty="0">
                <a:solidFill>
                  <a:schemeClr val="hlink"/>
                </a:solidFill>
                <a:sym typeface="Symbol" pitchFamily="18" charset="2"/>
              </a:rPr>
              <a:t>, </a:t>
            </a:r>
            <a:r>
              <a:rPr lang="en-US" altLang="en-US" sz="2000" i="1" dirty="0">
                <a:solidFill>
                  <a:schemeClr val="hlink"/>
                </a:solidFill>
                <a:sym typeface="Symbol" pitchFamily="18" charset="2"/>
              </a:rPr>
              <a:t>u</a:t>
            </a:r>
            <a:r>
              <a:rPr lang="en-US" altLang="en-US" sz="2000" dirty="0">
                <a:solidFill>
                  <a:schemeClr val="hlink"/>
                </a:solidFill>
                <a:sym typeface="Symbol" pitchFamily="18" charset="2"/>
              </a:rPr>
              <a:t>)</a:t>
            </a:r>
            <a:r>
              <a:rPr lang="en-US" altLang="en-US" sz="2000" dirty="0">
                <a:sym typeface="Symbol" pitchFamily="18" charset="2"/>
              </a:rPr>
              <a:t>; for all </a:t>
            </a:r>
            <a:r>
              <a:rPr lang="en-US" altLang="en-US" sz="2000" i="1" dirty="0">
                <a:sym typeface="Symbol" pitchFamily="18" charset="2"/>
              </a:rPr>
              <a:t>v</a:t>
            </a:r>
            <a:r>
              <a:rPr lang="en-US" altLang="en-US" sz="2000" dirty="0">
                <a:sym typeface="Symbol" pitchFamily="18" charset="2"/>
              </a:rPr>
              <a:t>, (</a:t>
            </a:r>
            <a:r>
              <a:rPr lang="en-US" altLang="en-US" sz="2000" i="1" dirty="0">
                <a:sym typeface="Symbol" pitchFamily="18" charset="2"/>
              </a:rPr>
              <a:t>v</a:t>
            </a:r>
            <a:r>
              <a:rPr lang="en-US" altLang="en-US" sz="2000" dirty="0">
                <a:sym typeface="Symbol" pitchFamily="18" charset="2"/>
              </a:rPr>
              <a:t>, </a:t>
            </a:r>
            <a:r>
              <a:rPr lang="en-US" altLang="en-US" sz="2000" i="1" dirty="0">
                <a:sym typeface="Symbol" pitchFamily="18" charset="2"/>
              </a:rPr>
              <a:t>v</a:t>
            </a:r>
            <a:r>
              <a:rPr lang="en-US" altLang="en-US" sz="2000" dirty="0">
                <a:sym typeface="Symbol" pitchFamily="18" charset="2"/>
              </a:rPr>
              <a:t>)  </a:t>
            </a:r>
            <a:r>
              <a:rPr lang="en-US" altLang="en-US" sz="2000" i="1" dirty="0">
                <a:sym typeface="Symbol" pitchFamily="18" charset="2"/>
              </a:rPr>
              <a:t>E</a:t>
            </a:r>
            <a:r>
              <a:rPr lang="en-US" altLang="en-US" sz="2000" dirty="0">
                <a:sym typeface="Symbol" pitchFamily="18" charset="2"/>
              </a:rPr>
              <a:t> (</a:t>
            </a:r>
            <a:r>
              <a:rPr lang="en-US" altLang="en-US" sz="2000" dirty="0">
                <a:solidFill>
                  <a:schemeClr val="hlink"/>
                </a:solidFill>
                <a:sym typeface="Symbol" pitchFamily="18" charset="2"/>
              </a:rPr>
              <a:t>No self loops.</a:t>
            </a:r>
            <a:r>
              <a:rPr lang="en-US" altLang="en-US" sz="2000" dirty="0">
                <a:sym typeface="Symbol" pitchFamily="18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CC3300"/>
                </a:solidFill>
                <a:sym typeface="Symbol" pitchFamily="18" charset="2"/>
              </a:rPr>
              <a:t>Directed:</a:t>
            </a:r>
            <a:r>
              <a:rPr lang="en-US" altLang="en-US" sz="2000" dirty="0">
                <a:sym typeface="Symbol" pitchFamily="18" charset="2"/>
              </a:rPr>
              <a:t> (</a:t>
            </a:r>
            <a:r>
              <a:rPr lang="en-US" altLang="en-US" sz="2000" i="1" dirty="0">
                <a:sym typeface="Symbol" pitchFamily="18" charset="2"/>
              </a:rPr>
              <a:t>u</a:t>
            </a:r>
            <a:r>
              <a:rPr lang="en-US" altLang="en-US" sz="2000" dirty="0">
                <a:sym typeface="Symbol" pitchFamily="18" charset="2"/>
              </a:rPr>
              <a:t>, </a:t>
            </a:r>
            <a:r>
              <a:rPr lang="en-US" altLang="en-US" sz="2000" i="1" dirty="0">
                <a:sym typeface="Symbol" pitchFamily="18" charset="2"/>
              </a:rPr>
              <a:t>v</a:t>
            </a:r>
            <a:r>
              <a:rPr lang="en-US" altLang="en-US" sz="2000" dirty="0">
                <a:sym typeface="Symbol" pitchFamily="18" charset="2"/>
              </a:rPr>
              <a:t>) is edge from </a:t>
            </a:r>
            <a:r>
              <a:rPr lang="en-US" altLang="en-US" sz="2000" i="1" dirty="0">
                <a:sym typeface="Symbol" pitchFamily="18" charset="2"/>
              </a:rPr>
              <a:t>u</a:t>
            </a:r>
            <a:r>
              <a:rPr lang="en-US" altLang="en-US" sz="2000" dirty="0">
                <a:sym typeface="Symbol" pitchFamily="18" charset="2"/>
              </a:rPr>
              <a:t> to </a:t>
            </a:r>
            <a:r>
              <a:rPr lang="en-US" altLang="en-US" sz="2000" i="1" dirty="0">
                <a:sym typeface="Symbol" pitchFamily="18" charset="2"/>
              </a:rPr>
              <a:t>v</a:t>
            </a:r>
            <a:r>
              <a:rPr lang="en-US" altLang="en-US" sz="2000" dirty="0">
                <a:sym typeface="Symbol" pitchFamily="18" charset="2"/>
              </a:rPr>
              <a:t>, denoted as </a:t>
            </a:r>
            <a:r>
              <a:rPr lang="en-US" altLang="en-US" sz="2000" i="1" dirty="0">
                <a:sym typeface="Symbol" pitchFamily="18" charset="2"/>
              </a:rPr>
              <a:t>u </a:t>
            </a:r>
            <a:r>
              <a:rPr lang="en-US" altLang="en-US" sz="2000" dirty="0">
                <a:sym typeface="Symbol" pitchFamily="18" charset="2"/>
              </a:rPr>
              <a:t></a:t>
            </a:r>
            <a:r>
              <a:rPr lang="en-US" altLang="en-US" sz="2000" i="1" dirty="0">
                <a:sym typeface="Symbol" pitchFamily="18" charset="2"/>
              </a:rPr>
              <a:t> v</a:t>
            </a:r>
            <a:r>
              <a:rPr lang="en-US" altLang="en-US" sz="2000" dirty="0">
                <a:sym typeface="Symbol" pitchFamily="18" charset="2"/>
              </a:rPr>
              <a:t>. Self loops are allowed.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CC3300"/>
                </a:solidFill>
                <a:sym typeface="Symbol" pitchFamily="18" charset="2"/>
              </a:rPr>
              <a:t>Weighted</a:t>
            </a:r>
            <a:r>
              <a:rPr lang="en-US" altLang="en-US" sz="2000" dirty="0">
                <a:sym typeface="Symbol" pitchFamily="18" charset="2"/>
              </a:rPr>
              <a:t>: </a:t>
            </a:r>
            <a:r>
              <a:rPr lang="en-US" altLang="en-US" sz="2000" dirty="0">
                <a:solidFill>
                  <a:schemeClr val="hlink"/>
                </a:solidFill>
                <a:sym typeface="Symbol" pitchFamily="18" charset="2"/>
              </a:rPr>
              <a:t>each edge has</a:t>
            </a:r>
            <a:r>
              <a:rPr lang="en-US" altLang="en-US" sz="2000" dirty="0">
                <a:sym typeface="Symbol" pitchFamily="18" charset="2"/>
              </a:rPr>
              <a:t> an associated </a:t>
            </a:r>
            <a:r>
              <a:rPr lang="en-US" altLang="en-US" sz="2000" dirty="0">
                <a:solidFill>
                  <a:schemeClr val="hlink"/>
                </a:solidFill>
                <a:sym typeface="Symbol" pitchFamily="18" charset="2"/>
              </a:rPr>
              <a:t>weight</a:t>
            </a:r>
            <a:r>
              <a:rPr lang="en-US" altLang="en-US" sz="2000" dirty="0">
                <a:sym typeface="Symbol" pitchFamily="18" charset="2"/>
              </a:rPr>
              <a:t>, given by a weight function </a:t>
            </a:r>
            <a:r>
              <a:rPr lang="en-US" altLang="en-US" sz="2000" i="1" dirty="0">
                <a:solidFill>
                  <a:schemeClr val="hlink"/>
                </a:solidFill>
                <a:sym typeface="Symbol" pitchFamily="18" charset="2"/>
              </a:rPr>
              <a:t>w </a:t>
            </a:r>
            <a:r>
              <a:rPr lang="en-US" altLang="en-US" sz="2000" dirty="0">
                <a:solidFill>
                  <a:schemeClr val="hlink"/>
                </a:solidFill>
                <a:sym typeface="Symbol" pitchFamily="18" charset="2"/>
              </a:rPr>
              <a:t>: </a:t>
            </a:r>
            <a:r>
              <a:rPr lang="en-US" altLang="en-US" sz="2000" i="1" dirty="0">
                <a:solidFill>
                  <a:schemeClr val="hlink"/>
                </a:solidFill>
                <a:sym typeface="Symbol" pitchFamily="18" charset="2"/>
              </a:rPr>
              <a:t>E</a:t>
            </a:r>
            <a:r>
              <a:rPr lang="en-US" altLang="en-US" sz="2000" dirty="0">
                <a:solidFill>
                  <a:schemeClr val="hlink"/>
                </a:solidFill>
                <a:sym typeface="Symbol" pitchFamily="18" charset="2"/>
              </a:rPr>
              <a:t>  </a:t>
            </a:r>
            <a:r>
              <a:rPr lang="en-US" altLang="en-US" sz="2000" b="1" dirty="0">
                <a:solidFill>
                  <a:schemeClr val="hlink"/>
                </a:solidFill>
                <a:sym typeface="Symbol" pitchFamily="18" charset="2"/>
              </a:rPr>
              <a:t>R</a:t>
            </a:r>
            <a:r>
              <a:rPr lang="en-US" altLang="en-US" sz="2000" dirty="0"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CC3300"/>
                </a:solidFill>
                <a:sym typeface="Symbol" pitchFamily="18" charset="2"/>
              </a:rPr>
              <a:t>Dense:</a:t>
            </a:r>
            <a:r>
              <a:rPr lang="en-US" altLang="en-US" sz="2000" dirty="0">
                <a:sym typeface="Symbol" pitchFamily="18" charset="2"/>
              </a:rPr>
              <a:t> </a:t>
            </a:r>
            <a:r>
              <a:rPr lang="en-US" altLang="en-US" sz="2000" dirty="0">
                <a:solidFill>
                  <a:schemeClr val="hlink"/>
                </a:solidFill>
                <a:sym typeface="Symbol" pitchFamily="18" charset="2"/>
              </a:rPr>
              <a:t>|</a:t>
            </a:r>
            <a:r>
              <a:rPr lang="en-US" altLang="en-US" sz="2000" i="1" dirty="0">
                <a:solidFill>
                  <a:schemeClr val="hlink"/>
                </a:solidFill>
                <a:sym typeface="Symbol" pitchFamily="18" charset="2"/>
              </a:rPr>
              <a:t>E</a:t>
            </a:r>
            <a:r>
              <a:rPr lang="en-US" altLang="en-US" sz="2000" dirty="0">
                <a:solidFill>
                  <a:schemeClr val="hlink"/>
                </a:solidFill>
                <a:sym typeface="Symbol" pitchFamily="18" charset="2"/>
              </a:rPr>
              <a:t>|  |</a:t>
            </a:r>
            <a:r>
              <a:rPr lang="en-US" altLang="en-US" sz="2000" i="1" dirty="0">
                <a:solidFill>
                  <a:schemeClr val="hlink"/>
                </a:solidFill>
                <a:sym typeface="Symbol" pitchFamily="18" charset="2"/>
              </a:rPr>
              <a:t>V</a:t>
            </a:r>
            <a:r>
              <a:rPr lang="en-US" altLang="en-US" sz="2000" dirty="0">
                <a:solidFill>
                  <a:schemeClr val="hlink"/>
                </a:solidFill>
                <a:sym typeface="Symbol" pitchFamily="18" charset="2"/>
              </a:rPr>
              <a:t>|</a:t>
            </a:r>
            <a:r>
              <a:rPr lang="en-US" altLang="en-US" sz="2000" baseline="30000" dirty="0">
                <a:solidFill>
                  <a:schemeClr val="hlink"/>
                </a:solidFill>
                <a:sym typeface="Symbol" pitchFamily="18" charset="2"/>
              </a:rPr>
              <a:t>2</a:t>
            </a:r>
            <a:r>
              <a:rPr lang="en-US" altLang="en-US" sz="2000" dirty="0"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CC3300"/>
                </a:solidFill>
                <a:sym typeface="Symbol" pitchFamily="18" charset="2"/>
              </a:rPr>
              <a:t>Sparse:</a:t>
            </a:r>
            <a:r>
              <a:rPr lang="en-US" altLang="en-US" sz="2000" dirty="0">
                <a:sym typeface="Symbol" pitchFamily="18" charset="2"/>
              </a:rPr>
              <a:t> </a:t>
            </a:r>
            <a:r>
              <a:rPr lang="en-US" altLang="en-US" sz="2000" dirty="0">
                <a:solidFill>
                  <a:schemeClr val="hlink"/>
                </a:solidFill>
                <a:sym typeface="Symbol" pitchFamily="18" charset="2"/>
              </a:rPr>
              <a:t>|</a:t>
            </a:r>
            <a:r>
              <a:rPr lang="en-US" altLang="en-US" sz="2000" i="1" dirty="0">
                <a:solidFill>
                  <a:schemeClr val="hlink"/>
                </a:solidFill>
                <a:sym typeface="Symbol" pitchFamily="18" charset="2"/>
              </a:rPr>
              <a:t>E</a:t>
            </a:r>
            <a:r>
              <a:rPr lang="en-US" altLang="en-US" sz="2000" dirty="0">
                <a:solidFill>
                  <a:schemeClr val="hlink"/>
                </a:solidFill>
                <a:sym typeface="Symbol" pitchFamily="18" charset="2"/>
              </a:rPr>
              <a:t>| &lt;&lt; |</a:t>
            </a:r>
            <a:r>
              <a:rPr lang="en-US" altLang="en-US" sz="2000" i="1" dirty="0">
                <a:solidFill>
                  <a:schemeClr val="hlink"/>
                </a:solidFill>
                <a:sym typeface="Symbol" pitchFamily="18" charset="2"/>
              </a:rPr>
              <a:t>V</a:t>
            </a:r>
            <a:r>
              <a:rPr lang="en-US" altLang="en-US" sz="2000" dirty="0">
                <a:solidFill>
                  <a:schemeClr val="hlink"/>
                </a:solidFill>
                <a:sym typeface="Symbol" pitchFamily="18" charset="2"/>
              </a:rPr>
              <a:t>|</a:t>
            </a:r>
            <a:r>
              <a:rPr lang="en-US" altLang="en-US" sz="2000" baseline="30000" dirty="0">
                <a:solidFill>
                  <a:schemeClr val="hlink"/>
                </a:solidFill>
                <a:sym typeface="Symbol" pitchFamily="18" charset="2"/>
              </a:rPr>
              <a:t>2</a:t>
            </a:r>
            <a:r>
              <a:rPr lang="en-US" altLang="en-US" sz="2000" dirty="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|</a:t>
            </a:r>
            <a:r>
              <a:rPr lang="en-US" altLang="en-US" i="1" dirty="0">
                <a:sym typeface="Symbol" pitchFamily="18" charset="2"/>
              </a:rPr>
              <a:t>E</a:t>
            </a:r>
            <a:r>
              <a:rPr lang="en-US" altLang="en-US" dirty="0">
                <a:sym typeface="Symbol" pitchFamily="18" charset="2"/>
              </a:rPr>
              <a:t>| = </a:t>
            </a:r>
            <a:r>
              <a:rPr lang="en-US" altLang="en-US" i="1" dirty="0">
                <a:sym typeface="Symbol" pitchFamily="18" charset="2"/>
              </a:rPr>
              <a:t>O</a:t>
            </a:r>
            <a:r>
              <a:rPr lang="en-US" altLang="en-US" dirty="0">
                <a:sym typeface="Symbol" pitchFamily="18" charset="2"/>
              </a:rPr>
              <a:t>(|</a:t>
            </a:r>
            <a:r>
              <a:rPr lang="en-US" altLang="en-US" i="1" dirty="0">
                <a:sym typeface="Symbol" pitchFamily="18" charset="2"/>
              </a:rPr>
              <a:t>V|</a:t>
            </a:r>
            <a:r>
              <a:rPr lang="en-US" altLang="en-US" baseline="30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6080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(BFS)</a:t>
            </a:r>
          </a:p>
        </p:txBody>
      </p:sp>
      <p:sp>
        <p:nvSpPr>
          <p:cNvPr id="75779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5781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0</a:t>
            </a:r>
            <a:endParaRPr lang="en-US" altLang="en-US" b="1" u="none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5788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9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3</a:t>
            </a:r>
            <a:endParaRPr lang="en-US" altLang="en-US" b="1" u="none"/>
          </a:p>
        </p:txBody>
      </p:sp>
      <p:sp>
        <p:nvSpPr>
          <p:cNvPr id="75791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2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5794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3</a:t>
            </a:r>
            <a:endParaRPr lang="en-US" altLang="en-US" b="1" u="none"/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0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2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3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5805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5806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5809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5812" name="Text Box 36"/>
          <p:cNvSpPr txBox="1">
            <a:spLocks noChangeArrowheads="1"/>
          </p:cNvSpPr>
          <p:nvPr/>
        </p:nvSpPr>
        <p:spPr bwMode="auto">
          <a:xfrm>
            <a:off x="3949700" y="5295900"/>
            <a:ext cx="954088" cy="4857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/>
              <a:t>Q:</a:t>
            </a:r>
            <a:r>
              <a:rPr lang="en-US" altLang="en-US" u="none"/>
              <a:t>  </a:t>
            </a:r>
            <a:r>
              <a:rPr lang="en-US" altLang="en-US" u="none">
                <a:sym typeface="Symbol" pitchFamily="18" charset="2"/>
              </a:rPr>
              <a:t></a:t>
            </a:r>
            <a:endParaRPr lang="en-US" altLang="en-US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(BFS)</a:t>
            </a:r>
          </a:p>
        </p:txBody>
      </p:sp>
      <p:sp>
        <p:nvSpPr>
          <p:cNvPr id="76803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6805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0</a:t>
            </a:r>
            <a:endParaRPr lang="en-US" altLang="en-US" b="1" u="none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6810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3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3</a:t>
            </a:r>
            <a:endParaRPr lang="en-US" altLang="en-US" b="1" u="none"/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6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6818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3</a:t>
            </a:r>
            <a:endParaRPr lang="en-US" altLang="en-US" b="1" u="none"/>
          </a:p>
        </p:txBody>
      </p:sp>
      <p:sp>
        <p:nvSpPr>
          <p:cNvPr id="76820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1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6823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6830" name="Text Box 30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6832" name="Text Box 32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6833" name="Text Box 33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6834" name="Text Box 34"/>
          <p:cNvSpPr txBox="1">
            <a:spLocks noChangeArrowheads="1"/>
          </p:cNvSpPr>
          <p:nvPr/>
        </p:nvSpPr>
        <p:spPr bwMode="auto">
          <a:xfrm>
            <a:off x="3802063" y="5434013"/>
            <a:ext cx="125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/>
              <a:t>BF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Finding Shortest Path</a:t>
            </a:r>
          </a:p>
          <a:p>
            <a:pPr lvl="1"/>
            <a:r>
              <a:rPr lang="en-US" dirty="0"/>
              <a:t>network (Computer, transportation[highway, flight])</a:t>
            </a:r>
          </a:p>
          <a:p>
            <a:pPr lvl="1"/>
            <a:r>
              <a:rPr lang="en-US" dirty="0"/>
              <a:t>GPS finding direction with shortest distance</a:t>
            </a:r>
          </a:p>
          <a:p>
            <a:pPr lvl="1"/>
            <a:r>
              <a:rPr lang="en-US" dirty="0"/>
              <a:t>Broadcasting of network node</a:t>
            </a:r>
          </a:p>
          <a:p>
            <a:pPr lvl="1"/>
            <a:r>
              <a:rPr lang="en-US" dirty="0"/>
              <a:t>Social network find people within k distance</a:t>
            </a:r>
          </a:p>
          <a:p>
            <a:pPr lvl="1"/>
            <a:r>
              <a:rPr lang="en-US" b="1" dirty="0"/>
              <a:t>Crawlers in Search Engines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16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67000"/>
            <a:ext cx="5943600" cy="990600"/>
          </a:xfrm>
        </p:spPr>
        <p:txBody>
          <a:bodyPr/>
          <a:lstStyle/>
          <a:p>
            <a:pPr algn="ctr"/>
            <a:r>
              <a:rPr lang="en-US" dirty="0" smtClean="0"/>
              <a:t>DEPTH-FIRST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49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Pseudo-code</a:t>
            </a:r>
          </a:p>
        </p:txBody>
      </p:sp>
      <p:pic>
        <p:nvPicPr>
          <p:cNvPr id="9" name="Picture 8"/>
          <p:cNvPicPr>
            <a:picLocks noGrp="1"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406" y="1614085"/>
            <a:ext cx="2781994" cy="210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632009"/>
            <a:ext cx="6172200" cy="261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648200" y="6260068"/>
            <a:ext cx="2971800" cy="36933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u="none" dirty="0"/>
              <a:t>Uses a global timestamp </a:t>
            </a:r>
            <a:r>
              <a:rPr lang="en-US" altLang="en-US" sz="1800" b="1" i="1" u="none" dirty="0">
                <a:solidFill>
                  <a:srgbClr val="CC3300"/>
                </a:solidFill>
              </a:rPr>
              <a:t>time</a:t>
            </a:r>
            <a:r>
              <a:rPr lang="en-US" altLang="en-US" sz="1800" u="none"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77827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</a:t>
            </a:r>
            <a:endParaRPr lang="en-US" altLang="en-US" b="1" u="none"/>
          </a:p>
        </p:txBody>
      </p:sp>
      <p:sp>
        <p:nvSpPr>
          <p:cNvPr id="77829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77831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7841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7843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7845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77846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8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78851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</a:t>
            </a:r>
            <a:endParaRPr lang="en-US" altLang="en-US" b="1" u="none"/>
          </a:p>
        </p:txBody>
      </p:sp>
      <p:sp>
        <p:nvSpPr>
          <p:cNvPr id="78853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78855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</a:t>
            </a:r>
          </a:p>
        </p:txBody>
      </p:sp>
      <p:sp>
        <p:nvSpPr>
          <p:cNvPr id="78859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8866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8868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78870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2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79875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</a:t>
            </a:r>
            <a:endParaRPr lang="en-US" altLang="en-US" b="1" u="none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</a:t>
            </a:r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</a:t>
            </a:r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9890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9891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6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80899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</a:t>
            </a:r>
            <a:endParaRPr lang="en-US" altLang="en-US" b="1" u="none"/>
          </a:p>
        </p:txBody>
      </p:sp>
      <p:sp>
        <p:nvSpPr>
          <p:cNvPr id="80901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4/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80903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</a:t>
            </a:r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</a:t>
            </a:r>
          </a:p>
        </p:txBody>
      </p:sp>
      <p:sp>
        <p:nvSpPr>
          <p:cNvPr id="80907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0915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0917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0918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9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0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81923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</a:t>
            </a:r>
            <a:endParaRPr lang="en-US" altLang="en-US" b="1" u="none"/>
          </a:p>
        </p:txBody>
      </p:sp>
      <p:sp>
        <p:nvSpPr>
          <p:cNvPr id="81925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4/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81927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</a:t>
            </a:r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</a:t>
            </a:r>
          </a:p>
        </p:txBody>
      </p:sp>
      <p:sp>
        <p:nvSpPr>
          <p:cNvPr id="81931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1940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4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5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 dirty="0">
                <a:sym typeface="Symbol" pitchFamily="18" charset="2"/>
              </a:rPr>
              <a:t>If (</a:t>
            </a:r>
            <a:r>
              <a:rPr lang="en-US" altLang="en-US" sz="2800" i="1" dirty="0">
                <a:sym typeface="Symbol" pitchFamily="18" charset="2"/>
              </a:rPr>
              <a:t>u</a:t>
            </a:r>
            <a:r>
              <a:rPr lang="en-US" altLang="en-US" sz="2800" dirty="0">
                <a:sym typeface="Symbol" pitchFamily="18" charset="2"/>
              </a:rPr>
              <a:t>, </a:t>
            </a:r>
            <a:r>
              <a:rPr lang="en-US" altLang="en-US" sz="2800" i="1" dirty="0">
                <a:sym typeface="Symbol" pitchFamily="18" charset="2"/>
              </a:rPr>
              <a:t>v</a:t>
            </a:r>
            <a:r>
              <a:rPr lang="en-US" altLang="en-US" sz="2800" dirty="0">
                <a:sym typeface="Symbol" pitchFamily="18" charset="2"/>
              </a:rPr>
              <a:t>)  </a:t>
            </a:r>
            <a:r>
              <a:rPr lang="en-US" altLang="en-US" sz="2800" i="1" dirty="0">
                <a:sym typeface="Symbol" pitchFamily="18" charset="2"/>
              </a:rPr>
              <a:t>E</a:t>
            </a:r>
            <a:r>
              <a:rPr lang="en-US" altLang="en-US" sz="2800" dirty="0">
                <a:sym typeface="Symbol" pitchFamily="18" charset="2"/>
              </a:rPr>
              <a:t>, then vertex </a:t>
            </a:r>
            <a:r>
              <a:rPr lang="en-US" altLang="en-US" sz="2800" i="1" dirty="0">
                <a:sym typeface="Symbol" pitchFamily="18" charset="2"/>
              </a:rPr>
              <a:t>v</a:t>
            </a:r>
            <a:r>
              <a:rPr lang="en-US" altLang="en-US" sz="2800" dirty="0">
                <a:sym typeface="Symbol" pitchFamily="18" charset="2"/>
              </a:rPr>
              <a:t> is </a:t>
            </a:r>
            <a:r>
              <a:rPr lang="en-US" altLang="en-US" sz="2800" dirty="0">
                <a:solidFill>
                  <a:srgbClr val="CC3300"/>
                </a:solidFill>
                <a:sym typeface="Symbol" pitchFamily="18" charset="2"/>
              </a:rPr>
              <a:t>adjacent</a:t>
            </a:r>
            <a:r>
              <a:rPr lang="en-US" altLang="en-US" sz="2800" dirty="0">
                <a:sym typeface="Symbol" pitchFamily="18" charset="2"/>
              </a:rPr>
              <a:t> to vertex </a:t>
            </a:r>
            <a:r>
              <a:rPr lang="en-US" altLang="en-US" sz="2800" i="1" dirty="0">
                <a:sym typeface="Symbol" pitchFamily="18" charset="2"/>
              </a:rPr>
              <a:t>u</a:t>
            </a:r>
            <a:r>
              <a:rPr lang="en-US" altLang="en-US" sz="2800" dirty="0">
                <a:sym typeface="Symbol" pitchFamily="18" charset="2"/>
              </a:rPr>
              <a:t>.</a:t>
            </a:r>
          </a:p>
          <a:p>
            <a:r>
              <a:rPr lang="en-US" altLang="en-US" sz="2400" dirty="0">
                <a:solidFill>
                  <a:srgbClr val="CC3300"/>
                </a:solidFill>
                <a:sym typeface="Symbol" pitchFamily="18" charset="2"/>
              </a:rPr>
              <a:t>Adjacency relationship is</a:t>
            </a:r>
            <a:r>
              <a:rPr lang="en-US" altLang="en-US" sz="2400" dirty="0">
                <a:sym typeface="Symbol" pitchFamily="18" charset="2"/>
              </a:rPr>
              <a:t>:</a:t>
            </a:r>
          </a:p>
          <a:p>
            <a:pPr lvl="1"/>
            <a:r>
              <a:rPr lang="en-US" altLang="en-US" sz="2400" dirty="0"/>
              <a:t>Symmetric if </a:t>
            </a:r>
            <a:r>
              <a:rPr lang="en-US" altLang="en-US" sz="2400" i="1" dirty="0"/>
              <a:t>G </a:t>
            </a:r>
            <a:r>
              <a:rPr lang="en-US" altLang="en-US" sz="2400" dirty="0"/>
              <a:t>is undirected.</a:t>
            </a:r>
          </a:p>
          <a:p>
            <a:pPr lvl="1"/>
            <a:r>
              <a:rPr lang="en-US" altLang="en-US" sz="2400" dirty="0" smtClean="0"/>
              <a:t>Not </a:t>
            </a:r>
            <a:r>
              <a:rPr lang="en-US" altLang="en-US" sz="2400" dirty="0"/>
              <a:t>necessarily so if </a:t>
            </a:r>
            <a:r>
              <a:rPr lang="en-US" altLang="en-US" sz="2400" i="1" dirty="0"/>
              <a:t>G</a:t>
            </a:r>
            <a:r>
              <a:rPr lang="en-US" altLang="en-US" sz="2400" dirty="0"/>
              <a:t> is directed</a:t>
            </a:r>
            <a:r>
              <a:rPr lang="en-US" altLang="en-US" sz="2400" dirty="0" smtClean="0"/>
              <a:t>.</a:t>
            </a:r>
          </a:p>
          <a:p>
            <a:r>
              <a:rPr lang="en-US" dirty="0"/>
              <a:t>Path </a:t>
            </a:r>
          </a:p>
          <a:p>
            <a:pPr lvl="1"/>
            <a:r>
              <a:rPr lang="en-US" dirty="0"/>
              <a:t>a </a:t>
            </a:r>
            <a:r>
              <a:rPr lang="en-US" b="1" dirty="0"/>
              <a:t>path</a:t>
            </a:r>
            <a:r>
              <a:rPr lang="en-US" dirty="0"/>
              <a:t> in a graph is a finite sequence of edges which connect a sequence of vertices.</a:t>
            </a:r>
          </a:p>
          <a:p>
            <a:pPr lvl="2"/>
            <a:r>
              <a:rPr lang="en-US" dirty="0"/>
              <a:t>Sequence of alternating vertices and edges.</a:t>
            </a:r>
          </a:p>
          <a:p>
            <a:pPr lvl="2"/>
            <a:r>
              <a:rPr lang="en-US" dirty="0"/>
              <a:t>Start from a vertex and ends to a vertex.</a:t>
            </a:r>
          </a:p>
          <a:p>
            <a:pPr lvl="1"/>
            <a:r>
              <a:rPr lang="en-US" dirty="0"/>
              <a:t>Simple path</a:t>
            </a:r>
          </a:p>
          <a:p>
            <a:pPr lvl="2"/>
            <a:r>
              <a:rPr lang="en-US" dirty="0"/>
              <a:t>All vertices and edges are distinct.</a:t>
            </a:r>
          </a:p>
          <a:p>
            <a:r>
              <a:rPr lang="en-US" dirty="0"/>
              <a:t>Cycle</a:t>
            </a:r>
          </a:p>
          <a:p>
            <a:pPr lvl="1"/>
            <a:r>
              <a:rPr lang="en-US" dirty="0"/>
              <a:t>A path whose start and end vertex is same.</a:t>
            </a:r>
          </a:p>
          <a:p>
            <a:endParaRPr lang="en-US" alt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82947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</a:t>
            </a:r>
            <a:endParaRPr lang="en-US" altLang="en-US" b="1" u="none"/>
          </a:p>
        </p:txBody>
      </p:sp>
      <p:sp>
        <p:nvSpPr>
          <p:cNvPr id="82949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4/5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82951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</a:t>
            </a:r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</a:t>
            </a:r>
          </a:p>
        </p:txBody>
      </p:sp>
      <p:sp>
        <p:nvSpPr>
          <p:cNvPr id="82955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2962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2963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2964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2965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7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8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9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83971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</a:t>
            </a:r>
            <a:endParaRPr lang="en-US" altLang="en-US" b="1" u="none"/>
          </a:p>
        </p:txBody>
      </p:sp>
      <p:sp>
        <p:nvSpPr>
          <p:cNvPr id="83973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4/5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83975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3/6</a:t>
            </a:r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</a:t>
            </a:r>
          </a:p>
        </p:txBody>
      </p:sp>
      <p:sp>
        <p:nvSpPr>
          <p:cNvPr id="83979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2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3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84995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</a:t>
            </a:r>
            <a:endParaRPr lang="en-US" altLang="en-US" b="1" u="none"/>
          </a:p>
        </p:txBody>
      </p:sp>
      <p:sp>
        <p:nvSpPr>
          <p:cNvPr id="84997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4/5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84999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3/6</a:t>
            </a:r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1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2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2/7</a:t>
            </a:r>
          </a:p>
        </p:txBody>
      </p:sp>
      <p:sp>
        <p:nvSpPr>
          <p:cNvPr id="85003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4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5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5013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5014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5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6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7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86019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</a:t>
            </a:r>
            <a:endParaRPr lang="en-US" altLang="en-US" b="1" u="none"/>
          </a:p>
        </p:txBody>
      </p:sp>
      <p:sp>
        <p:nvSpPr>
          <p:cNvPr id="86021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4/5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86023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3/6</a:t>
            </a:r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2/7</a:t>
            </a:r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6038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9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0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  <p:sp>
        <p:nvSpPr>
          <p:cNvPr id="86042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87043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1/8</a:t>
            </a:r>
            <a:endParaRPr lang="en-US" altLang="en-US" b="1" u="none"/>
          </a:p>
        </p:txBody>
      </p:sp>
      <p:sp>
        <p:nvSpPr>
          <p:cNvPr id="87045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4/5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87047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3/6</a:t>
            </a:r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9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2/7</a:t>
            </a:r>
          </a:p>
        </p:txBody>
      </p:sp>
      <p:sp>
        <p:nvSpPr>
          <p:cNvPr id="87051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4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7061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7062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3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4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  <p:sp>
        <p:nvSpPr>
          <p:cNvPr id="87066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88067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1/8</a:t>
            </a:r>
            <a:endParaRPr lang="en-US" altLang="en-US" b="1" u="none"/>
          </a:p>
        </p:txBody>
      </p:sp>
      <p:sp>
        <p:nvSpPr>
          <p:cNvPr id="88069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4/5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3/6</a:t>
            </a:r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2/7</a:t>
            </a:r>
          </a:p>
        </p:txBody>
      </p:sp>
      <p:sp>
        <p:nvSpPr>
          <p:cNvPr id="88075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9/</a:t>
            </a:r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8086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7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8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89091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1/8</a:t>
            </a:r>
            <a:endParaRPr lang="en-US" altLang="en-US" b="1" u="none"/>
          </a:p>
        </p:txBody>
      </p:sp>
      <p:sp>
        <p:nvSpPr>
          <p:cNvPr id="89093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4/5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89095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3/6</a:t>
            </a:r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7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8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2/7</a:t>
            </a:r>
          </a:p>
        </p:txBody>
      </p:sp>
      <p:sp>
        <p:nvSpPr>
          <p:cNvPr id="89099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9/</a:t>
            </a:r>
          </a:p>
        </p:txBody>
      </p:sp>
      <p:sp>
        <p:nvSpPr>
          <p:cNvPr id="89100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1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2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3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9105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9107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9108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9109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9110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1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2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3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  <p:sp>
        <p:nvSpPr>
          <p:cNvPr id="89114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F</a:t>
            </a:r>
          </a:p>
        </p:txBody>
      </p:sp>
      <p:sp>
        <p:nvSpPr>
          <p:cNvPr id="89115" name="Text Box 27"/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90115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1/8</a:t>
            </a:r>
            <a:endParaRPr lang="en-US" altLang="en-US" b="1" u="none"/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4/5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90119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3/6</a:t>
            </a:r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1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10/</a:t>
            </a:r>
          </a:p>
        </p:txBody>
      </p:sp>
      <p:sp>
        <p:nvSpPr>
          <p:cNvPr id="90122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2/7</a:t>
            </a:r>
          </a:p>
        </p:txBody>
      </p:sp>
      <p:sp>
        <p:nvSpPr>
          <p:cNvPr id="90123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9/</a:t>
            </a:r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90134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5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6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F</a:t>
            </a:r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91139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1/8</a:t>
            </a:r>
            <a:endParaRPr lang="en-US" altLang="en-US" b="1" u="none"/>
          </a:p>
        </p:txBody>
      </p:sp>
      <p:sp>
        <p:nvSpPr>
          <p:cNvPr id="91141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4/5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3/6</a:t>
            </a:r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10/</a:t>
            </a:r>
          </a:p>
        </p:txBody>
      </p:sp>
      <p:sp>
        <p:nvSpPr>
          <p:cNvPr id="91146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2/7</a:t>
            </a:r>
          </a:p>
        </p:txBody>
      </p:sp>
      <p:sp>
        <p:nvSpPr>
          <p:cNvPr id="91147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9/</a:t>
            </a:r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1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91158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0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F</a:t>
            </a:r>
          </a:p>
        </p:txBody>
      </p:sp>
      <p:sp>
        <p:nvSpPr>
          <p:cNvPr id="91163" name="Text Box 27"/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C</a:t>
            </a:r>
          </a:p>
        </p:txBody>
      </p:sp>
      <p:sp>
        <p:nvSpPr>
          <p:cNvPr id="91164" name="Text Box 28"/>
          <p:cNvSpPr txBox="1">
            <a:spLocks noChangeArrowheads="1"/>
          </p:cNvSpPr>
          <p:nvPr/>
        </p:nvSpPr>
        <p:spPr bwMode="auto">
          <a:xfrm>
            <a:off x="6734175" y="3802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92163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1/8</a:t>
            </a:r>
            <a:endParaRPr lang="en-US" altLang="en-US" b="1" u="none"/>
          </a:p>
        </p:txBody>
      </p:sp>
      <p:sp>
        <p:nvSpPr>
          <p:cNvPr id="92165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4/5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92167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3/6</a:t>
            </a:r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9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u="none"/>
              <a:t>10/11</a:t>
            </a:r>
            <a:endParaRPr lang="en-US" altLang="en-US" b="1" u="none"/>
          </a:p>
        </p:txBody>
      </p:sp>
      <p:sp>
        <p:nvSpPr>
          <p:cNvPr id="92170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2/7</a:t>
            </a:r>
          </a:p>
        </p:txBody>
      </p:sp>
      <p:sp>
        <p:nvSpPr>
          <p:cNvPr id="92171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9/</a:t>
            </a:r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4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92182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3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4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  <p:sp>
        <p:nvSpPr>
          <p:cNvPr id="92186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F</a:t>
            </a:r>
          </a:p>
        </p:txBody>
      </p:sp>
      <p:sp>
        <p:nvSpPr>
          <p:cNvPr id="92187" name="Text Box 27"/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C</a:t>
            </a:r>
          </a:p>
        </p:txBody>
      </p:sp>
      <p:sp>
        <p:nvSpPr>
          <p:cNvPr id="92188" name="Text Box 28"/>
          <p:cNvSpPr txBox="1">
            <a:spLocks noChangeArrowheads="1"/>
          </p:cNvSpPr>
          <p:nvPr/>
        </p:nvSpPr>
        <p:spPr bwMode="auto">
          <a:xfrm>
            <a:off x="6734175" y="3802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Representation of Graphs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001000" cy="4694238"/>
          </a:xfrm>
        </p:spPr>
        <p:txBody>
          <a:bodyPr/>
          <a:lstStyle/>
          <a:p>
            <a:r>
              <a:rPr lang="en-US" altLang="en-US" dirty="0">
                <a:solidFill>
                  <a:srgbClr val="CC3300"/>
                </a:solidFill>
              </a:rPr>
              <a:t>Two standard ways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Adjacency Lists.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Adjacency Matrix.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2286000" y="2470150"/>
            <a:ext cx="5708650" cy="1644650"/>
            <a:chOff x="336" y="2880"/>
            <a:chExt cx="3596" cy="1036"/>
          </a:xfrm>
        </p:grpSpPr>
        <p:sp>
          <p:nvSpPr>
            <p:cNvPr id="19461" name="Oval 5"/>
            <p:cNvSpPr>
              <a:spLocks noChangeArrowheads="1"/>
            </p:cNvSpPr>
            <p:nvPr/>
          </p:nvSpPr>
          <p:spPr bwMode="auto">
            <a:xfrm>
              <a:off x="336" y="2880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 u="none"/>
                <a:t>a</a:t>
              </a:r>
            </a:p>
          </p:txBody>
        </p:sp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816" y="3456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 u="none"/>
                <a:t>d</a:t>
              </a:r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336" y="3456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 u="none"/>
                <a:t>c</a:t>
              </a:r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auto">
            <a:xfrm>
              <a:off x="816" y="2880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 u="none"/>
                <a:t>b</a:t>
              </a:r>
            </a:p>
          </p:txBody>
        </p:sp>
        <p:cxnSp>
          <p:nvCxnSpPr>
            <p:cNvPr id="19465" name="AutoShape 9"/>
            <p:cNvCxnSpPr>
              <a:cxnSpLocks noChangeShapeType="1"/>
              <a:stCxn id="19461" idx="6"/>
              <a:endCxn id="19464" idx="2"/>
            </p:cNvCxnSpPr>
            <p:nvPr/>
          </p:nvCxnSpPr>
          <p:spPr bwMode="auto">
            <a:xfrm>
              <a:off x="528" y="2976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66" name="AutoShape 10"/>
            <p:cNvCxnSpPr>
              <a:cxnSpLocks noChangeShapeType="1"/>
              <a:stCxn id="19464" idx="4"/>
              <a:endCxn id="19463" idx="7"/>
            </p:cNvCxnSpPr>
            <p:nvPr/>
          </p:nvCxnSpPr>
          <p:spPr bwMode="auto">
            <a:xfrm flipH="1">
              <a:off x="500" y="3072"/>
              <a:ext cx="412" cy="4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67" name="AutoShape 11"/>
            <p:cNvCxnSpPr>
              <a:cxnSpLocks noChangeShapeType="1"/>
              <a:stCxn id="19461" idx="4"/>
              <a:endCxn id="19463" idx="0"/>
            </p:cNvCxnSpPr>
            <p:nvPr/>
          </p:nvCxnSpPr>
          <p:spPr bwMode="auto">
            <a:xfrm>
              <a:off x="432" y="3072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68" name="AutoShape 12"/>
            <p:cNvCxnSpPr>
              <a:cxnSpLocks noChangeShapeType="1"/>
              <a:stCxn id="19461" idx="5"/>
              <a:endCxn id="19462" idx="1"/>
            </p:cNvCxnSpPr>
            <p:nvPr/>
          </p:nvCxnSpPr>
          <p:spPr bwMode="auto">
            <a:xfrm>
              <a:off x="500" y="3044"/>
              <a:ext cx="344" cy="4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69" name="Text Box 13"/>
            <p:cNvSpPr txBox="1">
              <a:spLocks noChangeArrowheads="1"/>
            </p:cNvSpPr>
            <p:nvPr/>
          </p:nvSpPr>
          <p:spPr bwMode="auto">
            <a:xfrm>
              <a:off x="1728" y="2880"/>
              <a:ext cx="204" cy="102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u="none"/>
                <a:t> </a:t>
              </a:r>
            </a:p>
            <a:p>
              <a:endParaRPr lang="en-US" altLang="en-US" sz="2000" u="none"/>
            </a:p>
            <a:p>
              <a:endParaRPr lang="en-US" altLang="en-US" sz="2000" u="none"/>
            </a:p>
            <a:p>
              <a:r>
                <a:rPr lang="en-US" altLang="en-US" sz="2000" u="none"/>
                <a:t>  </a:t>
              </a:r>
            </a:p>
            <a:p>
              <a:endParaRPr lang="en-US" altLang="en-US" sz="2000" u="none"/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1526" y="288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u="none"/>
                <a:t>a</a:t>
              </a:r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1536" y="316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u="none"/>
                <a:t>b</a:t>
              </a:r>
            </a:p>
          </p:txBody>
        </p:sp>
        <p:sp>
          <p:nvSpPr>
            <p:cNvPr id="19472" name="Text Box 16"/>
            <p:cNvSpPr txBox="1">
              <a:spLocks noChangeArrowheads="1"/>
            </p:cNvSpPr>
            <p:nvPr/>
          </p:nvSpPr>
          <p:spPr bwMode="auto">
            <a:xfrm>
              <a:off x="1536" y="3408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u="none"/>
                <a:t>c</a:t>
              </a:r>
            </a:p>
          </p:txBody>
        </p:sp>
        <p:sp>
          <p:nvSpPr>
            <p:cNvPr id="19473" name="Text Box 17"/>
            <p:cNvSpPr txBox="1">
              <a:spLocks noChangeArrowheads="1"/>
            </p:cNvSpPr>
            <p:nvPr/>
          </p:nvSpPr>
          <p:spPr bwMode="auto">
            <a:xfrm>
              <a:off x="1536" y="364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u="none"/>
                <a:t>d</a:t>
              </a:r>
            </a:p>
          </p:txBody>
        </p: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>
              <a:off x="1728" y="316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>
              <a:off x="1728" y="340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>
              <a:off x="1728" y="36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Text Box 21"/>
            <p:cNvSpPr txBox="1">
              <a:spLocks noChangeArrowheads="1"/>
            </p:cNvSpPr>
            <p:nvPr/>
          </p:nvSpPr>
          <p:spPr bwMode="auto">
            <a:xfrm>
              <a:off x="2064" y="2880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u="none"/>
                <a:t>b</a:t>
              </a:r>
              <a:r>
                <a:rPr lang="en-US" altLang="en-US" sz="1600"/>
                <a:t>         </a:t>
              </a:r>
            </a:p>
          </p:txBody>
        </p:sp>
        <p:sp>
          <p:nvSpPr>
            <p:cNvPr id="19478" name="Text Box 22"/>
            <p:cNvSpPr txBox="1">
              <a:spLocks noChangeArrowheads="1"/>
            </p:cNvSpPr>
            <p:nvPr/>
          </p:nvSpPr>
          <p:spPr bwMode="auto">
            <a:xfrm>
              <a:off x="2064" y="3144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u="none"/>
                <a:t>a</a:t>
              </a:r>
              <a:r>
                <a:rPr lang="en-US" altLang="en-US" sz="1600"/>
                <a:t>         </a:t>
              </a:r>
            </a:p>
          </p:txBody>
        </p:sp>
        <p:sp>
          <p:nvSpPr>
            <p:cNvPr id="19479" name="Text Box 23"/>
            <p:cNvSpPr txBox="1">
              <a:spLocks noChangeArrowheads="1"/>
            </p:cNvSpPr>
            <p:nvPr/>
          </p:nvSpPr>
          <p:spPr bwMode="auto">
            <a:xfrm>
              <a:off x="2064" y="3408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u="none"/>
                <a:t>d</a:t>
              </a:r>
              <a:r>
                <a:rPr lang="en-US" altLang="en-US" sz="1600"/>
                <a:t>         </a:t>
              </a:r>
            </a:p>
          </p:txBody>
        </p:sp>
        <p:cxnSp>
          <p:nvCxnSpPr>
            <p:cNvPr id="19480" name="AutoShape 24"/>
            <p:cNvCxnSpPr>
              <a:cxnSpLocks noChangeShapeType="1"/>
              <a:stCxn id="19463" idx="6"/>
              <a:endCxn id="19462" idx="2"/>
            </p:cNvCxnSpPr>
            <p:nvPr/>
          </p:nvCxnSpPr>
          <p:spPr bwMode="auto">
            <a:xfrm>
              <a:off x="528" y="3552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81" name="Line 25"/>
            <p:cNvSpPr>
              <a:spLocks noChangeShapeType="1"/>
            </p:cNvSpPr>
            <p:nvPr/>
          </p:nvSpPr>
          <p:spPr bwMode="auto">
            <a:xfrm>
              <a:off x="2304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>
              <a:off x="2304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Line 27"/>
            <p:cNvSpPr>
              <a:spLocks noChangeShapeType="1"/>
            </p:cNvSpPr>
            <p:nvPr/>
          </p:nvSpPr>
          <p:spPr bwMode="auto">
            <a:xfrm>
              <a:off x="2304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Text Box 28"/>
            <p:cNvSpPr txBox="1">
              <a:spLocks noChangeArrowheads="1"/>
            </p:cNvSpPr>
            <p:nvPr/>
          </p:nvSpPr>
          <p:spPr bwMode="auto">
            <a:xfrm>
              <a:off x="2736" y="2880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u="none"/>
                <a:t>d</a:t>
              </a:r>
              <a:r>
                <a:rPr lang="en-US" altLang="en-US" sz="1600"/>
                <a:t>         </a:t>
              </a:r>
            </a:p>
          </p:txBody>
        </p:sp>
        <p:sp>
          <p:nvSpPr>
            <p:cNvPr id="19485" name="Line 29"/>
            <p:cNvSpPr>
              <a:spLocks noChangeShapeType="1"/>
            </p:cNvSpPr>
            <p:nvPr/>
          </p:nvSpPr>
          <p:spPr bwMode="auto">
            <a:xfrm>
              <a:off x="2976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Text Box 30"/>
            <p:cNvSpPr txBox="1">
              <a:spLocks noChangeArrowheads="1"/>
            </p:cNvSpPr>
            <p:nvPr/>
          </p:nvSpPr>
          <p:spPr bwMode="auto">
            <a:xfrm>
              <a:off x="3456" y="2880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u="none"/>
                <a:t>c</a:t>
              </a:r>
              <a:r>
                <a:rPr lang="en-US" altLang="en-US" sz="1600"/>
                <a:t>         </a:t>
              </a:r>
            </a:p>
          </p:txBody>
        </p:sp>
        <p:sp>
          <p:nvSpPr>
            <p:cNvPr id="19487" name="Line 31"/>
            <p:cNvSpPr>
              <a:spLocks noChangeShapeType="1"/>
            </p:cNvSpPr>
            <p:nvPr/>
          </p:nvSpPr>
          <p:spPr bwMode="auto">
            <a:xfrm>
              <a:off x="3696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Line 32"/>
            <p:cNvSpPr>
              <a:spLocks noChangeShapeType="1"/>
            </p:cNvSpPr>
            <p:nvPr/>
          </p:nvSpPr>
          <p:spPr bwMode="auto">
            <a:xfrm>
              <a:off x="1872" y="29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Line 33"/>
            <p:cNvSpPr>
              <a:spLocks noChangeShapeType="1"/>
            </p:cNvSpPr>
            <p:nvPr/>
          </p:nvSpPr>
          <p:spPr bwMode="auto">
            <a:xfrm>
              <a:off x="2448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0" name="Line 34"/>
            <p:cNvSpPr>
              <a:spLocks noChangeShapeType="1"/>
            </p:cNvSpPr>
            <p:nvPr/>
          </p:nvSpPr>
          <p:spPr bwMode="auto">
            <a:xfrm>
              <a:off x="3120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Line 35"/>
            <p:cNvSpPr>
              <a:spLocks noChangeShapeType="1"/>
            </p:cNvSpPr>
            <p:nvPr/>
          </p:nvSpPr>
          <p:spPr bwMode="auto">
            <a:xfrm flipH="1">
              <a:off x="3744" y="2928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2" name="Line 36"/>
            <p:cNvSpPr>
              <a:spLocks noChangeShapeType="1"/>
            </p:cNvSpPr>
            <p:nvPr/>
          </p:nvSpPr>
          <p:spPr bwMode="auto">
            <a:xfrm>
              <a:off x="1872" y="326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Line 37"/>
            <p:cNvSpPr>
              <a:spLocks noChangeShapeType="1"/>
            </p:cNvSpPr>
            <p:nvPr/>
          </p:nvSpPr>
          <p:spPr bwMode="auto">
            <a:xfrm>
              <a:off x="1872" y="350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Text Box 38"/>
            <p:cNvSpPr txBox="1">
              <a:spLocks noChangeArrowheads="1"/>
            </p:cNvSpPr>
            <p:nvPr/>
          </p:nvSpPr>
          <p:spPr bwMode="auto">
            <a:xfrm>
              <a:off x="2736" y="3144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u="none"/>
                <a:t>c</a:t>
              </a:r>
              <a:r>
                <a:rPr lang="en-US" altLang="en-US" sz="1600"/>
                <a:t>         </a:t>
              </a:r>
            </a:p>
          </p:txBody>
        </p:sp>
        <p:sp>
          <p:nvSpPr>
            <p:cNvPr id="19495" name="Line 39"/>
            <p:cNvSpPr>
              <a:spLocks noChangeShapeType="1"/>
            </p:cNvSpPr>
            <p:nvPr/>
          </p:nvSpPr>
          <p:spPr bwMode="auto">
            <a:xfrm>
              <a:off x="2976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760" y="3408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u="none"/>
                <a:t>a</a:t>
              </a:r>
              <a:r>
                <a:rPr lang="en-US" altLang="en-US" sz="1600"/>
                <a:t>         </a:t>
              </a:r>
            </a:p>
          </p:txBody>
        </p:sp>
        <p:sp>
          <p:nvSpPr>
            <p:cNvPr id="19497" name="Line 41"/>
            <p:cNvSpPr>
              <a:spLocks noChangeShapeType="1"/>
            </p:cNvSpPr>
            <p:nvPr/>
          </p:nvSpPr>
          <p:spPr bwMode="auto">
            <a:xfrm>
              <a:off x="2976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3456" y="3408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u="none"/>
                <a:t>b</a:t>
              </a:r>
              <a:r>
                <a:rPr lang="en-US" altLang="en-US" sz="1600"/>
                <a:t>         </a:t>
              </a:r>
            </a:p>
          </p:txBody>
        </p:sp>
        <p:sp>
          <p:nvSpPr>
            <p:cNvPr id="19499" name="Line 43"/>
            <p:cNvSpPr>
              <a:spLocks noChangeShapeType="1"/>
            </p:cNvSpPr>
            <p:nvPr/>
          </p:nvSpPr>
          <p:spPr bwMode="auto">
            <a:xfrm>
              <a:off x="3696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2064" y="3696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u="none"/>
                <a:t>a</a:t>
              </a:r>
              <a:r>
                <a:rPr lang="en-US" altLang="en-US" sz="1600"/>
                <a:t>         </a:t>
              </a:r>
            </a:p>
          </p:txBody>
        </p:sp>
        <p:sp>
          <p:nvSpPr>
            <p:cNvPr id="19501" name="Line 45"/>
            <p:cNvSpPr>
              <a:spLocks noChangeShapeType="1"/>
            </p:cNvSpPr>
            <p:nvPr/>
          </p:nvSpPr>
          <p:spPr bwMode="auto">
            <a:xfrm>
              <a:off x="2304" y="36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2" name="Text Box 46"/>
            <p:cNvSpPr txBox="1">
              <a:spLocks noChangeArrowheads="1"/>
            </p:cNvSpPr>
            <p:nvPr/>
          </p:nvSpPr>
          <p:spPr bwMode="auto">
            <a:xfrm>
              <a:off x="2760" y="3696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u="none"/>
                <a:t>c</a:t>
              </a:r>
              <a:r>
                <a:rPr lang="en-US" altLang="en-US" sz="1600"/>
                <a:t>         </a:t>
              </a:r>
            </a:p>
          </p:txBody>
        </p:sp>
        <p:sp>
          <p:nvSpPr>
            <p:cNvPr id="19503" name="Line 47"/>
            <p:cNvSpPr>
              <a:spLocks noChangeShapeType="1"/>
            </p:cNvSpPr>
            <p:nvPr/>
          </p:nvSpPr>
          <p:spPr bwMode="auto">
            <a:xfrm>
              <a:off x="2976" y="36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Line 48"/>
            <p:cNvSpPr>
              <a:spLocks noChangeShapeType="1"/>
            </p:cNvSpPr>
            <p:nvPr/>
          </p:nvSpPr>
          <p:spPr bwMode="auto">
            <a:xfrm>
              <a:off x="244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Line 49"/>
            <p:cNvSpPr>
              <a:spLocks noChangeShapeType="1"/>
            </p:cNvSpPr>
            <p:nvPr/>
          </p:nvSpPr>
          <p:spPr bwMode="auto">
            <a:xfrm>
              <a:off x="3120" y="350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6" name="Line 50"/>
            <p:cNvSpPr>
              <a:spLocks noChangeShapeType="1"/>
            </p:cNvSpPr>
            <p:nvPr/>
          </p:nvSpPr>
          <p:spPr bwMode="auto">
            <a:xfrm>
              <a:off x="2448" y="350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" name="Line 51"/>
            <p:cNvSpPr>
              <a:spLocks noChangeShapeType="1"/>
            </p:cNvSpPr>
            <p:nvPr/>
          </p:nvSpPr>
          <p:spPr bwMode="auto">
            <a:xfrm>
              <a:off x="2448" y="37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Line 52"/>
            <p:cNvSpPr>
              <a:spLocks noChangeShapeType="1"/>
            </p:cNvSpPr>
            <p:nvPr/>
          </p:nvSpPr>
          <p:spPr bwMode="auto">
            <a:xfrm flipH="1">
              <a:off x="3024" y="316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Line 53"/>
            <p:cNvSpPr>
              <a:spLocks noChangeShapeType="1"/>
            </p:cNvSpPr>
            <p:nvPr/>
          </p:nvSpPr>
          <p:spPr bwMode="auto">
            <a:xfrm flipH="1">
              <a:off x="3072" y="374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Line 54"/>
            <p:cNvSpPr>
              <a:spLocks noChangeShapeType="1"/>
            </p:cNvSpPr>
            <p:nvPr/>
          </p:nvSpPr>
          <p:spPr bwMode="auto">
            <a:xfrm>
              <a:off x="1872" y="37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11" name="Group 55"/>
          <p:cNvGrpSpPr>
            <a:grpSpLocks/>
          </p:cNvGrpSpPr>
          <p:nvPr/>
        </p:nvGrpSpPr>
        <p:grpSpPr bwMode="auto">
          <a:xfrm>
            <a:off x="2209800" y="4708525"/>
            <a:ext cx="3444875" cy="1692275"/>
            <a:chOff x="240" y="2928"/>
            <a:chExt cx="2170" cy="1066"/>
          </a:xfrm>
        </p:grpSpPr>
        <p:sp>
          <p:nvSpPr>
            <p:cNvPr id="19512" name="Oval 56"/>
            <p:cNvSpPr>
              <a:spLocks noChangeArrowheads="1"/>
            </p:cNvSpPr>
            <p:nvPr/>
          </p:nvSpPr>
          <p:spPr bwMode="auto">
            <a:xfrm>
              <a:off x="33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 u="none"/>
                <a:t>a</a:t>
              </a:r>
            </a:p>
          </p:txBody>
        </p:sp>
        <p:sp>
          <p:nvSpPr>
            <p:cNvPr id="19513" name="Oval 57"/>
            <p:cNvSpPr>
              <a:spLocks noChangeArrowheads="1"/>
            </p:cNvSpPr>
            <p:nvPr/>
          </p:nvSpPr>
          <p:spPr bwMode="auto">
            <a:xfrm>
              <a:off x="81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 u="none"/>
                <a:t>d</a:t>
              </a:r>
            </a:p>
          </p:txBody>
        </p:sp>
        <p:sp>
          <p:nvSpPr>
            <p:cNvPr id="19514" name="Oval 58"/>
            <p:cNvSpPr>
              <a:spLocks noChangeArrowheads="1"/>
            </p:cNvSpPr>
            <p:nvPr/>
          </p:nvSpPr>
          <p:spPr bwMode="auto">
            <a:xfrm>
              <a:off x="33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 u="none"/>
                <a:t>c</a:t>
              </a:r>
            </a:p>
          </p:txBody>
        </p:sp>
        <p:sp>
          <p:nvSpPr>
            <p:cNvPr id="19515" name="Oval 59"/>
            <p:cNvSpPr>
              <a:spLocks noChangeArrowheads="1"/>
            </p:cNvSpPr>
            <p:nvPr/>
          </p:nvSpPr>
          <p:spPr bwMode="auto">
            <a:xfrm>
              <a:off x="81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 u="none"/>
                <a:t>b</a:t>
              </a:r>
            </a:p>
          </p:txBody>
        </p:sp>
        <p:cxnSp>
          <p:nvCxnSpPr>
            <p:cNvPr id="19516" name="AutoShape 60"/>
            <p:cNvCxnSpPr>
              <a:cxnSpLocks noChangeShapeType="1"/>
              <a:stCxn id="19512" idx="6"/>
              <a:endCxn id="19515" idx="2"/>
            </p:cNvCxnSpPr>
            <p:nvPr/>
          </p:nvCxnSpPr>
          <p:spPr bwMode="auto">
            <a:xfrm>
              <a:off x="528" y="3168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17" name="AutoShape 61"/>
            <p:cNvCxnSpPr>
              <a:cxnSpLocks noChangeShapeType="1"/>
              <a:stCxn id="19515" idx="4"/>
              <a:endCxn id="19514" idx="7"/>
            </p:cNvCxnSpPr>
            <p:nvPr/>
          </p:nvCxnSpPr>
          <p:spPr bwMode="auto">
            <a:xfrm flipH="1">
              <a:off x="500" y="3264"/>
              <a:ext cx="412" cy="4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18" name="AutoShape 62"/>
            <p:cNvCxnSpPr>
              <a:cxnSpLocks noChangeShapeType="1"/>
              <a:stCxn id="19512" idx="4"/>
              <a:endCxn id="19514" idx="0"/>
            </p:cNvCxnSpPr>
            <p:nvPr/>
          </p:nvCxnSpPr>
          <p:spPr bwMode="auto">
            <a:xfrm>
              <a:off x="432" y="3264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19" name="AutoShape 63"/>
            <p:cNvCxnSpPr>
              <a:cxnSpLocks noChangeShapeType="1"/>
              <a:stCxn id="19512" idx="5"/>
              <a:endCxn id="19513" idx="1"/>
            </p:cNvCxnSpPr>
            <p:nvPr/>
          </p:nvCxnSpPr>
          <p:spPr bwMode="auto">
            <a:xfrm>
              <a:off x="500" y="3236"/>
              <a:ext cx="344" cy="4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20" name="AutoShape 64"/>
            <p:cNvCxnSpPr>
              <a:cxnSpLocks noChangeShapeType="1"/>
              <a:stCxn id="19514" idx="6"/>
              <a:endCxn id="19513" idx="2"/>
            </p:cNvCxnSpPr>
            <p:nvPr/>
          </p:nvCxnSpPr>
          <p:spPr bwMode="auto">
            <a:xfrm>
              <a:off x="528" y="3744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521" name="Text Box 65"/>
            <p:cNvSpPr txBox="1">
              <a:spLocks noChangeArrowheads="1"/>
            </p:cNvSpPr>
            <p:nvPr/>
          </p:nvSpPr>
          <p:spPr bwMode="auto">
            <a:xfrm>
              <a:off x="240" y="292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u="none"/>
                <a:t>1</a:t>
              </a:r>
            </a:p>
          </p:txBody>
        </p:sp>
        <p:sp>
          <p:nvSpPr>
            <p:cNvPr id="19522" name="Text Box 66"/>
            <p:cNvSpPr txBox="1">
              <a:spLocks noChangeArrowheads="1"/>
            </p:cNvSpPr>
            <p:nvPr/>
          </p:nvSpPr>
          <p:spPr bwMode="auto">
            <a:xfrm>
              <a:off x="960" y="292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u="none"/>
                <a:t>2</a:t>
              </a:r>
            </a:p>
          </p:txBody>
        </p:sp>
        <p:sp>
          <p:nvSpPr>
            <p:cNvPr id="19523" name="Text Box 67"/>
            <p:cNvSpPr txBox="1">
              <a:spLocks noChangeArrowheads="1"/>
            </p:cNvSpPr>
            <p:nvPr/>
          </p:nvSpPr>
          <p:spPr bwMode="auto">
            <a:xfrm>
              <a:off x="240" y="374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u="none"/>
                <a:t>3</a:t>
              </a:r>
            </a:p>
          </p:txBody>
        </p:sp>
        <p:sp>
          <p:nvSpPr>
            <p:cNvPr id="19524" name="Text Box 68"/>
            <p:cNvSpPr txBox="1">
              <a:spLocks noChangeArrowheads="1"/>
            </p:cNvSpPr>
            <p:nvPr/>
          </p:nvSpPr>
          <p:spPr bwMode="auto">
            <a:xfrm>
              <a:off x="960" y="374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u="none"/>
                <a:t>4</a:t>
              </a:r>
            </a:p>
          </p:txBody>
        </p:sp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1440" y="2976"/>
              <a:ext cx="956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u="none" dirty="0"/>
                <a:t>    1   2   3   4</a:t>
              </a:r>
            </a:p>
            <a:p>
              <a:r>
                <a:rPr lang="en-US" altLang="en-US" sz="2000" u="none" dirty="0"/>
                <a:t>1  0   1   1   1</a:t>
              </a:r>
            </a:p>
            <a:p>
              <a:r>
                <a:rPr lang="en-US" altLang="en-US" sz="2000" u="none" dirty="0"/>
                <a:t>2  1   0   1   0</a:t>
              </a:r>
            </a:p>
            <a:p>
              <a:r>
                <a:rPr lang="en-US" altLang="en-US" sz="2000" u="none" dirty="0"/>
                <a:t>3  1   1   0   1</a:t>
              </a:r>
            </a:p>
            <a:p>
              <a:r>
                <a:rPr lang="en-US" altLang="en-US" sz="2000" u="none" dirty="0"/>
                <a:t>4  1   0   1   0</a:t>
              </a:r>
            </a:p>
          </p:txBody>
        </p:sp>
        <p:sp>
          <p:nvSpPr>
            <p:cNvPr id="19526" name="Line 70"/>
            <p:cNvSpPr>
              <a:spLocks noChangeShapeType="1"/>
            </p:cNvSpPr>
            <p:nvPr/>
          </p:nvSpPr>
          <p:spPr bwMode="auto">
            <a:xfrm>
              <a:off x="1498" y="3207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7" name="Line 71"/>
            <p:cNvSpPr>
              <a:spLocks noChangeShapeType="1"/>
            </p:cNvSpPr>
            <p:nvPr/>
          </p:nvSpPr>
          <p:spPr bwMode="auto">
            <a:xfrm>
              <a:off x="1594" y="3063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93187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1/8</a:t>
            </a:r>
            <a:endParaRPr lang="en-US" altLang="en-US" b="1" u="none"/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4/5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93191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3/6</a:t>
            </a:r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u="none"/>
              <a:t>10/11</a:t>
            </a:r>
            <a:endParaRPr lang="en-US" altLang="en-US" b="1" u="none"/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2/7</a:t>
            </a:r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9/12</a:t>
            </a:r>
          </a:p>
        </p:txBody>
      </p:sp>
      <p:sp>
        <p:nvSpPr>
          <p:cNvPr id="93196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9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93203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93205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93206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7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8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9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  <p:sp>
        <p:nvSpPr>
          <p:cNvPr id="93210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F</a:t>
            </a:r>
          </a:p>
        </p:txBody>
      </p:sp>
      <p:sp>
        <p:nvSpPr>
          <p:cNvPr id="93211" name="Text Box 27"/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C</a:t>
            </a:r>
          </a:p>
        </p:txBody>
      </p:sp>
      <p:sp>
        <p:nvSpPr>
          <p:cNvPr id="93212" name="Text Box 28"/>
          <p:cNvSpPr txBox="1">
            <a:spLocks noChangeArrowheads="1"/>
          </p:cNvSpPr>
          <p:nvPr/>
        </p:nvSpPr>
        <p:spPr bwMode="auto">
          <a:xfrm>
            <a:off x="6734175" y="3802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Finding path between 2 vertices.</a:t>
            </a:r>
          </a:p>
          <a:p>
            <a:r>
              <a:rPr lang="en-US" dirty="0" smtClean="0"/>
              <a:t>Finding connected components</a:t>
            </a:r>
          </a:p>
          <a:p>
            <a:r>
              <a:rPr lang="en-US" dirty="0"/>
              <a:t>Topological sorting </a:t>
            </a:r>
            <a:r>
              <a:rPr lang="en-US" dirty="0" smtClean="0"/>
              <a:t>(Dependency resolution)</a:t>
            </a:r>
          </a:p>
          <a:p>
            <a:pPr lvl="1"/>
            <a:r>
              <a:rPr lang="en-US" dirty="0"/>
              <a:t>mainly used for scheduling a sequence of jobs or tasks based on their dependencies. </a:t>
            </a:r>
          </a:p>
        </p:txBody>
      </p:sp>
    </p:spTree>
    <p:extLst>
      <p:ext uri="{BB962C8B-B14F-4D97-AF65-F5344CB8AC3E}">
        <p14:creationId xmlns:p14="http://schemas.microsoft.com/office/powerpoint/2010/main" val="279501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Adjacency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Consists of an array </a:t>
            </a:r>
            <a:r>
              <a:rPr lang="en-US" altLang="en-US" i="1" dirty="0" err="1"/>
              <a:t>Adj</a:t>
            </a:r>
            <a:r>
              <a:rPr lang="en-US" altLang="en-US" dirty="0"/>
              <a:t> of |</a:t>
            </a:r>
            <a:r>
              <a:rPr lang="en-US" altLang="en-US" i="1" dirty="0"/>
              <a:t>V</a:t>
            </a:r>
            <a:r>
              <a:rPr lang="en-US" altLang="en-US" dirty="0"/>
              <a:t>| lists.</a:t>
            </a:r>
          </a:p>
          <a:p>
            <a:r>
              <a:rPr lang="en-US" altLang="en-US" dirty="0"/>
              <a:t>One list per vertex.</a:t>
            </a:r>
          </a:p>
          <a:p>
            <a:r>
              <a:rPr lang="en-US" altLang="en-US" dirty="0"/>
              <a:t>For </a:t>
            </a:r>
            <a:r>
              <a:rPr lang="en-US" altLang="en-US" i="1" dirty="0"/>
              <a:t>u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</a:t>
            </a:r>
            <a:r>
              <a:rPr lang="en-US" altLang="en-US" dirty="0"/>
              <a:t> </a:t>
            </a:r>
            <a:r>
              <a:rPr lang="en-US" altLang="en-US" i="1" dirty="0"/>
              <a:t>V</a:t>
            </a:r>
            <a:r>
              <a:rPr lang="en-US" altLang="en-US" dirty="0"/>
              <a:t>, </a:t>
            </a:r>
            <a:r>
              <a:rPr lang="en-US" altLang="en-US" i="1" dirty="0" err="1"/>
              <a:t>Adj</a:t>
            </a:r>
            <a:r>
              <a:rPr lang="en-US" altLang="en-US" dirty="0"/>
              <a:t>[</a:t>
            </a:r>
            <a:r>
              <a:rPr lang="en-US" altLang="en-US" i="1" dirty="0"/>
              <a:t>u</a:t>
            </a:r>
            <a:r>
              <a:rPr lang="en-US" altLang="en-US" dirty="0"/>
              <a:t>] consists of all vertices adjacent to </a:t>
            </a:r>
            <a:r>
              <a:rPr lang="en-US" altLang="en-US" i="1" dirty="0"/>
              <a:t>u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endParaRPr lang="en-US" dirty="0"/>
          </a:p>
        </p:txBody>
      </p:sp>
      <p:grpSp>
        <p:nvGrpSpPr>
          <p:cNvPr id="5" name="Group 113"/>
          <p:cNvGrpSpPr>
            <a:grpSpLocks/>
          </p:cNvGrpSpPr>
          <p:nvPr/>
        </p:nvGrpSpPr>
        <p:grpSpPr bwMode="auto">
          <a:xfrm>
            <a:off x="1073150" y="4876800"/>
            <a:ext cx="5175250" cy="1339850"/>
            <a:chOff x="336" y="2880"/>
            <a:chExt cx="3596" cy="1036"/>
          </a:xfrm>
        </p:grpSpPr>
        <p:sp>
          <p:nvSpPr>
            <p:cNvPr id="6" name="Oval 55"/>
            <p:cNvSpPr>
              <a:spLocks noChangeArrowheads="1"/>
            </p:cNvSpPr>
            <p:nvPr/>
          </p:nvSpPr>
          <p:spPr bwMode="auto">
            <a:xfrm>
              <a:off x="336" y="2880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 u="none"/>
                <a:t>a</a:t>
              </a:r>
            </a:p>
          </p:txBody>
        </p:sp>
        <p:sp>
          <p:nvSpPr>
            <p:cNvPr id="7" name="Oval 56"/>
            <p:cNvSpPr>
              <a:spLocks noChangeArrowheads="1"/>
            </p:cNvSpPr>
            <p:nvPr/>
          </p:nvSpPr>
          <p:spPr bwMode="auto">
            <a:xfrm>
              <a:off x="816" y="3456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 u="none"/>
                <a:t>d</a:t>
              </a:r>
            </a:p>
          </p:txBody>
        </p:sp>
        <p:sp>
          <p:nvSpPr>
            <p:cNvPr id="8" name="Oval 57"/>
            <p:cNvSpPr>
              <a:spLocks noChangeArrowheads="1"/>
            </p:cNvSpPr>
            <p:nvPr/>
          </p:nvSpPr>
          <p:spPr bwMode="auto">
            <a:xfrm>
              <a:off x="336" y="3456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 u="none"/>
                <a:t>c</a:t>
              </a:r>
            </a:p>
          </p:txBody>
        </p:sp>
        <p:sp>
          <p:nvSpPr>
            <p:cNvPr id="9" name="Oval 58"/>
            <p:cNvSpPr>
              <a:spLocks noChangeArrowheads="1"/>
            </p:cNvSpPr>
            <p:nvPr/>
          </p:nvSpPr>
          <p:spPr bwMode="auto">
            <a:xfrm>
              <a:off x="816" y="2880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 u="none"/>
                <a:t>b</a:t>
              </a:r>
            </a:p>
          </p:txBody>
        </p:sp>
        <p:cxnSp>
          <p:nvCxnSpPr>
            <p:cNvPr id="10" name="AutoShape 59"/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528" y="2976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60"/>
            <p:cNvCxnSpPr>
              <a:cxnSpLocks noChangeShapeType="1"/>
              <a:stCxn id="9" idx="4"/>
              <a:endCxn id="8" idx="7"/>
            </p:cNvCxnSpPr>
            <p:nvPr/>
          </p:nvCxnSpPr>
          <p:spPr bwMode="auto">
            <a:xfrm flipH="1">
              <a:off x="500" y="3072"/>
              <a:ext cx="412" cy="4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61"/>
            <p:cNvCxnSpPr>
              <a:cxnSpLocks noChangeShapeType="1"/>
              <a:stCxn id="6" idx="4"/>
              <a:endCxn id="8" idx="0"/>
            </p:cNvCxnSpPr>
            <p:nvPr/>
          </p:nvCxnSpPr>
          <p:spPr bwMode="auto">
            <a:xfrm>
              <a:off x="432" y="3072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62"/>
            <p:cNvCxnSpPr>
              <a:cxnSpLocks noChangeShapeType="1"/>
              <a:stCxn id="6" idx="5"/>
              <a:endCxn id="7" idx="1"/>
            </p:cNvCxnSpPr>
            <p:nvPr/>
          </p:nvCxnSpPr>
          <p:spPr bwMode="auto">
            <a:xfrm>
              <a:off x="500" y="3044"/>
              <a:ext cx="344" cy="4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 Box 63"/>
            <p:cNvSpPr txBox="1">
              <a:spLocks noChangeArrowheads="1"/>
            </p:cNvSpPr>
            <p:nvPr/>
          </p:nvSpPr>
          <p:spPr bwMode="auto">
            <a:xfrm>
              <a:off x="1728" y="2880"/>
              <a:ext cx="204" cy="102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u="none"/>
                <a:t> </a:t>
              </a:r>
            </a:p>
            <a:p>
              <a:endParaRPr lang="en-US" altLang="en-US" sz="2000" u="none"/>
            </a:p>
            <a:p>
              <a:endParaRPr lang="en-US" altLang="en-US" sz="2000" u="none"/>
            </a:p>
            <a:p>
              <a:r>
                <a:rPr lang="en-US" altLang="en-US" sz="2000" u="none"/>
                <a:t>  </a:t>
              </a:r>
            </a:p>
            <a:p>
              <a:endParaRPr lang="en-US" altLang="en-US" sz="2000" u="none"/>
            </a:p>
          </p:txBody>
        </p:sp>
        <p:sp>
          <p:nvSpPr>
            <p:cNvPr id="15" name="Text Box 64"/>
            <p:cNvSpPr txBox="1">
              <a:spLocks noChangeArrowheads="1"/>
            </p:cNvSpPr>
            <p:nvPr/>
          </p:nvSpPr>
          <p:spPr bwMode="auto">
            <a:xfrm>
              <a:off x="1526" y="288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u="none"/>
                <a:t>a</a:t>
              </a:r>
            </a:p>
          </p:txBody>
        </p:sp>
        <p:sp>
          <p:nvSpPr>
            <p:cNvPr id="16" name="Text Box 65"/>
            <p:cNvSpPr txBox="1">
              <a:spLocks noChangeArrowheads="1"/>
            </p:cNvSpPr>
            <p:nvPr/>
          </p:nvSpPr>
          <p:spPr bwMode="auto">
            <a:xfrm>
              <a:off x="1536" y="316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u="none" dirty="0"/>
                <a:t>b</a:t>
              </a:r>
            </a:p>
          </p:txBody>
        </p:sp>
        <p:sp>
          <p:nvSpPr>
            <p:cNvPr id="17" name="Text Box 66"/>
            <p:cNvSpPr txBox="1">
              <a:spLocks noChangeArrowheads="1"/>
            </p:cNvSpPr>
            <p:nvPr/>
          </p:nvSpPr>
          <p:spPr bwMode="auto">
            <a:xfrm>
              <a:off x="1536" y="3408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u="none" dirty="0"/>
                <a:t>c</a:t>
              </a:r>
            </a:p>
          </p:txBody>
        </p:sp>
        <p:sp>
          <p:nvSpPr>
            <p:cNvPr id="18" name="Text Box 67"/>
            <p:cNvSpPr txBox="1">
              <a:spLocks noChangeArrowheads="1"/>
            </p:cNvSpPr>
            <p:nvPr/>
          </p:nvSpPr>
          <p:spPr bwMode="auto">
            <a:xfrm>
              <a:off x="1536" y="364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u="none"/>
                <a:t>d</a:t>
              </a:r>
            </a:p>
          </p:txBody>
        </p:sp>
        <p:sp>
          <p:nvSpPr>
            <p:cNvPr id="19" name="Line 68"/>
            <p:cNvSpPr>
              <a:spLocks noChangeShapeType="1"/>
            </p:cNvSpPr>
            <p:nvPr/>
          </p:nvSpPr>
          <p:spPr bwMode="auto">
            <a:xfrm>
              <a:off x="1728" y="316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69"/>
            <p:cNvSpPr>
              <a:spLocks noChangeShapeType="1"/>
            </p:cNvSpPr>
            <p:nvPr/>
          </p:nvSpPr>
          <p:spPr bwMode="auto">
            <a:xfrm>
              <a:off x="1728" y="340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70"/>
            <p:cNvSpPr>
              <a:spLocks noChangeShapeType="1"/>
            </p:cNvSpPr>
            <p:nvPr/>
          </p:nvSpPr>
          <p:spPr bwMode="auto">
            <a:xfrm>
              <a:off x="1728" y="36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71"/>
            <p:cNvSpPr txBox="1">
              <a:spLocks noChangeArrowheads="1"/>
            </p:cNvSpPr>
            <p:nvPr/>
          </p:nvSpPr>
          <p:spPr bwMode="auto">
            <a:xfrm>
              <a:off x="2064" y="2880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u="none"/>
                <a:t>b</a:t>
              </a:r>
              <a:r>
                <a:rPr lang="en-US" altLang="en-US" sz="1600"/>
                <a:t>         </a:t>
              </a:r>
            </a:p>
          </p:txBody>
        </p:sp>
        <p:sp>
          <p:nvSpPr>
            <p:cNvPr id="23" name="Text Box 72"/>
            <p:cNvSpPr txBox="1">
              <a:spLocks noChangeArrowheads="1"/>
            </p:cNvSpPr>
            <p:nvPr/>
          </p:nvSpPr>
          <p:spPr bwMode="auto">
            <a:xfrm>
              <a:off x="2064" y="3144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u="none"/>
                <a:t>a</a:t>
              </a:r>
              <a:r>
                <a:rPr lang="en-US" altLang="en-US" sz="1600"/>
                <a:t>         </a:t>
              </a:r>
            </a:p>
          </p:txBody>
        </p:sp>
        <p:sp>
          <p:nvSpPr>
            <p:cNvPr id="24" name="Text Box 73"/>
            <p:cNvSpPr txBox="1">
              <a:spLocks noChangeArrowheads="1"/>
            </p:cNvSpPr>
            <p:nvPr/>
          </p:nvSpPr>
          <p:spPr bwMode="auto">
            <a:xfrm>
              <a:off x="2064" y="3408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u="none"/>
                <a:t>d</a:t>
              </a:r>
              <a:r>
                <a:rPr lang="en-US" altLang="en-US" sz="1600"/>
                <a:t>         </a:t>
              </a:r>
            </a:p>
          </p:txBody>
        </p:sp>
        <p:cxnSp>
          <p:nvCxnSpPr>
            <p:cNvPr id="25" name="AutoShape 74"/>
            <p:cNvCxnSpPr>
              <a:cxnSpLocks noChangeShapeType="1"/>
              <a:stCxn id="8" idx="6"/>
              <a:endCxn id="7" idx="2"/>
            </p:cNvCxnSpPr>
            <p:nvPr/>
          </p:nvCxnSpPr>
          <p:spPr bwMode="auto">
            <a:xfrm>
              <a:off x="528" y="3552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Line 75"/>
            <p:cNvSpPr>
              <a:spLocks noChangeShapeType="1"/>
            </p:cNvSpPr>
            <p:nvPr/>
          </p:nvSpPr>
          <p:spPr bwMode="auto">
            <a:xfrm>
              <a:off x="2304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76"/>
            <p:cNvSpPr>
              <a:spLocks noChangeShapeType="1"/>
            </p:cNvSpPr>
            <p:nvPr/>
          </p:nvSpPr>
          <p:spPr bwMode="auto">
            <a:xfrm>
              <a:off x="2304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77"/>
            <p:cNvSpPr>
              <a:spLocks noChangeShapeType="1"/>
            </p:cNvSpPr>
            <p:nvPr/>
          </p:nvSpPr>
          <p:spPr bwMode="auto">
            <a:xfrm>
              <a:off x="2304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78"/>
            <p:cNvSpPr txBox="1">
              <a:spLocks noChangeArrowheads="1"/>
            </p:cNvSpPr>
            <p:nvPr/>
          </p:nvSpPr>
          <p:spPr bwMode="auto">
            <a:xfrm>
              <a:off x="2736" y="2880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u="none"/>
                <a:t>d</a:t>
              </a:r>
              <a:r>
                <a:rPr lang="en-US" altLang="en-US" sz="1600"/>
                <a:t>         </a:t>
              </a:r>
            </a:p>
          </p:txBody>
        </p:sp>
        <p:sp>
          <p:nvSpPr>
            <p:cNvPr id="30" name="Line 79"/>
            <p:cNvSpPr>
              <a:spLocks noChangeShapeType="1"/>
            </p:cNvSpPr>
            <p:nvPr/>
          </p:nvSpPr>
          <p:spPr bwMode="auto">
            <a:xfrm>
              <a:off x="2976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80"/>
            <p:cNvSpPr txBox="1">
              <a:spLocks noChangeArrowheads="1"/>
            </p:cNvSpPr>
            <p:nvPr/>
          </p:nvSpPr>
          <p:spPr bwMode="auto">
            <a:xfrm>
              <a:off x="3456" y="2880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u="none"/>
                <a:t>c</a:t>
              </a:r>
              <a:r>
                <a:rPr lang="en-US" altLang="en-US" sz="1600"/>
                <a:t>         </a:t>
              </a:r>
            </a:p>
          </p:txBody>
        </p:sp>
        <p:sp>
          <p:nvSpPr>
            <p:cNvPr id="32" name="Line 81"/>
            <p:cNvSpPr>
              <a:spLocks noChangeShapeType="1"/>
            </p:cNvSpPr>
            <p:nvPr/>
          </p:nvSpPr>
          <p:spPr bwMode="auto">
            <a:xfrm>
              <a:off x="3696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82"/>
            <p:cNvSpPr>
              <a:spLocks noChangeShapeType="1"/>
            </p:cNvSpPr>
            <p:nvPr/>
          </p:nvSpPr>
          <p:spPr bwMode="auto">
            <a:xfrm>
              <a:off x="1872" y="29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83"/>
            <p:cNvSpPr>
              <a:spLocks noChangeShapeType="1"/>
            </p:cNvSpPr>
            <p:nvPr/>
          </p:nvSpPr>
          <p:spPr bwMode="auto">
            <a:xfrm>
              <a:off x="2448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84"/>
            <p:cNvSpPr>
              <a:spLocks noChangeShapeType="1"/>
            </p:cNvSpPr>
            <p:nvPr/>
          </p:nvSpPr>
          <p:spPr bwMode="auto">
            <a:xfrm>
              <a:off x="3120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85"/>
            <p:cNvSpPr>
              <a:spLocks noChangeShapeType="1"/>
            </p:cNvSpPr>
            <p:nvPr/>
          </p:nvSpPr>
          <p:spPr bwMode="auto">
            <a:xfrm flipH="1">
              <a:off x="3744" y="2928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86"/>
            <p:cNvSpPr>
              <a:spLocks noChangeShapeType="1"/>
            </p:cNvSpPr>
            <p:nvPr/>
          </p:nvSpPr>
          <p:spPr bwMode="auto">
            <a:xfrm>
              <a:off x="1872" y="326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87"/>
            <p:cNvSpPr>
              <a:spLocks noChangeShapeType="1"/>
            </p:cNvSpPr>
            <p:nvPr/>
          </p:nvSpPr>
          <p:spPr bwMode="auto">
            <a:xfrm>
              <a:off x="1872" y="350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91"/>
            <p:cNvSpPr txBox="1">
              <a:spLocks noChangeArrowheads="1"/>
            </p:cNvSpPr>
            <p:nvPr/>
          </p:nvSpPr>
          <p:spPr bwMode="auto">
            <a:xfrm>
              <a:off x="2736" y="3144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u="none"/>
                <a:t>c</a:t>
              </a:r>
              <a:r>
                <a:rPr lang="en-US" altLang="en-US" sz="1600"/>
                <a:t>         </a:t>
              </a:r>
            </a:p>
          </p:txBody>
        </p:sp>
        <p:sp>
          <p:nvSpPr>
            <p:cNvPr id="40" name="Line 92"/>
            <p:cNvSpPr>
              <a:spLocks noChangeShapeType="1"/>
            </p:cNvSpPr>
            <p:nvPr/>
          </p:nvSpPr>
          <p:spPr bwMode="auto">
            <a:xfrm>
              <a:off x="2976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93"/>
            <p:cNvSpPr txBox="1">
              <a:spLocks noChangeArrowheads="1"/>
            </p:cNvSpPr>
            <p:nvPr/>
          </p:nvSpPr>
          <p:spPr bwMode="auto">
            <a:xfrm>
              <a:off x="2760" y="3408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u="none"/>
                <a:t>a</a:t>
              </a:r>
              <a:r>
                <a:rPr lang="en-US" altLang="en-US" sz="1600"/>
                <a:t>         </a:t>
              </a:r>
            </a:p>
          </p:txBody>
        </p:sp>
        <p:sp>
          <p:nvSpPr>
            <p:cNvPr id="42" name="Line 94"/>
            <p:cNvSpPr>
              <a:spLocks noChangeShapeType="1"/>
            </p:cNvSpPr>
            <p:nvPr/>
          </p:nvSpPr>
          <p:spPr bwMode="auto">
            <a:xfrm>
              <a:off x="2976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95"/>
            <p:cNvSpPr txBox="1">
              <a:spLocks noChangeArrowheads="1"/>
            </p:cNvSpPr>
            <p:nvPr/>
          </p:nvSpPr>
          <p:spPr bwMode="auto">
            <a:xfrm>
              <a:off x="3456" y="3408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u="none"/>
                <a:t>b</a:t>
              </a:r>
              <a:r>
                <a:rPr lang="en-US" altLang="en-US" sz="1600"/>
                <a:t>         </a:t>
              </a:r>
            </a:p>
          </p:txBody>
        </p:sp>
        <p:sp>
          <p:nvSpPr>
            <p:cNvPr id="44" name="Line 96"/>
            <p:cNvSpPr>
              <a:spLocks noChangeShapeType="1"/>
            </p:cNvSpPr>
            <p:nvPr/>
          </p:nvSpPr>
          <p:spPr bwMode="auto">
            <a:xfrm>
              <a:off x="3696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97"/>
            <p:cNvSpPr txBox="1">
              <a:spLocks noChangeArrowheads="1"/>
            </p:cNvSpPr>
            <p:nvPr/>
          </p:nvSpPr>
          <p:spPr bwMode="auto">
            <a:xfrm>
              <a:off x="2064" y="3696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u="none"/>
                <a:t>a</a:t>
              </a:r>
              <a:r>
                <a:rPr lang="en-US" altLang="en-US" sz="1600"/>
                <a:t>         </a:t>
              </a:r>
            </a:p>
          </p:txBody>
        </p:sp>
        <p:sp>
          <p:nvSpPr>
            <p:cNvPr id="46" name="Line 98"/>
            <p:cNvSpPr>
              <a:spLocks noChangeShapeType="1"/>
            </p:cNvSpPr>
            <p:nvPr/>
          </p:nvSpPr>
          <p:spPr bwMode="auto">
            <a:xfrm>
              <a:off x="2304" y="36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99"/>
            <p:cNvSpPr txBox="1">
              <a:spLocks noChangeArrowheads="1"/>
            </p:cNvSpPr>
            <p:nvPr/>
          </p:nvSpPr>
          <p:spPr bwMode="auto">
            <a:xfrm>
              <a:off x="2760" y="3696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u="none" dirty="0"/>
                <a:t>c</a:t>
              </a:r>
              <a:r>
                <a:rPr lang="en-US" altLang="en-US" sz="1600" dirty="0"/>
                <a:t>         </a:t>
              </a:r>
            </a:p>
          </p:txBody>
        </p:sp>
        <p:sp>
          <p:nvSpPr>
            <p:cNvPr id="48" name="Line 100"/>
            <p:cNvSpPr>
              <a:spLocks noChangeShapeType="1"/>
            </p:cNvSpPr>
            <p:nvPr/>
          </p:nvSpPr>
          <p:spPr bwMode="auto">
            <a:xfrm>
              <a:off x="2976" y="36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01"/>
            <p:cNvSpPr>
              <a:spLocks noChangeShapeType="1"/>
            </p:cNvSpPr>
            <p:nvPr/>
          </p:nvSpPr>
          <p:spPr bwMode="auto">
            <a:xfrm>
              <a:off x="244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02"/>
            <p:cNvSpPr>
              <a:spLocks noChangeShapeType="1"/>
            </p:cNvSpPr>
            <p:nvPr/>
          </p:nvSpPr>
          <p:spPr bwMode="auto">
            <a:xfrm>
              <a:off x="3120" y="350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05"/>
            <p:cNvSpPr>
              <a:spLocks noChangeShapeType="1"/>
            </p:cNvSpPr>
            <p:nvPr/>
          </p:nvSpPr>
          <p:spPr bwMode="auto">
            <a:xfrm>
              <a:off x="2448" y="350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06"/>
            <p:cNvSpPr>
              <a:spLocks noChangeShapeType="1"/>
            </p:cNvSpPr>
            <p:nvPr/>
          </p:nvSpPr>
          <p:spPr bwMode="auto">
            <a:xfrm>
              <a:off x="2448" y="37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07"/>
            <p:cNvSpPr>
              <a:spLocks noChangeShapeType="1"/>
            </p:cNvSpPr>
            <p:nvPr/>
          </p:nvSpPr>
          <p:spPr bwMode="auto">
            <a:xfrm flipH="1">
              <a:off x="3024" y="316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08"/>
            <p:cNvSpPr>
              <a:spLocks noChangeShapeType="1"/>
            </p:cNvSpPr>
            <p:nvPr/>
          </p:nvSpPr>
          <p:spPr bwMode="auto">
            <a:xfrm flipH="1">
              <a:off x="3072" y="374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09"/>
            <p:cNvSpPr>
              <a:spLocks noChangeShapeType="1"/>
            </p:cNvSpPr>
            <p:nvPr/>
          </p:nvSpPr>
          <p:spPr bwMode="auto">
            <a:xfrm>
              <a:off x="1872" y="37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" name="Group 113"/>
          <p:cNvGrpSpPr>
            <a:grpSpLocks/>
          </p:cNvGrpSpPr>
          <p:nvPr/>
        </p:nvGrpSpPr>
        <p:grpSpPr bwMode="auto">
          <a:xfrm>
            <a:off x="1066800" y="3352800"/>
            <a:ext cx="5165176" cy="1326917"/>
            <a:chOff x="336" y="2880"/>
            <a:chExt cx="3589" cy="1026"/>
          </a:xfrm>
        </p:grpSpPr>
        <p:sp>
          <p:nvSpPr>
            <p:cNvPr id="108" name="Oval 55"/>
            <p:cNvSpPr>
              <a:spLocks noChangeArrowheads="1"/>
            </p:cNvSpPr>
            <p:nvPr/>
          </p:nvSpPr>
          <p:spPr bwMode="auto">
            <a:xfrm>
              <a:off x="336" y="2880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 u="none"/>
                <a:t>a</a:t>
              </a:r>
            </a:p>
          </p:txBody>
        </p:sp>
        <p:sp>
          <p:nvSpPr>
            <p:cNvPr id="109" name="Oval 56"/>
            <p:cNvSpPr>
              <a:spLocks noChangeArrowheads="1"/>
            </p:cNvSpPr>
            <p:nvPr/>
          </p:nvSpPr>
          <p:spPr bwMode="auto">
            <a:xfrm>
              <a:off x="816" y="3456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 u="none"/>
                <a:t>d</a:t>
              </a:r>
            </a:p>
          </p:txBody>
        </p:sp>
        <p:sp>
          <p:nvSpPr>
            <p:cNvPr id="110" name="Oval 57"/>
            <p:cNvSpPr>
              <a:spLocks noChangeArrowheads="1"/>
            </p:cNvSpPr>
            <p:nvPr/>
          </p:nvSpPr>
          <p:spPr bwMode="auto">
            <a:xfrm>
              <a:off x="336" y="3456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 u="none"/>
                <a:t>c</a:t>
              </a:r>
            </a:p>
          </p:txBody>
        </p:sp>
        <p:sp>
          <p:nvSpPr>
            <p:cNvPr id="111" name="Oval 58"/>
            <p:cNvSpPr>
              <a:spLocks noChangeArrowheads="1"/>
            </p:cNvSpPr>
            <p:nvPr/>
          </p:nvSpPr>
          <p:spPr bwMode="auto">
            <a:xfrm>
              <a:off x="816" y="2880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 u="none"/>
                <a:t>b</a:t>
              </a:r>
            </a:p>
          </p:txBody>
        </p:sp>
        <p:cxnSp>
          <p:nvCxnSpPr>
            <p:cNvPr id="112" name="AutoShape 59"/>
            <p:cNvCxnSpPr>
              <a:cxnSpLocks noChangeShapeType="1"/>
              <a:stCxn id="108" idx="6"/>
              <a:endCxn id="111" idx="2"/>
            </p:cNvCxnSpPr>
            <p:nvPr/>
          </p:nvCxnSpPr>
          <p:spPr bwMode="auto">
            <a:xfrm>
              <a:off x="528" y="2976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AutoShape 60"/>
            <p:cNvCxnSpPr>
              <a:cxnSpLocks noChangeShapeType="1"/>
              <a:stCxn id="111" idx="4"/>
              <a:endCxn id="110" idx="7"/>
            </p:cNvCxnSpPr>
            <p:nvPr/>
          </p:nvCxnSpPr>
          <p:spPr bwMode="auto">
            <a:xfrm flipH="1">
              <a:off x="500" y="3072"/>
              <a:ext cx="412" cy="4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AutoShape 61"/>
            <p:cNvCxnSpPr>
              <a:cxnSpLocks noChangeShapeType="1"/>
              <a:stCxn id="108" idx="4"/>
              <a:endCxn id="110" idx="0"/>
            </p:cNvCxnSpPr>
            <p:nvPr/>
          </p:nvCxnSpPr>
          <p:spPr bwMode="auto">
            <a:xfrm>
              <a:off x="432" y="3072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AutoShape 62"/>
            <p:cNvCxnSpPr>
              <a:cxnSpLocks noChangeShapeType="1"/>
              <a:stCxn id="108" idx="5"/>
              <a:endCxn id="109" idx="1"/>
            </p:cNvCxnSpPr>
            <p:nvPr/>
          </p:nvCxnSpPr>
          <p:spPr bwMode="auto">
            <a:xfrm>
              <a:off x="500" y="3044"/>
              <a:ext cx="344" cy="4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6" name="Text Box 63"/>
            <p:cNvSpPr txBox="1">
              <a:spLocks noChangeArrowheads="1"/>
            </p:cNvSpPr>
            <p:nvPr/>
          </p:nvSpPr>
          <p:spPr bwMode="auto">
            <a:xfrm>
              <a:off x="1728" y="2880"/>
              <a:ext cx="204" cy="102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u="none"/>
                <a:t> </a:t>
              </a:r>
            </a:p>
            <a:p>
              <a:endParaRPr lang="en-US" altLang="en-US" sz="2000" u="none"/>
            </a:p>
            <a:p>
              <a:endParaRPr lang="en-US" altLang="en-US" sz="2000" u="none"/>
            </a:p>
            <a:p>
              <a:r>
                <a:rPr lang="en-US" altLang="en-US" sz="2000" u="none"/>
                <a:t>  </a:t>
              </a:r>
            </a:p>
            <a:p>
              <a:endParaRPr lang="en-US" altLang="en-US" sz="2000" u="none"/>
            </a:p>
          </p:txBody>
        </p:sp>
        <p:sp>
          <p:nvSpPr>
            <p:cNvPr id="117" name="Text Box 64"/>
            <p:cNvSpPr txBox="1">
              <a:spLocks noChangeArrowheads="1"/>
            </p:cNvSpPr>
            <p:nvPr/>
          </p:nvSpPr>
          <p:spPr bwMode="auto">
            <a:xfrm>
              <a:off x="1526" y="288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u="none"/>
                <a:t>a</a:t>
              </a:r>
            </a:p>
          </p:txBody>
        </p:sp>
        <p:sp>
          <p:nvSpPr>
            <p:cNvPr id="118" name="Text Box 65"/>
            <p:cNvSpPr txBox="1">
              <a:spLocks noChangeArrowheads="1"/>
            </p:cNvSpPr>
            <p:nvPr/>
          </p:nvSpPr>
          <p:spPr bwMode="auto">
            <a:xfrm>
              <a:off x="1536" y="316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u="none" dirty="0"/>
                <a:t>b</a:t>
              </a:r>
            </a:p>
          </p:txBody>
        </p:sp>
        <p:sp>
          <p:nvSpPr>
            <p:cNvPr id="119" name="Text Box 66"/>
            <p:cNvSpPr txBox="1">
              <a:spLocks noChangeArrowheads="1"/>
            </p:cNvSpPr>
            <p:nvPr/>
          </p:nvSpPr>
          <p:spPr bwMode="auto">
            <a:xfrm>
              <a:off x="1536" y="3408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u="none"/>
                <a:t>c</a:t>
              </a:r>
            </a:p>
          </p:txBody>
        </p:sp>
        <p:sp>
          <p:nvSpPr>
            <p:cNvPr id="120" name="Text Box 67"/>
            <p:cNvSpPr txBox="1">
              <a:spLocks noChangeArrowheads="1"/>
            </p:cNvSpPr>
            <p:nvPr/>
          </p:nvSpPr>
          <p:spPr bwMode="auto">
            <a:xfrm>
              <a:off x="1536" y="364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u="none"/>
                <a:t>d</a:t>
              </a:r>
            </a:p>
          </p:txBody>
        </p:sp>
        <p:sp>
          <p:nvSpPr>
            <p:cNvPr id="121" name="Line 68"/>
            <p:cNvSpPr>
              <a:spLocks noChangeShapeType="1"/>
            </p:cNvSpPr>
            <p:nvPr/>
          </p:nvSpPr>
          <p:spPr bwMode="auto">
            <a:xfrm>
              <a:off x="1728" y="316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69"/>
            <p:cNvSpPr>
              <a:spLocks noChangeShapeType="1"/>
            </p:cNvSpPr>
            <p:nvPr/>
          </p:nvSpPr>
          <p:spPr bwMode="auto">
            <a:xfrm>
              <a:off x="1728" y="340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70"/>
            <p:cNvSpPr>
              <a:spLocks noChangeShapeType="1"/>
            </p:cNvSpPr>
            <p:nvPr/>
          </p:nvSpPr>
          <p:spPr bwMode="auto">
            <a:xfrm>
              <a:off x="1728" y="36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Text Box 71"/>
            <p:cNvSpPr txBox="1">
              <a:spLocks noChangeArrowheads="1"/>
            </p:cNvSpPr>
            <p:nvPr/>
          </p:nvSpPr>
          <p:spPr bwMode="auto">
            <a:xfrm>
              <a:off x="2064" y="2880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u="none" dirty="0"/>
                <a:t>b</a:t>
              </a:r>
              <a:r>
                <a:rPr lang="en-US" altLang="en-US" sz="1600" dirty="0"/>
                <a:t>         </a:t>
              </a:r>
            </a:p>
          </p:txBody>
        </p:sp>
        <p:cxnSp>
          <p:nvCxnSpPr>
            <p:cNvPr id="127" name="AutoShape 74"/>
            <p:cNvCxnSpPr>
              <a:cxnSpLocks noChangeShapeType="1"/>
              <a:stCxn id="110" idx="6"/>
              <a:endCxn id="109" idx="2"/>
            </p:cNvCxnSpPr>
            <p:nvPr/>
          </p:nvCxnSpPr>
          <p:spPr bwMode="auto">
            <a:xfrm>
              <a:off x="528" y="3552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Line 75"/>
            <p:cNvSpPr>
              <a:spLocks noChangeShapeType="1"/>
            </p:cNvSpPr>
            <p:nvPr/>
          </p:nvSpPr>
          <p:spPr bwMode="auto">
            <a:xfrm>
              <a:off x="2304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Text Box 78"/>
            <p:cNvSpPr txBox="1">
              <a:spLocks noChangeArrowheads="1"/>
            </p:cNvSpPr>
            <p:nvPr/>
          </p:nvSpPr>
          <p:spPr bwMode="auto">
            <a:xfrm>
              <a:off x="2736" y="2880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u="none" dirty="0" smtClean="0"/>
                <a:t>d</a:t>
              </a:r>
              <a:r>
                <a:rPr lang="en-US" altLang="en-US" sz="1600" dirty="0" smtClean="0"/>
                <a:t>         </a:t>
              </a:r>
              <a:endParaRPr lang="en-US" altLang="en-US" sz="1600" dirty="0"/>
            </a:p>
          </p:txBody>
        </p:sp>
        <p:sp>
          <p:nvSpPr>
            <p:cNvPr id="132" name="Line 79"/>
            <p:cNvSpPr>
              <a:spLocks noChangeShapeType="1"/>
            </p:cNvSpPr>
            <p:nvPr/>
          </p:nvSpPr>
          <p:spPr bwMode="auto">
            <a:xfrm>
              <a:off x="2976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Text Box 80"/>
            <p:cNvSpPr txBox="1">
              <a:spLocks noChangeArrowheads="1"/>
            </p:cNvSpPr>
            <p:nvPr/>
          </p:nvSpPr>
          <p:spPr bwMode="auto">
            <a:xfrm>
              <a:off x="3456" y="2880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u="none"/>
                <a:t>c</a:t>
              </a:r>
              <a:r>
                <a:rPr lang="en-US" altLang="en-US" sz="1600"/>
                <a:t>         </a:t>
              </a:r>
            </a:p>
          </p:txBody>
        </p:sp>
        <p:sp>
          <p:nvSpPr>
            <p:cNvPr id="134" name="Line 81"/>
            <p:cNvSpPr>
              <a:spLocks noChangeShapeType="1"/>
            </p:cNvSpPr>
            <p:nvPr/>
          </p:nvSpPr>
          <p:spPr bwMode="auto">
            <a:xfrm>
              <a:off x="3696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82"/>
            <p:cNvSpPr>
              <a:spLocks noChangeShapeType="1"/>
            </p:cNvSpPr>
            <p:nvPr/>
          </p:nvSpPr>
          <p:spPr bwMode="auto">
            <a:xfrm>
              <a:off x="1872" y="29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83"/>
            <p:cNvSpPr>
              <a:spLocks noChangeShapeType="1"/>
            </p:cNvSpPr>
            <p:nvPr/>
          </p:nvSpPr>
          <p:spPr bwMode="auto">
            <a:xfrm>
              <a:off x="2448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84"/>
            <p:cNvSpPr>
              <a:spLocks noChangeShapeType="1"/>
            </p:cNvSpPr>
            <p:nvPr/>
          </p:nvSpPr>
          <p:spPr bwMode="auto">
            <a:xfrm>
              <a:off x="3120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85"/>
            <p:cNvSpPr>
              <a:spLocks noChangeShapeType="1"/>
            </p:cNvSpPr>
            <p:nvPr/>
          </p:nvSpPr>
          <p:spPr bwMode="auto">
            <a:xfrm flipH="1">
              <a:off x="3744" y="2928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86"/>
            <p:cNvSpPr>
              <a:spLocks noChangeShapeType="1"/>
            </p:cNvSpPr>
            <p:nvPr/>
          </p:nvSpPr>
          <p:spPr bwMode="auto">
            <a:xfrm>
              <a:off x="1872" y="326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9" name="Text Box 80"/>
          <p:cNvSpPr txBox="1">
            <a:spLocks noChangeArrowheads="1"/>
          </p:cNvSpPr>
          <p:nvPr/>
        </p:nvSpPr>
        <p:spPr bwMode="auto">
          <a:xfrm>
            <a:off x="3564934" y="3684896"/>
            <a:ext cx="674970" cy="284524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u="none"/>
              <a:t>c</a:t>
            </a:r>
            <a:r>
              <a:rPr lang="en-US" altLang="en-US" sz="1600"/>
              <a:t>         </a:t>
            </a:r>
          </a:p>
        </p:txBody>
      </p:sp>
      <p:sp>
        <p:nvSpPr>
          <p:cNvPr id="160" name="Line 81"/>
          <p:cNvSpPr>
            <a:spLocks noChangeShapeType="1"/>
          </p:cNvSpPr>
          <p:nvPr/>
        </p:nvSpPr>
        <p:spPr bwMode="auto">
          <a:xfrm>
            <a:off x="3910334" y="3684896"/>
            <a:ext cx="0" cy="248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Line 85"/>
          <p:cNvSpPr>
            <a:spLocks noChangeShapeType="1"/>
          </p:cNvSpPr>
          <p:nvPr/>
        </p:nvSpPr>
        <p:spPr bwMode="auto">
          <a:xfrm flipH="1">
            <a:off x="3979414" y="3746974"/>
            <a:ext cx="138160" cy="1241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Text Box 80"/>
          <p:cNvSpPr txBox="1">
            <a:spLocks noChangeArrowheads="1"/>
          </p:cNvSpPr>
          <p:nvPr/>
        </p:nvSpPr>
        <p:spPr bwMode="auto">
          <a:xfrm>
            <a:off x="3546144" y="4058876"/>
            <a:ext cx="748923" cy="338554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u="none" dirty="0" smtClean="0"/>
              <a:t>d</a:t>
            </a:r>
            <a:r>
              <a:rPr lang="en-US" altLang="en-US" sz="1600" dirty="0" smtClean="0"/>
              <a:t>         </a:t>
            </a:r>
            <a:endParaRPr lang="en-US" altLang="en-US" sz="1600" dirty="0"/>
          </a:p>
        </p:txBody>
      </p:sp>
      <p:sp>
        <p:nvSpPr>
          <p:cNvPr id="163" name="Line 81"/>
          <p:cNvSpPr>
            <a:spLocks noChangeShapeType="1"/>
          </p:cNvSpPr>
          <p:nvPr/>
        </p:nvSpPr>
        <p:spPr bwMode="auto">
          <a:xfrm>
            <a:off x="3891544" y="4058876"/>
            <a:ext cx="0" cy="248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Line 85"/>
          <p:cNvSpPr>
            <a:spLocks noChangeShapeType="1"/>
          </p:cNvSpPr>
          <p:nvPr/>
        </p:nvSpPr>
        <p:spPr bwMode="auto">
          <a:xfrm flipH="1">
            <a:off x="3960624" y="4120954"/>
            <a:ext cx="138160" cy="1241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Line 86"/>
          <p:cNvSpPr>
            <a:spLocks noChangeShapeType="1"/>
          </p:cNvSpPr>
          <p:nvPr/>
        </p:nvSpPr>
        <p:spPr bwMode="auto">
          <a:xfrm>
            <a:off x="3276600" y="4191000"/>
            <a:ext cx="2763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Text Box 111"/>
          <p:cNvSpPr txBox="1">
            <a:spLocks noChangeArrowheads="1"/>
          </p:cNvSpPr>
          <p:nvPr/>
        </p:nvSpPr>
        <p:spPr bwMode="auto">
          <a:xfrm>
            <a:off x="4900613" y="3825875"/>
            <a:ext cx="29479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u="none" dirty="0">
                <a:solidFill>
                  <a:srgbClr val="CC3300"/>
                </a:solidFill>
              </a:rPr>
              <a:t>If weighted, store weights also in adjacency lists.</a:t>
            </a:r>
          </a:p>
        </p:txBody>
      </p:sp>
    </p:spTree>
    <p:extLst>
      <p:ext uri="{BB962C8B-B14F-4D97-AF65-F5344CB8AC3E}">
        <p14:creationId xmlns:p14="http://schemas.microsoft.com/office/powerpoint/2010/main" val="392545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Storage Requirement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CC3300"/>
                </a:solidFill>
              </a:rPr>
              <a:t>For directed graphs:</a:t>
            </a:r>
          </a:p>
          <a:p>
            <a:pPr lvl="1"/>
            <a:r>
              <a:rPr lang="en-US" altLang="en-US" sz="2400" dirty="0"/>
              <a:t>Sum of lengths of all adj. lists is</a:t>
            </a:r>
          </a:p>
          <a:p>
            <a:pPr>
              <a:buFont typeface="Wingdings" pitchFamily="2" charset="2"/>
              <a:buNone/>
            </a:pPr>
            <a:r>
              <a:rPr lang="en-US" altLang="en-US" sz="2800" dirty="0"/>
              <a:t>           </a:t>
            </a:r>
            <a:r>
              <a:rPr lang="en-US" altLang="en-US" sz="2800" dirty="0">
                <a:sym typeface="Symbol" pitchFamily="18" charset="2"/>
              </a:rPr>
              <a:t></a:t>
            </a:r>
            <a:r>
              <a:rPr lang="en-US" altLang="en-US" sz="2400" dirty="0">
                <a:sym typeface="Symbol" pitchFamily="18" charset="2"/>
              </a:rPr>
              <a:t>out-degree(</a:t>
            </a:r>
            <a:r>
              <a:rPr lang="en-US" altLang="en-US" sz="2400" i="1" dirty="0">
                <a:sym typeface="Symbol" pitchFamily="18" charset="2"/>
              </a:rPr>
              <a:t>v</a:t>
            </a:r>
            <a:r>
              <a:rPr lang="en-US" altLang="en-US" sz="2400" dirty="0">
                <a:sym typeface="Symbol" pitchFamily="18" charset="2"/>
              </a:rPr>
              <a:t>) = |</a:t>
            </a:r>
            <a:r>
              <a:rPr lang="en-US" altLang="en-US" sz="2400" i="1" dirty="0">
                <a:sym typeface="Symbol" pitchFamily="18" charset="2"/>
              </a:rPr>
              <a:t>E</a:t>
            </a:r>
            <a:r>
              <a:rPr lang="en-US" altLang="en-US" sz="2400" dirty="0">
                <a:sym typeface="Symbol" pitchFamily="18" charset="2"/>
              </a:rPr>
              <a:t>|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             </a:t>
            </a:r>
            <a:r>
              <a:rPr lang="en-US" altLang="en-US" sz="2400" i="1" baseline="62000" dirty="0" err="1">
                <a:sym typeface="Symbol" pitchFamily="18" charset="2"/>
              </a:rPr>
              <a:t>v</a:t>
            </a:r>
            <a:r>
              <a:rPr lang="en-US" altLang="en-US" sz="2400" baseline="62000" dirty="0" err="1">
                <a:sym typeface="Symbol" pitchFamily="18" charset="2"/>
              </a:rPr>
              <a:t></a:t>
            </a:r>
            <a:r>
              <a:rPr lang="en-US" altLang="en-US" sz="2400" i="1" baseline="62000" dirty="0" err="1">
                <a:sym typeface="Symbol" pitchFamily="18" charset="2"/>
              </a:rPr>
              <a:t>V</a:t>
            </a:r>
            <a:r>
              <a:rPr lang="en-US" altLang="en-US" sz="2400" baseline="62000" dirty="0">
                <a:sym typeface="Symbol" pitchFamily="18" charset="2"/>
              </a:rPr>
              <a:t> 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Total storage:</a:t>
            </a:r>
            <a:r>
              <a:rPr lang="en-US" altLang="en-US" sz="2000" dirty="0">
                <a:sym typeface="Symbol" pitchFamily="18" charset="2"/>
              </a:rPr>
              <a:t> </a:t>
            </a:r>
            <a:r>
              <a:rPr lang="en-US" altLang="en-US" dirty="0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altLang="en-US" i="1" dirty="0">
                <a:solidFill>
                  <a:schemeClr val="hlink"/>
                </a:solidFill>
                <a:sym typeface="Symbol" pitchFamily="18" charset="2"/>
              </a:rPr>
              <a:t>V</a:t>
            </a:r>
            <a:r>
              <a:rPr lang="en-US" altLang="en-US" dirty="0">
                <a:solidFill>
                  <a:schemeClr val="hlink"/>
                </a:solidFill>
                <a:sym typeface="Symbol" pitchFamily="18" charset="2"/>
              </a:rPr>
              <a:t>+</a:t>
            </a:r>
            <a:r>
              <a:rPr lang="en-US" altLang="en-US" i="1" dirty="0">
                <a:solidFill>
                  <a:schemeClr val="hlink"/>
                </a:solidFill>
                <a:sym typeface="Symbol" pitchFamily="18" charset="2"/>
              </a:rPr>
              <a:t>E</a:t>
            </a:r>
            <a:r>
              <a:rPr lang="en-US" altLang="en-US" dirty="0">
                <a:solidFill>
                  <a:schemeClr val="hlink"/>
                </a:solidFill>
                <a:sym typeface="Symbol" pitchFamily="18" charset="2"/>
              </a:rPr>
              <a:t>)</a:t>
            </a:r>
          </a:p>
          <a:p>
            <a:r>
              <a:rPr lang="en-US" altLang="en-US" sz="2800" dirty="0">
                <a:solidFill>
                  <a:srgbClr val="CC3300"/>
                </a:solidFill>
              </a:rPr>
              <a:t>For undirected graphs:</a:t>
            </a:r>
          </a:p>
          <a:p>
            <a:pPr lvl="1"/>
            <a:r>
              <a:rPr lang="en-US" altLang="en-US" sz="2400" dirty="0"/>
              <a:t>Sum of lengths of all adj. lists is</a:t>
            </a:r>
          </a:p>
          <a:p>
            <a:pPr>
              <a:buFont typeface="Wingdings" pitchFamily="2" charset="2"/>
              <a:buNone/>
            </a:pPr>
            <a:r>
              <a:rPr lang="en-US" altLang="en-US" sz="2800" dirty="0"/>
              <a:t>           </a:t>
            </a:r>
            <a:r>
              <a:rPr lang="en-US" altLang="en-US" sz="2800" dirty="0">
                <a:sym typeface="Symbol" pitchFamily="18" charset="2"/>
              </a:rPr>
              <a:t></a:t>
            </a:r>
            <a:r>
              <a:rPr lang="en-US" altLang="en-US" sz="2400" dirty="0">
                <a:sym typeface="Symbol" pitchFamily="18" charset="2"/>
              </a:rPr>
              <a:t>degree(</a:t>
            </a:r>
            <a:r>
              <a:rPr lang="en-US" altLang="en-US" sz="2400" i="1" dirty="0">
                <a:sym typeface="Symbol" pitchFamily="18" charset="2"/>
              </a:rPr>
              <a:t>v</a:t>
            </a:r>
            <a:r>
              <a:rPr lang="en-US" altLang="en-US" sz="2400" dirty="0">
                <a:sym typeface="Symbol" pitchFamily="18" charset="2"/>
              </a:rPr>
              <a:t>) = 2|</a:t>
            </a:r>
            <a:r>
              <a:rPr lang="en-US" altLang="en-US" sz="2400" i="1" dirty="0">
                <a:sym typeface="Symbol" pitchFamily="18" charset="2"/>
              </a:rPr>
              <a:t>E</a:t>
            </a:r>
            <a:r>
              <a:rPr lang="en-US" altLang="en-US" sz="2400" dirty="0">
                <a:sym typeface="Symbol" pitchFamily="18" charset="2"/>
              </a:rPr>
              <a:t>|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             </a:t>
            </a:r>
            <a:r>
              <a:rPr lang="en-US" altLang="en-US" sz="2400" i="1" baseline="62000" dirty="0" err="1">
                <a:sym typeface="Symbol" pitchFamily="18" charset="2"/>
              </a:rPr>
              <a:t>v</a:t>
            </a:r>
            <a:r>
              <a:rPr lang="en-US" altLang="en-US" sz="2400" baseline="62000" dirty="0" err="1">
                <a:sym typeface="Symbol" pitchFamily="18" charset="2"/>
              </a:rPr>
              <a:t></a:t>
            </a:r>
            <a:r>
              <a:rPr lang="en-US" altLang="en-US" sz="2400" i="1" baseline="62000" dirty="0" err="1">
                <a:sym typeface="Symbol" pitchFamily="18" charset="2"/>
              </a:rPr>
              <a:t>V</a:t>
            </a:r>
            <a:r>
              <a:rPr lang="en-US" altLang="en-US" sz="2400" baseline="62000" dirty="0">
                <a:sym typeface="Symbol" pitchFamily="18" charset="2"/>
              </a:rPr>
              <a:t> 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Total storage:</a:t>
            </a:r>
            <a:r>
              <a:rPr lang="en-US" altLang="en-US" sz="2000" dirty="0">
                <a:sym typeface="Symbol" pitchFamily="18" charset="2"/>
              </a:rPr>
              <a:t> </a:t>
            </a:r>
            <a:r>
              <a:rPr lang="en-US" altLang="en-US" dirty="0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altLang="en-US" i="1" dirty="0">
                <a:solidFill>
                  <a:schemeClr val="hlink"/>
                </a:solidFill>
                <a:sym typeface="Symbol" pitchFamily="18" charset="2"/>
              </a:rPr>
              <a:t>V</a:t>
            </a:r>
            <a:r>
              <a:rPr lang="en-US" altLang="en-US" dirty="0">
                <a:solidFill>
                  <a:schemeClr val="hlink"/>
                </a:solidFill>
                <a:sym typeface="Symbol" pitchFamily="18" charset="2"/>
              </a:rPr>
              <a:t>+</a:t>
            </a:r>
            <a:r>
              <a:rPr lang="en-US" altLang="en-US" i="1" dirty="0">
                <a:solidFill>
                  <a:schemeClr val="hlink"/>
                </a:solidFill>
                <a:sym typeface="Symbol" pitchFamily="18" charset="2"/>
              </a:rPr>
              <a:t>E</a:t>
            </a:r>
            <a:r>
              <a:rPr lang="en-US" altLang="en-US" dirty="0">
                <a:solidFill>
                  <a:schemeClr val="hlink"/>
                </a:solidFill>
                <a:sym typeface="Symbol" pitchFamily="18" charset="2"/>
              </a:rPr>
              <a:t>)</a:t>
            </a:r>
          </a:p>
          <a:p>
            <a:pPr lvl="1"/>
            <a:endParaRPr lang="en-US" altLang="en-US" dirty="0">
              <a:sym typeface="Symbol" pitchFamily="18" charset="2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267200" y="3124200"/>
            <a:ext cx="2460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u="none" dirty="0">
                <a:solidFill>
                  <a:srgbClr val="FF3300"/>
                </a:solidFill>
              </a:rPr>
              <a:t>No. of edges leaving </a:t>
            </a:r>
            <a:r>
              <a:rPr lang="en-US" altLang="en-US" sz="2000" i="1" u="none" dirty="0">
                <a:solidFill>
                  <a:srgbClr val="FF3300"/>
                </a:solidFill>
              </a:rPr>
              <a:t>v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H="1" flipV="1">
            <a:off x="2949575" y="3032125"/>
            <a:ext cx="1219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429210" y="5318125"/>
            <a:ext cx="419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u="none">
                <a:solidFill>
                  <a:srgbClr val="FF3300"/>
                </a:solidFill>
              </a:rPr>
              <a:t>No. of edges incident on </a:t>
            </a:r>
            <a:r>
              <a:rPr lang="en-US" altLang="en-US" sz="2000" i="1" u="none">
                <a:solidFill>
                  <a:srgbClr val="FF3300"/>
                </a:solidFill>
              </a:rPr>
              <a:t>v. </a:t>
            </a:r>
            <a:r>
              <a:rPr lang="en-US" altLang="en-US" sz="2000" u="none">
                <a:solidFill>
                  <a:srgbClr val="FF3300"/>
                </a:solidFill>
              </a:rPr>
              <a:t>Edge (</a:t>
            </a:r>
            <a:r>
              <a:rPr lang="en-US" altLang="en-US" sz="2000" i="1" u="none">
                <a:solidFill>
                  <a:srgbClr val="FF3300"/>
                </a:solidFill>
              </a:rPr>
              <a:t>u</a:t>
            </a:r>
            <a:r>
              <a:rPr lang="en-US" altLang="en-US" sz="2000" u="none">
                <a:solidFill>
                  <a:srgbClr val="FF3300"/>
                </a:solidFill>
              </a:rPr>
              <a:t>,</a:t>
            </a:r>
            <a:r>
              <a:rPr lang="en-US" altLang="en-US" sz="2000" i="1" u="none">
                <a:solidFill>
                  <a:srgbClr val="FF3300"/>
                </a:solidFill>
              </a:rPr>
              <a:t>v</a:t>
            </a:r>
            <a:r>
              <a:rPr lang="en-US" altLang="en-US" sz="2000" u="none">
                <a:solidFill>
                  <a:srgbClr val="FF3300"/>
                </a:solidFill>
              </a:rPr>
              <a:t>) is incident on vertices </a:t>
            </a:r>
            <a:r>
              <a:rPr lang="en-US" altLang="en-US" sz="2000" i="1" u="none">
                <a:solidFill>
                  <a:srgbClr val="FF3300"/>
                </a:solidFill>
              </a:rPr>
              <a:t>u</a:t>
            </a:r>
            <a:r>
              <a:rPr lang="en-US" altLang="en-US" sz="2000" u="none">
                <a:solidFill>
                  <a:srgbClr val="FF3300"/>
                </a:solidFill>
              </a:rPr>
              <a:t> and </a:t>
            </a:r>
            <a:r>
              <a:rPr lang="en-US" altLang="en-US" sz="2000" i="1" u="none">
                <a:solidFill>
                  <a:srgbClr val="FF3300"/>
                </a:solidFill>
              </a:rPr>
              <a:t>v</a:t>
            </a:r>
            <a:r>
              <a:rPr lang="en-US" altLang="en-US" sz="2000" u="none">
                <a:solidFill>
                  <a:srgbClr val="FF3300"/>
                </a:solidFill>
              </a:rPr>
              <a:t>.</a:t>
            </a:r>
            <a:endParaRPr lang="en-US" altLang="en-US" sz="2000" i="1" u="none">
              <a:solidFill>
                <a:srgbClr val="FF3300"/>
              </a:solidFill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H="1" flipV="1">
            <a:off x="2785978" y="5334000"/>
            <a:ext cx="1643231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Pros and Cons: adj list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2800"/>
              <a:t>Pros</a:t>
            </a:r>
          </a:p>
          <a:p>
            <a:pPr lvl="1"/>
            <a:r>
              <a:rPr lang="en-US" altLang="en-US" sz="2400">
                <a:solidFill>
                  <a:srgbClr val="CC3300"/>
                </a:solidFill>
              </a:rPr>
              <a:t>Space-efficient</a:t>
            </a:r>
            <a:r>
              <a:rPr lang="en-US" altLang="en-US" sz="2400"/>
              <a:t>, when a graph is sparse.</a:t>
            </a:r>
          </a:p>
          <a:p>
            <a:pPr lvl="1"/>
            <a:r>
              <a:rPr lang="en-US" altLang="en-US" sz="2400"/>
              <a:t>Can be modified to support many graph variants.</a:t>
            </a:r>
          </a:p>
          <a:p>
            <a:r>
              <a:rPr lang="en-US" altLang="en-US" sz="2800"/>
              <a:t>Cons</a:t>
            </a:r>
          </a:p>
          <a:p>
            <a:pPr lvl="1"/>
            <a:r>
              <a:rPr lang="en-US" altLang="en-US" sz="2400">
                <a:solidFill>
                  <a:srgbClr val="CC3300"/>
                </a:solidFill>
              </a:rPr>
              <a:t>Determining if an edge (</a:t>
            </a:r>
            <a:r>
              <a:rPr lang="en-US" altLang="en-US" sz="2400" i="1">
                <a:solidFill>
                  <a:srgbClr val="CC3300"/>
                </a:solidFill>
              </a:rPr>
              <a:t>u</a:t>
            </a:r>
            <a:r>
              <a:rPr lang="en-US" altLang="en-US" sz="2400">
                <a:solidFill>
                  <a:srgbClr val="CC3300"/>
                </a:solidFill>
              </a:rPr>
              <a:t>,</a:t>
            </a:r>
            <a:r>
              <a:rPr lang="en-US" altLang="en-US" sz="2400" i="1">
                <a:solidFill>
                  <a:srgbClr val="CC3300"/>
                </a:solidFill>
              </a:rPr>
              <a:t>v</a:t>
            </a:r>
            <a:r>
              <a:rPr lang="en-US" altLang="en-US" sz="2400">
                <a:solidFill>
                  <a:srgbClr val="CC3300"/>
                </a:solidFill>
              </a:rPr>
              <a:t>) </a:t>
            </a:r>
            <a:r>
              <a:rPr lang="en-US" altLang="en-US" sz="2400">
                <a:solidFill>
                  <a:srgbClr val="CC3300"/>
                </a:solidFill>
                <a:sym typeface="Symbol" pitchFamily="18" charset="2"/>
              </a:rPr>
              <a:t>G</a:t>
            </a:r>
            <a:r>
              <a:rPr lang="en-US" altLang="en-US" sz="2400">
                <a:solidFill>
                  <a:srgbClr val="CC3300"/>
                </a:solidFill>
              </a:rPr>
              <a:t> is not efficient</a:t>
            </a:r>
            <a:r>
              <a:rPr lang="en-US" altLang="en-US" sz="2400"/>
              <a:t>.</a:t>
            </a:r>
          </a:p>
          <a:p>
            <a:pPr lvl="2"/>
            <a:r>
              <a:rPr lang="en-US" altLang="en-US" sz="2000"/>
              <a:t>Have to search in </a:t>
            </a:r>
            <a:r>
              <a:rPr lang="en-US" altLang="en-US" sz="2000" i="1"/>
              <a:t>u</a:t>
            </a:r>
            <a:r>
              <a:rPr lang="en-US" altLang="en-US" sz="2000"/>
              <a:t>’s adjacency list. </a:t>
            </a:r>
            <a:r>
              <a:rPr lang="en-US" altLang="en-US" sz="2000">
                <a:sym typeface="Symbol" pitchFamily="18" charset="2"/>
              </a:rPr>
              <a:t>(degree(</a:t>
            </a:r>
            <a:r>
              <a:rPr lang="en-US" altLang="en-US" sz="2000" i="1">
                <a:sym typeface="Symbol" pitchFamily="18" charset="2"/>
              </a:rPr>
              <a:t>u</a:t>
            </a:r>
            <a:r>
              <a:rPr lang="en-US" altLang="en-US" sz="2000">
                <a:sym typeface="Symbol" pitchFamily="18" charset="2"/>
              </a:rPr>
              <a:t>)) time.</a:t>
            </a:r>
          </a:p>
          <a:p>
            <a:pPr lvl="2"/>
            <a:r>
              <a:rPr lang="en-US" altLang="en-US" sz="2000">
                <a:sym typeface="Symbol" pitchFamily="18" charset="2"/>
              </a:rPr>
              <a:t>(</a:t>
            </a:r>
            <a:r>
              <a:rPr lang="en-US" altLang="en-US" sz="2000" i="1">
                <a:sym typeface="Symbol" pitchFamily="18" charset="2"/>
              </a:rPr>
              <a:t>V</a:t>
            </a:r>
            <a:r>
              <a:rPr lang="en-US" altLang="en-US" sz="2000">
                <a:sym typeface="Symbol" pitchFamily="18" charset="2"/>
              </a:rPr>
              <a:t>) in the worst case.</a:t>
            </a:r>
            <a:endParaRPr lang="en-US" altLang="en-US" sz="1800"/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Adjacency Matrix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|</a:t>
            </a:r>
            <a:r>
              <a:rPr lang="en-US" altLang="en-US" sz="2000" i="1" dirty="0"/>
              <a:t>V</a:t>
            </a:r>
            <a:r>
              <a:rPr lang="en-US" altLang="en-US" sz="2000" dirty="0"/>
              <a:t>| </a:t>
            </a:r>
            <a:r>
              <a:rPr lang="en-US" altLang="en-US" sz="2000" dirty="0">
                <a:sym typeface="Symbol" pitchFamily="18" charset="2"/>
              </a:rPr>
              <a:t> |</a:t>
            </a:r>
            <a:r>
              <a:rPr lang="en-US" altLang="en-US" sz="2000" i="1" dirty="0">
                <a:sym typeface="Symbol" pitchFamily="18" charset="2"/>
              </a:rPr>
              <a:t>V</a:t>
            </a:r>
            <a:r>
              <a:rPr lang="en-US" altLang="en-US" sz="2000" dirty="0">
                <a:sym typeface="Symbol" pitchFamily="18" charset="2"/>
              </a:rPr>
              <a:t>| matrix </a:t>
            </a:r>
            <a:r>
              <a:rPr lang="en-US" altLang="en-US" sz="2000" i="1" dirty="0">
                <a:sym typeface="Symbol" pitchFamily="18" charset="2"/>
              </a:rPr>
              <a:t>A</a:t>
            </a:r>
            <a:r>
              <a:rPr lang="en-US" altLang="en-US" sz="2000" dirty="0">
                <a:sym typeface="Symbol" pitchFamily="18" charset="2"/>
              </a:rPr>
              <a:t>.</a:t>
            </a:r>
          </a:p>
          <a:p>
            <a:r>
              <a:rPr lang="en-US" altLang="en-US" sz="2000" dirty="0">
                <a:sym typeface="Symbol" pitchFamily="18" charset="2"/>
              </a:rPr>
              <a:t>Number vertices from 1 to |</a:t>
            </a:r>
            <a:r>
              <a:rPr lang="en-US" altLang="en-US" sz="2000" i="1" dirty="0">
                <a:sym typeface="Symbol" pitchFamily="18" charset="2"/>
              </a:rPr>
              <a:t>V</a:t>
            </a:r>
            <a:r>
              <a:rPr lang="en-US" altLang="en-US" sz="2000" dirty="0">
                <a:sym typeface="Symbol" pitchFamily="18" charset="2"/>
              </a:rPr>
              <a:t>| in some arbitrary manner</a:t>
            </a:r>
            <a:r>
              <a:rPr lang="en-US" altLang="en-US" sz="2000" dirty="0" smtClean="0">
                <a:sym typeface="Symbol" pitchFamily="18" charset="2"/>
              </a:rPr>
              <a:t>.</a:t>
            </a:r>
            <a:endParaRPr lang="en-US" altLang="en-US" sz="2000" dirty="0">
              <a:sym typeface="Symbol" pitchFamily="18" charset="2"/>
            </a:endParaRPr>
          </a:p>
          <a:p>
            <a:endParaRPr lang="en-US" altLang="en-US" sz="2000" i="1" dirty="0" smtClean="0">
              <a:sym typeface="Symbol" pitchFamily="18" charset="2"/>
            </a:endParaRPr>
          </a:p>
          <a:p>
            <a:r>
              <a:rPr lang="en-US" altLang="en-US" sz="2000" i="1" dirty="0" smtClean="0">
                <a:sym typeface="Symbol" pitchFamily="18" charset="2"/>
              </a:rPr>
              <a:t>A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sz="2000" dirty="0">
                <a:sym typeface="Symbol" pitchFamily="18" charset="2"/>
              </a:rPr>
              <a:t>is </a:t>
            </a:r>
            <a:r>
              <a:rPr lang="en-US" altLang="en-US" sz="2000" dirty="0" smtClean="0">
                <a:sym typeface="Symbol" pitchFamily="18" charset="2"/>
              </a:rPr>
              <a:t>then </a:t>
            </a:r>
            <a:r>
              <a:rPr lang="en-US" altLang="en-US" sz="2000" dirty="0">
                <a:sym typeface="Symbol" pitchFamily="18" charset="2"/>
              </a:rPr>
              <a:t>given by:</a:t>
            </a:r>
            <a:endParaRPr lang="en-US" altLang="en-US" sz="2000" i="1" dirty="0">
              <a:sym typeface="Symbol" pitchFamily="18" charset="2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039419"/>
              </p:ext>
            </p:extLst>
          </p:nvPr>
        </p:nvGraphicFramePr>
        <p:xfrm>
          <a:off x="3274291" y="2514600"/>
          <a:ext cx="3278909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quation" r:id="rId3" imgW="3606480" imgH="838080" progId="Equation.3">
                  <p:embed/>
                </p:oleObj>
              </mc:Choice>
              <mc:Fallback>
                <p:oleObj name="Equation" r:id="rId3" imgW="3606480" imgH="838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4291" y="2514600"/>
                        <a:ext cx="3278909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708643" y="3816572"/>
            <a:ext cx="3438525" cy="1478757"/>
            <a:chOff x="288925" y="2871787"/>
            <a:chExt cx="3536950" cy="1700213"/>
          </a:xfrm>
        </p:grpSpPr>
        <p:grpSp>
          <p:nvGrpSpPr>
            <p:cNvPr id="2" name="Group 1"/>
            <p:cNvGrpSpPr/>
            <p:nvPr/>
          </p:nvGrpSpPr>
          <p:grpSpPr>
            <a:xfrm>
              <a:off x="288925" y="2871787"/>
              <a:ext cx="1457325" cy="1700213"/>
              <a:chOff x="288925" y="2781300"/>
              <a:chExt cx="1457325" cy="1700213"/>
            </a:xfrm>
          </p:grpSpPr>
          <p:sp>
            <p:nvSpPr>
              <p:cNvPr id="21509" name="Oval 5"/>
              <p:cNvSpPr>
                <a:spLocks noChangeArrowheads="1"/>
              </p:cNvSpPr>
              <p:nvPr/>
            </p:nvSpPr>
            <p:spPr bwMode="auto">
              <a:xfrm>
                <a:off x="473075" y="3033713"/>
                <a:ext cx="304800" cy="304800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000" b="1" u="none"/>
                  <a:t>a</a:t>
                </a:r>
              </a:p>
            </p:txBody>
          </p:sp>
          <p:sp>
            <p:nvSpPr>
              <p:cNvPr id="21510" name="Oval 6"/>
              <p:cNvSpPr>
                <a:spLocks noChangeArrowheads="1"/>
              </p:cNvSpPr>
              <p:nvPr/>
            </p:nvSpPr>
            <p:spPr bwMode="auto">
              <a:xfrm>
                <a:off x="1235075" y="3948113"/>
                <a:ext cx="304800" cy="304800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000" b="1" u="none"/>
                  <a:t>d</a:t>
                </a:r>
              </a:p>
            </p:txBody>
          </p:sp>
          <p:sp>
            <p:nvSpPr>
              <p:cNvPr id="21511" name="Oval 7"/>
              <p:cNvSpPr>
                <a:spLocks noChangeArrowheads="1"/>
              </p:cNvSpPr>
              <p:nvPr/>
            </p:nvSpPr>
            <p:spPr bwMode="auto">
              <a:xfrm>
                <a:off x="473075" y="3948113"/>
                <a:ext cx="304800" cy="304800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000" b="1" u="none"/>
                  <a:t>c</a:t>
                </a:r>
              </a:p>
            </p:txBody>
          </p:sp>
          <p:sp>
            <p:nvSpPr>
              <p:cNvPr id="21512" name="Oval 8"/>
              <p:cNvSpPr>
                <a:spLocks noChangeArrowheads="1"/>
              </p:cNvSpPr>
              <p:nvPr/>
            </p:nvSpPr>
            <p:spPr bwMode="auto">
              <a:xfrm>
                <a:off x="1235075" y="3033713"/>
                <a:ext cx="304800" cy="304800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000" b="1" u="none"/>
                  <a:t>b</a:t>
                </a:r>
              </a:p>
            </p:txBody>
          </p:sp>
          <p:cxnSp>
            <p:nvCxnSpPr>
              <p:cNvPr id="21513" name="AutoShape 9"/>
              <p:cNvCxnSpPr>
                <a:cxnSpLocks noChangeShapeType="1"/>
                <a:stCxn id="21509" idx="6"/>
                <a:endCxn id="21512" idx="2"/>
              </p:cNvCxnSpPr>
              <p:nvPr/>
            </p:nvCxnSpPr>
            <p:spPr bwMode="auto">
              <a:xfrm>
                <a:off x="777875" y="3186113"/>
                <a:ext cx="45720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514" name="AutoShape 10"/>
              <p:cNvCxnSpPr>
                <a:cxnSpLocks noChangeShapeType="1"/>
                <a:stCxn id="21512" idx="4"/>
                <a:endCxn id="21511" idx="7"/>
              </p:cNvCxnSpPr>
              <p:nvPr/>
            </p:nvCxnSpPr>
            <p:spPr bwMode="auto">
              <a:xfrm flipH="1">
                <a:off x="733425" y="3338513"/>
                <a:ext cx="654050" cy="65405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515" name="AutoShape 11"/>
              <p:cNvCxnSpPr>
                <a:cxnSpLocks noChangeShapeType="1"/>
                <a:stCxn id="21509" idx="4"/>
                <a:endCxn id="21511" idx="0"/>
              </p:cNvCxnSpPr>
              <p:nvPr/>
            </p:nvCxnSpPr>
            <p:spPr bwMode="auto">
              <a:xfrm>
                <a:off x="625475" y="3338513"/>
                <a:ext cx="0" cy="60960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516" name="AutoShape 12"/>
              <p:cNvCxnSpPr>
                <a:cxnSpLocks noChangeShapeType="1"/>
                <a:stCxn id="21509" idx="5"/>
                <a:endCxn id="21510" idx="1"/>
              </p:cNvCxnSpPr>
              <p:nvPr/>
            </p:nvCxnSpPr>
            <p:spPr bwMode="auto">
              <a:xfrm>
                <a:off x="733425" y="3294063"/>
                <a:ext cx="546100" cy="69850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517" name="AutoShape 13"/>
              <p:cNvCxnSpPr>
                <a:cxnSpLocks noChangeShapeType="1"/>
                <a:stCxn id="21511" idx="6"/>
                <a:endCxn id="21510" idx="2"/>
              </p:cNvCxnSpPr>
              <p:nvPr/>
            </p:nvCxnSpPr>
            <p:spPr bwMode="auto">
              <a:xfrm>
                <a:off x="777875" y="4100513"/>
                <a:ext cx="45720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527" name="Text Box 23"/>
              <p:cNvSpPr txBox="1">
                <a:spLocks noChangeArrowheads="1"/>
              </p:cNvSpPr>
              <p:nvPr/>
            </p:nvSpPr>
            <p:spPr bwMode="auto">
              <a:xfrm>
                <a:off x="288925" y="278130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 dirty="0"/>
                  <a:t>1</a:t>
                </a:r>
              </a:p>
            </p:txBody>
          </p:sp>
          <p:sp>
            <p:nvSpPr>
              <p:cNvPr id="21528" name="Text Box 24"/>
              <p:cNvSpPr txBox="1">
                <a:spLocks noChangeArrowheads="1"/>
              </p:cNvSpPr>
              <p:nvPr/>
            </p:nvSpPr>
            <p:spPr bwMode="auto">
              <a:xfrm>
                <a:off x="1447800" y="281940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/>
                  <a:t>2</a:t>
                </a:r>
              </a:p>
            </p:txBody>
          </p:sp>
          <p:sp>
            <p:nvSpPr>
              <p:cNvPr id="21529" name="Text Box 25"/>
              <p:cNvSpPr txBox="1">
                <a:spLocks noChangeArrowheads="1"/>
              </p:cNvSpPr>
              <p:nvPr/>
            </p:nvSpPr>
            <p:spPr bwMode="auto">
              <a:xfrm>
                <a:off x="304800" y="411480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/>
                  <a:t>3</a:t>
                </a:r>
              </a:p>
            </p:txBody>
          </p:sp>
          <p:sp>
            <p:nvSpPr>
              <p:cNvPr id="21530" name="Text Box 26"/>
              <p:cNvSpPr txBox="1">
                <a:spLocks noChangeArrowheads="1"/>
              </p:cNvSpPr>
              <p:nvPr/>
            </p:nvSpPr>
            <p:spPr bwMode="auto">
              <a:xfrm>
                <a:off x="1447800" y="403860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/>
                  <a:t>4</a:t>
                </a:r>
              </a:p>
            </p:txBody>
          </p:sp>
        </p:grpSp>
        <p:sp>
          <p:nvSpPr>
            <p:cNvPr id="21535" name="Text Box 31"/>
            <p:cNvSpPr txBox="1">
              <a:spLocks noChangeArrowheads="1"/>
            </p:cNvSpPr>
            <p:nvPr/>
          </p:nvSpPr>
          <p:spPr bwMode="auto">
            <a:xfrm>
              <a:off x="2286000" y="2895600"/>
              <a:ext cx="1517650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u="none" dirty="0"/>
                <a:t>    1   2   3   4</a:t>
              </a:r>
            </a:p>
            <a:p>
              <a:r>
                <a:rPr lang="en-US" altLang="en-US" sz="2000" u="none" dirty="0"/>
                <a:t>1  0   1   1   1</a:t>
              </a:r>
            </a:p>
            <a:p>
              <a:r>
                <a:rPr lang="en-US" altLang="en-US" sz="2000" u="none" dirty="0"/>
                <a:t>2  0   0   1   0</a:t>
              </a:r>
            </a:p>
            <a:p>
              <a:r>
                <a:rPr lang="en-US" altLang="en-US" sz="2000" u="none" dirty="0"/>
                <a:t>3  0   0   0   1</a:t>
              </a:r>
            </a:p>
            <a:p>
              <a:r>
                <a:rPr lang="en-US" altLang="en-US" sz="2000" u="none" dirty="0"/>
                <a:t>4  0   0   0   0</a:t>
              </a:r>
            </a:p>
          </p:txBody>
        </p:sp>
        <p:sp>
          <p:nvSpPr>
            <p:cNvPr id="21536" name="Line 32"/>
            <p:cNvSpPr>
              <a:spLocks noChangeShapeType="1"/>
            </p:cNvSpPr>
            <p:nvPr/>
          </p:nvSpPr>
          <p:spPr bwMode="auto">
            <a:xfrm>
              <a:off x="2378075" y="3262313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7" name="Line 33"/>
            <p:cNvSpPr>
              <a:spLocks noChangeShapeType="1"/>
            </p:cNvSpPr>
            <p:nvPr/>
          </p:nvSpPr>
          <p:spPr bwMode="auto">
            <a:xfrm>
              <a:off x="2530475" y="3033713"/>
              <a:ext cx="0" cy="137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42" name="Group 38"/>
          <p:cNvGrpSpPr>
            <a:grpSpLocks/>
          </p:cNvGrpSpPr>
          <p:nvPr/>
        </p:nvGrpSpPr>
        <p:grpSpPr bwMode="auto">
          <a:xfrm>
            <a:off x="4804388" y="3785947"/>
            <a:ext cx="3349012" cy="1471853"/>
            <a:chOff x="240" y="2928"/>
            <a:chExt cx="2170" cy="1066"/>
          </a:xfrm>
        </p:grpSpPr>
        <p:sp>
          <p:nvSpPr>
            <p:cNvPr id="21518" name="Oval 14"/>
            <p:cNvSpPr>
              <a:spLocks noChangeArrowheads="1"/>
            </p:cNvSpPr>
            <p:nvPr/>
          </p:nvSpPr>
          <p:spPr bwMode="auto">
            <a:xfrm>
              <a:off x="33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 u="none"/>
                <a:t>a</a:t>
              </a:r>
            </a:p>
          </p:txBody>
        </p:sp>
        <p:sp>
          <p:nvSpPr>
            <p:cNvPr id="21519" name="Oval 15"/>
            <p:cNvSpPr>
              <a:spLocks noChangeArrowheads="1"/>
            </p:cNvSpPr>
            <p:nvPr/>
          </p:nvSpPr>
          <p:spPr bwMode="auto">
            <a:xfrm>
              <a:off x="81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 u="none"/>
                <a:t>d</a:t>
              </a:r>
            </a:p>
          </p:txBody>
        </p:sp>
        <p:sp>
          <p:nvSpPr>
            <p:cNvPr id="21520" name="Oval 16"/>
            <p:cNvSpPr>
              <a:spLocks noChangeArrowheads="1"/>
            </p:cNvSpPr>
            <p:nvPr/>
          </p:nvSpPr>
          <p:spPr bwMode="auto">
            <a:xfrm>
              <a:off x="33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 u="none"/>
                <a:t>c</a:t>
              </a:r>
            </a:p>
          </p:txBody>
        </p:sp>
        <p:sp>
          <p:nvSpPr>
            <p:cNvPr id="21521" name="Oval 17"/>
            <p:cNvSpPr>
              <a:spLocks noChangeArrowheads="1"/>
            </p:cNvSpPr>
            <p:nvPr/>
          </p:nvSpPr>
          <p:spPr bwMode="auto">
            <a:xfrm>
              <a:off x="81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 u="none"/>
                <a:t>b</a:t>
              </a:r>
            </a:p>
          </p:txBody>
        </p:sp>
        <p:cxnSp>
          <p:nvCxnSpPr>
            <p:cNvPr id="21522" name="AutoShape 18"/>
            <p:cNvCxnSpPr>
              <a:cxnSpLocks noChangeShapeType="1"/>
              <a:stCxn id="21518" idx="6"/>
              <a:endCxn id="21521" idx="2"/>
            </p:cNvCxnSpPr>
            <p:nvPr/>
          </p:nvCxnSpPr>
          <p:spPr bwMode="auto">
            <a:xfrm>
              <a:off x="528" y="3168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3" name="AutoShape 19"/>
            <p:cNvCxnSpPr>
              <a:cxnSpLocks noChangeShapeType="1"/>
              <a:stCxn id="21521" idx="4"/>
              <a:endCxn id="21520" idx="7"/>
            </p:cNvCxnSpPr>
            <p:nvPr/>
          </p:nvCxnSpPr>
          <p:spPr bwMode="auto">
            <a:xfrm flipH="1">
              <a:off x="500" y="3264"/>
              <a:ext cx="412" cy="4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4" name="AutoShape 20"/>
            <p:cNvCxnSpPr>
              <a:cxnSpLocks noChangeShapeType="1"/>
              <a:stCxn id="21518" idx="4"/>
              <a:endCxn id="21520" idx="0"/>
            </p:cNvCxnSpPr>
            <p:nvPr/>
          </p:nvCxnSpPr>
          <p:spPr bwMode="auto">
            <a:xfrm>
              <a:off x="432" y="3264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5" name="AutoShape 21"/>
            <p:cNvCxnSpPr>
              <a:cxnSpLocks noChangeShapeType="1"/>
              <a:stCxn id="21518" idx="5"/>
              <a:endCxn id="21519" idx="1"/>
            </p:cNvCxnSpPr>
            <p:nvPr/>
          </p:nvCxnSpPr>
          <p:spPr bwMode="auto">
            <a:xfrm>
              <a:off x="500" y="3236"/>
              <a:ext cx="344" cy="4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6" name="AutoShape 22"/>
            <p:cNvCxnSpPr>
              <a:cxnSpLocks noChangeShapeType="1"/>
              <a:stCxn id="21520" idx="6"/>
              <a:endCxn id="21519" idx="2"/>
            </p:cNvCxnSpPr>
            <p:nvPr/>
          </p:nvCxnSpPr>
          <p:spPr bwMode="auto">
            <a:xfrm>
              <a:off x="528" y="3744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240" y="292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u="none"/>
                <a:t>1</a:t>
              </a:r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>
              <a:off x="960" y="292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u="none"/>
                <a:t>2</a:t>
              </a:r>
            </a:p>
          </p:txBody>
        </p:sp>
        <p:sp>
          <p:nvSpPr>
            <p:cNvPr id="21533" name="Text Box 29"/>
            <p:cNvSpPr txBox="1">
              <a:spLocks noChangeArrowheads="1"/>
            </p:cNvSpPr>
            <p:nvPr/>
          </p:nvSpPr>
          <p:spPr bwMode="auto">
            <a:xfrm>
              <a:off x="240" y="374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u="none"/>
                <a:t>3</a:t>
              </a:r>
            </a:p>
          </p:txBody>
        </p:sp>
        <p:sp>
          <p:nvSpPr>
            <p:cNvPr id="21534" name="Text Box 30"/>
            <p:cNvSpPr txBox="1">
              <a:spLocks noChangeArrowheads="1"/>
            </p:cNvSpPr>
            <p:nvPr/>
          </p:nvSpPr>
          <p:spPr bwMode="auto">
            <a:xfrm>
              <a:off x="960" y="374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u="none"/>
                <a:t>4</a:t>
              </a:r>
            </a:p>
          </p:txBody>
        </p:sp>
        <p:sp>
          <p:nvSpPr>
            <p:cNvPr id="21538" name="Text Box 34"/>
            <p:cNvSpPr txBox="1">
              <a:spLocks noChangeArrowheads="1"/>
            </p:cNvSpPr>
            <p:nvPr/>
          </p:nvSpPr>
          <p:spPr bwMode="auto">
            <a:xfrm>
              <a:off x="1440" y="2976"/>
              <a:ext cx="956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u="none" dirty="0"/>
                <a:t>    1   2   3   4</a:t>
              </a:r>
            </a:p>
            <a:p>
              <a:r>
                <a:rPr lang="en-US" altLang="en-US" sz="2000" u="none" dirty="0"/>
                <a:t>1  0   1   1   1</a:t>
              </a:r>
            </a:p>
            <a:p>
              <a:r>
                <a:rPr lang="en-US" altLang="en-US" sz="2000" u="none" dirty="0"/>
                <a:t>2  1   0   1   0</a:t>
              </a:r>
            </a:p>
            <a:p>
              <a:r>
                <a:rPr lang="en-US" altLang="en-US" sz="2000" u="none" dirty="0"/>
                <a:t>3  1   1   0   1</a:t>
              </a:r>
            </a:p>
            <a:p>
              <a:r>
                <a:rPr lang="en-US" altLang="en-US" sz="2000" u="none" dirty="0"/>
                <a:t>4  1   0   1   0</a:t>
              </a:r>
            </a:p>
          </p:txBody>
        </p:sp>
        <p:sp>
          <p:nvSpPr>
            <p:cNvPr id="21539" name="Line 35"/>
            <p:cNvSpPr>
              <a:spLocks noChangeShapeType="1"/>
            </p:cNvSpPr>
            <p:nvPr/>
          </p:nvSpPr>
          <p:spPr bwMode="auto">
            <a:xfrm>
              <a:off x="1498" y="3207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Line 36"/>
            <p:cNvSpPr>
              <a:spLocks noChangeShapeType="1"/>
            </p:cNvSpPr>
            <p:nvPr/>
          </p:nvSpPr>
          <p:spPr bwMode="auto">
            <a:xfrm>
              <a:off x="1594" y="3063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4468812" y="5486400"/>
            <a:ext cx="3760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u="none" dirty="0">
                <a:solidFill>
                  <a:srgbClr val="CC3300"/>
                </a:solidFill>
              </a:rPr>
              <a:t>A</a:t>
            </a:r>
            <a:r>
              <a:rPr lang="en-US" altLang="en-US" u="none" dirty="0">
                <a:solidFill>
                  <a:srgbClr val="CC3300"/>
                </a:solidFill>
              </a:rPr>
              <a:t> = </a:t>
            </a:r>
            <a:r>
              <a:rPr lang="en-US" altLang="en-US" i="1" u="none" dirty="0">
                <a:solidFill>
                  <a:srgbClr val="CC3300"/>
                </a:solidFill>
              </a:rPr>
              <a:t>A</a:t>
            </a:r>
            <a:r>
              <a:rPr lang="en-US" altLang="en-US" u="none" baseline="30000" dirty="0">
                <a:solidFill>
                  <a:srgbClr val="CC3300"/>
                </a:solidFill>
              </a:rPr>
              <a:t>T</a:t>
            </a:r>
            <a:r>
              <a:rPr lang="en-US" altLang="en-US" u="none" dirty="0">
                <a:solidFill>
                  <a:srgbClr val="CC3300"/>
                </a:solidFill>
              </a:rPr>
              <a:t> for undirected graphs.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1960</TotalTime>
  <Words>1620</Words>
  <Application>Microsoft Office PowerPoint</Application>
  <PresentationFormat>On-screen Show (4:3)</PresentationFormat>
  <Paragraphs>670</Paragraphs>
  <Slides>51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Oriel</vt:lpstr>
      <vt:lpstr>Equation</vt:lpstr>
      <vt:lpstr>Graph Algorithms</vt:lpstr>
      <vt:lpstr>Main Topics</vt:lpstr>
      <vt:lpstr>Graphs</vt:lpstr>
      <vt:lpstr>Graphs</vt:lpstr>
      <vt:lpstr>Representation of Graphs</vt:lpstr>
      <vt:lpstr>Adjacency Lists</vt:lpstr>
      <vt:lpstr>Storage Requirement</vt:lpstr>
      <vt:lpstr>Pros and Cons: adj list </vt:lpstr>
      <vt:lpstr>Adjacency Matrix</vt:lpstr>
      <vt:lpstr>Space and Time</vt:lpstr>
      <vt:lpstr>Graphs</vt:lpstr>
      <vt:lpstr>Connected Component</vt:lpstr>
      <vt:lpstr>Strongly Connected Components</vt:lpstr>
      <vt:lpstr>Connected Components</vt:lpstr>
      <vt:lpstr>Connected Components</vt:lpstr>
      <vt:lpstr>Tree</vt:lpstr>
      <vt:lpstr>Properties of free trees</vt:lpstr>
      <vt:lpstr>Graph-searching Algorithms</vt:lpstr>
      <vt:lpstr>Graph-searching Algorithms</vt:lpstr>
      <vt:lpstr>Graph Traversals</vt:lpstr>
      <vt:lpstr>PowerPoint Presentation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Application of BFS</vt:lpstr>
      <vt:lpstr>DEPTH-FIRST SEARCH</vt:lpstr>
      <vt:lpstr>Pseudo-code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Application of DFS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Graph Algorithms</dc:title>
  <dc:creator>UmaMaheswari</dc:creator>
  <cp:lastModifiedBy>MY</cp:lastModifiedBy>
  <cp:revision>150</cp:revision>
  <dcterms:created xsi:type="dcterms:W3CDTF">2003-11-06T02:00:05Z</dcterms:created>
  <dcterms:modified xsi:type="dcterms:W3CDTF">2020-02-24T06:59:36Z</dcterms:modified>
</cp:coreProperties>
</file>