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70" r:id="rId7"/>
    <p:sldId id="305" r:id="rId8"/>
    <p:sldId id="280" r:id="rId9"/>
    <p:sldId id="271" r:id="rId10"/>
    <p:sldId id="269" r:id="rId11"/>
    <p:sldId id="267" r:id="rId12"/>
    <p:sldId id="268" r:id="rId13"/>
    <p:sldId id="272" r:id="rId14"/>
    <p:sldId id="273" r:id="rId15"/>
    <p:sldId id="274" r:id="rId16"/>
    <p:sldId id="275" r:id="rId17"/>
    <p:sldId id="281" r:id="rId18"/>
    <p:sldId id="276" r:id="rId19"/>
    <p:sldId id="277" r:id="rId20"/>
    <p:sldId id="283" r:id="rId21"/>
    <p:sldId id="279" r:id="rId22"/>
    <p:sldId id="302" r:id="rId23"/>
    <p:sldId id="282" r:id="rId24"/>
    <p:sldId id="284" r:id="rId25"/>
    <p:sldId id="285" r:id="rId26"/>
    <p:sldId id="292" r:id="rId27"/>
    <p:sldId id="289" r:id="rId28"/>
    <p:sldId id="291" r:id="rId29"/>
    <p:sldId id="287" r:id="rId30"/>
    <p:sldId id="293" r:id="rId31"/>
    <p:sldId id="264" r:id="rId32"/>
    <p:sldId id="266" r:id="rId33"/>
    <p:sldId id="303" r:id="rId34"/>
    <p:sldId id="298" r:id="rId35"/>
    <p:sldId id="299" r:id="rId36"/>
    <p:sldId id="300" r:id="rId37"/>
    <p:sldId id="304" r:id="rId38"/>
    <p:sldId id="296" r:id="rId39"/>
    <p:sldId id="295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EE823-E719-4A2C-AD35-EBED8C31DB2E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085D1-43B6-4AFB-AD2B-0E553D04B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36C5E-C82A-451B-9C3A-E1B549CF3758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DED57-0C0C-4D64-B5B0-B03F85B473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A5DF2-20A9-4F78-85BB-562C7BF0AFAA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15E9-F663-460F-BC84-AB5C9211B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2985B52-681A-467B-9B63-FB96E519F514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F7D675F-FB40-43FA-B647-8FE163371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4125A-E6F2-4ACE-89A1-4B8399E30ECA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1B745-F35E-41A5-99CC-B2FAE72FC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CA25D-7B67-4E55-A28C-9380F23B2E30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0B2F-62F1-431F-8D30-B78A3E105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B90DE-CD2B-40B2-985E-B3303CCB3FF7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577A-D43E-4B5C-A930-1700817D2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C8AD0B-8211-47C1-AB33-3B5BF7FFD674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A981CC-DC52-4AA0-B4E0-60BC66E1D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3DDD5-F6E7-4BED-B470-163EC322C95E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A095E-FDFD-4F86-9E95-9BCC894CE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FC04F39-ADCD-4CB2-9E8D-70AF49D8CEC8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195A7C7-61E1-4CA5-9C45-1B91EB658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A6B2ED-D665-4EFE-863E-F9E0044629BD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6029E77-E09A-41C7-8F78-0DDF1B879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495384-23F8-44EF-9449-2F1A8D433A4F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124F52-5282-467E-AA23-5D8256D1C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95" r:id="rId4"/>
    <p:sldLayoutId id="2147483696" r:id="rId5"/>
    <p:sldLayoutId id="2147483703" r:id="rId6"/>
    <p:sldLayoutId id="2147483697" r:id="rId7"/>
    <p:sldLayoutId id="2147483704" r:id="rId8"/>
    <p:sldLayoutId id="2147483705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smtClean="0"/>
              <a:t>Tanjina Helaly</a:t>
            </a:r>
          </a:p>
          <a:p>
            <a:pPr eaLnBrk="1" hangingPunct="1"/>
            <a:r>
              <a:rPr lang="en-US" smtClean="0"/>
              <a:t>CSI 227: Algorithms, Fall 2017</a:t>
            </a:r>
          </a:p>
          <a:p>
            <a:pPr eaLnBrk="1" hangingPunct="1"/>
            <a:r>
              <a:rPr lang="en-US" smtClean="0"/>
              <a:t>Department of Computer Science &amp; Engineering</a:t>
            </a:r>
          </a:p>
          <a:p>
            <a:pPr eaLnBrk="1" hangingPunct="1"/>
            <a:r>
              <a:rPr lang="en-US" smtClean="0"/>
              <a:t>United International University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Activity Selection Problem- Example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Suppose we have a set of activities {a</a:t>
            </a:r>
            <a:r>
              <a:rPr lang="en-US" baseline="-25000" dirty="0" smtClean="0"/>
              <a:t>1</a:t>
            </a:r>
            <a:r>
              <a:rPr lang="en-US" dirty="0" smtClean="0"/>
              <a:t>; a</a:t>
            </a:r>
            <a:r>
              <a:rPr lang="en-US" baseline="-25000" dirty="0" smtClean="0"/>
              <a:t>2</a:t>
            </a:r>
            <a:r>
              <a:rPr lang="en-US" dirty="0" smtClean="0"/>
              <a:t>; … ;a</a:t>
            </a:r>
            <a:r>
              <a:rPr lang="en-US" baseline="-25000" dirty="0" smtClean="0"/>
              <a:t>n</a:t>
            </a:r>
            <a:r>
              <a:rPr lang="en-US" dirty="0" smtClean="0"/>
              <a:t> } </a:t>
            </a:r>
            <a:r>
              <a:rPr lang="en-US" b="1" i="1" dirty="0" smtClean="0"/>
              <a:t>that wish to use a resource, such as a lecture hall, which </a:t>
            </a:r>
            <a:r>
              <a:rPr lang="en-US" dirty="0" smtClean="0"/>
              <a:t>can serve only one activity at a time. </a:t>
            </a:r>
          </a:p>
          <a:p>
            <a:pPr eaLnBrk="1" hangingPunct="1"/>
            <a:r>
              <a:rPr lang="en-US" dirty="0" smtClean="0"/>
              <a:t>Each activity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has a </a:t>
            </a:r>
            <a:r>
              <a:rPr lang="en-US" b="1" i="1" dirty="0" smtClean="0"/>
              <a:t>start time </a:t>
            </a:r>
            <a:r>
              <a:rPr lang="en-US" b="1" i="1" dirty="0" err="1" smtClean="0"/>
              <a:t>s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 and a finish time </a:t>
            </a:r>
            <a:r>
              <a:rPr lang="en-US" b="1" i="1" dirty="0" err="1" smtClean="0"/>
              <a:t>f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, where 0 &lt;</a:t>
            </a:r>
            <a:r>
              <a:rPr lang="en-US" b="1" i="1" dirty="0" err="1" smtClean="0"/>
              <a:t>s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 &lt; </a:t>
            </a:r>
            <a:r>
              <a:rPr lang="en-US" b="1" i="1" dirty="0" err="1" smtClean="0"/>
              <a:t>f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 &lt; </a:t>
            </a:r>
            <a:r>
              <a:rPr lang="el-GR" b="1" i="1" dirty="0" smtClean="0"/>
              <a:t>α</a:t>
            </a:r>
            <a:r>
              <a:rPr lang="en-US" b="1" i="1" dirty="0" smtClean="0"/>
              <a:t> .</a:t>
            </a:r>
          </a:p>
          <a:p>
            <a:pPr eaLnBrk="1" hangingPunct="1"/>
            <a:r>
              <a:rPr lang="en-US" dirty="0" smtClean="0"/>
              <a:t>We have to select the </a:t>
            </a:r>
            <a:r>
              <a:rPr lang="en-US" b="1" dirty="0" smtClean="0"/>
              <a:t>maximum-size subset</a:t>
            </a:r>
            <a:r>
              <a:rPr lang="en-US" dirty="0" smtClean="0"/>
              <a:t> of activities that are mutually </a:t>
            </a:r>
            <a:r>
              <a:rPr lang="en-US" b="1" dirty="0" smtClean="0"/>
              <a:t>compatible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Two activities are </a:t>
            </a:r>
            <a:r>
              <a:rPr lang="en-US" b="1" dirty="0" smtClean="0"/>
              <a:t>compatible if</a:t>
            </a:r>
            <a:r>
              <a:rPr lang="en-US" dirty="0" smtClean="0"/>
              <a:t> their intervals </a:t>
            </a:r>
            <a:r>
              <a:rPr lang="en-US" b="1" dirty="0" smtClean="0"/>
              <a:t>do not overlap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Activity Selection Problem- Example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We assume that the activities are sorted  in monotonically increasing order of finish time:</a:t>
            </a:r>
          </a:p>
          <a:p>
            <a:pPr lvl="1" eaLnBrk="1" hangingPunct="1"/>
            <a:r>
              <a:rPr lang="en-US" smtClean="0"/>
              <a:t>f</a:t>
            </a:r>
            <a:r>
              <a:rPr lang="en-US" baseline="-25000" smtClean="0"/>
              <a:t>1</a:t>
            </a:r>
            <a:r>
              <a:rPr lang="en-US" smtClean="0"/>
              <a:t> &lt;= f</a:t>
            </a:r>
            <a:r>
              <a:rPr lang="en-US" baseline="-25000" smtClean="0"/>
              <a:t>2</a:t>
            </a:r>
            <a:r>
              <a:rPr lang="en-US" smtClean="0"/>
              <a:t> &lt;= f</a:t>
            </a:r>
            <a:r>
              <a:rPr lang="en-US" baseline="-25000" smtClean="0"/>
              <a:t>3</a:t>
            </a:r>
            <a:r>
              <a:rPr lang="en-US" smtClean="0"/>
              <a:t> &lt;= …. &lt;= f</a:t>
            </a:r>
            <a:r>
              <a:rPr lang="en-US" baseline="-25000" smtClean="0"/>
              <a:t>n-1</a:t>
            </a:r>
            <a:r>
              <a:rPr lang="en-US" smtClean="0"/>
              <a:t> &lt;= fn :</a:t>
            </a:r>
          </a:p>
          <a:p>
            <a:pPr eaLnBrk="1" hangingPunct="1"/>
            <a:r>
              <a:rPr lang="en-US" smtClean="0"/>
              <a:t>Subset {a</a:t>
            </a:r>
            <a:r>
              <a:rPr lang="en-US" baseline="-25000" smtClean="0"/>
              <a:t>1</a:t>
            </a:r>
            <a:r>
              <a:rPr lang="en-US" smtClean="0"/>
              <a:t>; a</a:t>
            </a:r>
            <a:r>
              <a:rPr lang="en-US" baseline="-25000" smtClean="0"/>
              <a:t>4</a:t>
            </a:r>
            <a:r>
              <a:rPr lang="en-US" smtClean="0"/>
              <a:t>; a</a:t>
            </a:r>
            <a:r>
              <a:rPr lang="en-US" baseline="-25000" smtClean="0"/>
              <a:t>8</a:t>
            </a:r>
            <a:r>
              <a:rPr lang="en-US" smtClean="0"/>
              <a:t>; a</a:t>
            </a:r>
            <a:r>
              <a:rPr lang="en-US" baseline="-25000" smtClean="0"/>
              <a:t>11</a:t>
            </a:r>
            <a:r>
              <a:rPr lang="en-US" smtClean="0"/>
              <a:t>} is better than the subset {a</a:t>
            </a:r>
            <a:r>
              <a:rPr lang="en-US" baseline="-25000" smtClean="0"/>
              <a:t>3</a:t>
            </a:r>
            <a:r>
              <a:rPr lang="en-US" smtClean="0"/>
              <a:t>; a</a:t>
            </a:r>
            <a:r>
              <a:rPr lang="en-US" baseline="-25000" smtClean="0"/>
              <a:t>9</a:t>
            </a:r>
            <a:r>
              <a:rPr lang="en-US" smtClean="0"/>
              <a:t>; a</a:t>
            </a:r>
            <a:r>
              <a:rPr lang="en-US" baseline="-25000" smtClean="0"/>
              <a:t>11</a:t>
            </a:r>
            <a:r>
              <a:rPr lang="en-US" smtClean="0"/>
              <a:t>}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343400"/>
            <a:ext cx="4086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Activity Selection Problem- Another Example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71800"/>
            <a:ext cx="6477000" cy="343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47825"/>
            <a:ext cx="3619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to solve?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Brute force</a:t>
            </a:r>
          </a:p>
          <a:p>
            <a:pPr lvl="1" eaLnBrk="1" hangingPunct="1"/>
            <a:r>
              <a:rPr lang="en-US" dirty="0" smtClean="0"/>
              <a:t>Generate all possible subsets of non-conflicting activities</a:t>
            </a:r>
          </a:p>
          <a:p>
            <a:pPr lvl="1" eaLnBrk="1" hangingPunct="1"/>
            <a:r>
              <a:rPr lang="en-US" dirty="0" smtClean="0"/>
              <a:t>Choose the largest subset</a:t>
            </a:r>
          </a:p>
          <a:p>
            <a:pPr eaLnBrk="1" hangingPunct="1"/>
            <a:r>
              <a:rPr lang="en-US" dirty="0" smtClean="0"/>
              <a:t>Greedy algorithm</a:t>
            </a:r>
          </a:p>
          <a:p>
            <a:pPr lvl="1" eaLnBrk="1" hangingPunct="1"/>
            <a:r>
              <a:rPr lang="en-US" dirty="0" smtClean="0"/>
              <a:t>Steps:</a:t>
            </a:r>
          </a:p>
          <a:p>
            <a:pPr lvl="2" eaLnBrk="1" hangingPunct="1"/>
            <a:r>
              <a:rPr lang="en-US" dirty="0" smtClean="0"/>
              <a:t>Make greedy choice at the beginning of each iteration</a:t>
            </a:r>
          </a:p>
          <a:p>
            <a:pPr lvl="2" eaLnBrk="1" hangingPunct="1"/>
            <a:r>
              <a:rPr lang="en-US" dirty="0" smtClean="0"/>
              <a:t>Create sub problem</a:t>
            </a:r>
          </a:p>
          <a:p>
            <a:pPr lvl="2" eaLnBrk="1" hangingPunct="1"/>
            <a:r>
              <a:rPr lang="en-US" dirty="0" smtClean="0"/>
              <a:t>Solve the sub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Activity Selection Problem- Greedy Algorithm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b="1" dirty="0" smtClean="0"/>
              <a:t>Make greedy choices: </a:t>
            </a:r>
            <a:r>
              <a:rPr lang="en-US" dirty="0" smtClean="0"/>
              <a:t>select a job to start with. Which one? </a:t>
            </a:r>
          </a:p>
          <a:p>
            <a:pPr lvl="1" eaLnBrk="1" hangingPunct="1"/>
            <a:r>
              <a:rPr lang="en-US" dirty="0" smtClean="0"/>
              <a:t>Select the job that finishes first</a:t>
            </a:r>
          </a:p>
          <a:p>
            <a:pPr lvl="1" eaLnBrk="1" hangingPunct="1"/>
            <a:r>
              <a:rPr lang="en-US" b="1" dirty="0" smtClean="0"/>
              <a:t>Assumption:</a:t>
            </a:r>
            <a:r>
              <a:rPr lang="en-US" dirty="0" smtClean="0"/>
              <a:t> Jobs are sorted according to finishing time.</a:t>
            </a:r>
          </a:p>
          <a:p>
            <a:pPr eaLnBrk="1" hangingPunct="1"/>
            <a:r>
              <a:rPr lang="en-US" b="1" dirty="0" smtClean="0"/>
              <a:t>Create sub problems:</a:t>
            </a:r>
            <a:r>
              <a:rPr lang="en-US" dirty="0" smtClean="0"/>
              <a:t> leaving this job, leaves you with a smaller number of jobs to be selected.</a:t>
            </a:r>
          </a:p>
          <a:p>
            <a:pPr eaLnBrk="1" hangingPunct="1"/>
            <a:r>
              <a:rPr lang="en-US" b="1" dirty="0" smtClean="0"/>
              <a:t>Solve Sub problems:</a:t>
            </a:r>
            <a:r>
              <a:rPr lang="en-US" dirty="0" smtClean="0"/>
              <a:t> Continue first two steps until the all the jobs are finished. (recursion!)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Activity Selection Problem –</a:t>
            </a:r>
            <a:r>
              <a:rPr lang="en-US" b="1" dirty="0" smtClean="0"/>
              <a:t>iterative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z="2000" i="1" dirty="0" smtClean="0"/>
              <a:t>s -&gt; the set of start time</a:t>
            </a:r>
          </a:p>
          <a:p>
            <a:pPr eaLnBrk="1" hangingPunct="1"/>
            <a:r>
              <a:rPr lang="en-US" sz="2000" i="1" dirty="0" smtClean="0"/>
              <a:t>f -&gt; the set of finish time.</a:t>
            </a:r>
            <a:endParaRPr lang="en-US" i="1" dirty="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971800"/>
            <a:ext cx="428718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Activity Selection Problem – </a:t>
            </a:r>
            <a:r>
              <a:rPr lang="en-US" b="1" dirty="0" smtClean="0"/>
              <a:t>recursive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z="2000" i="1" dirty="0" smtClean="0"/>
              <a:t>s -&gt; the set of start time</a:t>
            </a:r>
          </a:p>
          <a:p>
            <a:pPr eaLnBrk="1" hangingPunct="1"/>
            <a:r>
              <a:rPr lang="en-US" sz="2000" i="1" dirty="0" smtClean="0"/>
              <a:t>f -&gt; the set of finish time.</a:t>
            </a:r>
          </a:p>
          <a:p>
            <a:pPr eaLnBrk="1" hangingPunct="1"/>
            <a:r>
              <a:rPr lang="en-US" sz="2000" i="1" dirty="0" smtClean="0"/>
              <a:t>k -&gt; index of last selected activity</a:t>
            </a:r>
          </a:p>
          <a:p>
            <a:pPr eaLnBrk="1" hangingPunct="1"/>
            <a:r>
              <a:rPr lang="en-US" sz="2000" i="1" dirty="0" smtClean="0"/>
              <a:t>n -&gt; number of activities</a:t>
            </a:r>
            <a:endParaRPr lang="en-US" i="1" dirty="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33" y="3581400"/>
            <a:ext cx="726016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Coin changing problem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Another example – coin changing problem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Suppose you have different kinds of coin of quarters(25 cents), dimes(10 cents), nickels (5 cents) , and pennies(1 cent).</a:t>
            </a:r>
          </a:p>
          <a:p>
            <a:pPr algn="just" eaLnBrk="1" hangingPunct="1"/>
            <a:r>
              <a:rPr lang="en-US" dirty="0" smtClean="0"/>
              <a:t>Consider the problem of </a:t>
            </a:r>
            <a:r>
              <a:rPr lang="en-US" b="1" dirty="0" smtClean="0"/>
              <a:t>making change for n cents using the fewest number of coins</a:t>
            </a:r>
            <a:r>
              <a:rPr lang="en-US" dirty="0" smtClean="0"/>
              <a:t>. Assume that each coin’s value is an integer.</a:t>
            </a:r>
          </a:p>
          <a:p>
            <a:pPr algn="just" eaLnBrk="1" hangingPunct="1"/>
            <a:r>
              <a:rPr lang="en-US" dirty="0" smtClean="0"/>
              <a:t>So, we need to find the minimum number of coins that add up to a given amount of money.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b="1" dirty="0" smtClean="0"/>
              <a:t>Make greedy choices:</a:t>
            </a:r>
            <a:r>
              <a:rPr lang="en-US" dirty="0" smtClean="0"/>
              <a:t> Select the coin with max value smaller or equal to the amount, this should lead to minimum number of coins.</a:t>
            </a:r>
          </a:p>
          <a:p>
            <a:pPr lvl="1" eaLnBrk="1" hangingPunct="1"/>
            <a:r>
              <a:rPr lang="en-US" dirty="0" smtClean="0"/>
              <a:t>Try the 25 cent first! </a:t>
            </a:r>
          </a:p>
          <a:p>
            <a:pPr eaLnBrk="1" hangingPunct="1"/>
            <a:r>
              <a:rPr lang="en-US" b="1" dirty="0" smtClean="0"/>
              <a:t>Create sub problems:</a:t>
            </a:r>
            <a:r>
              <a:rPr lang="en-US" dirty="0" smtClean="0"/>
              <a:t> Giving out the first coin, leaves you with a smaller amount.</a:t>
            </a:r>
          </a:p>
          <a:p>
            <a:pPr eaLnBrk="1" hangingPunct="1"/>
            <a:r>
              <a:rPr lang="en-US" b="1" dirty="0" smtClean="0"/>
              <a:t>Solve Sub problems</a:t>
            </a:r>
            <a:r>
              <a:rPr lang="en-US" dirty="0" smtClean="0"/>
              <a:t>: Continue first two steps until the change is not given. (recursion!)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designing and analyzing efficient</a:t>
            </a:r>
            <a:br>
              <a:rPr lang="en-US" dirty="0" smtClean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important techniques used</a:t>
            </a:r>
          </a:p>
          <a:p>
            <a:pPr lvl="1" eaLnBrk="1" hangingPunct="1"/>
            <a:r>
              <a:rPr lang="en-US" b="1" smtClean="0"/>
              <a:t>divide-and-conquer,</a:t>
            </a:r>
          </a:p>
          <a:p>
            <a:pPr lvl="1" eaLnBrk="1" hangingPunct="1"/>
            <a:r>
              <a:rPr lang="en-US" smtClean="0"/>
              <a:t>randomization, </a:t>
            </a:r>
          </a:p>
          <a:p>
            <a:pPr lvl="1" eaLnBrk="1" hangingPunct="1"/>
            <a:r>
              <a:rPr lang="en-US" b="1" smtClean="0"/>
              <a:t>solve recurrences.</a:t>
            </a:r>
          </a:p>
          <a:p>
            <a:pPr lvl="1" eaLnBrk="1" hangingPunct="1"/>
            <a:r>
              <a:rPr lang="en-US" b="1" smtClean="0"/>
              <a:t>dynamic programming (Chapter 15), </a:t>
            </a:r>
          </a:p>
          <a:p>
            <a:pPr lvl="1" eaLnBrk="1" hangingPunct="1"/>
            <a:r>
              <a:rPr lang="en-US" b="1" smtClean="0"/>
              <a:t>greedy algorithms (Chapter 16),</a:t>
            </a:r>
            <a:r>
              <a:rPr lang="en-US" smtClean="0"/>
              <a:t> and </a:t>
            </a:r>
          </a:p>
          <a:p>
            <a:pPr lvl="1" eaLnBrk="1" hangingPunct="1"/>
            <a:r>
              <a:rPr lang="en-US" smtClean="0"/>
              <a:t>amortized analysis (Chapter 17). </a:t>
            </a:r>
          </a:p>
          <a:p>
            <a:pPr eaLnBrk="1" hangingPunct="1"/>
            <a:r>
              <a:rPr lang="en-US" smtClean="0"/>
              <a:t>Among these the last 3 are use for optimization</a:t>
            </a:r>
          </a:p>
          <a:p>
            <a:pPr eaLnBrk="1" hangingPunct="1"/>
            <a:r>
              <a:rPr lang="en-US" smtClean="0"/>
              <a:t>What is optimization?</a:t>
            </a:r>
          </a:p>
          <a:p>
            <a:pPr lvl="1" eaLnBrk="1" hangingPunct="1"/>
            <a:r>
              <a:rPr lang="en-US" smtClean="0"/>
              <a:t>the action of making the best or most effective use of a situation or resource.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Changing problem – 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i="1" dirty="0" smtClean="0"/>
              <a:t>n -&gt; The change needed</a:t>
            </a:r>
          </a:p>
          <a:p>
            <a:r>
              <a:rPr lang="en-US" sz="2000" i="1" dirty="0" smtClean="0"/>
              <a:t>v -&gt; the list of coins sorted in </a:t>
            </a:r>
            <a:r>
              <a:rPr lang="en-US" sz="2000" b="1" i="1" dirty="0" smtClean="0"/>
              <a:t>descending order</a:t>
            </a:r>
            <a:r>
              <a:rPr lang="en-US" sz="2000" i="1" dirty="0" smtClean="0"/>
              <a:t>. So, the max value coin will be at first index, then the next smaller and so on.</a:t>
            </a:r>
          </a:p>
          <a:p>
            <a:r>
              <a:rPr lang="en-US" sz="2000" i="1" dirty="0" err="1" smtClean="0"/>
              <a:t>i</a:t>
            </a:r>
            <a:r>
              <a:rPr lang="en-US" sz="2000" i="1" dirty="0" smtClean="0"/>
              <a:t> -&gt; index</a:t>
            </a:r>
            <a:endParaRPr 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3762375"/>
            <a:ext cx="69056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Coin Changing problem – iterative solution</a:t>
            </a:r>
            <a:endParaRPr lang="en-US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133725"/>
            <a:ext cx="52768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sz="2000" i="1" dirty="0" smtClean="0"/>
              <a:t>n -&gt; The change needed</a:t>
            </a:r>
          </a:p>
          <a:p>
            <a:r>
              <a:rPr lang="en-US" sz="2000" i="1" dirty="0" smtClean="0"/>
              <a:t>v -&gt; the list of coins sorted in </a:t>
            </a:r>
            <a:r>
              <a:rPr lang="en-US" sz="2000" b="1" i="1" dirty="0" smtClean="0"/>
              <a:t>descending order</a:t>
            </a:r>
            <a:r>
              <a:rPr lang="en-US" sz="2000" i="1" dirty="0" smtClean="0"/>
              <a:t>. So, the max value coin will be at first index, then the next smaller and so on.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Case 1:</a:t>
            </a:r>
          </a:p>
          <a:p>
            <a:pPr lvl="1"/>
            <a:r>
              <a:rPr lang="en-US" dirty="0" smtClean="0"/>
              <a:t>Make a change for 12 cents when you have only 4 kinds of coins - 10, 8, 4, and 1</a:t>
            </a:r>
          </a:p>
          <a:p>
            <a:pPr lvl="1"/>
            <a:r>
              <a:rPr lang="en-US" b="1" dirty="0" smtClean="0"/>
              <a:t>Does it give you optimal solution?</a:t>
            </a:r>
          </a:p>
          <a:p>
            <a:r>
              <a:rPr lang="en-US" b="1" dirty="0" smtClean="0"/>
              <a:t>Case 2:</a:t>
            </a:r>
          </a:p>
          <a:p>
            <a:pPr lvl="1"/>
            <a:r>
              <a:rPr lang="en-US" dirty="0" smtClean="0"/>
              <a:t>You do not have the 5 cent coin. So, the coin set has 25 cent, 10 cent and 1 cent. Now give a change for 30 cent.</a:t>
            </a:r>
          </a:p>
          <a:p>
            <a:pPr lvl="1"/>
            <a:r>
              <a:rPr lang="en-US" b="1" dirty="0"/>
              <a:t>Does it give you optimal solution?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What can you conclude to?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Is greedy algorithm good for coin changing problem?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44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Knapsack problem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thief robbing a store finds </a:t>
            </a:r>
            <a:r>
              <a:rPr lang="en-US" i="1" dirty="0" smtClean="0"/>
              <a:t>n</a:t>
            </a:r>
            <a:r>
              <a:rPr lang="en-US" dirty="0" smtClean="0"/>
              <a:t> items. 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item is worth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dollars and weighs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dirty="0" smtClean="0"/>
              <a:t> pounds, where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dirty="0" smtClean="0"/>
              <a:t> are integers. </a:t>
            </a:r>
          </a:p>
          <a:p>
            <a:r>
              <a:rPr lang="en-US" dirty="0" smtClean="0"/>
              <a:t>The thief wants to take as valuable a load as possible, but he can carry at most W pounds in his knapsack, for some integer W . </a:t>
            </a:r>
          </a:p>
          <a:p>
            <a:r>
              <a:rPr lang="en-US" dirty="0" smtClean="0"/>
              <a:t>Which items should he take?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types of knapsack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2 versions of this problem</a:t>
            </a:r>
          </a:p>
          <a:p>
            <a:pPr lvl="1"/>
            <a:r>
              <a:rPr lang="en-US" sz="2400" dirty="0" smtClean="0"/>
              <a:t>0-1 knapsack problem </a:t>
            </a:r>
          </a:p>
          <a:p>
            <a:pPr lvl="2"/>
            <a:r>
              <a:rPr lang="en-US" sz="2000" dirty="0" smtClean="0"/>
              <a:t>for each item, the thief must either take it or leave it behind; he cannot take a fractional amount of an item or take an item more than once.</a:t>
            </a:r>
          </a:p>
          <a:p>
            <a:pPr lvl="1"/>
            <a:r>
              <a:rPr lang="en-US" sz="2400" dirty="0" smtClean="0"/>
              <a:t>Fractional knapsack problem</a:t>
            </a:r>
          </a:p>
          <a:p>
            <a:pPr lvl="2"/>
            <a:r>
              <a:rPr lang="en-US" sz="2000" dirty="0" smtClean="0"/>
              <a:t>the thief can take fractions of items, rather than having to make a binary (0-1) choice for each item.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the following knapsack problem, there are 3 items and a knapsack that can hold 50 pounds.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124200"/>
            <a:ext cx="33813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 problem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3200399"/>
          <a:ext cx="6248400" cy="16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70"/>
                <a:gridCol w="1640205"/>
                <a:gridCol w="1431925"/>
                <a:gridCol w="2082800"/>
              </a:tblGrid>
              <a:tr h="36927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Item #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Weight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Value/Weight</a:t>
                      </a:r>
                      <a:endParaRPr lang="en-US" sz="1600" b="1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6(most</a:t>
                      </a:r>
                      <a:r>
                        <a:rPr lang="en-US" sz="1800" baseline="0" dirty="0" smtClean="0"/>
                        <a:t> valuable)</a:t>
                      </a:r>
                      <a:endParaRPr lang="en-US" sz="1800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1447800"/>
          </a:xfrm>
        </p:spPr>
        <p:txBody>
          <a:bodyPr/>
          <a:lstStyle/>
          <a:p>
            <a:r>
              <a:rPr lang="en-US" sz="2000" dirty="0" smtClean="0"/>
              <a:t>Here is the value per pound table.</a:t>
            </a:r>
          </a:p>
          <a:p>
            <a:r>
              <a:rPr lang="en-US" sz="2000" dirty="0" smtClean="0"/>
              <a:t>Greedy choice – first take the item with most value per pound. So, take item 1 first, then item 2 and then item 3.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 problem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 l="32756" r="33201" b="9923"/>
          <a:stretch>
            <a:fillRect/>
          </a:stretch>
        </p:blipFill>
        <p:spPr bwMode="auto">
          <a:xfrm>
            <a:off x="5791200" y="2990850"/>
            <a:ext cx="1219200" cy="272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1447800"/>
          </a:xfrm>
        </p:spPr>
        <p:txBody>
          <a:bodyPr/>
          <a:lstStyle/>
          <a:p>
            <a:r>
              <a:rPr lang="en-US" sz="2000" dirty="0" smtClean="0"/>
              <a:t>Greedy choice – first take the item with most value per pound. So, take item 1 first, then item 2 and then item 3.</a:t>
            </a:r>
          </a:p>
          <a:p>
            <a:r>
              <a:rPr lang="en-US" sz="2000" dirty="0" smtClean="0"/>
              <a:t>What is the total value worth? </a:t>
            </a:r>
          </a:p>
          <a:p>
            <a:pPr lvl="1"/>
            <a:r>
              <a:rPr lang="en-US" sz="1700" dirty="0" smtClean="0"/>
              <a:t>$160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976033"/>
            <a:ext cx="3094069" cy="281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38200"/>
          </a:xfrm>
        </p:spPr>
        <p:txBody>
          <a:bodyPr/>
          <a:lstStyle/>
          <a:p>
            <a:r>
              <a:rPr lang="en-US" sz="2000" dirty="0" smtClean="0"/>
              <a:t>Lets see what total value we get if we take other items.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599" y="2072218"/>
            <a:ext cx="3276601" cy="277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3094069" cy="281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4876800"/>
            <a:ext cx="746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Conclusion: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item 1 doesn’t give optimal solution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Rather excluding does.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  <a:cs typeface="+mn-cs"/>
              </a:rPr>
              <a:t>Greedy algorithm doesn’t give optimal solution for 0-1 knapsack problem.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Greedy algorithm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 greedy algorithm is a mathematical process that </a:t>
            </a:r>
          </a:p>
          <a:p>
            <a:pPr lvl="1" eaLnBrk="1" hangingPunct="1"/>
            <a:r>
              <a:rPr lang="en-US" smtClean="0"/>
              <a:t>looks for simple, easy-to-implement solutions to complex, </a:t>
            </a:r>
            <a:r>
              <a:rPr lang="en-US" b="1" smtClean="0"/>
              <a:t>multi-step</a:t>
            </a:r>
            <a:r>
              <a:rPr lang="en-US" smtClean="0"/>
              <a:t> problems </a:t>
            </a:r>
          </a:p>
          <a:p>
            <a:pPr lvl="1" eaLnBrk="1" hangingPunct="1"/>
            <a:r>
              <a:rPr lang="en-US" smtClean="0"/>
              <a:t>by deciding </a:t>
            </a:r>
            <a:r>
              <a:rPr lang="en-US" b="1" smtClean="0"/>
              <a:t>which next step</a:t>
            </a:r>
            <a:r>
              <a:rPr lang="en-US" smtClean="0"/>
              <a:t> will provide the </a:t>
            </a:r>
            <a:r>
              <a:rPr lang="en-US" b="1" smtClean="0"/>
              <a:t>most</a:t>
            </a:r>
            <a:r>
              <a:rPr lang="en-US" smtClean="0"/>
              <a:t> obvious </a:t>
            </a:r>
            <a:r>
              <a:rPr lang="en-US" b="1" smtClean="0"/>
              <a:t>benefit</a:t>
            </a:r>
            <a:r>
              <a:rPr lang="en-US" smtClean="0"/>
              <a:t>. </a:t>
            </a:r>
          </a:p>
          <a:p>
            <a:pPr eaLnBrk="1" hangingPunct="1"/>
            <a:r>
              <a:rPr lang="en-US" smtClean="0"/>
              <a:t>Such algorithms are called greedy because </a:t>
            </a:r>
          </a:p>
          <a:p>
            <a:pPr lvl="1" eaLnBrk="1" hangingPunct="1"/>
            <a:r>
              <a:rPr lang="en-US" i="1" smtClean="0"/>
              <a:t>it always makes</a:t>
            </a:r>
            <a:r>
              <a:rPr lang="en-US" b="1" i="1" smtClean="0"/>
              <a:t> the choice that looks best at </a:t>
            </a:r>
            <a:r>
              <a:rPr lang="en-US" smtClean="0"/>
              <a:t>the moment.</a:t>
            </a:r>
          </a:p>
          <a:p>
            <a:pPr lvl="1" eaLnBrk="1" hangingPunct="1"/>
            <a:r>
              <a:rPr lang="en-US" smtClean="0"/>
              <a:t>the algorithm doesn’t consider the larger problem as a whole.</a:t>
            </a:r>
          </a:p>
          <a:p>
            <a:pPr lvl="1" eaLnBrk="1" hangingPunct="1"/>
            <a:r>
              <a:rPr lang="en-US" smtClean="0"/>
              <a:t>Once a decision has been made, it is never reconsidered.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the fractional knapsack problem, taking the items in order of greatest value per pound yields an optimal solution.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31" y="2976033"/>
            <a:ext cx="3094069" cy="281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124200"/>
            <a:ext cx="138579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Assume you are a busy person. You have exactly T time to do some interesting things and you want to do maximum such things.</a:t>
            </a:r>
          </a:p>
          <a:p>
            <a:pPr eaLnBrk="1" hangingPunct="1"/>
            <a:r>
              <a:rPr lang="en-US" smtClean="0"/>
              <a:t>Objective:</a:t>
            </a:r>
          </a:p>
          <a:p>
            <a:pPr lvl="1" eaLnBrk="1" hangingPunct="1"/>
            <a:r>
              <a:rPr lang="en-US" smtClean="0"/>
              <a:t>Maximize the number of interesting things to complete.</a:t>
            </a:r>
          </a:p>
          <a:p>
            <a:pPr eaLnBrk="1" hangingPunct="1"/>
            <a:r>
              <a:rPr lang="en-US" smtClean="0"/>
              <a:t>Constraint:</a:t>
            </a:r>
          </a:p>
          <a:p>
            <a:pPr lvl="1" eaLnBrk="1" hangingPunct="1"/>
            <a:r>
              <a:rPr lang="en-US" smtClean="0"/>
              <a:t>Need to finish the works at T time.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Solution of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You are given an array </a:t>
            </a:r>
            <a:r>
              <a:rPr lang="en-US" b="1" dirty="0" smtClean="0"/>
              <a:t>A</a:t>
            </a:r>
            <a:r>
              <a:rPr lang="en-US" dirty="0" smtClean="0"/>
              <a:t> of integers, where each element indicates the time a thing takes for completion. You want to calculate the maximum number of things that you can do in the limited time that you have.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This is a simple Greedy-algorithm problem.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 each iteration, you have to greedily select the things which will take the minimum amount of time to complete.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Steps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dirty="0" smtClean="0"/>
              <a:t>Sort the array </a:t>
            </a:r>
            <a:r>
              <a:rPr lang="en-US" b="1" dirty="0" smtClean="0"/>
              <a:t>A</a:t>
            </a:r>
            <a:r>
              <a:rPr lang="en-US" dirty="0" smtClean="0"/>
              <a:t> in a non-decreasing order.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dirty="0" smtClean="0"/>
              <a:t>Select one item at a time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dirty="0" smtClean="0"/>
              <a:t>Complete the item if you have enough time (item’s time is less than your available time.)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dirty="0" smtClean="0"/>
              <a:t>Add one to </a:t>
            </a:r>
            <a:r>
              <a:rPr lang="en-US" b="1" dirty="0" err="1" smtClean="0"/>
              <a:t>numberOfThingsCompleted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So when should we use greedy algorithm?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7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Elements of Greedy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An greedy algorithm makes a sequence of choices, each of the choices that seems best at the moment is  chosen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NOT always produce an optimal solution</a:t>
            </a:r>
          </a:p>
          <a:p>
            <a:r>
              <a:rPr lang="en-US" altLang="en-US" dirty="0"/>
              <a:t>Problems that has the following 2 </a:t>
            </a:r>
            <a:r>
              <a:rPr lang="en-US" altLang="en-US" dirty="0" smtClean="0"/>
              <a:t>properties are good candidates for greedy algorithm.</a:t>
            </a:r>
            <a:endParaRPr lang="en-US" altLang="zh-TW" dirty="0" smtClean="0">
              <a:ea typeface="新細明體" charset="-120"/>
            </a:endParaRPr>
          </a:p>
          <a:p>
            <a:pPr lvl="1"/>
            <a:r>
              <a:rPr lang="en-US" altLang="zh-TW" sz="2000" dirty="0" smtClean="0">
                <a:ea typeface="新細明體" charset="-120"/>
              </a:rPr>
              <a:t>Greedy-choice property</a:t>
            </a:r>
          </a:p>
          <a:p>
            <a:pPr lvl="1"/>
            <a:r>
              <a:rPr lang="en-US" altLang="zh-TW" sz="2000" dirty="0" smtClean="0">
                <a:ea typeface="新細明體" charset="-120"/>
              </a:rPr>
              <a:t>Optimal </a:t>
            </a:r>
            <a:r>
              <a:rPr lang="en-US" altLang="zh-TW" sz="2000" dirty="0">
                <a:ea typeface="新細明體" charset="-120"/>
              </a:rPr>
              <a:t>substructure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8003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Greedy-Choice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globally optimal solution can be arrived at by making a locally optimal (greedy) choice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Make whatever choice seems best at the moment and then solve the sub-problem arising after the choice is made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The choice made by a greedy algorithm may depend on choices so far, but it cannot depend on any future choices or on the solutions to sub-problems</a:t>
            </a:r>
          </a:p>
          <a:p>
            <a:r>
              <a:rPr lang="en-US" altLang="zh-TW" dirty="0">
                <a:ea typeface="新細明體" charset="-120"/>
              </a:rPr>
              <a:t>Of course, we must prove that a greedy choice at each step yields a globally optimal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96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Optimal Substructures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zh-TW" dirty="0" smtClean="0">
                <a:ea typeface="新細明體" charset="-120"/>
              </a:rPr>
              <a:t>A problem exhibits optimal substructure if an optimal solution to the problem contains within it optimal solutions to sub-problems</a:t>
            </a:r>
            <a:endParaRPr lang="en-US" altLang="zh-TW" dirty="0">
              <a:ea typeface="新細明體" charset="-120"/>
            </a:endParaRPr>
          </a:p>
          <a:p>
            <a:pPr lvl="1" algn="just"/>
            <a:r>
              <a:rPr lang="en-US" altLang="zh-TW" dirty="0">
                <a:ea typeface="新細明體" charset="-120"/>
              </a:rPr>
              <a:t>If an optimal solution A to S begins with activity 1, then A’ = A – {1} is optimal to S’={</a:t>
            </a:r>
            <a:r>
              <a:rPr lang="en-US" altLang="zh-TW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S: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 err="1">
                <a:ea typeface="新細明體" charset="-120"/>
              </a:rPr>
              <a:t>s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 </a:t>
            </a:r>
            <a:r>
              <a:rPr lang="en-US" altLang="zh-TW" dirty="0">
                <a:ea typeface="新細明體" charset="-120"/>
              </a:rPr>
              <a:t>f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58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Activity selection problem</a:t>
            </a:r>
          </a:p>
          <a:p>
            <a:r>
              <a:rPr lang="en-US" dirty="0" smtClean="0"/>
              <a:t>Interval partitioning problem</a:t>
            </a:r>
          </a:p>
          <a:p>
            <a:r>
              <a:rPr lang="en-US" dirty="0" smtClean="0"/>
              <a:t>Job sequencing problem</a:t>
            </a:r>
          </a:p>
          <a:p>
            <a:r>
              <a:rPr lang="en-US" dirty="0" smtClean="0"/>
              <a:t>Fractional knapsack problem</a:t>
            </a:r>
          </a:p>
          <a:p>
            <a:r>
              <a:rPr lang="en-US" dirty="0" smtClean="0"/>
              <a:t>Prim’s minimum spanning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30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at </a:t>
            </a:r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selecting the job with earliest starting time or shortest </a:t>
            </a:r>
            <a:r>
              <a:rPr lang="en-US" dirty="0" smtClean="0"/>
              <a:t>duration does </a:t>
            </a:r>
            <a:r>
              <a:rPr lang="en-US" dirty="0"/>
              <a:t>not work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61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Chapter 16 (16.1 and 16.2) (</a:t>
            </a:r>
            <a:r>
              <a:rPr lang="en-US" dirty="0" err="1" smtClean="0"/>
              <a:t>Cormen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5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Greedy algorithm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i="1" smtClean="0"/>
              <a:t>greedy </a:t>
            </a:r>
            <a:r>
              <a:rPr lang="en-US" i="1" smtClean="0"/>
              <a:t>algorithm</a:t>
            </a:r>
            <a:r>
              <a:rPr lang="en-US" smtClean="0"/>
              <a:t> makes a </a:t>
            </a:r>
            <a:r>
              <a:rPr lang="en-US" b="1" smtClean="0"/>
              <a:t>locally optimal</a:t>
            </a:r>
            <a:r>
              <a:rPr lang="en-US" smtClean="0"/>
              <a:t> choice </a:t>
            </a:r>
            <a:r>
              <a:rPr lang="en-US" b="1" smtClean="0"/>
              <a:t>in the hope</a:t>
            </a:r>
            <a:r>
              <a:rPr lang="en-US" smtClean="0"/>
              <a:t> that this choice will </a:t>
            </a:r>
            <a:r>
              <a:rPr lang="en-US" b="1" smtClean="0"/>
              <a:t>lead to a globally optimal </a:t>
            </a:r>
            <a:r>
              <a:rPr lang="en-US" smtClean="0"/>
              <a:t>solution.</a:t>
            </a:r>
          </a:p>
          <a:p>
            <a:pPr eaLnBrk="1" hangingPunct="1"/>
            <a:r>
              <a:rPr lang="en-US" smtClean="0"/>
              <a:t>Greedy algorithms do not always yield optimal solutions, but for many problems they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do you decide which choice is optimal?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For any optimization there are 2 key things.</a:t>
            </a:r>
          </a:p>
          <a:p>
            <a:pPr lvl="1" eaLnBrk="1" hangingPunct="1"/>
            <a:r>
              <a:rPr lang="en-US" smtClean="0"/>
              <a:t>An objective function</a:t>
            </a:r>
          </a:p>
          <a:p>
            <a:pPr lvl="2" eaLnBrk="1" hangingPunct="1"/>
            <a:r>
              <a:rPr lang="en-US" smtClean="0"/>
              <a:t>Normally maximize or minimize something</a:t>
            </a:r>
          </a:p>
          <a:p>
            <a:pPr lvl="1" eaLnBrk="1" hangingPunct="1"/>
            <a:r>
              <a:rPr lang="en-US" smtClean="0"/>
              <a:t>A set of constraints</a:t>
            </a:r>
          </a:p>
          <a:p>
            <a:pPr lvl="2" eaLnBrk="1" hangingPunct="1"/>
            <a:r>
              <a:rPr lang="en-US" smtClean="0"/>
              <a:t>What resources and limitation we have.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do you decide which choice is optimal?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smtClean="0"/>
              <a:t>Assume that you have an </a:t>
            </a:r>
            <a:r>
              <a:rPr lang="en-US" b="1" smtClean="0"/>
              <a:t>objective function</a:t>
            </a:r>
            <a:r>
              <a:rPr lang="en-US" smtClean="0"/>
              <a:t> that needs to be optimized (either maximized or minimized) at a given point. </a:t>
            </a:r>
          </a:p>
          <a:p>
            <a:pPr algn="just" eaLnBrk="1" hangingPunct="1"/>
            <a:r>
              <a:rPr lang="en-US" smtClean="0"/>
              <a:t>A Greedy algorithm makes greedy choices at each step to ensure that the objective function is optimized. </a:t>
            </a:r>
          </a:p>
          <a:p>
            <a:pPr algn="just" eaLnBrk="1" hangingPunct="1"/>
            <a:r>
              <a:rPr lang="en-US" smtClean="0"/>
              <a:t>The Greedy algorithm has only one shot to compute the optimal solution so that </a:t>
            </a:r>
            <a:r>
              <a:rPr lang="en-US" b="1" smtClean="0"/>
              <a:t>it never goes back and reverses the decision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Make </a:t>
            </a:r>
            <a:r>
              <a:rPr lang="en-US" dirty="0"/>
              <a:t>greedy choice at the beginning of each iteration</a:t>
            </a:r>
          </a:p>
          <a:p>
            <a:pPr eaLnBrk="1" hangingPunct="1"/>
            <a:r>
              <a:rPr lang="en-US" dirty="0"/>
              <a:t>Create sub problem</a:t>
            </a:r>
          </a:p>
          <a:p>
            <a:pPr eaLnBrk="1" hangingPunct="1"/>
            <a:r>
              <a:rPr lang="en-US" dirty="0"/>
              <a:t>Solve the sub </a:t>
            </a:r>
            <a:r>
              <a:rPr lang="en-US" dirty="0" smtClean="0"/>
              <a:t>problem</a:t>
            </a:r>
          </a:p>
          <a:p>
            <a:pPr lvl="1" eaLnBrk="1" hangingPunct="1"/>
            <a:r>
              <a:rPr lang="en-US" dirty="0" smtClean="0"/>
              <a:t>How?</a:t>
            </a:r>
          </a:p>
          <a:p>
            <a:pPr lvl="1" eaLnBrk="1" hangingPunct="1"/>
            <a:r>
              <a:rPr lang="en-US" dirty="0"/>
              <a:t>Continue first two steps until the all the </a:t>
            </a:r>
            <a:r>
              <a:rPr lang="en-US" dirty="0" smtClean="0"/>
              <a:t>sub-problems are solved.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2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Activity selection problem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Activity Selection Problem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The </a:t>
            </a:r>
            <a:r>
              <a:rPr lang="en-US" b="1" dirty="0" smtClean="0"/>
              <a:t>activity selection problem</a:t>
            </a:r>
            <a:r>
              <a:rPr lang="en-US" dirty="0" smtClean="0"/>
              <a:t> is a classic optimization problem concerning the selection of </a:t>
            </a:r>
            <a:r>
              <a:rPr lang="en-US" b="1" dirty="0" smtClean="0"/>
              <a:t>non-conflicting</a:t>
            </a:r>
            <a:r>
              <a:rPr lang="en-US" dirty="0" smtClean="0"/>
              <a:t> activities to perform within a given time frame. </a:t>
            </a:r>
          </a:p>
          <a:p>
            <a:pPr algn="just" eaLnBrk="1" hangingPunct="1"/>
            <a:r>
              <a:rPr lang="en-US" dirty="0" smtClean="0"/>
              <a:t>The problem is to select the </a:t>
            </a:r>
            <a:r>
              <a:rPr lang="en-US" b="1" dirty="0" smtClean="0"/>
              <a:t>maximum number of activities </a:t>
            </a:r>
            <a:r>
              <a:rPr lang="en-US" dirty="0" smtClean="0"/>
              <a:t>that can be </a:t>
            </a:r>
            <a:r>
              <a:rPr lang="en-US" b="1" dirty="0" smtClean="0"/>
              <a:t>performed by a single </a:t>
            </a:r>
            <a:r>
              <a:rPr lang="en-US" dirty="0" smtClean="0"/>
              <a:t>person or machine, assuming that a person can only </a:t>
            </a:r>
            <a:r>
              <a:rPr lang="en-US" b="1" dirty="0" smtClean="0"/>
              <a:t>work on a single activity at a time</a:t>
            </a:r>
            <a:r>
              <a:rPr lang="en-US" dirty="0" smtClean="0"/>
              <a:t>.</a:t>
            </a:r>
          </a:p>
          <a:p>
            <a:pPr algn="just" eaLnBrk="1" hangingPunct="1"/>
            <a:r>
              <a:rPr lang="en-US" dirty="0" smtClean="0"/>
              <a:t>A classic application of this problem is in </a:t>
            </a:r>
            <a:r>
              <a:rPr lang="en-US" b="1" dirty="0" smtClean="0"/>
              <a:t>scheduling</a:t>
            </a:r>
            <a:r>
              <a:rPr lang="en-US" dirty="0" smtClean="0"/>
              <a:t> a room for multiple competing events, each having its own time requirements (start and end time).</a:t>
            </a:r>
          </a:p>
          <a:p>
            <a:pPr algn="just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6880</TotalTime>
  <Words>1554</Words>
  <Application>Microsoft Office PowerPoint</Application>
  <PresentationFormat>On-screen Show (4:3)</PresentationFormat>
  <Paragraphs>193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Oriel</vt:lpstr>
      <vt:lpstr>Greedy Algorithm</vt:lpstr>
      <vt:lpstr>designing and analyzing efficient algorithms</vt:lpstr>
      <vt:lpstr>Greedy algorithm</vt:lpstr>
      <vt:lpstr>Greedy algorithm</vt:lpstr>
      <vt:lpstr>How do you decide which choice is optimal?</vt:lpstr>
      <vt:lpstr>How do you decide which choice is optimal?</vt:lpstr>
      <vt:lpstr>Steps of Greedy algorithm</vt:lpstr>
      <vt:lpstr>Activity selection problem</vt:lpstr>
      <vt:lpstr>Activity Selection Problem</vt:lpstr>
      <vt:lpstr>Activity Selection Problem- Example</vt:lpstr>
      <vt:lpstr>Activity Selection Problem- Example</vt:lpstr>
      <vt:lpstr>Activity Selection Problem- Another Example</vt:lpstr>
      <vt:lpstr>How to solve?</vt:lpstr>
      <vt:lpstr>Activity Selection Problem- Greedy Algorithm</vt:lpstr>
      <vt:lpstr>Activity Selection Problem –iterative solution</vt:lpstr>
      <vt:lpstr>Activity Selection Problem – recursive solution</vt:lpstr>
      <vt:lpstr>Coin changing problem</vt:lpstr>
      <vt:lpstr>Another example – coin changing problem</vt:lpstr>
      <vt:lpstr>Solution</vt:lpstr>
      <vt:lpstr>Coin Changing problem – recursive solution</vt:lpstr>
      <vt:lpstr>Coin Changing problem – iterative solution</vt:lpstr>
      <vt:lpstr>Try the following</vt:lpstr>
      <vt:lpstr>Knapsack problem</vt:lpstr>
      <vt:lpstr>What is knapsack problem</vt:lpstr>
      <vt:lpstr>2 types of knapsack problems</vt:lpstr>
      <vt:lpstr>0-1 knapsack problem</vt:lpstr>
      <vt:lpstr>0-1 knapsack problem</vt:lpstr>
      <vt:lpstr>0-1 knapsack problem</vt:lpstr>
      <vt:lpstr>0-1 knapsack problem</vt:lpstr>
      <vt:lpstr>Fractional knapsack problem</vt:lpstr>
      <vt:lpstr>Another Example</vt:lpstr>
      <vt:lpstr>Solution of Example</vt:lpstr>
      <vt:lpstr>So when should we use greedy algorithm?</vt:lpstr>
      <vt:lpstr>Elements of Greedy Strategy</vt:lpstr>
      <vt:lpstr>Greedy-Choice Property</vt:lpstr>
      <vt:lpstr>Optimal Substructures</vt:lpstr>
      <vt:lpstr>Application</vt:lpstr>
      <vt:lpstr>Try at home</vt:lpstr>
      <vt:lpstr>Reference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Tanjina Helaly</cp:lastModifiedBy>
  <cp:revision>39</cp:revision>
  <dcterms:created xsi:type="dcterms:W3CDTF">2017-10-24T13:42:10Z</dcterms:created>
  <dcterms:modified xsi:type="dcterms:W3CDTF">2017-11-06T07:36:27Z</dcterms:modified>
</cp:coreProperties>
</file>