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6" r:id="rId8"/>
    <p:sldId id="267" r:id="rId9"/>
    <p:sldId id="268" r:id="rId10"/>
    <p:sldId id="271" r:id="rId11"/>
    <p:sldId id="272" r:id="rId12"/>
    <p:sldId id="269" r:id="rId13"/>
    <p:sldId id="277" r:id="rId14"/>
    <p:sldId id="278" r:id="rId15"/>
    <p:sldId id="270" r:id="rId16"/>
    <p:sldId id="279" r:id="rId17"/>
    <p:sldId id="280" r:id="rId18"/>
    <p:sldId id="273" r:id="rId19"/>
    <p:sldId id="281" r:id="rId20"/>
    <p:sldId id="282" r:id="rId21"/>
    <p:sldId id="274" r:id="rId22"/>
    <p:sldId id="283" r:id="rId23"/>
    <p:sldId id="284" r:id="rId24"/>
    <p:sldId id="275" r:id="rId25"/>
    <p:sldId id="276" r:id="rId26"/>
    <p:sldId id="286" r:id="rId27"/>
    <p:sldId id="287" r:id="rId28"/>
    <p:sldId id="288" r:id="rId29"/>
    <p:sldId id="308" r:id="rId30"/>
    <p:sldId id="292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9" r:id="rId45"/>
    <p:sldId id="291" r:id="rId46"/>
    <p:sldId id="29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00" y="1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3702E9-85DB-446F-A8AE-116A1CCA228F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smtClean="0"/>
              <a:t>Helaly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495800" y="55626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Tree: Connected Acyclic Graph</a:t>
            </a:r>
          </a:p>
          <a:p>
            <a:r>
              <a:rPr lang="en-US" dirty="0" smtClean="0"/>
              <a:t>Spanning Tree: A tree that contains all vertices.</a:t>
            </a:r>
          </a:p>
          <a:p>
            <a:pPr lvl="1"/>
            <a:r>
              <a:rPr lang="en-US" dirty="0" smtClean="0"/>
              <a:t>Formal definition: Given an connected weighted graph G, a Spanning tree is a </a:t>
            </a:r>
            <a:r>
              <a:rPr lang="en-US" dirty="0" err="1" smtClean="0"/>
              <a:t>subgraph</a:t>
            </a:r>
            <a:r>
              <a:rPr lang="en-US" dirty="0" smtClean="0"/>
              <a:t> that connects all vertices and acyclic.</a:t>
            </a:r>
          </a:p>
          <a:p>
            <a:r>
              <a:rPr lang="en-US" dirty="0" smtClean="0"/>
              <a:t>Minimum Spanning tree:</a:t>
            </a:r>
          </a:p>
          <a:p>
            <a:pPr lvl="1"/>
            <a:r>
              <a:rPr lang="en-US" dirty="0" smtClean="0"/>
              <a:t>Given a graph(V,E) and edge weights function w: E -&gt; R, find the spanning tree of minimum weight.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non-black.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non-black.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non-black.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467600" cy="1143000"/>
          </a:xfrm>
        </p:spPr>
        <p:txBody>
          <a:bodyPr/>
          <a:lstStyle/>
          <a:p>
            <a:pPr algn="ctr"/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ALgorithm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the shortest edge in a graph</a:t>
            </a:r>
          </a:p>
          <a:p>
            <a:r>
              <a:rPr lang="en-US" dirty="0" smtClean="0"/>
              <a:t>Select the next shortest edge which does not create a cycle</a:t>
            </a:r>
          </a:p>
          <a:p>
            <a:r>
              <a:rPr lang="en-US" dirty="0" smtClean="0"/>
              <a:t>Repeat step 2 until all vertices have been connected.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Algorithm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𝐾𝑟𝑢𝑠𝑘𝑎𝑙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1 </m:t>
                      </m:r>
                      <m:r>
                        <a:rPr lang="en-US" sz="1600" b="0" i="1" smtClean="0">
                          <a:latin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</a:rPr>
                        <m:t>=∅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2 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3      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𝑀𝑎𝑘𝑒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4 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𝑠𝑜𝑟𝑡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𝑎𝑠𝑐𝑒𝑛𝑑𝑖𝑛𝑔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𝑜𝑟𝑑𝑒𝑟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5  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6       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7               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8               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𝑈𝑛𝑖𝑜𝑛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9  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𝑟𝑒𝑡𝑢𝑟𝑛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72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5" name="Group 57"/>
          <p:cNvGrpSpPr/>
          <p:nvPr/>
        </p:nvGrpSpPr>
        <p:grpSpPr>
          <a:xfrm>
            <a:off x="1219200" y="15240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19200" y="4177006"/>
            <a:ext cx="6400800" cy="2245828"/>
            <a:chOff x="1219200" y="3581400"/>
            <a:chExt cx="6400800" cy="2245828"/>
          </a:xfrm>
        </p:grpSpPr>
        <p:sp>
          <p:nvSpPr>
            <p:cNvPr id="58" name="Oval 57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67" name="Straight Connector 66"/>
            <p:cNvCxnSpPr>
              <a:stCxn id="58" idx="7"/>
              <a:endCxn id="64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6"/>
              <a:endCxn id="60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8" idx="5"/>
              <a:endCxn id="63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0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4" idx="6"/>
              <a:endCxn id="65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5" idx="3"/>
              <a:endCxn id="59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9" idx="3"/>
              <a:endCxn id="63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4" idx="4"/>
              <a:endCxn id="63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6" idx="4"/>
              <a:endCxn id="62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5"/>
              <a:endCxn id="62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81600" y="54944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44948" y="55194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7467600" cy="4873752"/>
          </a:xfrm>
        </p:spPr>
        <p:txBody>
          <a:bodyPr/>
          <a:lstStyle/>
          <a:p>
            <a:r>
              <a:rPr lang="en-US" dirty="0" smtClean="0"/>
              <a:t>Given the graph below, create the MST using </a:t>
            </a:r>
            <a:r>
              <a:rPr lang="en-US" dirty="0" err="1" smtClean="0"/>
              <a:t>Kruskal’s</a:t>
            </a:r>
            <a:r>
              <a:rPr lang="en-US" dirty="0" smtClean="0"/>
              <a:t> algorithm.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110206"/>
            <a:ext cx="6400800" cy="2223794"/>
            <a:chOff x="1219200" y="3581400"/>
            <a:chExt cx="6400800" cy="2223794"/>
          </a:xfrm>
        </p:grpSpPr>
        <p:sp>
          <p:nvSpPr>
            <p:cNvPr id="5" name="Oval 4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4" name="Straight Connector 13"/>
            <p:cNvCxnSpPr>
              <a:stCxn id="5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544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 Set.</a:t>
            </a:r>
          </a:p>
          <a:p>
            <a:r>
              <a:rPr lang="en-US" sz="2000" dirty="0" smtClean="0"/>
              <a:t>One vertex in each node</a:t>
            </a:r>
          </a:p>
          <a:p>
            <a:r>
              <a:rPr lang="en-US" sz="2000" dirty="0" smtClean="0"/>
              <a:t>Edges are arranged in ascending order of cost.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335020"/>
            <a:ext cx="5410200" cy="1915026"/>
            <a:chOff x="1219200" y="3657600"/>
            <a:chExt cx="6400800" cy="2057400"/>
          </a:xfrm>
        </p:grpSpPr>
        <p:sp>
          <p:nvSpPr>
            <p:cNvPr id="5" name="Oval 4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35802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63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G-H.</a:t>
            </a:r>
          </a:p>
          <a:p>
            <a:r>
              <a:rPr lang="en-US" sz="2000" dirty="0" smtClean="0"/>
              <a:t>As G and H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3703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G-H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3335020"/>
              <a:ext cx="5410200" cy="1915026"/>
              <a:chOff x="1219200" y="3657600"/>
              <a:chExt cx="6400800" cy="2057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192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004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2390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14800" y="5334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943600" y="5334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286000" y="5334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3657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114800" y="3657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943600" y="3733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1985736" y="5108194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89716" y="5047521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072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G-F.</a:t>
            </a:r>
          </a:p>
          <a:p>
            <a:r>
              <a:rPr lang="en-US" sz="2000" dirty="0" smtClean="0"/>
              <a:t>As G and F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20228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G-F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14" name="Group 13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2000" y="3335020"/>
                <a:ext cx="5410200" cy="1915026"/>
                <a:chOff x="1219200" y="3657600"/>
                <a:chExt cx="6400800" cy="2057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219200" y="4495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00400" y="4495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7239000" y="4495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114800" y="53340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943600" y="53340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86000" y="53340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</a:t>
                  </a: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86000" y="36576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114800" y="36576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943600" y="3733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1985736" y="5108194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389716" y="5047521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en-US" sz="2000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3531507" y="5088540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11171" y="503449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90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C-I.</a:t>
            </a:r>
          </a:p>
          <a:p>
            <a:r>
              <a:rPr lang="en-US" sz="2000" dirty="0" smtClean="0"/>
              <a:t>As C and I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07739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C-I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17" name="Group 16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762000" y="3335020"/>
                  <a:ext cx="5410200" cy="1915026"/>
                  <a:chOff x="1219200" y="3657600"/>
                  <a:chExt cx="6400800" cy="205740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1219200" y="4495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200400" y="4495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</a:t>
                    </a:r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7239000" y="4495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114800" y="53340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43600" y="53340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2286000" y="53340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2286000" y="36576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4114800" y="36576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943600" y="3733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985736" y="5108194"/>
                  <a:ext cx="12237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389716" y="5047521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  <a:endParaRPr lang="en-US" sz="2000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3531507" y="5088540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11171" y="503449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  <a:endParaRPr lang="en-US" sz="2000" dirty="0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rot="5400000">
              <a:off x="2719331" y="3629850"/>
              <a:ext cx="529431" cy="54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87436" y="390243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340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A-B.</a:t>
            </a:r>
          </a:p>
          <a:p>
            <a:r>
              <a:rPr lang="en-US" sz="2000" dirty="0" smtClean="0"/>
              <a:t>As A and B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2803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A-B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20" name="Group 19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762000" y="3335020"/>
                    <a:ext cx="5410200" cy="1915026"/>
                    <a:chOff x="1219200" y="3657600"/>
                    <a:chExt cx="6400800" cy="205740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1219200" y="4495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p:txBody>
                </p:sp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3200400" y="4495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7239000" y="4495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4114800" y="53340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p:txBody>
                </p:sp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5943600" y="53340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2286000" y="53340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p:txBody>
                </p: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286000" y="36576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114800" y="36576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943600" y="3733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p:txBody>
                </p: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985736" y="5108194"/>
                    <a:ext cx="12237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389716" y="5047521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1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531507" y="5088540"/>
                  <a:ext cx="12237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4111171" y="503449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 rot="5400000">
                <a:off x="2719331" y="3629850"/>
                <a:ext cx="529431" cy="545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87436" y="390243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  <a:endParaRPr lang="en-US" sz="20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rot="5400000" flipH="1" flipV="1">
              <a:off x="1109152" y="3565443"/>
              <a:ext cx="529431" cy="673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12850" y="3618729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080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C-F.</a:t>
            </a:r>
          </a:p>
          <a:p>
            <a:r>
              <a:rPr lang="en-US" sz="2000" dirty="0" smtClean="0"/>
              <a:t>As C and F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25888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C-F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62000" y="3335020"/>
                      <a:ext cx="5410200" cy="1915026"/>
                      <a:chOff x="1219200" y="3657600"/>
                      <a:chExt cx="6400800" cy="2057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12192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32004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I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72390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E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41148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G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59436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F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22860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H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22860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B</a:t>
                        </a:r>
                      </a:p>
                    </p:txBody>
                  </p:sp>
                  <p:sp>
                    <p:nvSpPr>
                      <p:cNvPr id="12" name="Oval 11"/>
                      <p:cNvSpPr/>
                      <p:nvPr/>
                    </p:nvSpPr>
                    <p:spPr>
                      <a:xfrm>
                        <a:off x="41148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C</a:t>
                        </a:r>
                      </a:p>
                    </p:txBody>
                  </p:sp>
                  <p:sp>
                    <p:nvSpPr>
                      <p:cNvPr id="13" name="Oval 12"/>
                      <p:cNvSpPr/>
                      <p:nvPr/>
                    </p:nvSpPr>
                    <p:spPr>
                      <a:xfrm>
                        <a:off x="5943600" y="3733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D</a:t>
                        </a:r>
                      </a:p>
                    </p:txBody>
                  </p:sp>
                </p:grp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985736" y="5108194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389716" y="5047521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531507" y="5088540"/>
                    <a:ext cx="12237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11171" y="503449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2719331" y="3629850"/>
                  <a:ext cx="529431" cy="5451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887436" y="390243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109152" y="3565443"/>
                <a:ext cx="529431" cy="673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212850" y="3618729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rot="16200000" flipH="1">
              <a:off x="3488561" y="3633505"/>
              <a:ext cx="1309627" cy="1318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11171" y="411244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7469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G-I.</a:t>
            </a:r>
          </a:p>
          <a:p>
            <a:r>
              <a:rPr lang="en-US" sz="2000" dirty="0" smtClean="0"/>
              <a:t>As G and I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</a:t>
            </a:r>
            <a:r>
              <a:rPr lang="en-US" sz="2000" b="1" dirty="0" smtClean="0"/>
              <a:t>do not </a:t>
            </a:r>
            <a:r>
              <a:rPr lang="en-US" sz="2000" dirty="0" smtClean="0"/>
              <a:t>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5685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G-I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62000" y="3335020"/>
                      <a:ext cx="5410200" cy="1915026"/>
                      <a:chOff x="1219200" y="3657600"/>
                      <a:chExt cx="6400800" cy="2057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12192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32004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I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72390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E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41148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G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59436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F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22860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H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22860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B</a:t>
                        </a:r>
                      </a:p>
                    </p:txBody>
                  </p:sp>
                  <p:sp>
                    <p:nvSpPr>
                      <p:cNvPr id="12" name="Oval 11"/>
                      <p:cNvSpPr/>
                      <p:nvPr/>
                    </p:nvSpPr>
                    <p:spPr>
                      <a:xfrm>
                        <a:off x="41148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C</a:t>
                        </a:r>
                      </a:p>
                    </p:txBody>
                  </p:sp>
                  <p:sp>
                    <p:nvSpPr>
                      <p:cNvPr id="13" name="Oval 12"/>
                      <p:cNvSpPr/>
                      <p:nvPr/>
                    </p:nvSpPr>
                    <p:spPr>
                      <a:xfrm>
                        <a:off x="5943600" y="3733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D</a:t>
                        </a:r>
                      </a:p>
                    </p:txBody>
                  </p:sp>
                </p:grp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985736" y="5108194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389716" y="5047521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531507" y="5088540"/>
                    <a:ext cx="12237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11171" y="503449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2719331" y="3629850"/>
                  <a:ext cx="529431" cy="5451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887436" y="390243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109152" y="3565443"/>
                <a:ext cx="529431" cy="673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212850" y="3618729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rot="16200000" flipH="1">
              <a:off x="3488561" y="3633505"/>
              <a:ext cx="1309627" cy="1318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11171" y="411244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977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C-D.</a:t>
            </a:r>
          </a:p>
          <a:p>
            <a:r>
              <a:rPr lang="en-US" sz="2000" dirty="0" smtClean="0"/>
              <a:t>As C and D </a:t>
            </a:r>
            <a:r>
              <a:rPr lang="en-US" sz="2000" b="1" dirty="0" smtClean="0"/>
              <a:t>are not in same </a:t>
            </a:r>
            <a:r>
              <a:rPr lang="en-US" sz="2000" dirty="0" smtClean="0"/>
              <a:t>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6099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C-D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7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923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H-I.</a:t>
            </a:r>
          </a:p>
          <a:p>
            <a:r>
              <a:rPr lang="en-US" sz="2000" dirty="0" smtClean="0"/>
              <a:t>As H and I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</a:t>
            </a:r>
            <a:r>
              <a:rPr lang="en-US" sz="2000" b="1" dirty="0" smtClean="0"/>
              <a:t>do not </a:t>
            </a:r>
            <a:r>
              <a:rPr lang="en-US" sz="2000" dirty="0" smtClean="0"/>
              <a:t>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632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2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</a:p>
          <a:p>
            <a:r>
              <a:rPr lang="en-US" dirty="0" smtClean="0"/>
              <a:t>Face verification</a:t>
            </a:r>
          </a:p>
          <a:p>
            <a:r>
              <a:rPr lang="en-US" dirty="0" smtClean="0"/>
              <a:t>Avoid cycle in network</a:t>
            </a:r>
          </a:p>
          <a:p>
            <a:r>
              <a:rPr lang="en-US" dirty="0" smtClean="0"/>
              <a:t>Network design(communication, electrical, computer, road) </a:t>
            </a:r>
          </a:p>
          <a:p>
            <a:r>
              <a:rPr lang="en-US" dirty="0" smtClean="0"/>
              <a:t>Reducing data storage in sequencing amino acid in protein.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A-H.</a:t>
            </a:r>
          </a:p>
          <a:p>
            <a:r>
              <a:rPr lang="en-US" sz="2000" dirty="0" smtClean="0"/>
              <a:t>As A and H </a:t>
            </a:r>
            <a:r>
              <a:rPr lang="en-US" sz="2000" b="1" dirty="0" smtClean="0"/>
              <a:t>are not in same </a:t>
            </a:r>
            <a:r>
              <a:rPr lang="en-US" sz="2000" dirty="0" smtClean="0"/>
              <a:t>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808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A-H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210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B-C.</a:t>
            </a:r>
          </a:p>
          <a:p>
            <a:r>
              <a:rPr lang="en-US" sz="2000" dirty="0" smtClean="0"/>
              <a:t>As B and C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</a:t>
            </a:r>
            <a:r>
              <a:rPr lang="en-US" sz="2000" b="1" dirty="0" smtClean="0"/>
              <a:t>do not</a:t>
            </a:r>
            <a:r>
              <a:rPr lang="en-US" sz="2000" dirty="0" smtClean="0"/>
              <a:t>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4052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789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D-E.</a:t>
            </a:r>
          </a:p>
          <a:p>
            <a:r>
              <a:rPr lang="en-US" sz="2000" dirty="0" smtClean="0"/>
              <a:t>As D and E </a:t>
            </a:r>
            <a:r>
              <a:rPr lang="en-US" sz="2000" b="1" dirty="0" smtClean="0"/>
              <a:t>are in not same </a:t>
            </a:r>
            <a:r>
              <a:rPr lang="en-US" sz="2000" dirty="0" smtClean="0"/>
              <a:t>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49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D-E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</a:t>
                      </a:r>
                      <a:endParaRPr lang="en-US" sz="1200" b="1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3264094"/>
              <a:ext cx="5410200" cy="2069906"/>
              <a:chOff x="762000" y="3264094"/>
              <a:chExt cx="5410200" cy="206990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762000" y="3335020"/>
                        <a:ext cx="5410200" cy="1998980"/>
                        <a:chOff x="762000" y="3335020"/>
                        <a:chExt cx="5410200" cy="1998980"/>
                      </a:xfrm>
                    </p:grpSpPr>
                    <p:grpSp>
                      <p:nvGrpSpPr>
                        <p:cNvPr id="4" name="Group 3"/>
                        <p:cNvGrpSpPr/>
                        <p:nvPr/>
                      </p:nvGrpSpPr>
                      <p:grpSpPr>
                        <a:xfrm>
                          <a:off x="762000" y="3335020"/>
                          <a:ext cx="5410200" cy="1915026"/>
                          <a:chOff x="1219200" y="3657600"/>
                          <a:chExt cx="6400800" cy="2057400"/>
                        </a:xfrm>
                      </p:grpSpPr>
                      <p:sp>
                        <p:nvSpPr>
                          <p:cNvPr id="5" name="Oval 4"/>
                          <p:cNvSpPr/>
                          <p:nvPr/>
                        </p:nvSpPr>
                        <p:spPr>
                          <a:xfrm>
                            <a:off x="12192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6" name="Oval 5"/>
                          <p:cNvSpPr/>
                          <p:nvPr/>
                        </p:nvSpPr>
                        <p:spPr>
                          <a:xfrm>
                            <a:off x="32004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I</a:t>
                            </a:r>
                          </a:p>
                        </p:txBody>
                      </p:sp>
                      <p:sp>
                        <p:nvSpPr>
                          <p:cNvPr id="7" name="Oval 6"/>
                          <p:cNvSpPr/>
                          <p:nvPr/>
                        </p:nvSpPr>
                        <p:spPr>
                          <a:xfrm>
                            <a:off x="72390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8" name="Oval 7"/>
                          <p:cNvSpPr/>
                          <p:nvPr/>
                        </p:nvSpPr>
                        <p:spPr>
                          <a:xfrm>
                            <a:off x="41148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G</a:t>
                            </a:r>
                          </a:p>
                        </p:txBody>
                      </p:sp>
                      <p:sp>
                        <p:nvSpPr>
                          <p:cNvPr id="9" name="Oval 8"/>
                          <p:cNvSpPr/>
                          <p:nvPr/>
                        </p:nvSpPr>
                        <p:spPr>
                          <a:xfrm>
                            <a:off x="59436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F</a:t>
                            </a:r>
                          </a:p>
                        </p:txBody>
                      </p:sp>
                      <p:sp>
                        <p:nvSpPr>
                          <p:cNvPr id="10" name="Oval 9"/>
                          <p:cNvSpPr/>
                          <p:nvPr/>
                        </p:nvSpPr>
                        <p:spPr>
                          <a:xfrm>
                            <a:off x="22860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H</a:t>
                            </a:r>
                          </a:p>
                        </p:txBody>
                      </p:sp>
                      <p:sp>
                        <p:nvSpPr>
                          <p:cNvPr id="11" name="Oval 10"/>
                          <p:cNvSpPr/>
                          <p:nvPr/>
                        </p:nvSpPr>
                        <p:spPr>
                          <a:xfrm>
                            <a:off x="22860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12" name="Oval 11"/>
                          <p:cNvSpPr/>
                          <p:nvPr/>
                        </p:nvSpPr>
                        <p:spPr>
                          <a:xfrm>
                            <a:off x="41148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C</a:t>
                            </a:r>
                          </a:p>
                        </p:txBody>
                      </p:sp>
                      <p:sp>
                        <p:nvSpPr>
                          <p:cNvPr id="13" name="Oval 12"/>
                          <p:cNvSpPr/>
                          <p:nvPr/>
                        </p:nvSpPr>
                        <p:spPr>
                          <a:xfrm>
                            <a:off x="5943600" y="3733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D</a:t>
                            </a:r>
                          </a:p>
                        </p:txBody>
                      </p: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>
                          <a:off x="1985736" y="5108194"/>
                          <a:ext cx="122373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TextBox 15"/>
                        <p:cNvSpPr txBox="1"/>
                        <p:nvPr/>
                      </p:nvSpPr>
                      <p:spPr>
                        <a:xfrm>
                          <a:off x="2389716" y="5047521"/>
                          <a:ext cx="240092" cy="2864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en-US" sz="2000" dirty="0"/>
                        </a:p>
                      </p:txBody>
                    </p:sp>
                  </p:grp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>
                        <a:off x="3531507" y="5088540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4111171" y="5034496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2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5400000">
                      <a:off x="2719331" y="3629850"/>
                      <a:ext cx="529431" cy="54517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87436" y="390243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4" name="Straight Connector 23"/>
                  <p:cNvCxnSpPr/>
                  <p:nvPr/>
                </p:nvCxnSpPr>
                <p:spPr>
                  <a:xfrm rot="5400000" flipH="1" flipV="1">
                    <a:off x="1109152" y="3565443"/>
                    <a:ext cx="529431" cy="6739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12850" y="3618729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4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7" name="Straight Connector 26"/>
                <p:cNvCxnSpPr/>
                <p:nvPr/>
              </p:nvCxnSpPr>
              <p:spPr>
                <a:xfrm rot="16200000" flipH="1">
                  <a:off x="3488561" y="3633505"/>
                  <a:ext cx="1309627" cy="1318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4111171" y="411244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531507" y="3527292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28708" y="3264094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  <a:endParaRPr lang="en-US" sz="20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5077279" y="3583265"/>
              <a:ext cx="820047" cy="58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63721" y="3618729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209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the last 3 edges.</a:t>
            </a:r>
          </a:p>
          <a:p>
            <a:r>
              <a:rPr lang="en-US" sz="2000" dirty="0" smtClean="0"/>
              <a:t>E &amp; F, B &amp; H, D &amp; F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no need to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057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E-F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B-H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D-F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3264094"/>
              <a:ext cx="5410200" cy="2069906"/>
              <a:chOff x="762000" y="3264094"/>
              <a:chExt cx="5410200" cy="206990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762000" y="3335020"/>
                        <a:ext cx="5410200" cy="1998980"/>
                        <a:chOff x="762000" y="3335020"/>
                        <a:chExt cx="5410200" cy="1998980"/>
                      </a:xfrm>
                    </p:grpSpPr>
                    <p:grpSp>
                      <p:nvGrpSpPr>
                        <p:cNvPr id="4" name="Group 3"/>
                        <p:cNvGrpSpPr/>
                        <p:nvPr/>
                      </p:nvGrpSpPr>
                      <p:grpSpPr>
                        <a:xfrm>
                          <a:off x="762000" y="3335020"/>
                          <a:ext cx="5410200" cy="1915026"/>
                          <a:chOff x="1219200" y="3657600"/>
                          <a:chExt cx="6400800" cy="2057400"/>
                        </a:xfrm>
                      </p:grpSpPr>
                      <p:sp>
                        <p:nvSpPr>
                          <p:cNvPr id="5" name="Oval 4"/>
                          <p:cNvSpPr/>
                          <p:nvPr/>
                        </p:nvSpPr>
                        <p:spPr>
                          <a:xfrm>
                            <a:off x="12192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6" name="Oval 5"/>
                          <p:cNvSpPr/>
                          <p:nvPr/>
                        </p:nvSpPr>
                        <p:spPr>
                          <a:xfrm>
                            <a:off x="32004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I</a:t>
                            </a:r>
                          </a:p>
                        </p:txBody>
                      </p:sp>
                      <p:sp>
                        <p:nvSpPr>
                          <p:cNvPr id="7" name="Oval 6"/>
                          <p:cNvSpPr/>
                          <p:nvPr/>
                        </p:nvSpPr>
                        <p:spPr>
                          <a:xfrm>
                            <a:off x="72390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8" name="Oval 7"/>
                          <p:cNvSpPr/>
                          <p:nvPr/>
                        </p:nvSpPr>
                        <p:spPr>
                          <a:xfrm>
                            <a:off x="41148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G</a:t>
                            </a:r>
                          </a:p>
                        </p:txBody>
                      </p:sp>
                      <p:sp>
                        <p:nvSpPr>
                          <p:cNvPr id="9" name="Oval 8"/>
                          <p:cNvSpPr/>
                          <p:nvPr/>
                        </p:nvSpPr>
                        <p:spPr>
                          <a:xfrm>
                            <a:off x="59436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F</a:t>
                            </a:r>
                          </a:p>
                        </p:txBody>
                      </p:sp>
                      <p:sp>
                        <p:nvSpPr>
                          <p:cNvPr id="10" name="Oval 9"/>
                          <p:cNvSpPr/>
                          <p:nvPr/>
                        </p:nvSpPr>
                        <p:spPr>
                          <a:xfrm>
                            <a:off x="22860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H</a:t>
                            </a:r>
                          </a:p>
                        </p:txBody>
                      </p:sp>
                      <p:sp>
                        <p:nvSpPr>
                          <p:cNvPr id="11" name="Oval 10"/>
                          <p:cNvSpPr/>
                          <p:nvPr/>
                        </p:nvSpPr>
                        <p:spPr>
                          <a:xfrm>
                            <a:off x="22860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12" name="Oval 11"/>
                          <p:cNvSpPr/>
                          <p:nvPr/>
                        </p:nvSpPr>
                        <p:spPr>
                          <a:xfrm>
                            <a:off x="41148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C</a:t>
                            </a:r>
                          </a:p>
                        </p:txBody>
                      </p:sp>
                      <p:sp>
                        <p:nvSpPr>
                          <p:cNvPr id="13" name="Oval 12"/>
                          <p:cNvSpPr/>
                          <p:nvPr/>
                        </p:nvSpPr>
                        <p:spPr>
                          <a:xfrm>
                            <a:off x="5943600" y="3733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D</a:t>
                            </a:r>
                          </a:p>
                        </p:txBody>
                      </p: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>
                          <a:off x="1985736" y="5108194"/>
                          <a:ext cx="122373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TextBox 15"/>
                        <p:cNvSpPr txBox="1"/>
                        <p:nvPr/>
                      </p:nvSpPr>
                      <p:spPr>
                        <a:xfrm>
                          <a:off x="2389716" y="5047521"/>
                          <a:ext cx="240092" cy="2864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en-US" sz="2000" dirty="0"/>
                        </a:p>
                      </p:txBody>
                    </p:sp>
                  </p:grp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>
                        <a:off x="3531507" y="5088540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4111171" y="5034496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2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5400000">
                      <a:off x="2719331" y="3629850"/>
                      <a:ext cx="529431" cy="54517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87436" y="390243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4" name="Straight Connector 23"/>
                  <p:cNvCxnSpPr/>
                  <p:nvPr/>
                </p:nvCxnSpPr>
                <p:spPr>
                  <a:xfrm rot="5400000" flipH="1" flipV="1">
                    <a:off x="1109152" y="3565443"/>
                    <a:ext cx="529431" cy="6739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12850" y="3618729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4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7" name="Straight Connector 26"/>
                <p:cNvCxnSpPr/>
                <p:nvPr/>
              </p:nvCxnSpPr>
              <p:spPr>
                <a:xfrm rot="16200000" flipH="1">
                  <a:off x="3488561" y="3633505"/>
                  <a:ext cx="1309627" cy="1318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4111171" y="411244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531507" y="3527292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28708" y="3264094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  <a:endParaRPr lang="en-US" sz="20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5077279" y="3583265"/>
              <a:ext cx="820047" cy="58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63721" y="3618729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632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Algorithm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𝐾𝑟𝑢𝑠𝑘𝑎𝑙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1 </m:t>
                      </m:r>
                      <m:r>
                        <a:rPr lang="en-US" sz="1600" b="0" i="1" smtClean="0">
                          <a:latin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</a:rPr>
                        <m:t>=∅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2 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3      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𝑀𝑎𝑘𝑒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4 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𝑠𝑜𝑟𝑡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𝑎𝑠𝑐𝑒𝑛𝑑𝑖𝑛𝑔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𝑜𝑟𝑑𝑒𝑟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𝑤𝑒𝑖𝑔h𝑡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5  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6       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7               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8               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𝑈𝑛𝑖𝑜𝑛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9  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𝑟𝑒𝑡𝑢𝑟𝑛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Complexity </a:t>
                </a:r>
              </a:p>
              <a:p>
                <a:pPr marL="640080" lvl="2" indent="0">
                  <a:buNone/>
                </a:pPr>
                <a:r>
                  <a:rPr lang="en-US" sz="1500" dirty="0" smtClean="0"/>
                  <a:t>= O(E </a:t>
                </a:r>
                <a:r>
                  <a:rPr lang="en-US" sz="1500" dirty="0" err="1" smtClean="0"/>
                  <a:t>logE</a:t>
                </a:r>
                <a:r>
                  <a:rPr lang="en-US" sz="1500" dirty="0" smtClean="0"/>
                  <a:t> + E </a:t>
                </a:r>
                <a:r>
                  <a:rPr lang="en-US" sz="1500" dirty="0" err="1" smtClean="0"/>
                  <a:t>logV</a:t>
                </a:r>
                <a:r>
                  <a:rPr lang="en-US" sz="1500" dirty="0" smtClean="0"/>
                  <a:t>) = O(E </a:t>
                </a:r>
                <a:r>
                  <a:rPr lang="en-US" sz="1500" dirty="0" err="1" smtClean="0"/>
                  <a:t>logE</a:t>
                </a:r>
                <a:r>
                  <a:rPr lang="en-US" sz="1500" dirty="0" smtClean="0"/>
                  <a:t>)</a:t>
                </a:r>
              </a:p>
              <a:p>
                <a:pPr marL="640080" lvl="2" indent="0">
                  <a:buNone/>
                </a:pPr>
                <a:r>
                  <a:rPr lang="en-US" sz="1500" dirty="0" smtClean="0"/>
                  <a:t>As </a:t>
                </a:r>
                <a:r>
                  <a:rPr lang="en-US" sz="1500" dirty="0" err="1" smtClean="0"/>
                  <a:t>E</a:t>
                </a:r>
                <a:r>
                  <a:rPr lang="en-US" sz="1500" baseline="-25000" dirty="0" err="1" smtClean="0"/>
                  <a:t>max</a:t>
                </a:r>
                <a:r>
                  <a:rPr lang="en-US" sz="1500" dirty="0" smtClean="0"/>
                  <a:t> = V</a:t>
                </a:r>
                <a:r>
                  <a:rPr lang="en-US" sz="1500" baseline="30000" dirty="0" smtClean="0"/>
                  <a:t>2</a:t>
                </a:r>
                <a:r>
                  <a:rPr lang="en-US" sz="1500" dirty="0" smtClean="0"/>
                  <a:t>, we can write O(</a:t>
                </a:r>
                <a:r>
                  <a:rPr lang="en-US" sz="1500" dirty="0" err="1" smtClean="0"/>
                  <a:t>logE</a:t>
                </a:r>
                <a:r>
                  <a:rPr lang="en-US" sz="1500" dirty="0" smtClean="0"/>
                  <a:t>) = O(</a:t>
                </a:r>
                <a:r>
                  <a:rPr lang="en-US" sz="1500" dirty="0" err="1" smtClean="0"/>
                  <a:t>logV</a:t>
                </a:r>
                <a:r>
                  <a:rPr lang="en-US" sz="1500" dirty="0" smtClean="0"/>
                  <a:t>)</a:t>
                </a:r>
              </a:p>
              <a:p>
                <a:r>
                  <a:rPr lang="en-US" dirty="0" smtClean="0"/>
                  <a:t>So, complexity = </a:t>
                </a:r>
                <a:r>
                  <a:rPr lang="en-US" dirty="0"/>
                  <a:t>O(E </a:t>
                </a:r>
                <a:r>
                  <a:rPr lang="en-US" dirty="0" err="1"/>
                  <a:t>logE</a:t>
                </a:r>
                <a:r>
                  <a:rPr lang="en-US" dirty="0" smtClean="0"/>
                  <a:t>) or </a:t>
                </a:r>
                <a:r>
                  <a:rPr lang="en-US" dirty="0"/>
                  <a:t>O(E </a:t>
                </a:r>
                <a:r>
                  <a:rPr lang="en-US" dirty="0" err="1" smtClean="0"/>
                  <a:t>logV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b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2743200" y="25146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0" y="2743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5298" y="3124200"/>
            <a:ext cx="129210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28956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 err="1" smtClean="0"/>
              <a:t>logE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4200" y="3352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3657600"/>
            <a:ext cx="129210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4114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4807" y="31732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07807" y="35168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 err="1" smtClean="0"/>
              <a:t>logV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4406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 err="1" smtClean="0"/>
              <a:t>logV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38862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dirty="0" err="1" smtClean="0"/>
              <a:t>logV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6858000" y="3264932"/>
            <a:ext cx="194814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MST always unique for a graph?</a:t>
            </a:r>
          </a:p>
          <a:p>
            <a:pPr lvl="1"/>
            <a:r>
              <a:rPr lang="en-US" dirty="0"/>
              <a:t>Hints: 2 components can be connected via multiple 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minimum weight edge always included in MST?</a:t>
            </a:r>
          </a:p>
          <a:p>
            <a:pPr lvl="1"/>
            <a:r>
              <a:rPr lang="en-US" dirty="0" smtClean="0"/>
              <a:t>Hints: think about non-unique weight edges.</a:t>
            </a:r>
          </a:p>
          <a:p>
            <a:r>
              <a:rPr lang="en-US" dirty="0" smtClean="0"/>
              <a:t>Negate the weights</a:t>
            </a:r>
          </a:p>
          <a:p>
            <a:r>
              <a:rPr lang="en-US" dirty="0" smtClean="0"/>
              <a:t>Increase all weights by a fixed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48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23 (</a:t>
            </a:r>
            <a:r>
              <a:rPr lang="en-US" dirty="0" err="1" smtClean="0"/>
              <a:t>Cormen</a:t>
            </a:r>
            <a:r>
              <a:rPr lang="en-US" dirty="0" smtClean="0"/>
              <a:t>) </a:t>
            </a:r>
            <a:r>
              <a:rPr lang="en-US" smtClean="0"/>
              <a:t>-&gt; 23.1, 23.2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all spanning tree and select the one with minimum total weight.</a:t>
            </a:r>
          </a:p>
          <a:p>
            <a:r>
              <a:rPr lang="en-US" dirty="0" smtClean="0"/>
              <a:t>Complexity: Exponential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grows one edge at a time</a:t>
            </a:r>
          </a:p>
          <a:p>
            <a:r>
              <a:rPr lang="en-US" dirty="0" smtClean="0"/>
              <a:t>Assume, prior to each iteration, A is a subset of some minimum spanning tree.</a:t>
            </a:r>
          </a:p>
          <a:p>
            <a:r>
              <a:rPr lang="en-US" dirty="0" smtClean="0"/>
              <a:t>At each step, we determine an edge (u, v) that we can add to A [A U (</a:t>
            </a:r>
            <a:r>
              <a:rPr lang="en-US" dirty="0" err="1" smtClean="0"/>
              <a:t>u,v</a:t>
            </a:r>
            <a:r>
              <a:rPr lang="en-US" dirty="0" smtClean="0"/>
              <a:t>)] and A still remain a subset of minimum spanning tree</a:t>
            </a:r>
          </a:p>
          <a:p>
            <a:pPr lvl="1"/>
            <a:r>
              <a:rPr lang="en-US" dirty="0" smtClean="0"/>
              <a:t>This edge is called safe edge.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2">
              <a:buNone/>
            </a:pPr>
            <a:r>
              <a:rPr lang="en-US" dirty="0" smtClean="0"/>
              <a:t>GENERIC-MST(G, w)</a:t>
            </a:r>
          </a:p>
          <a:p>
            <a:pPr lvl="2">
              <a:buNone/>
            </a:pPr>
            <a:r>
              <a:rPr lang="en-US" dirty="0" smtClean="0"/>
              <a:t>1 A =</a:t>
            </a:r>
            <a:r>
              <a:rPr lang="en-US" dirty="0" smtClean="0">
                <a:latin typeface="Century Schoolbook"/>
              </a:rPr>
              <a:t>Ǿ</a:t>
            </a:r>
            <a:r>
              <a:rPr lang="en-US" dirty="0" smtClean="0"/>
              <a:t> ;</a:t>
            </a:r>
          </a:p>
          <a:p>
            <a:pPr lvl="2">
              <a:buNone/>
            </a:pPr>
            <a:r>
              <a:rPr lang="en-US" dirty="0" smtClean="0"/>
              <a:t>2 </a:t>
            </a:r>
            <a:r>
              <a:rPr lang="en-US" b="1" dirty="0" smtClean="0"/>
              <a:t>while A does not form a spanning tree</a:t>
            </a:r>
          </a:p>
          <a:p>
            <a:pPr lvl="2">
              <a:buNone/>
            </a:pPr>
            <a:r>
              <a:rPr lang="en-US" dirty="0" smtClean="0"/>
              <a:t>3 find an edge .u; / that is safe for A</a:t>
            </a:r>
          </a:p>
          <a:p>
            <a:pPr lvl="2">
              <a:buNone/>
            </a:pPr>
            <a:r>
              <a:rPr lang="pt-BR" dirty="0" smtClean="0"/>
              <a:t>4 A = A U {(u, v)}</a:t>
            </a:r>
          </a:p>
          <a:p>
            <a:pPr lvl="2">
              <a:buNone/>
            </a:pPr>
            <a:r>
              <a:rPr lang="en-US" dirty="0" smtClean="0"/>
              <a:t>5 </a:t>
            </a:r>
            <a:r>
              <a:rPr lang="en-US" b="1" dirty="0" smtClean="0"/>
              <a:t>return 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Cut</a:t>
            </a:r>
            <a:r>
              <a:rPr lang="en-US" dirty="0" smtClean="0"/>
              <a:t> in a graph is a partition of its vertices into 2 non-empty set.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crossing edge</a:t>
            </a:r>
            <a:r>
              <a:rPr lang="en-US" dirty="0" smtClean="0"/>
              <a:t> connects a vertex in one set with a vertex in the other set.</a:t>
            </a:r>
          </a:p>
          <a:p>
            <a:r>
              <a:rPr lang="en-US" b="1" dirty="0" smtClean="0"/>
              <a:t>Cut property</a:t>
            </a:r>
            <a:r>
              <a:rPr lang="en-US" dirty="0" smtClean="0"/>
              <a:t>: Given any cut, the crossing edge of min weight is in MST.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550" y="4267200"/>
            <a:ext cx="38399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1" y="4387856"/>
            <a:ext cx="2362200" cy="147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Suppose min-weight crossing edge e is not in MST</a:t>
            </a:r>
          </a:p>
          <a:p>
            <a:r>
              <a:rPr lang="en-US" sz="2000" dirty="0" smtClean="0"/>
              <a:t>Some other crossing edge f should be in MST otherwise the graph will not be connected.</a:t>
            </a:r>
          </a:p>
          <a:p>
            <a:pPr lvl="1"/>
            <a:r>
              <a:rPr lang="en-US" sz="2000" dirty="0" smtClean="0"/>
              <a:t>So, adding e to MST creates a cycle</a:t>
            </a:r>
          </a:p>
          <a:p>
            <a:pPr lvl="1"/>
            <a:r>
              <a:rPr lang="en-US" sz="2000" dirty="0" smtClean="0"/>
              <a:t>Removing f and adding e is also a spanning tree</a:t>
            </a:r>
          </a:p>
          <a:p>
            <a:pPr lvl="1"/>
            <a:r>
              <a:rPr lang="en-US" sz="2000" dirty="0" smtClean="0"/>
              <a:t>Since weight of e&lt;weight of f</a:t>
            </a:r>
          </a:p>
          <a:p>
            <a:pPr lvl="2"/>
            <a:r>
              <a:rPr lang="en-US" sz="1600" dirty="0" smtClean="0"/>
              <a:t>ST with e will have lower weight than ST with f.</a:t>
            </a:r>
          </a:p>
          <a:p>
            <a:pPr lvl="3"/>
            <a:r>
              <a:rPr lang="en-US" sz="1600" dirty="0" smtClean="0"/>
              <a:t>This is a contradiction. So, f can’t be in MST 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656031"/>
            <a:ext cx="3810000" cy="199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2246</TotalTime>
  <Words>2784</Words>
  <Application>Microsoft Office PowerPoint</Application>
  <PresentationFormat>On-screen Show (4:3)</PresentationFormat>
  <Paragraphs>1258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Oriel</vt:lpstr>
      <vt:lpstr>Minimum Spanning Tree</vt:lpstr>
      <vt:lpstr>Minimum Spanning Tree</vt:lpstr>
      <vt:lpstr>Example </vt:lpstr>
      <vt:lpstr>Application</vt:lpstr>
      <vt:lpstr>Brute Force</vt:lpstr>
      <vt:lpstr>Greedy Algorithm</vt:lpstr>
      <vt:lpstr>Cut Property</vt:lpstr>
      <vt:lpstr>Proof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Kruskal’s ALgorithm </vt:lpstr>
      <vt:lpstr>Kruskal’s Algorithm</vt:lpstr>
      <vt:lpstr>Kruskal’s Algorithm - pseudocode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Complexity</vt:lpstr>
      <vt:lpstr>Try at home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CSE-AP-TNH</cp:lastModifiedBy>
  <cp:revision>25</cp:revision>
  <dcterms:created xsi:type="dcterms:W3CDTF">2017-11-30T04:26:54Z</dcterms:created>
  <dcterms:modified xsi:type="dcterms:W3CDTF">2020-01-13T05:28:59Z</dcterms:modified>
</cp:coreProperties>
</file>