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80" r:id="rId5"/>
    <p:sldId id="257" r:id="rId6"/>
    <p:sldId id="258" r:id="rId7"/>
    <p:sldId id="261" r:id="rId8"/>
    <p:sldId id="262" r:id="rId9"/>
    <p:sldId id="259" r:id="rId10"/>
    <p:sldId id="289" r:id="rId11"/>
    <p:sldId id="290" r:id="rId12"/>
    <p:sldId id="291" r:id="rId13"/>
    <p:sldId id="268" r:id="rId14"/>
    <p:sldId id="273" r:id="rId15"/>
    <p:sldId id="275" r:id="rId16"/>
    <p:sldId id="270" r:id="rId17"/>
    <p:sldId id="277" r:id="rId18"/>
    <p:sldId id="267" r:id="rId19"/>
    <p:sldId id="264" r:id="rId20"/>
    <p:sldId id="260" r:id="rId21"/>
    <p:sldId id="265" r:id="rId22"/>
    <p:sldId id="285" r:id="rId23"/>
    <p:sldId id="286" r:id="rId24"/>
    <p:sldId id="287" r:id="rId25"/>
    <p:sldId id="311" r:id="rId26"/>
    <p:sldId id="288" r:id="rId27"/>
    <p:sldId id="296" r:id="rId28"/>
    <p:sldId id="304" r:id="rId29"/>
    <p:sldId id="297" r:id="rId30"/>
    <p:sldId id="303" r:id="rId31"/>
    <p:sldId id="298" r:id="rId32"/>
    <p:sldId id="305" r:id="rId33"/>
    <p:sldId id="299" r:id="rId34"/>
    <p:sldId id="306" r:id="rId35"/>
    <p:sldId id="300" r:id="rId36"/>
    <p:sldId id="307" r:id="rId37"/>
    <p:sldId id="302" r:id="rId38"/>
    <p:sldId id="308" r:id="rId39"/>
    <p:sldId id="294" r:id="rId40"/>
    <p:sldId id="295" r:id="rId41"/>
    <p:sldId id="312" r:id="rId42"/>
    <p:sldId id="313" r:id="rId43"/>
    <p:sldId id="314" r:id="rId44"/>
    <p:sldId id="309" r:id="rId45"/>
    <p:sldId id="310" r:id="rId46"/>
    <p:sldId id="315" r:id="rId47"/>
    <p:sldId id="316" r:id="rId48"/>
    <p:sldId id="317" r:id="rId49"/>
    <p:sldId id="319" r:id="rId50"/>
    <p:sldId id="320" r:id="rId51"/>
    <p:sldId id="32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00" y="1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D20C5A-D8ED-4535-977A-EC88914348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BE4767-7C70-461C-8A66-0F441CF0A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Tanjina</a:t>
            </a:r>
            <a:r>
              <a:rPr lang="en-US" dirty="0"/>
              <a:t> </a:t>
            </a:r>
            <a:r>
              <a:rPr lang="en-US" smtClean="0"/>
              <a:t>Helaly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Relaxation:</a:t>
            </a:r>
          </a:p>
          <a:p>
            <a:pPr lvl="1">
              <a:buNone/>
            </a:pPr>
            <a:r>
              <a:rPr lang="en-US" dirty="0" smtClean="0"/>
              <a:t>If d[v]&gt;d[u]+w(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d[v]= d[u]+w(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∏[v]=u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14400" y="3886200"/>
            <a:ext cx="2601792" cy="1371600"/>
            <a:chOff x="1524000" y="3886200"/>
            <a:chExt cx="2601792" cy="1371600"/>
          </a:xfrm>
        </p:grpSpPr>
        <p:sp>
          <p:nvSpPr>
            <p:cNvPr id="4" name="Oval 3"/>
            <p:cNvSpPr/>
            <p:nvPr/>
          </p:nvSpPr>
          <p:spPr>
            <a:xfrm>
              <a:off x="15240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819400" y="4876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916935" y="4190999"/>
              <a:ext cx="1355075" cy="109251"/>
            </a:xfrm>
            <a:custGeom>
              <a:avLst/>
              <a:gdLst>
                <a:gd name="connsiteX0" fmla="*/ 0 w 1355075"/>
                <a:gd name="connsiteY0" fmla="*/ 189123 h 269914"/>
                <a:gd name="connsiteX1" fmla="*/ 176270 w 1355075"/>
                <a:gd name="connsiteY1" fmla="*/ 1836 h 269914"/>
                <a:gd name="connsiteX2" fmla="*/ 363557 w 1355075"/>
                <a:gd name="connsiteY2" fmla="*/ 200140 h 269914"/>
                <a:gd name="connsiteX3" fmla="*/ 561860 w 1355075"/>
                <a:gd name="connsiteY3" fmla="*/ 34887 h 269914"/>
                <a:gd name="connsiteX4" fmla="*/ 815248 w 1355075"/>
                <a:gd name="connsiteY4" fmla="*/ 211157 h 269914"/>
                <a:gd name="connsiteX5" fmla="*/ 1046602 w 1355075"/>
                <a:gd name="connsiteY5" fmla="*/ 67938 h 269914"/>
                <a:gd name="connsiteX6" fmla="*/ 1222872 w 1355075"/>
                <a:gd name="connsiteY6" fmla="*/ 244208 h 269914"/>
                <a:gd name="connsiteX7" fmla="*/ 1355075 w 1355075"/>
                <a:gd name="connsiteY7" fmla="*/ 222174 h 2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5075" h="269914">
                  <a:moveTo>
                    <a:pt x="0" y="189123"/>
                  </a:moveTo>
                  <a:cubicBezTo>
                    <a:pt x="57838" y="94561"/>
                    <a:pt x="115677" y="0"/>
                    <a:pt x="176270" y="1836"/>
                  </a:cubicBezTo>
                  <a:cubicBezTo>
                    <a:pt x="236863" y="3672"/>
                    <a:pt x="299292" y="194632"/>
                    <a:pt x="363557" y="200140"/>
                  </a:cubicBezTo>
                  <a:cubicBezTo>
                    <a:pt x="427822" y="205649"/>
                    <a:pt x="486578" y="33051"/>
                    <a:pt x="561860" y="34887"/>
                  </a:cubicBezTo>
                  <a:cubicBezTo>
                    <a:pt x="637142" y="36723"/>
                    <a:pt x="734458" y="205649"/>
                    <a:pt x="815248" y="211157"/>
                  </a:cubicBezTo>
                  <a:cubicBezTo>
                    <a:pt x="896038" y="216666"/>
                    <a:pt x="978665" y="62430"/>
                    <a:pt x="1046602" y="67938"/>
                  </a:cubicBezTo>
                  <a:cubicBezTo>
                    <a:pt x="1114539" y="73446"/>
                    <a:pt x="1171460" y="218502"/>
                    <a:pt x="1222872" y="244208"/>
                  </a:cubicBezTo>
                  <a:cubicBezTo>
                    <a:pt x="1274284" y="269914"/>
                    <a:pt x="1314679" y="246044"/>
                    <a:pt x="1355075" y="222174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5" idx="7"/>
              <a:endCxn id="6" idx="4"/>
            </p:cNvCxnSpPr>
            <p:nvPr/>
          </p:nvCxnSpPr>
          <p:spPr>
            <a:xfrm rot="5400000" flipH="1" flipV="1">
              <a:off x="3049354" y="4514850"/>
              <a:ext cx="512996" cy="322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839817" y="4384713"/>
              <a:ext cx="969484" cy="594911"/>
            </a:xfrm>
            <a:custGeom>
              <a:avLst/>
              <a:gdLst>
                <a:gd name="connsiteX0" fmla="*/ 0 w 969484"/>
                <a:gd name="connsiteY0" fmla="*/ 0 h 594911"/>
                <a:gd name="connsiteX1" fmla="*/ 286438 w 969484"/>
                <a:gd name="connsiteY1" fmla="*/ 121186 h 594911"/>
                <a:gd name="connsiteX2" fmla="*/ 407624 w 969484"/>
                <a:gd name="connsiteY2" fmla="*/ 385591 h 594911"/>
                <a:gd name="connsiteX3" fmla="*/ 760164 w 969484"/>
                <a:gd name="connsiteY3" fmla="*/ 440675 h 594911"/>
                <a:gd name="connsiteX4" fmla="*/ 969484 w 969484"/>
                <a:gd name="connsiteY4" fmla="*/ 594911 h 59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484" h="594911">
                  <a:moveTo>
                    <a:pt x="0" y="0"/>
                  </a:moveTo>
                  <a:cubicBezTo>
                    <a:pt x="109250" y="28460"/>
                    <a:pt x="218501" y="56921"/>
                    <a:pt x="286438" y="121186"/>
                  </a:cubicBezTo>
                  <a:cubicBezTo>
                    <a:pt x="354375" y="185451"/>
                    <a:pt x="328670" y="332343"/>
                    <a:pt x="407624" y="385591"/>
                  </a:cubicBezTo>
                  <a:cubicBezTo>
                    <a:pt x="486578" y="438839"/>
                    <a:pt x="666521" y="405788"/>
                    <a:pt x="760164" y="440675"/>
                  </a:cubicBezTo>
                  <a:cubicBezTo>
                    <a:pt x="853807" y="475562"/>
                    <a:pt x="911645" y="535236"/>
                    <a:pt x="969484" y="594911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9800" y="38862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d[v]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43365" y="473606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d[u]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4965" y="45720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w(u, v)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27808" y="3810000"/>
            <a:ext cx="2601792" cy="1371600"/>
            <a:chOff x="1524000" y="3886200"/>
            <a:chExt cx="2601792" cy="1371600"/>
          </a:xfrm>
        </p:grpSpPr>
        <p:sp>
          <p:nvSpPr>
            <p:cNvPr id="25" name="Oval 24"/>
            <p:cNvSpPr/>
            <p:nvPr/>
          </p:nvSpPr>
          <p:spPr>
            <a:xfrm>
              <a:off x="15240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819400" y="4876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916935" y="4190999"/>
              <a:ext cx="1355075" cy="109251"/>
            </a:xfrm>
            <a:custGeom>
              <a:avLst/>
              <a:gdLst>
                <a:gd name="connsiteX0" fmla="*/ 0 w 1355075"/>
                <a:gd name="connsiteY0" fmla="*/ 189123 h 269914"/>
                <a:gd name="connsiteX1" fmla="*/ 176270 w 1355075"/>
                <a:gd name="connsiteY1" fmla="*/ 1836 h 269914"/>
                <a:gd name="connsiteX2" fmla="*/ 363557 w 1355075"/>
                <a:gd name="connsiteY2" fmla="*/ 200140 h 269914"/>
                <a:gd name="connsiteX3" fmla="*/ 561860 w 1355075"/>
                <a:gd name="connsiteY3" fmla="*/ 34887 h 269914"/>
                <a:gd name="connsiteX4" fmla="*/ 815248 w 1355075"/>
                <a:gd name="connsiteY4" fmla="*/ 211157 h 269914"/>
                <a:gd name="connsiteX5" fmla="*/ 1046602 w 1355075"/>
                <a:gd name="connsiteY5" fmla="*/ 67938 h 269914"/>
                <a:gd name="connsiteX6" fmla="*/ 1222872 w 1355075"/>
                <a:gd name="connsiteY6" fmla="*/ 244208 h 269914"/>
                <a:gd name="connsiteX7" fmla="*/ 1355075 w 1355075"/>
                <a:gd name="connsiteY7" fmla="*/ 222174 h 2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5075" h="269914">
                  <a:moveTo>
                    <a:pt x="0" y="189123"/>
                  </a:moveTo>
                  <a:cubicBezTo>
                    <a:pt x="57838" y="94561"/>
                    <a:pt x="115677" y="0"/>
                    <a:pt x="176270" y="1836"/>
                  </a:cubicBezTo>
                  <a:cubicBezTo>
                    <a:pt x="236863" y="3672"/>
                    <a:pt x="299292" y="194632"/>
                    <a:pt x="363557" y="200140"/>
                  </a:cubicBezTo>
                  <a:cubicBezTo>
                    <a:pt x="427822" y="205649"/>
                    <a:pt x="486578" y="33051"/>
                    <a:pt x="561860" y="34887"/>
                  </a:cubicBezTo>
                  <a:cubicBezTo>
                    <a:pt x="637142" y="36723"/>
                    <a:pt x="734458" y="205649"/>
                    <a:pt x="815248" y="211157"/>
                  </a:cubicBezTo>
                  <a:cubicBezTo>
                    <a:pt x="896038" y="216666"/>
                    <a:pt x="978665" y="62430"/>
                    <a:pt x="1046602" y="67938"/>
                  </a:cubicBezTo>
                  <a:cubicBezTo>
                    <a:pt x="1114539" y="73446"/>
                    <a:pt x="1171460" y="218502"/>
                    <a:pt x="1222872" y="244208"/>
                  </a:cubicBezTo>
                  <a:cubicBezTo>
                    <a:pt x="1274284" y="269914"/>
                    <a:pt x="1314679" y="246044"/>
                    <a:pt x="1355075" y="222174"/>
                  </a:cubicBezTo>
                </a:path>
              </a:pathLst>
            </a:cu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6" idx="7"/>
              <a:endCxn id="27" idx="4"/>
            </p:cNvCxnSpPr>
            <p:nvPr/>
          </p:nvCxnSpPr>
          <p:spPr>
            <a:xfrm rot="5400000" flipH="1" flipV="1">
              <a:off x="3049354" y="4514850"/>
              <a:ext cx="512996" cy="322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1839817" y="4384713"/>
              <a:ext cx="969484" cy="594911"/>
            </a:xfrm>
            <a:custGeom>
              <a:avLst/>
              <a:gdLst>
                <a:gd name="connsiteX0" fmla="*/ 0 w 969484"/>
                <a:gd name="connsiteY0" fmla="*/ 0 h 594911"/>
                <a:gd name="connsiteX1" fmla="*/ 286438 w 969484"/>
                <a:gd name="connsiteY1" fmla="*/ 121186 h 594911"/>
                <a:gd name="connsiteX2" fmla="*/ 407624 w 969484"/>
                <a:gd name="connsiteY2" fmla="*/ 385591 h 594911"/>
                <a:gd name="connsiteX3" fmla="*/ 760164 w 969484"/>
                <a:gd name="connsiteY3" fmla="*/ 440675 h 594911"/>
                <a:gd name="connsiteX4" fmla="*/ 969484 w 969484"/>
                <a:gd name="connsiteY4" fmla="*/ 594911 h 59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484" h="594911">
                  <a:moveTo>
                    <a:pt x="0" y="0"/>
                  </a:moveTo>
                  <a:cubicBezTo>
                    <a:pt x="109250" y="28460"/>
                    <a:pt x="218501" y="56921"/>
                    <a:pt x="286438" y="121186"/>
                  </a:cubicBezTo>
                  <a:cubicBezTo>
                    <a:pt x="354375" y="185451"/>
                    <a:pt x="328670" y="332343"/>
                    <a:pt x="407624" y="385591"/>
                  </a:cubicBezTo>
                  <a:cubicBezTo>
                    <a:pt x="486578" y="438839"/>
                    <a:pt x="666521" y="405788"/>
                    <a:pt x="760164" y="440675"/>
                  </a:cubicBezTo>
                  <a:cubicBezTo>
                    <a:pt x="853807" y="475562"/>
                    <a:pt x="911645" y="535236"/>
                    <a:pt x="969484" y="594911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73192" y="38862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d[v]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43365" y="473606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d[u]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965" y="45720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w(u, v)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81400" y="4038600"/>
            <a:ext cx="1981200" cy="458788"/>
            <a:chOff x="3581400" y="4038600"/>
            <a:chExt cx="1981200" cy="458788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81400" y="4495800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94552" y="4038600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d[v]&gt;d[u]+w(</a:t>
              </a:r>
              <a:r>
                <a:rPr lang="en-US" sz="1400" dirty="0" err="1" smtClean="0"/>
                <a:t>u,v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Relaxation:</a:t>
            </a:r>
          </a:p>
          <a:p>
            <a:pPr lvl="1">
              <a:buNone/>
            </a:pPr>
            <a:r>
              <a:rPr lang="en-US" dirty="0" smtClean="0"/>
              <a:t>If d[v]&gt;d[u]+w(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d[v]= d[u]+w(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∏[v]=u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7" name="Group 22"/>
          <p:cNvGrpSpPr/>
          <p:nvPr/>
        </p:nvGrpSpPr>
        <p:grpSpPr>
          <a:xfrm>
            <a:off x="914400" y="3886200"/>
            <a:ext cx="2997733" cy="1371600"/>
            <a:chOff x="1524000" y="3886200"/>
            <a:chExt cx="2997733" cy="1371600"/>
          </a:xfrm>
        </p:grpSpPr>
        <p:sp>
          <p:nvSpPr>
            <p:cNvPr id="4" name="Oval 3"/>
            <p:cNvSpPr/>
            <p:nvPr/>
          </p:nvSpPr>
          <p:spPr>
            <a:xfrm>
              <a:off x="15240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819400" y="4876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916935" y="4190999"/>
              <a:ext cx="1355075" cy="109251"/>
            </a:xfrm>
            <a:custGeom>
              <a:avLst/>
              <a:gdLst>
                <a:gd name="connsiteX0" fmla="*/ 0 w 1355075"/>
                <a:gd name="connsiteY0" fmla="*/ 189123 h 269914"/>
                <a:gd name="connsiteX1" fmla="*/ 176270 w 1355075"/>
                <a:gd name="connsiteY1" fmla="*/ 1836 h 269914"/>
                <a:gd name="connsiteX2" fmla="*/ 363557 w 1355075"/>
                <a:gd name="connsiteY2" fmla="*/ 200140 h 269914"/>
                <a:gd name="connsiteX3" fmla="*/ 561860 w 1355075"/>
                <a:gd name="connsiteY3" fmla="*/ 34887 h 269914"/>
                <a:gd name="connsiteX4" fmla="*/ 815248 w 1355075"/>
                <a:gd name="connsiteY4" fmla="*/ 211157 h 269914"/>
                <a:gd name="connsiteX5" fmla="*/ 1046602 w 1355075"/>
                <a:gd name="connsiteY5" fmla="*/ 67938 h 269914"/>
                <a:gd name="connsiteX6" fmla="*/ 1222872 w 1355075"/>
                <a:gd name="connsiteY6" fmla="*/ 244208 h 269914"/>
                <a:gd name="connsiteX7" fmla="*/ 1355075 w 1355075"/>
                <a:gd name="connsiteY7" fmla="*/ 222174 h 2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5075" h="269914">
                  <a:moveTo>
                    <a:pt x="0" y="189123"/>
                  </a:moveTo>
                  <a:cubicBezTo>
                    <a:pt x="57838" y="94561"/>
                    <a:pt x="115677" y="0"/>
                    <a:pt x="176270" y="1836"/>
                  </a:cubicBezTo>
                  <a:cubicBezTo>
                    <a:pt x="236863" y="3672"/>
                    <a:pt x="299292" y="194632"/>
                    <a:pt x="363557" y="200140"/>
                  </a:cubicBezTo>
                  <a:cubicBezTo>
                    <a:pt x="427822" y="205649"/>
                    <a:pt x="486578" y="33051"/>
                    <a:pt x="561860" y="34887"/>
                  </a:cubicBezTo>
                  <a:cubicBezTo>
                    <a:pt x="637142" y="36723"/>
                    <a:pt x="734458" y="205649"/>
                    <a:pt x="815248" y="211157"/>
                  </a:cubicBezTo>
                  <a:cubicBezTo>
                    <a:pt x="896038" y="216666"/>
                    <a:pt x="978665" y="62430"/>
                    <a:pt x="1046602" y="67938"/>
                  </a:cubicBezTo>
                  <a:cubicBezTo>
                    <a:pt x="1114539" y="73446"/>
                    <a:pt x="1171460" y="218502"/>
                    <a:pt x="1222872" y="244208"/>
                  </a:cubicBezTo>
                  <a:cubicBezTo>
                    <a:pt x="1274284" y="269914"/>
                    <a:pt x="1314679" y="246044"/>
                    <a:pt x="1355075" y="222174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5" idx="7"/>
              <a:endCxn id="6" idx="4"/>
            </p:cNvCxnSpPr>
            <p:nvPr/>
          </p:nvCxnSpPr>
          <p:spPr>
            <a:xfrm rot="5400000" flipH="1" flipV="1">
              <a:off x="3049354" y="4514850"/>
              <a:ext cx="512996" cy="322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839817" y="4384713"/>
              <a:ext cx="969484" cy="594911"/>
            </a:xfrm>
            <a:custGeom>
              <a:avLst/>
              <a:gdLst>
                <a:gd name="connsiteX0" fmla="*/ 0 w 969484"/>
                <a:gd name="connsiteY0" fmla="*/ 0 h 594911"/>
                <a:gd name="connsiteX1" fmla="*/ 286438 w 969484"/>
                <a:gd name="connsiteY1" fmla="*/ 121186 h 594911"/>
                <a:gd name="connsiteX2" fmla="*/ 407624 w 969484"/>
                <a:gd name="connsiteY2" fmla="*/ 385591 h 594911"/>
                <a:gd name="connsiteX3" fmla="*/ 760164 w 969484"/>
                <a:gd name="connsiteY3" fmla="*/ 440675 h 594911"/>
                <a:gd name="connsiteX4" fmla="*/ 969484 w 969484"/>
                <a:gd name="connsiteY4" fmla="*/ 594911 h 59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484" h="594911">
                  <a:moveTo>
                    <a:pt x="0" y="0"/>
                  </a:moveTo>
                  <a:cubicBezTo>
                    <a:pt x="109250" y="28460"/>
                    <a:pt x="218501" y="56921"/>
                    <a:pt x="286438" y="121186"/>
                  </a:cubicBezTo>
                  <a:cubicBezTo>
                    <a:pt x="354375" y="185451"/>
                    <a:pt x="328670" y="332343"/>
                    <a:pt x="407624" y="385591"/>
                  </a:cubicBezTo>
                  <a:cubicBezTo>
                    <a:pt x="486578" y="438839"/>
                    <a:pt x="666521" y="405788"/>
                    <a:pt x="760164" y="440675"/>
                  </a:cubicBezTo>
                  <a:cubicBezTo>
                    <a:pt x="853807" y="475562"/>
                    <a:pt x="911645" y="535236"/>
                    <a:pt x="969484" y="594911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1200" y="388620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d[v] = 15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4648200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d[u] = 8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4965" y="4572000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w(u, v) = 5</a:t>
              </a:r>
              <a:endParaRPr lang="en-US" dirty="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5627808" y="3962400"/>
            <a:ext cx="2133600" cy="1219200"/>
            <a:chOff x="1524000" y="4038600"/>
            <a:chExt cx="2133600" cy="1219200"/>
          </a:xfrm>
        </p:grpSpPr>
        <p:sp>
          <p:nvSpPr>
            <p:cNvPr id="25" name="Oval 24"/>
            <p:cNvSpPr/>
            <p:nvPr/>
          </p:nvSpPr>
          <p:spPr>
            <a:xfrm>
              <a:off x="15240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819400" y="4876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4038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916935" y="4190999"/>
              <a:ext cx="1355075" cy="109251"/>
            </a:xfrm>
            <a:custGeom>
              <a:avLst/>
              <a:gdLst>
                <a:gd name="connsiteX0" fmla="*/ 0 w 1355075"/>
                <a:gd name="connsiteY0" fmla="*/ 189123 h 269914"/>
                <a:gd name="connsiteX1" fmla="*/ 176270 w 1355075"/>
                <a:gd name="connsiteY1" fmla="*/ 1836 h 269914"/>
                <a:gd name="connsiteX2" fmla="*/ 363557 w 1355075"/>
                <a:gd name="connsiteY2" fmla="*/ 200140 h 269914"/>
                <a:gd name="connsiteX3" fmla="*/ 561860 w 1355075"/>
                <a:gd name="connsiteY3" fmla="*/ 34887 h 269914"/>
                <a:gd name="connsiteX4" fmla="*/ 815248 w 1355075"/>
                <a:gd name="connsiteY4" fmla="*/ 211157 h 269914"/>
                <a:gd name="connsiteX5" fmla="*/ 1046602 w 1355075"/>
                <a:gd name="connsiteY5" fmla="*/ 67938 h 269914"/>
                <a:gd name="connsiteX6" fmla="*/ 1222872 w 1355075"/>
                <a:gd name="connsiteY6" fmla="*/ 244208 h 269914"/>
                <a:gd name="connsiteX7" fmla="*/ 1355075 w 1355075"/>
                <a:gd name="connsiteY7" fmla="*/ 222174 h 2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5075" h="269914">
                  <a:moveTo>
                    <a:pt x="0" y="189123"/>
                  </a:moveTo>
                  <a:cubicBezTo>
                    <a:pt x="57838" y="94561"/>
                    <a:pt x="115677" y="0"/>
                    <a:pt x="176270" y="1836"/>
                  </a:cubicBezTo>
                  <a:cubicBezTo>
                    <a:pt x="236863" y="3672"/>
                    <a:pt x="299292" y="194632"/>
                    <a:pt x="363557" y="200140"/>
                  </a:cubicBezTo>
                  <a:cubicBezTo>
                    <a:pt x="427822" y="205649"/>
                    <a:pt x="486578" y="33051"/>
                    <a:pt x="561860" y="34887"/>
                  </a:cubicBezTo>
                  <a:cubicBezTo>
                    <a:pt x="637142" y="36723"/>
                    <a:pt x="734458" y="205649"/>
                    <a:pt x="815248" y="211157"/>
                  </a:cubicBezTo>
                  <a:cubicBezTo>
                    <a:pt x="896038" y="216666"/>
                    <a:pt x="978665" y="62430"/>
                    <a:pt x="1046602" y="67938"/>
                  </a:cubicBezTo>
                  <a:cubicBezTo>
                    <a:pt x="1114539" y="73446"/>
                    <a:pt x="1171460" y="218502"/>
                    <a:pt x="1222872" y="244208"/>
                  </a:cubicBezTo>
                  <a:cubicBezTo>
                    <a:pt x="1274284" y="269914"/>
                    <a:pt x="1314679" y="246044"/>
                    <a:pt x="1355075" y="222174"/>
                  </a:cubicBezTo>
                </a:path>
              </a:pathLst>
            </a:cu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6" idx="7"/>
              <a:endCxn id="27" idx="4"/>
            </p:cNvCxnSpPr>
            <p:nvPr/>
          </p:nvCxnSpPr>
          <p:spPr>
            <a:xfrm rot="5400000" flipH="1" flipV="1">
              <a:off x="3049354" y="4514850"/>
              <a:ext cx="512996" cy="322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1839817" y="4384713"/>
              <a:ext cx="969484" cy="594911"/>
            </a:xfrm>
            <a:custGeom>
              <a:avLst/>
              <a:gdLst>
                <a:gd name="connsiteX0" fmla="*/ 0 w 969484"/>
                <a:gd name="connsiteY0" fmla="*/ 0 h 594911"/>
                <a:gd name="connsiteX1" fmla="*/ 286438 w 969484"/>
                <a:gd name="connsiteY1" fmla="*/ 121186 h 594911"/>
                <a:gd name="connsiteX2" fmla="*/ 407624 w 969484"/>
                <a:gd name="connsiteY2" fmla="*/ 385591 h 594911"/>
                <a:gd name="connsiteX3" fmla="*/ 760164 w 969484"/>
                <a:gd name="connsiteY3" fmla="*/ 440675 h 594911"/>
                <a:gd name="connsiteX4" fmla="*/ 969484 w 969484"/>
                <a:gd name="connsiteY4" fmla="*/ 594911 h 59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484" h="594911">
                  <a:moveTo>
                    <a:pt x="0" y="0"/>
                  </a:moveTo>
                  <a:cubicBezTo>
                    <a:pt x="109250" y="28460"/>
                    <a:pt x="218501" y="56921"/>
                    <a:pt x="286438" y="121186"/>
                  </a:cubicBezTo>
                  <a:cubicBezTo>
                    <a:pt x="354375" y="185451"/>
                    <a:pt x="328670" y="332343"/>
                    <a:pt x="407624" y="385591"/>
                  </a:cubicBezTo>
                  <a:cubicBezTo>
                    <a:pt x="486578" y="438839"/>
                    <a:pt x="666521" y="405788"/>
                    <a:pt x="760164" y="440675"/>
                  </a:cubicBezTo>
                  <a:cubicBezTo>
                    <a:pt x="853807" y="475562"/>
                    <a:pt x="911645" y="535236"/>
                    <a:pt x="969484" y="594911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60286" y="4736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79486" y="457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400" y="4038600"/>
            <a:ext cx="1981200" cy="458788"/>
            <a:chOff x="3581400" y="4038600"/>
            <a:chExt cx="1981200" cy="458788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81400" y="4495800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94552" y="4038600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d[v]&gt;d[u]+w(</a:t>
              </a:r>
              <a:r>
                <a:rPr lang="en-US" sz="1400" dirty="0" err="1" smtClean="0"/>
                <a:t>u,v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all edges, d[v]≤d[u] +w(u, v)  [i.e. we found shortest path for all vertices]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Algorithm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3429000"/>
            <a:ext cx="3048000" cy="2209800"/>
            <a:chOff x="2057400" y="2286000"/>
            <a:chExt cx="3048000" cy="2209800"/>
          </a:xfrm>
        </p:grpSpPr>
        <p:sp>
          <p:nvSpPr>
            <p:cNvPr id="6" name="Oval 5"/>
            <p:cNvSpPr/>
            <p:nvPr/>
          </p:nvSpPr>
          <p:spPr>
            <a:xfrm>
              <a:off x="2057400" y="3124200"/>
              <a:ext cx="381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124200" y="3810000"/>
              <a:ext cx="381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3810000"/>
              <a:ext cx="381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3048000"/>
              <a:ext cx="381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724400" y="3048000"/>
              <a:ext cx="381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1" name="Straight Arrow Connector 10"/>
            <p:cNvCxnSpPr>
              <a:stCxn id="6" idx="6"/>
              <a:endCxn id="9" idx="2"/>
            </p:cNvCxnSpPr>
            <p:nvPr/>
          </p:nvCxnSpPr>
          <p:spPr>
            <a:xfrm flipV="1">
              <a:off x="2438400" y="3276600"/>
              <a:ext cx="990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H="1">
              <a:off x="2223271" y="3577174"/>
              <a:ext cx="295555" cy="170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5"/>
              <a:endCxn id="7" idx="3"/>
            </p:cNvCxnSpPr>
            <p:nvPr/>
          </p:nvCxnSpPr>
          <p:spPr>
            <a:xfrm rot="16200000" flipH="1">
              <a:off x="2933700" y="3953949"/>
              <a:ext cx="1588" cy="492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10" idx="3"/>
            </p:cNvCxnSpPr>
            <p:nvPr/>
          </p:nvCxnSpPr>
          <p:spPr>
            <a:xfrm flipV="1">
              <a:off x="3505200" y="3438245"/>
              <a:ext cx="1274996" cy="600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9" idx="3"/>
            </p:cNvCxnSpPr>
            <p:nvPr/>
          </p:nvCxnSpPr>
          <p:spPr>
            <a:xfrm rot="5400000" flipH="1" flipV="1">
              <a:off x="3213871" y="3539075"/>
              <a:ext cx="371755" cy="170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390660" y="2447580"/>
              <a:ext cx="2379644" cy="736295"/>
            </a:xfrm>
            <a:custGeom>
              <a:avLst/>
              <a:gdLst>
                <a:gd name="connsiteX0" fmla="*/ 0 w 2379644"/>
                <a:gd name="connsiteY0" fmla="*/ 736295 h 736295"/>
                <a:gd name="connsiteX1" fmla="*/ 1233889 w 2379644"/>
                <a:gd name="connsiteY1" fmla="*/ 20198 h 736295"/>
                <a:gd name="connsiteX2" fmla="*/ 2379644 w 2379644"/>
                <a:gd name="connsiteY2" fmla="*/ 615109 h 736295"/>
                <a:gd name="connsiteX3" fmla="*/ 2379644 w 2379644"/>
                <a:gd name="connsiteY3" fmla="*/ 615109 h 73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9644" h="736295">
                  <a:moveTo>
                    <a:pt x="0" y="736295"/>
                  </a:moveTo>
                  <a:cubicBezTo>
                    <a:pt x="418641" y="388345"/>
                    <a:pt x="837282" y="40396"/>
                    <a:pt x="1233889" y="20198"/>
                  </a:cubicBezTo>
                  <a:cubicBezTo>
                    <a:pt x="1630496" y="0"/>
                    <a:pt x="2379644" y="615109"/>
                    <a:pt x="2379644" y="615109"/>
                  </a:cubicBezTo>
                  <a:lnTo>
                    <a:pt x="2379644" y="615109"/>
                  </a:ln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9400" y="29718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4948" y="22860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3600" y="3578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9400" y="41880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3276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34290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57400" y="3429000"/>
            <a:ext cx="3341326" cy="2209800"/>
            <a:chOff x="2057400" y="3429000"/>
            <a:chExt cx="3341326" cy="2209800"/>
          </a:xfrm>
        </p:grpSpPr>
        <p:grpSp>
          <p:nvGrpSpPr>
            <p:cNvPr id="24" name="Group 4"/>
            <p:cNvGrpSpPr/>
            <p:nvPr/>
          </p:nvGrpSpPr>
          <p:grpSpPr>
            <a:xfrm>
              <a:off x="2057400" y="3429000"/>
              <a:ext cx="3048000" cy="2209800"/>
              <a:chOff x="2057400" y="2286000"/>
              <a:chExt cx="3048000" cy="2209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57400" y="31242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124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362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4290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244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31" name="Straight Arrow Connector 30"/>
              <p:cNvCxnSpPr>
                <a:stCxn id="26" idx="6"/>
                <a:endCxn id="29" idx="2"/>
              </p:cNvCxnSpPr>
              <p:nvPr/>
            </p:nvCxnSpPr>
            <p:spPr>
              <a:xfrm flipV="1">
                <a:off x="2438400" y="3276600"/>
                <a:ext cx="990600" cy="76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2223271" y="3577174"/>
                <a:ext cx="295555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8" idx="5"/>
                <a:endCxn id="27" idx="3"/>
              </p:cNvCxnSpPr>
              <p:nvPr/>
            </p:nvCxnSpPr>
            <p:spPr>
              <a:xfrm rot="16200000" flipH="1">
                <a:off x="2933700" y="3953949"/>
                <a:ext cx="1588" cy="4925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7" idx="6"/>
                <a:endCxn id="30" idx="3"/>
              </p:cNvCxnSpPr>
              <p:nvPr/>
            </p:nvCxnSpPr>
            <p:spPr>
              <a:xfrm flipV="1">
                <a:off x="3505200" y="3438245"/>
                <a:ext cx="1274996" cy="6003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7" idx="0"/>
                <a:endCxn id="29" idx="3"/>
              </p:cNvCxnSpPr>
              <p:nvPr/>
            </p:nvCxnSpPr>
            <p:spPr>
              <a:xfrm rot="5400000" flipH="1" flipV="1">
                <a:off x="3213871" y="3539075"/>
                <a:ext cx="371755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2390660" y="2447580"/>
                <a:ext cx="2379644" cy="736295"/>
              </a:xfrm>
              <a:custGeom>
                <a:avLst/>
                <a:gdLst>
                  <a:gd name="connsiteX0" fmla="*/ 0 w 2379644"/>
                  <a:gd name="connsiteY0" fmla="*/ 736295 h 736295"/>
                  <a:gd name="connsiteX1" fmla="*/ 1233889 w 2379644"/>
                  <a:gd name="connsiteY1" fmla="*/ 20198 h 736295"/>
                  <a:gd name="connsiteX2" fmla="*/ 2379644 w 2379644"/>
                  <a:gd name="connsiteY2" fmla="*/ 615109 h 736295"/>
                  <a:gd name="connsiteX3" fmla="*/ 2379644 w 2379644"/>
                  <a:gd name="connsiteY3" fmla="*/ 615109 h 7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644" h="736295">
                    <a:moveTo>
                      <a:pt x="0" y="736295"/>
                    </a:moveTo>
                    <a:cubicBezTo>
                      <a:pt x="418641" y="388345"/>
                      <a:pt x="837282" y="40396"/>
                      <a:pt x="1233889" y="20198"/>
                    </a:cubicBezTo>
                    <a:cubicBezTo>
                      <a:pt x="1630496" y="0"/>
                      <a:pt x="2379644" y="615109"/>
                      <a:pt x="2379644" y="615109"/>
                    </a:cubicBezTo>
                    <a:lnTo>
                      <a:pt x="2379644" y="615109"/>
                    </a:lnTo>
                  </a:path>
                </a:pathLst>
              </a:cu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19400" y="29718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144948" y="2286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133600" y="35784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19400" y="4188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14800" y="32766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24200" y="3429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6482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[E] = 5</a:t>
              </a:r>
              <a:endParaRPr lang="en-US" sz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3429000"/>
            <a:ext cx="3341326" cy="2209800"/>
            <a:chOff x="2057400" y="3429000"/>
            <a:chExt cx="3341326" cy="2209800"/>
          </a:xfrm>
        </p:grpSpPr>
        <p:grpSp>
          <p:nvGrpSpPr>
            <p:cNvPr id="44" name="Group 23"/>
            <p:cNvGrpSpPr/>
            <p:nvPr/>
          </p:nvGrpSpPr>
          <p:grpSpPr>
            <a:xfrm>
              <a:off x="2057400" y="3429000"/>
              <a:ext cx="3341326" cy="2209800"/>
              <a:chOff x="2057400" y="3429000"/>
              <a:chExt cx="3341326" cy="220980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057400" y="3429000"/>
                <a:ext cx="3048000" cy="2209800"/>
                <a:chOff x="2057400" y="2286000"/>
                <a:chExt cx="3048000" cy="22098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057400" y="31242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24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362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4290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7244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53" name="Straight Arrow Connector 52"/>
                <p:cNvCxnSpPr>
                  <a:stCxn id="48" idx="6"/>
                  <a:endCxn id="51" idx="2"/>
                </p:cNvCxnSpPr>
                <p:nvPr/>
              </p:nvCxnSpPr>
              <p:spPr>
                <a:xfrm flipV="1">
                  <a:off x="2438400" y="3276600"/>
                  <a:ext cx="990600" cy="762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rot="16200000" flipH="1">
                  <a:off x="2223271" y="3577174"/>
                  <a:ext cx="295555" cy="170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50" idx="5"/>
                  <a:endCxn id="49" idx="3"/>
                </p:cNvCxnSpPr>
                <p:nvPr/>
              </p:nvCxnSpPr>
              <p:spPr>
                <a:xfrm rot="16200000" flipH="1">
                  <a:off x="2933700" y="3953949"/>
                  <a:ext cx="1588" cy="4925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49" idx="6"/>
                  <a:endCxn id="52" idx="3"/>
                </p:cNvCxnSpPr>
                <p:nvPr/>
              </p:nvCxnSpPr>
              <p:spPr>
                <a:xfrm flipV="1">
                  <a:off x="3505200" y="3438245"/>
                  <a:ext cx="1274996" cy="6003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49" idx="0"/>
                  <a:endCxn id="51" idx="3"/>
                </p:cNvCxnSpPr>
                <p:nvPr/>
              </p:nvCxnSpPr>
              <p:spPr>
                <a:xfrm rot="5400000" flipH="1" flipV="1">
                  <a:off x="3213871" y="3539075"/>
                  <a:ext cx="371755" cy="170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Freeform 57"/>
                <p:cNvSpPr/>
                <p:nvPr/>
              </p:nvSpPr>
              <p:spPr>
                <a:xfrm>
                  <a:off x="2390660" y="2447580"/>
                  <a:ext cx="2379644" cy="736295"/>
                </a:xfrm>
                <a:custGeom>
                  <a:avLst/>
                  <a:gdLst>
                    <a:gd name="connsiteX0" fmla="*/ 0 w 2379644"/>
                    <a:gd name="connsiteY0" fmla="*/ 736295 h 736295"/>
                    <a:gd name="connsiteX1" fmla="*/ 1233889 w 2379644"/>
                    <a:gd name="connsiteY1" fmla="*/ 20198 h 736295"/>
                    <a:gd name="connsiteX2" fmla="*/ 2379644 w 2379644"/>
                    <a:gd name="connsiteY2" fmla="*/ 615109 h 736295"/>
                    <a:gd name="connsiteX3" fmla="*/ 2379644 w 2379644"/>
                    <a:gd name="connsiteY3" fmla="*/ 615109 h 7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9644" h="736295">
                      <a:moveTo>
                        <a:pt x="0" y="736295"/>
                      </a:moveTo>
                      <a:cubicBezTo>
                        <a:pt x="418641" y="388345"/>
                        <a:pt x="837282" y="40396"/>
                        <a:pt x="1233889" y="20198"/>
                      </a:cubicBezTo>
                      <a:cubicBezTo>
                        <a:pt x="1630496" y="0"/>
                        <a:pt x="2379644" y="615109"/>
                        <a:pt x="2379644" y="615109"/>
                      </a:cubicBezTo>
                      <a:lnTo>
                        <a:pt x="2379644" y="615109"/>
                      </a:lnTo>
                    </a:path>
                  </a:pathLst>
                </a:cu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19400" y="29718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144948" y="2286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133600" y="35784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819400" y="41880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14800" y="32766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124200" y="3429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4648200" y="3886200"/>
                <a:ext cx="7505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</a:t>
                </a:r>
                <a:r>
                  <a:rPr lang="en-US" sz="1200" dirty="0" smtClean="0"/>
                  <a:t>[E] = 5</a:t>
                </a:r>
                <a:endParaRPr lang="en-US" sz="12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2766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[B] = 9</a:t>
              </a:r>
              <a:endParaRPr lang="en-US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057400" y="3429000"/>
            <a:ext cx="3341326" cy="2209800"/>
            <a:chOff x="2057400" y="3429000"/>
            <a:chExt cx="3341326" cy="2209800"/>
          </a:xfrm>
        </p:grpSpPr>
        <p:grpSp>
          <p:nvGrpSpPr>
            <p:cNvPr id="66" name="Group 4"/>
            <p:cNvGrpSpPr/>
            <p:nvPr/>
          </p:nvGrpSpPr>
          <p:grpSpPr>
            <a:xfrm>
              <a:off x="2057400" y="3429000"/>
              <a:ext cx="3048000" cy="2209800"/>
              <a:chOff x="2057400" y="2286000"/>
              <a:chExt cx="3048000" cy="22098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057400" y="31242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24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62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4290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7244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75" name="Straight Arrow Connector 74"/>
              <p:cNvCxnSpPr>
                <a:stCxn id="70" idx="6"/>
                <a:endCxn id="73" idx="2"/>
              </p:cNvCxnSpPr>
              <p:nvPr/>
            </p:nvCxnSpPr>
            <p:spPr>
              <a:xfrm flipV="1">
                <a:off x="2438400" y="3276600"/>
                <a:ext cx="990600" cy="7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6200000" flipH="1">
                <a:off x="2223271" y="3577174"/>
                <a:ext cx="295555" cy="170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2" idx="5"/>
                <a:endCxn id="71" idx="3"/>
              </p:cNvCxnSpPr>
              <p:nvPr/>
            </p:nvCxnSpPr>
            <p:spPr>
              <a:xfrm rot="16200000" flipH="1">
                <a:off x="2933700" y="3953949"/>
                <a:ext cx="1588" cy="4925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1" idx="6"/>
                <a:endCxn id="74" idx="3"/>
              </p:cNvCxnSpPr>
              <p:nvPr/>
            </p:nvCxnSpPr>
            <p:spPr>
              <a:xfrm flipV="1">
                <a:off x="3505200" y="3438245"/>
                <a:ext cx="1274996" cy="6003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1" idx="0"/>
                <a:endCxn id="73" idx="3"/>
              </p:cNvCxnSpPr>
              <p:nvPr/>
            </p:nvCxnSpPr>
            <p:spPr>
              <a:xfrm rot="5400000" flipH="1" flipV="1">
                <a:off x="3213871" y="3539075"/>
                <a:ext cx="371755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>
              <a:xfrm>
                <a:off x="2390660" y="2447580"/>
                <a:ext cx="2379644" cy="736295"/>
              </a:xfrm>
              <a:custGeom>
                <a:avLst/>
                <a:gdLst>
                  <a:gd name="connsiteX0" fmla="*/ 0 w 2379644"/>
                  <a:gd name="connsiteY0" fmla="*/ 736295 h 736295"/>
                  <a:gd name="connsiteX1" fmla="*/ 1233889 w 2379644"/>
                  <a:gd name="connsiteY1" fmla="*/ 20198 h 736295"/>
                  <a:gd name="connsiteX2" fmla="*/ 2379644 w 2379644"/>
                  <a:gd name="connsiteY2" fmla="*/ 615109 h 736295"/>
                  <a:gd name="connsiteX3" fmla="*/ 2379644 w 2379644"/>
                  <a:gd name="connsiteY3" fmla="*/ 615109 h 7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644" h="736295">
                    <a:moveTo>
                      <a:pt x="0" y="736295"/>
                    </a:moveTo>
                    <a:cubicBezTo>
                      <a:pt x="418641" y="388345"/>
                      <a:pt x="837282" y="40396"/>
                      <a:pt x="1233889" y="20198"/>
                    </a:cubicBezTo>
                    <a:cubicBezTo>
                      <a:pt x="1630496" y="0"/>
                      <a:pt x="2379644" y="615109"/>
                      <a:pt x="2379644" y="615109"/>
                    </a:cubicBezTo>
                    <a:lnTo>
                      <a:pt x="2379644" y="615109"/>
                    </a:lnTo>
                  </a:path>
                </a:pathLst>
              </a:cu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819400" y="29718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144948" y="2286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133600" y="35784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819400" y="4188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14800" y="32766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124200" y="3429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2766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[B] = 9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482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[E] = 5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57400" y="5361801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d[C] = 2</a:t>
              </a:r>
              <a:endParaRPr lang="en-US" sz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057400" y="3429000"/>
            <a:ext cx="3341326" cy="2209800"/>
            <a:chOff x="2057400" y="3429000"/>
            <a:chExt cx="3341326" cy="2209800"/>
          </a:xfrm>
        </p:grpSpPr>
        <p:grpSp>
          <p:nvGrpSpPr>
            <p:cNvPr id="88" name="Group 4"/>
            <p:cNvGrpSpPr/>
            <p:nvPr/>
          </p:nvGrpSpPr>
          <p:grpSpPr>
            <a:xfrm>
              <a:off x="2057400" y="3429000"/>
              <a:ext cx="3048000" cy="2209800"/>
              <a:chOff x="2057400" y="2286000"/>
              <a:chExt cx="3048000" cy="22098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2057400" y="31242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24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362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4290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7244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98" name="Straight Arrow Connector 97"/>
              <p:cNvCxnSpPr>
                <a:stCxn id="93" idx="6"/>
                <a:endCxn id="96" idx="2"/>
              </p:cNvCxnSpPr>
              <p:nvPr/>
            </p:nvCxnSpPr>
            <p:spPr>
              <a:xfrm flipV="1">
                <a:off x="2438400" y="3276600"/>
                <a:ext cx="990600" cy="7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16200000" flipH="1">
                <a:off x="2223271" y="3577174"/>
                <a:ext cx="295555" cy="170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5" idx="5"/>
                <a:endCxn id="94" idx="3"/>
              </p:cNvCxnSpPr>
              <p:nvPr/>
            </p:nvCxnSpPr>
            <p:spPr>
              <a:xfrm rot="16200000" flipH="1">
                <a:off x="2933700" y="3953949"/>
                <a:ext cx="1588" cy="4925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4" idx="6"/>
                <a:endCxn id="97" idx="3"/>
              </p:cNvCxnSpPr>
              <p:nvPr/>
            </p:nvCxnSpPr>
            <p:spPr>
              <a:xfrm flipV="1">
                <a:off x="3505200" y="3438245"/>
                <a:ext cx="1274996" cy="6003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4" idx="0"/>
                <a:endCxn id="96" idx="3"/>
              </p:cNvCxnSpPr>
              <p:nvPr/>
            </p:nvCxnSpPr>
            <p:spPr>
              <a:xfrm rot="5400000" flipH="1" flipV="1">
                <a:off x="3213871" y="3539075"/>
                <a:ext cx="371755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reeform 102"/>
              <p:cNvSpPr/>
              <p:nvPr/>
            </p:nvSpPr>
            <p:spPr>
              <a:xfrm>
                <a:off x="2390660" y="2447580"/>
                <a:ext cx="2379644" cy="736295"/>
              </a:xfrm>
              <a:custGeom>
                <a:avLst/>
                <a:gdLst>
                  <a:gd name="connsiteX0" fmla="*/ 0 w 2379644"/>
                  <a:gd name="connsiteY0" fmla="*/ 736295 h 736295"/>
                  <a:gd name="connsiteX1" fmla="*/ 1233889 w 2379644"/>
                  <a:gd name="connsiteY1" fmla="*/ 20198 h 736295"/>
                  <a:gd name="connsiteX2" fmla="*/ 2379644 w 2379644"/>
                  <a:gd name="connsiteY2" fmla="*/ 615109 h 736295"/>
                  <a:gd name="connsiteX3" fmla="*/ 2379644 w 2379644"/>
                  <a:gd name="connsiteY3" fmla="*/ 615109 h 7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644" h="736295">
                    <a:moveTo>
                      <a:pt x="0" y="736295"/>
                    </a:moveTo>
                    <a:cubicBezTo>
                      <a:pt x="418641" y="388345"/>
                      <a:pt x="837282" y="40396"/>
                      <a:pt x="1233889" y="20198"/>
                    </a:cubicBezTo>
                    <a:cubicBezTo>
                      <a:pt x="1630496" y="0"/>
                      <a:pt x="2379644" y="615109"/>
                      <a:pt x="2379644" y="615109"/>
                    </a:cubicBezTo>
                    <a:lnTo>
                      <a:pt x="2379644" y="615109"/>
                    </a:lnTo>
                  </a:path>
                </a:pathLst>
              </a:cu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819400" y="29718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144948" y="2286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133600" y="35784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819400" y="4188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114800" y="32766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124200" y="3429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32766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[B] = 9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482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[E] = 5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57400" y="5361801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d[C] = 2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02256" y="5361801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d[D] = 5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Algorithm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36576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[D]+w(D,B) = 5+1=6 &lt; d[B]</a:t>
            </a:r>
          </a:p>
          <a:p>
            <a:endParaRPr lang="en-US" dirty="0"/>
          </a:p>
          <a:p>
            <a:r>
              <a:rPr lang="en-US" dirty="0" smtClean="0"/>
              <a:t>So there is a shorter way to get to B via D node.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57400" y="3429000"/>
            <a:ext cx="3341326" cy="2209800"/>
            <a:chOff x="2057400" y="3429000"/>
            <a:chExt cx="3341326" cy="2209800"/>
          </a:xfrm>
        </p:grpSpPr>
        <p:grpSp>
          <p:nvGrpSpPr>
            <p:cNvPr id="4" name="Group 4"/>
            <p:cNvGrpSpPr/>
            <p:nvPr/>
          </p:nvGrpSpPr>
          <p:grpSpPr>
            <a:xfrm>
              <a:off x="2057400" y="3429000"/>
              <a:ext cx="3048000" cy="2209800"/>
              <a:chOff x="2057400" y="2286000"/>
              <a:chExt cx="3048000" cy="2209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057400" y="31242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124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62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290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7244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11" name="Straight Arrow Connector 10"/>
              <p:cNvCxnSpPr>
                <a:stCxn id="6" idx="6"/>
                <a:endCxn id="9" idx="2"/>
              </p:cNvCxnSpPr>
              <p:nvPr/>
            </p:nvCxnSpPr>
            <p:spPr>
              <a:xfrm flipV="1">
                <a:off x="2438400" y="3276600"/>
                <a:ext cx="990600" cy="7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 flipH="1">
                <a:off x="2223271" y="3577174"/>
                <a:ext cx="295555" cy="170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8" idx="5"/>
                <a:endCxn id="7" idx="3"/>
              </p:cNvCxnSpPr>
              <p:nvPr/>
            </p:nvCxnSpPr>
            <p:spPr>
              <a:xfrm rot="16200000" flipH="1">
                <a:off x="2933700" y="3953949"/>
                <a:ext cx="1588" cy="4925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7" idx="6"/>
                <a:endCxn id="10" idx="3"/>
              </p:cNvCxnSpPr>
              <p:nvPr/>
            </p:nvCxnSpPr>
            <p:spPr>
              <a:xfrm flipV="1">
                <a:off x="3505200" y="3438245"/>
                <a:ext cx="1274996" cy="6003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7" idx="0"/>
                <a:endCxn id="9" idx="3"/>
              </p:cNvCxnSpPr>
              <p:nvPr/>
            </p:nvCxnSpPr>
            <p:spPr>
              <a:xfrm rot="5400000" flipH="1" flipV="1">
                <a:off x="3213871" y="3539075"/>
                <a:ext cx="371755" cy="170096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2390660" y="2447580"/>
                <a:ext cx="2379644" cy="736295"/>
              </a:xfrm>
              <a:custGeom>
                <a:avLst/>
                <a:gdLst>
                  <a:gd name="connsiteX0" fmla="*/ 0 w 2379644"/>
                  <a:gd name="connsiteY0" fmla="*/ 736295 h 736295"/>
                  <a:gd name="connsiteX1" fmla="*/ 1233889 w 2379644"/>
                  <a:gd name="connsiteY1" fmla="*/ 20198 h 736295"/>
                  <a:gd name="connsiteX2" fmla="*/ 2379644 w 2379644"/>
                  <a:gd name="connsiteY2" fmla="*/ 615109 h 736295"/>
                  <a:gd name="connsiteX3" fmla="*/ 2379644 w 2379644"/>
                  <a:gd name="connsiteY3" fmla="*/ 615109 h 7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644" h="736295">
                    <a:moveTo>
                      <a:pt x="0" y="736295"/>
                    </a:moveTo>
                    <a:cubicBezTo>
                      <a:pt x="418641" y="388345"/>
                      <a:pt x="837282" y="40396"/>
                      <a:pt x="1233889" y="20198"/>
                    </a:cubicBezTo>
                    <a:cubicBezTo>
                      <a:pt x="1630496" y="0"/>
                      <a:pt x="2379644" y="615109"/>
                      <a:pt x="2379644" y="615109"/>
                    </a:cubicBezTo>
                    <a:lnTo>
                      <a:pt x="2379644" y="615109"/>
                    </a:lnTo>
                  </a:path>
                </a:pathLst>
              </a:cu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19400" y="29718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144948" y="2286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33600" y="35784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9400" y="4188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114800" y="32766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24200" y="3429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2766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[B] = 9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2256" y="5361801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d[D] = 5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82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[E] = 5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7400" y="5361801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d[C] = 2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Relaxation:</a:t>
            </a:r>
          </a:p>
          <a:p>
            <a:pPr lvl="1">
              <a:buNone/>
            </a:pPr>
            <a:r>
              <a:rPr lang="en-US" dirty="0" smtClean="0"/>
              <a:t>If d[v]&gt;d[u]+w(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d[v]= d[u]+w(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∏[v]=u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6576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[D]+w(D,B) = 5+1=6 &lt; d[B]</a:t>
            </a:r>
          </a:p>
          <a:p>
            <a:endParaRPr lang="en-US" dirty="0"/>
          </a:p>
          <a:p>
            <a:r>
              <a:rPr lang="en-US" dirty="0" smtClean="0"/>
              <a:t>So, Relax edge (D,B)</a:t>
            </a:r>
          </a:p>
          <a:p>
            <a:r>
              <a:rPr lang="en-US" dirty="0" smtClean="0"/>
              <a:t>-means remove the AB path and add DB to get to node B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57400" y="3429000"/>
            <a:ext cx="3341326" cy="2209800"/>
            <a:chOff x="2057400" y="3429000"/>
            <a:chExt cx="3341326" cy="2209800"/>
          </a:xfrm>
        </p:grpSpPr>
        <p:sp>
          <p:nvSpPr>
            <p:cNvPr id="23" name="TextBox 22"/>
            <p:cNvSpPr txBox="1"/>
            <p:nvPr/>
          </p:nvSpPr>
          <p:spPr>
            <a:xfrm>
              <a:off x="32766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[B] = 6</a:t>
              </a:r>
              <a:endParaRPr lang="en-US" sz="12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057400" y="3429000"/>
              <a:ext cx="3048000" cy="2209800"/>
              <a:chOff x="2057400" y="2286000"/>
              <a:chExt cx="3048000" cy="22098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057400" y="31242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124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362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290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7244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32" name="Straight Arrow Connector 31"/>
              <p:cNvCxnSpPr>
                <a:stCxn id="27" idx="6"/>
                <a:endCxn id="30" idx="2"/>
              </p:cNvCxnSpPr>
              <p:nvPr/>
            </p:nvCxnSpPr>
            <p:spPr>
              <a:xfrm flipV="1">
                <a:off x="2438400" y="3276600"/>
                <a:ext cx="990600" cy="7620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16200000" flipH="1">
                <a:off x="2223271" y="3577174"/>
                <a:ext cx="295555" cy="17009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9" idx="5"/>
                <a:endCxn id="28" idx="3"/>
              </p:cNvCxnSpPr>
              <p:nvPr/>
            </p:nvCxnSpPr>
            <p:spPr>
              <a:xfrm rot="16200000" flipH="1">
                <a:off x="2933700" y="3953949"/>
                <a:ext cx="1588" cy="49259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8" idx="6"/>
                <a:endCxn id="31" idx="3"/>
              </p:cNvCxnSpPr>
              <p:nvPr/>
            </p:nvCxnSpPr>
            <p:spPr>
              <a:xfrm flipV="1">
                <a:off x="3505200" y="3438245"/>
                <a:ext cx="1274996" cy="6003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8" idx="0"/>
                <a:endCxn id="30" idx="3"/>
              </p:cNvCxnSpPr>
              <p:nvPr/>
            </p:nvCxnSpPr>
            <p:spPr>
              <a:xfrm rot="5400000" flipH="1" flipV="1">
                <a:off x="3213871" y="3539075"/>
                <a:ext cx="371755" cy="17009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>
                <a:off x="2390660" y="2447580"/>
                <a:ext cx="2379644" cy="736295"/>
              </a:xfrm>
              <a:custGeom>
                <a:avLst/>
                <a:gdLst>
                  <a:gd name="connsiteX0" fmla="*/ 0 w 2379644"/>
                  <a:gd name="connsiteY0" fmla="*/ 736295 h 736295"/>
                  <a:gd name="connsiteX1" fmla="*/ 1233889 w 2379644"/>
                  <a:gd name="connsiteY1" fmla="*/ 20198 h 736295"/>
                  <a:gd name="connsiteX2" fmla="*/ 2379644 w 2379644"/>
                  <a:gd name="connsiteY2" fmla="*/ 615109 h 736295"/>
                  <a:gd name="connsiteX3" fmla="*/ 2379644 w 2379644"/>
                  <a:gd name="connsiteY3" fmla="*/ 615109 h 7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644" h="736295">
                    <a:moveTo>
                      <a:pt x="0" y="736295"/>
                    </a:moveTo>
                    <a:cubicBezTo>
                      <a:pt x="418641" y="388345"/>
                      <a:pt x="837282" y="40396"/>
                      <a:pt x="1233889" y="20198"/>
                    </a:cubicBezTo>
                    <a:cubicBezTo>
                      <a:pt x="1630496" y="0"/>
                      <a:pt x="2379644" y="615109"/>
                      <a:pt x="2379644" y="615109"/>
                    </a:cubicBezTo>
                    <a:lnTo>
                      <a:pt x="2379644" y="615109"/>
                    </a:lnTo>
                  </a:path>
                </a:pathLst>
              </a:cu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19400" y="29718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144948" y="2286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133600" y="35784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19400" y="4188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14800" y="32766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124200" y="3429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202256" y="5361801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d[D] = 5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57400" y="5361801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d[C] = 2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82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[E] = 5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Condition:</a:t>
            </a:r>
          </a:p>
          <a:p>
            <a:pPr>
              <a:buNone/>
            </a:pPr>
            <a:r>
              <a:rPr lang="en-US" dirty="0" smtClean="0"/>
              <a:t>		For all edges, d[v]≤d[u] +w(u, v)  [i.e. we found shortest path for all vertices]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4343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Haven’t check the (D,E) edge yet.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057400" y="3429000"/>
            <a:ext cx="3341326" cy="2209800"/>
            <a:chOff x="2057400" y="3429000"/>
            <a:chExt cx="3341326" cy="2209800"/>
          </a:xfrm>
        </p:grpSpPr>
        <p:grpSp>
          <p:nvGrpSpPr>
            <p:cNvPr id="4" name="Group 3"/>
            <p:cNvGrpSpPr/>
            <p:nvPr/>
          </p:nvGrpSpPr>
          <p:grpSpPr>
            <a:xfrm>
              <a:off x="2057400" y="3429000"/>
              <a:ext cx="3048000" cy="2209800"/>
              <a:chOff x="2057400" y="2286000"/>
              <a:chExt cx="3048000" cy="2209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57400" y="31242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24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62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4290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10" name="Straight Arrow Connector 9"/>
              <p:cNvCxnSpPr>
                <a:stCxn id="5" idx="6"/>
                <a:endCxn id="8" idx="2"/>
              </p:cNvCxnSpPr>
              <p:nvPr/>
            </p:nvCxnSpPr>
            <p:spPr>
              <a:xfrm flipV="1">
                <a:off x="2438400" y="3276600"/>
                <a:ext cx="990600" cy="7620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16200000" flipH="1">
                <a:off x="2223271" y="3577174"/>
                <a:ext cx="295555" cy="17009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7" idx="5"/>
                <a:endCxn id="6" idx="3"/>
              </p:cNvCxnSpPr>
              <p:nvPr/>
            </p:nvCxnSpPr>
            <p:spPr>
              <a:xfrm rot="16200000" flipH="1">
                <a:off x="2933700" y="3953949"/>
                <a:ext cx="1588" cy="49259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6"/>
                <a:endCxn id="9" idx="3"/>
              </p:cNvCxnSpPr>
              <p:nvPr/>
            </p:nvCxnSpPr>
            <p:spPr>
              <a:xfrm flipV="1">
                <a:off x="3505200" y="3438245"/>
                <a:ext cx="1274996" cy="6003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6" idx="0"/>
                <a:endCxn id="8" idx="3"/>
              </p:cNvCxnSpPr>
              <p:nvPr/>
            </p:nvCxnSpPr>
            <p:spPr>
              <a:xfrm rot="5400000" flipH="1" flipV="1">
                <a:off x="3213871" y="3539075"/>
                <a:ext cx="371755" cy="17009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2390660" y="2447580"/>
                <a:ext cx="2379644" cy="736295"/>
              </a:xfrm>
              <a:custGeom>
                <a:avLst/>
                <a:gdLst>
                  <a:gd name="connsiteX0" fmla="*/ 0 w 2379644"/>
                  <a:gd name="connsiteY0" fmla="*/ 736295 h 736295"/>
                  <a:gd name="connsiteX1" fmla="*/ 1233889 w 2379644"/>
                  <a:gd name="connsiteY1" fmla="*/ 20198 h 736295"/>
                  <a:gd name="connsiteX2" fmla="*/ 2379644 w 2379644"/>
                  <a:gd name="connsiteY2" fmla="*/ 615109 h 736295"/>
                  <a:gd name="connsiteX3" fmla="*/ 2379644 w 2379644"/>
                  <a:gd name="connsiteY3" fmla="*/ 615109 h 7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644" h="736295">
                    <a:moveTo>
                      <a:pt x="0" y="736295"/>
                    </a:moveTo>
                    <a:cubicBezTo>
                      <a:pt x="418641" y="388345"/>
                      <a:pt x="837282" y="40396"/>
                      <a:pt x="1233889" y="20198"/>
                    </a:cubicBezTo>
                    <a:cubicBezTo>
                      <a:pt x="1630496" y="0"/>
                      <a:pt x="2379644" y="615109"/>
                      <a:pt x="2379644" y="615109"/>
                    </a:cubicBezTo>
                    <a:lnTo>
                      <a:pt x="2379644" y="615109"/>
                    </a:lnTo>
                  </a:path>
                </a:pathLst>
              </a:cu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19400" y="29718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44948" y="2286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33600" y="35784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819400" y="4188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14800" y="32766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124200" y="3429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202256" y="5361801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d[D] = 5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7400" y="5361801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d[C] = 2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82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[E] = 5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Condition:</a:t>
            </a:r>
          </a:p>
          <a:p>
            <a:pPr>
              <a:buNone/>
            </a:pPr>
            <a:r>
              <a:rPr lang="en-US" dirty="0" smtClean="0"/>
              <a:t>		For all edges, d[v]≤d[u] +w(u, v)  [i.e. we found shortest path for all vertices]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4343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[E] &lt; d[D] +w(D,E).</a:t>
            </a:r>
          </a:p>
          <a:p>
            <a:r>
              <a:rPr lang="en-US" dirty="0" smtClean="0"/>
              <a:t>So, no need to relax.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057400" y="3429000"/>
            <a:ext cx="3341326" cy="2209800"/>
            <a:chOff x="2057400" y="3429000"/>
            <a:chExt cx="3341326" cy="2209800"/>
          </a:xfrm>
        </p:grpSpPr>
        <p:grpSp>
          <p:nvGrpSpPr>
            <p:cNvPr id="4" name="Group 3"/>
            <p:cNvGrpSpPr/>
            <p:nvPr/>
          </p:nvGrpSpPr>
          <p:grpSpPr>
            <a:xfrm>
              <a:off x="2057400" y="3429000"/>
              <a:ext cx="3048000" cy="2209800"/>
              <a:chOff x="2057400" y="2286000"/>
              <a:chExt cx="3048000" cy="2209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57400" y="31242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24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62200" y="3810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4290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3048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10" name="Straight Arrow Connector 9"/>
              <p:cNvCxnSpPr>
                <a:stCxn id="5" idx="6"/>
                <a:endCxn id="8" idx="2"/>
              </p:cNvCxnSpPr>
              <p:nvPr/>
            </p:nvCxnSpPr>
            <p:spPr>
              <a:xfrm flipV="1">
                <a:off x="2438400" y="3276600"/>
                <a:ext cx="990600" cy="7620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16200000" flipH="1">
                <a:off x="2223271" y="3577174"/>
                <a:ext cx="295555" cy="17009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7" idx="5"/>
                <a:endCxn id="6" idx="3"/>
              </p:cNvCxnSpPr>
              <p:nvPr/>
            </p:nvCxnSpPr>
            <p:spPr>
              <a:xfrm rot="16200000" flipH="1">
                <a:off x="2933700" y="3953949"/>
                <a:ext cx="1588" cy="49259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6"/>
                <a:endCxn id="9" idx="3"/>
              </p:cNvCxnSpPr>
              <p:nvPr/>
            </p:nvCxnSpPr>
            <p:spPr>
              <a:xfrm flipV="1">
                <a:off x="3505200" y="3438245"/>
                <a:ext cx="1274996" cy="600355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6" idx="0"/>
                <a:endCxn id="8" idx="3"/>
              </p:cNvCxnSpPr>
              <p:nvPr/>
            </p:nvCxnSpPr>
            <p:spPr>
              <a:xfrm rot="5400000" flipH="1" flipV="1">
                <a:off x="3213871" y="3539075"/>
                <a:ext cx="371755" cy="17009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2390660" y="2447580"/>
                <a:ext cx="2379644" cy="736295"/>
              </a:xfrm>
              <a:custGeom>
                <a:avLst/>
                <a:gdLst>
                  <a:gd name="connsiteX0" fmla="*/ 0 w 2379644"/>
                  <a:gd name="connsiteY0" fmla="*/ 736295 h 736295"/>
                  <a:gd name="connsiteX1" fmla="*/ 1233889 w 2379644"/>
                  <a:gd name="connsiteY1" fmla="*/ 20198 h 736295"/>
                  <a:gd name="connsiteX2" fmla="*/ 2379644 w 2379644"/>
                  <a:gd name="connsiteY2" fmla="*/ 615109 h 736295"/>
                  <a:gd name="connsiteX3" fmla="*/ 2379644 w 2379644"/>
                  <a:gd name="connsiteY3" fmla="*/ 615109 h 7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644" h="736295">
                    <a:moveTo>
                      <a:pt x="0" y="736295"/>
                    </a:moveTo>
                    <a:cubicBezTo>
                      <a:pt x="418641" y="388345"/>
                      <a:pt x="837282" y="40396"/>
                      <a:pt x="1233889" y="20198"/>
                    </a:cubicBezTo>
                    <a:cubicBezTo>
                      <a:pt x="1630496" y="0"/>
                      <a:pt x="2379644" y="615109"/>
                      <a:pt x="2379644" y="615109"/>
                    </a:cubicBezTo>
                    <a:lnTo>
                      <a:pt x="2379644" y="615109"/>
                    </a:lnTo>
                  </a:path>
                </a:pathLst>
              </a:cu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19400" y="29718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44948" y="2286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33600" y="35784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819400" y="4188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14800" y="32766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124200" y="342900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202256" y="5361801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d[D] = 5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7400" y="5361801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d[C] = 2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8200" y="3886200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[E] = 5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Efficient Implementations: </a:t>
            </a:r>
          </a:p>
          <a:p>
            <a:pPr lvl="1"/>
            <a:r>
              <a:rPr lang="en-US" dirty="0" smtClean="0"/>
              <a:t>How to choose which edge to relax?  </a:t>
            </a:r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: Greedy Algorithm</a:t>
            </a:r>
          </a:p>
          <a:p>
            <a:pPr lvl="2"/>
            <a:r>
              <a:rPr lang="en-US" dirty="0" err="1" smtClean="0"/>
              <a:t>Dijkstra’s</a:t>
            </a:r>
            <a:r>
              <a:rPr lang="en-US" dirty="0" smtClean="0"/>
              <a:t> algorithm (non-negative weights)</a:t>
            </a:r>
          </a:p>
          <a:p>
            <a:pPr lvl="3"/>
            <a:r>
              <a:rPr lang="en-US" dirty="0" smtClean="0"/>
              <a:t>O(V </a:t>
            </a:r>
            <a:r>
              <a:rPr lang="en-US" dirty="0" err="1" smtClean="0"/>
              <a:t>lg</a:t>
            </a:r>
            <a:r>
              <a:rPr lang="en-US" dirty="0" smtClean="0"/>
              <a:t> V+E) = O(E) as E=O(V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pPr lvl="2"/>
            <a:r>
              <a:rPr lang="en-US" dirty="0" smtClean="0"/>
              <a:t>Bellman-Ford algorithm (no negative cycles)</a:t>
            </a:r>
          </a:p>
          <a:p>
            <a:pPr lvl="3"/>
            <a:r>
              <a:rPr lang="en-US" dirty="0" smtClean="0"/>
              <a:t>O(VE)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d(v) – distance to v from source node</a:t>
            </a:r>
          </a:p>
          <a:p>
            <a:r>
              <a:rPr lang="en-US" dirty="0" smtClean="0"/>
              <a:t>∏[v]: predecessor on current best path to v.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(v) – shortest path from source to v.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Applicable for directed weighted graph.</a:t>
            </a:r>
          </a:p>
          <a:p>
            <a:r>
              <a:rPr lang="en-US" sz="2000" dirty="0" smtClean="0"/>
              <a:t>Available paths from A to E</a:t>
            </a:r>
          </a:p>
          <a:p>
            <a:pPr lvl="1"/>
            <a:r>
              <a:rPr lang="en-US" sz="2000" dirty="0" smtClean="0"/>
              <a:t>A-&gt;B-&gt;E = 10</a:t>
            </a:r>
          </a:p>
          <a:p>
            <a:pPr lvl="1"/>
            <a:r>
              <a:rPr lang="en-US" sz="2000" dirty="0" smtClean="0"/>
              <a:t>A-&gt;C-&gt;D-&gt;E=6</a:t>
            </a:r>
          </a:p>
          <a:p>
            <a:pPr lvl="1"/>
            <a:r>
              <a:rPr lang="en-US" sz="2000" dirty="0" smtClean="0"/>
              <a:t>A-&gt;C-&gt;D-&gt;B-&gt;E=6</a:t>
            </a:r>
          </a:p>
          <a:p>
            <a:pPr lvl="1"/>
            <a:r>
              <a:rPr lang="en-US" sz="2000" dirty="0" smtClean="0"/>
              <a:t>A-&gt;E = 5</a:t>
            </a:r>
            <a:endParaRPr lang="en-US" sz="2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43000" y="4191000"/>
            <a:ext cx="3048000" cy="2209800"/>
            <a:chOff x="1143000" y="4191000"/>
            <a:chExt cx="3048000" cy="2209800"/>
          </a:xfrm>
        </p:grpSpPr>
        <p:cxnSp>
          <p:nvCxnSpPr>
            <p:cNvPr id="24" name="Straight Arrow Connector 23"/>
            <p:cNvCxnSpPr>
              <a:stCxn id="9" idx="6"/>
              <a:endCxn id="10" idx="2"/>
            </p:cNvCxnSpPr>
            <p:nvPr/>
          </p:nvCxnSpPr>
          <p:spPr>
            <a:xfrm>
              <a:off x="2895600" y="51816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1143000" y="4191000"/>
              <a:ext cx="3048000" cy="2209800"/>
              <a:chOff x="1447800" y="1981200"/>
              <a:chExt cx="3048000" cy="2209800"/>
            </a:xfrm>
          </p:grpSpPr>
          <p:grpSp>
            <p:nvGrpSpPr>
              <p:cNvPr id="4" name="Group 4"/>
              <p:cNvGrpSpPr/>
              <p:nvPr/>
            </p:nvGrpSpPr>
            <p:grpSpPr>
              <a:xfrm>
                <a:off x="1447800" y="1981200"/>
                <a:ext cx="3048000" cy="2209800"/>
                <a:chOff x="2057400" y="2286000"/>
                <a:chExt cx="3048000" cy="22098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057400" y="31242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124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362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4290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7244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11" name="Straight Arrow Connector 10"/>
                <p:cNvCxnSpPr>
                  <a:stCxn id="6" idx="6"/>
                  <a:endCxn id="9" idx="2"/>
                </p:cNvCxnSpPr>
                <p:nvPr/>
              </p:nvCxnSpPr>
              <p:spPr>
                <a:xfrm flipV="1">
                  <a:off x="2438400" y="3276600"/>
                  <a:ext cx="990600" cy="76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6200000" flipH="1">
                  <a:off x="2223271" y="3577174"/>
                  <a:ext cx="295555" cy="170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8" idx="5"/>
                  <a:endCxn id="7" idx="3"/>
                </p:cNvCxnSpPr>
                <p:nvPr/>
              </p:nvCxnSpPr>
              <p:spPr>
                <a:xfrm rot="16200000" flipH="1">
                  <a:off x="2933700" y="3953949"/>
                  <a:ext cx="1588" cy="4925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7" idx="6"/>
                  <a:endCxn id="10" idx="3"/>
                </p:cNvCxnSpPr>
                <p:nvPr/>
              </p:nvCxnSpPr>
              <p:spPr>
                <a:xfrm flipV="1">
                  <a:off x="3505200" y="3438245"/>
                  <a:ext cx="1274996" cy="6003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7" idx="0"/>
                  <a:endCxn id="9" idx="3"/>
                </p:cNvCxnSpPr>
                <p:nvPr/>
              </p:nvCxnSpPr>
              <p:spPr>
                <a:xfrm rot="5400000" flipH="1" flipV="1">
                  <a:off x="3213871" y="3539075"/>
                  <a:ext cx="371755" cy="170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2390660" y="2447580"/>
                  <a:ext cx="2379644" cy="736295"/>
                </a:xfrm>
                <a:custGeom>
                  <a:avLst/>
                  <a:gdLst>
                    <a:gd name="connsiteX0" fmla="*/ 0 w 2379644"/>
                    <a:gd name="connsiteY0" fmla="*/ 736295 h 736295"/>
                    <a:gd name="connsiteX1" fmla="*/ 1233889 w 2379644"/>
                    <a:gd name="connsiteY1" fmla="*/ 20198 h 736295"/>
                    <a:gd name="connsiteX2" fmla="*/ 2379644 w 2379644"/>
                    <a:gd name="connsiteY2" fmla="*/ 615109 h 736295"/>
                    <a:gd name="connsiteX3" fmla="*/ 2379644 w 2379644"/>
                    <a:gd name="connsiteY3" fmla="*/ 615109 h 7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9644" h="736295">
                      <a:moveTo>
                        <a:pt x="0" y="736295"/>
                      </a:moveTo>
                      <a:cubicBezTo>
                        <a:pt x="418641" y="388345"/>
                        <a:pt x="837282" y="40396"/>
                        <a:pt x="1233889" y="20198"/>
                      </a:cubicBezTo>
                      <a:cubicBezTo>
                        <a:pt x="1630496" y="0"/>
                        <a:pt x="2379644" y="615109"/>
                        <a:pt x="2379644" y="615109"/>
                      </a:cubicBezTo>
                      <a:lnTo>
                        <a:pt x="2379644" y="615109"/>
                      </a:lnTo>
                    </a:path>
                  </a:pathLst>
                </a:cu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819400" y="29718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44948" y="2286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33600" y="35784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819400" y="41880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114800" y="32766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24200" y="3429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657600" y="2664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1143000" y="4191000"/>
            <a:ext cx="3048000" cy="2209800"/>
            <a:chOff x="1143000" y="4191000"/>
            <a:chExt cx="3048000" cy="2209800"/>
          </a:xfrm>
        </p:grpSpPr>
        <p:cxnSp>
          <p:nvCxnSpPr>
            <p:cNvPr id="49" name="Straight Arrow Connector 48"/>
            <p:cNvCxnSpPr>
              <a:stCxn id="56" idx="6"/>
              <a:endCxn id="57" idx="2"/>
            </p:cNvCxnSpPr>
            <p:nvPr/>
          </p:nvCxnSpPr>
          <p:spPr>
            <a:xfrm>
              <a:off x="2895600" y="5181600"/>
              <a:ext cx="914400" cy="15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25"/>
            <p:cNvGrpSpPr/>
            <p:nvPr/>
          </p:nvGrpSpPr>
          <p:grpSpPr>
            <a:xfrm>
              <a:off x="1143000" y="4191000"/>
              <a:ext cx="3048000" cy="2209800"/>
              <a:chOff x="1447800" y="1981200"/>
              <a:chExt cx="3048000" cy="22098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447800" y="1981200"/>
                <a:ext cx="3048000" cy="2209800"/>
                <a:chOff x="2057400" y="2286000"/>
                <a:chExt cx="3048000" cy="2209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057400" y="31242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124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362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4290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7244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58" name="Straight Arrow Connector 57"/>
                <p:cNvCxnSpPr>
                  <a:stCxn id="53" idx="6"/>
                  <a:endCxn id="56" idx="2"/>
                </p:cNvCxnSpPr>
                <p:nvPr/>
              </p:nvCxnSpPr>
              <p:spPr>
                <a:xfrm flipV="1">
                  <a:off x="2438400" y="3276600"/>
                  <a:ext cx="990600" cy="7620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rot="16200000" flipH="1">
                  <a:off x="2223271" y="3577174"/>
                  <a:ext cx="295555" cy="170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55" idx="5"/>
                  <a:endCxn id="54" idx="3"/>
                </p:cNvCxnSpPr>
                <p:nvPr/>
              </p:nvCxnSpPr>
              <p:spPr>
                <a:xfrm rot="16200000" flipH="1">
                  <a:off x="2933700" y="3953949"/>
                  <a:ext cx="1588" cy="4925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54" idx="6"/>
                  <a:endCxn id="57" idx="3"/>
                </p:cNvCxnSpPr>
                <p:nvPr/>
              </p:nvCxnSpPr>
              <p:spPr>
                <a:xfrm flipV="1">
                  <a:off x="3505200" y="3438245"/>
                  <a:ext cx="1274996" cy="6003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54" idx="0"/>
                  <a:endCxn id="56" idx="3"/>
                </p:cNvCxnSpPr>
                <p:nvPr/>
              </p:nvCxnSpPr>
              <p:spPr>
                <a:xfrm rot="5400000" flipH="1" flipV="1">
                  <a:off x="3213871" y="3539075"/>
                  <a:ext cx="371755" cy="170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Freeform 62"/>
                <p:cNvSpPr/>
                <p:nvPr/>
              </p:nvSpPr>
              <p:spPr>
                <a:xfrm>
                  <a:off x="2390660" y="2447580"/>
                  <a:ext cx="2379644" cy="736295"/>
                </a:xfrm>
                <a:custGeom>
                  <a:avLst/>
                  <a:gdLst>
                    <a:gd name="connsiteX0" fmla="*/ 0 w 2379644"/>
                    <a:gd name="connsiteY0" fmla="*/ 736295 h 736295"/>
                    <a:gd name="connsiteX1" fmla="*/ 1233889 w 2379644"/>
                    <a:gd name="connsiteY1" fmla="*/ 20198 h 736295"/>
                    <a:gd name="connsiteX2" fmla="*/ 2379644 w 2379644"/>
                    <a:gd name="connsiteY2" fmla="*/ 615109 h 736295"/>
                    <a:gd name="connsiteX3" fmla="*/ 2379644 w 2379644"/>
                    <a:gd name="connsiteY3" fmla="*/ 615109 h 7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9644" h="736295">
                      <a:moveTo>
                        <a:pt x="0" y="736295"/>
                      </a:moveTo>
                      <a:cubicBezTo>
                        <a:pt x="418641" y="388345"/>
                        <a:pt x="837282" y="40396"/>
                        <a:pt x="1233889" y="20198"/>
                      </a:cubicBezTo>
                      <a:cubicBezTo>
                        <a:pt x="1630496" y="0"/>
                        <a:pt x="2379644" y="615109"/>
                        <a:pt x="2379644" y="615109"/>
                      </a:cubicBezTo>
                      <a:lnTo>
                        <a:pt x="2379644" y="615109"/>
                      </a:lnTo>
                    </a:path>
                  </a:pathLst>
                </a:cu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819400" y="29718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144948" y="2286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133600" y="35784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819400" y="41880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114800" y="32766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124200" y="3429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3657600" y="2664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143000" y="4191000"/>
            <a:ext cx="3048000" cy="2209800"/>
            <a:chOff x="1143000" y="4191000"/>
            <a:chExt cx="3048000" cy="2209800"/>
          </a:xfrm>
        </p:grpSpPr>
        <p:cxnSp>
          <p:nvCxnSpPr>
            <p:cNvPr id="71" name="Straight Arrow Connector 70"/>
            <p:cNvCxnSpPr>
              <a:stCxn id="78" idx="6"/>
              <a:endCxn id="79" idx="2"/>
            </p:cNvCxnSpPr>
            <p:nvPr/>
          </p:nvCxnSpPr>
          <p:spPr>
            <a:xfrm>
              <a:off x="2895600" y="5181600"/>
              <a:ext cx="914400" cy="15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25"/>
            <p:cNvGrpSpPr/>
            <p:nvPr/>
          </p:nvGrpSpPr>
          <p:grpSpPr>
            <a:xfrm>
              <a:off x="1143000" y="4191000"/>
              <a:ext cx="3048000" cy="2209800"/>
              <a:chOff x="1447800" y="1981200"/>
              <a:chExt cx="3048000" cy="220980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1447800" y="1981200"/>
                <a:ext cx="3048000" cy="2209800"/>
                <a:chOff x="2057400" y="2286000"/>
                <a:chExt cx="3048000" cy="220980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2057400" y="31242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124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362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34290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47244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80" name="Straight Arrow Connector 79"/>
                <p:cNvCxnSpPr>
                  <a:stCxn id="75" idx="6"/>
                  <a:endCxn id="78" idx="2"/>
                </p:cNvCxnSpPr>
                <p:nvPr/>
              </p:nvCxnSpPr>
              <p:spPr>
                <a:xfrm flipV="1">
                  <a:off x="2438400" y="3276600"/>
                  <a:ext cx="990600" cy="7620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 rot="16200000" flipH="1">
                  <a:off x="2223271" y="3577174"/>
                  <a:ext cx="295555" cy="170096"/>
                </a:xfrm>
                <a:prstGeom prst="straightConnector1">
                  <a:avLst/>
                </a:prstGeom>
                <a:ln w="412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77" idx="5"/>
                  <a:endCxn id="76" idx="3"/>
                </p:cNvCxnSpPr>
                <p:nvPr/>
              </p:nvCxnSpPr>
              <p:spPr>
                <a:xfrm rot="16200000" flipH="1">
                  <a:off x="2933700" y="3953949"/>
                  <a:ext cx="1588" cy="492592"/>
                </a:xfrm>
                <a:prstGeom prst="straightConnector1">
                  <a:avLst/>
                </a:prstGeom>
                <a:ln w="412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>
                  <a:stCxn id="76" idx="6"/>
                  <a:endCxn id="79" idx="3"/>
                </p:cNvCxnSpPr>
                <p:nvPr/>
              </p:nvCxnSpPr>
              <p:spPr>
                <a:xfrm flipV="1">
                  <a:off x="3505200" y="3438245"/>
                  <a:ext cx="1274996" cy="600355"/>
                </a:xfrm>
                <a:prstGeom prst="straightConnector1">
                  <a:avLst/>
                </a:prstGeom>
                <a:ln w="412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76" idx="0"/>
                  <a:endCxn id="78" idx="3"/>
                </p:cNvCxnSpPr>
                <p:nvPr/>
              </p:nvCxnSpPr>
              <p:spPr>
                <a:xfrm rot="5400000" flipH="1" flipV="1">
                  <a:off x="3213871" y="3539075"/>
                  <a:ext cx="371755" cy="170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Freeform 84"/>
                <p:cNvSpPr/>
                <p:nvPr/>
              </p:nvSpPr>
              <p:spPr>
                <a:xfrm>
                  <a:off x="2390660" y="2447580"/>
                  <a:ext cx="2379644" cy="736295"/>
                </a:xfrm>
                <a:custGeom>
                  <a:avLst/>
                  <a:gdLst>
                    <a:gd name="connsiteX0" fmla="*/ 0 w 2379644"/>
                    <a:gd name="connsiteY0" fmla="*/ 736295 h 736295"/>
                    <a:gd name="connsiteX1" fmla="*/ 1233889 w 2379644"/>
                    <a:gd name="connsiteY1" fmla="*/ 20198 h 736295"/>
                    <a:gd name="connsiteX2" fmla="*/ 2379644 w 2379644"/>
                    <a:gd name="connsiteY2" fmla="*/ 615109 h 736295"/>
                    <a:gd name="connsiteX3" fmla="*/ 2379644 w 2379644"/>
                    <a:gd name="connsiteY3" fmla="*/ 615109 h 7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9644" h="736295">
                      <a:moveTo>
                        <a:pt x="0" y="736295"/>
                      </a:moveTo>
                      <a:cubicBezTo>
                        <a:pt x="418641" y="388345"/>
                        <a:pt x="837282" y="40396"/>
                        <a:pt x="1233889" y="20198"/>
                      </a:cubicBezTo>
                      <a:cubicBezTo>
                        <a:pt x="1630496" y="0"/>
                        <a:pt x="2379644" y="615109"/>
                        <a:pt x="2379644" y="615109"/>
                      </a:cubicBezTo>
                      <a:lnTo>
                        <a:pt x="2379644" y="615109"/>
                      </a:lnTo>
                    </a:path>
                  </a:pathLst>
                </a:cu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19400" y="29718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144948" y="2286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2133600" y="35784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819400" y="41880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4114800" y="32766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124200" y="3429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3657600" y="2664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1143000" y="4191000"/>
            <a:ext cx="3048000" cy="2209800"/>
            <a:chOff x="1143000" y="4191000"/>
            <a:chExt cx="3048000" cy="2209800"/>
          </a:xfrm>
        </p:grpSpPr>
        <p:cxnSp>
          <p:nvCxnSpPr>
            <p:cNvPr id="93" name="Straight Arrow Connector 92"/>
            <p:cNvCxnSpPr>
              <a:stCxn id="100" idx="6"/>
              <a:endCxn id="101" idx="2"/>
            </p:cNvCxnSpPr>
            <p:nvPr/>
          </p:nvCxnSpPr>
          <p:spPr>
            <a:xfrm>
              <a:off x="2895600" y="5181600"/>
              <a:ext cx="914400" cy="1588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25"/>
            <p:cNvGrpSpPr/>
            <p:nvPr/>
          </p:nvGrpSpPr>
          <p:grpSpPr>
            <a:xfrm>
              <a:off x="1143000" y="4191000"/>
              <a:ext cx="3048000" cy="2209800"/>
              <a:chOff x="1447800" y="1981200"/>
              <a:chExt cx="3048000" cy="2209800"/>
            </a:xfrm>
          </p:grpSpPr>
          <p:grpSp>
            <p:nvGrpSpPr>
              <p:cNvPr id="95" name="Group 50"/>
              <p:cNvGrpSpPr/>
              <p:nvPr/>
            </p:nvGrpSpPr>
            <p:grpSpPr>
              <a:xfrm>
                <a:off x="1447800" y="1981200"/>
                <a:ext cx="3048000" cy="2209800"/>
                <a:chOff x="2057400" y="2286000"/>
                <a:chExt cx="3048000" cy="220980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2057400" y="31242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124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362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4290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47244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102" name="Straight Arrow Connector 101"/>
                <p:cNvCxnSpPr>
                  <a:stCxn id="97" idx="6"/>
                  <a:endCxn id="100" idx="2"/>
                </p:cNvCxnSpPr>
                <p:nvPr/>
              </p:nvCxnSpPr>
              <p:spPr>
                <a:xfrm flipV="1">
                  <a:off x="2438400" y="3276600"/>
                  <a:ext cx="990600" cy="7620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rot="16200000" flipH="1">
                  <a:off x="2223271" y="3577174"/>
                  <a:ext cx="295555" cy="170096"/>
                </a:xfrm>
                <a:prstGeom prst="straightConnector1">
                  <a:avLst/>
                </a:prstGeom>
                <a:ln w="412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99" idx="5"/>
                  <a:endCxn id="98" idx="3"/>
                </p:cNvCxnSpPr>
                <p:nvPr/>
              </p:nvCxnSpPr>
              <p:spPr>
                <a:xfrm rot="16200000" flipH="1">
                  <a:off x="2933700" y="3953949"/>
                  <a:ext cx="1588" cy="492592"/>
                </a:xfrm>
                <a:prstGeom prst="straightConnector1">
                  <a:avLst/>
                </a:prstGeom>
                <a:ln w="412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98" idx="6"/>
                  <a:endCxn id="101" idx="3"/>
                </p:cNvCxnSpPr>
                <p:nvPr/>
              </p:nvCxnSpPr>
              <p:spPr>
                <a:xfrm flipV="1">
                  <a:off x="3505200" y="3438245"/>
                  <a:ext cx="1274996" cy="600355"/>
                </a:xfrm>
                <a:prstGeom prst="straightConnector1">
                  <a:avLst/>
                </a:prstGeom>
                <a:ln w="412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98" idx="0"/>
                  <a:endCxn id="100" idx="3"/>
                </p:cNvCxnSpPr>
                <p:nvPr/>
              </p:nvCxnSpPr>
              <p:spPr>
                <a:xfrm rot="5400000" flipH="1" flipV="1">
                  <a:off x="3213871" y="3539075"/>
                  <a:ext cx="371755" cy="170096"/>
                </a:xfrm>
                <a:prstGeom prst="straightConnector1">
                  <a:avLst/>
                </a:prstGeom>
                <a:ln w="412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Freeform 106"/>
                <p:cNvSpPr/>
                <p:nvPr/>
              </p:nvSpPr>
              <p:spPr>
                <a:xfrm>
                  <a:off x="2390660" y="2447580"/>
                  <a:ext cx="2379644" cy="736295"/>
                </a:xfrm>
                <a:custGeom>
                  <a:avLst/>
                  <a:gdLst>
                    <a:gd name="connsiteX0" fmla="*/ 0 w 2379644"/>
                    <a:gd name="connsiteY0" fmla="*/ 736295 h 736295"/>
                    <a:gd name="connsiteX1" fmla="*/ 1233889 w 2379644"/>
                    <a:gd name="connsiteY1" fmla="*/ 20198 h 736295"/>
                    <a:gd name="connsiteX2" fmla="*/ 2379644 w 2379644"/>
                    <a:gd name="connsiteY2" fmla="*/ 615109 h 736295"/>
                    <a:gd name="connsiteX3" fmla="*/ 2379644 w 2379644"/>
                    <a:gd name="connsiteY3" fmla="*/ 615109 h 7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9644" h="736295">
                      <a:moveTo>
                        <a:pt x="0" y="736295"/>
                      </a:moveTo>
                      <a:cubicBezTo>
                        <a:pt x="418641" y="388345"/>
                        <a:pt x="837282" y="40396"/>
                        <a:pt x="1233889" y="20198"/>
                      </a:cubicBezTo>
                      <a:cubicBezTo>
                        <a:pt x="1630496" y="0"/>
                        <a:pt x="2379644" y="615109"/>
                        <a:pt x="2379644" y="615109"/>
                      </a:cubicBezTo>
                      <a:lnTo>
                        <a:pt x="2379644" y="615109"/>
                      </a:lnTo>
                    </a:path>
                  </a:pathLst>
                </a:cu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819400" y="29718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3144948" y="2286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133600" y="35784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819400" y="41880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4114800" y="32766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124200" y="3429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3657600" y="2664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1143000" y="4191000"/>
            <a:ext cx="3048000" cy="2209800"/>
            <a:chOff x="1143000" y="4191000"/>
            <a:chExt cx="3048000" cy="2209800"/>
          </a:xfrm>
        </p:grpSpPr>
        <p:cxnSp>
          <p:nvCxnSpPr>
            <p:cNvPr id="115" name="Straight Arrow Connector 114"/>
            <p:cNvCxnSpPr>
              <a:stCxn id="122" idx="6"/>
              <a:endCxn id="123" idx="2"/>
            </p:cNvCxnSpPr>
            <p:nvPr/>
          </p:nvCxnSpPr>
          <p:spPr>
            <a:xfrm>
              <a:off x="2895600" y="5181600"/>
              <a:ext cx="914400" cy="1588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25"/>
            <p:cNvGrpSpPr/>
            <p:nvPr/>
          </p:nvGrpSpPr>
          <p:grpSpPr>
            <a:xfrm>
              <a:off x="1143000" y="4191000"/>
              <a:ext cx="3048000" cy="2209800"/>
              <a:chOff x="1447800" y="1981200"/>
              <a:chExt cx="3048000" cy="2209800"/>
            </a:xfrm>
          </p:grpSpPr>
          <p:grpSp>
            <p:nvGrpSpPr>
              <p:cNvPr id="117" name="Group 50"/>
              <p:cNvGrpSpPr/>
              <p:nvPr/>
            </p:nvGrpSpPr>
            <p:grpSpPr>
              <a:xfrm>
                <a:off x="1447800" y="1981200"/>
                <a:ext cx="3048000" cy="2209800"/>
                <a:chOff x="2057400" y="2286000"/>
                <a:chExt cx="3048000" cy="2209800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2057400" y="31242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3124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2362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290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7244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124" name="Straight Arrow Connector 123"/>
                <p:cNvCxnSpPr>
                  <a:stCxn id="119" idx="6"/>
                  <a:endCxn id="122" idx="2"/>
                </p:cNvCxnSpPr>
                <p:nvPr/>
              </p:nvCxnSpPr>
              <p:spPr>
                <a:xfrm flipV="1">
                  <a:off x="2438400" y="3276600"/>
                  <a:ext cx="990600" cy="7620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rot="16200000" flipH="1">
                  <a:off x="2223271" y="3577174"/>
                  <a:ext cx="295555" cy="170096"/>
                </a:xfrm>
                <a:prstGeom prst="straightConnector1">
                  <a:avLst/>
                </a:prstGeom>
                <a:ln w="412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>
                  <a:stCxn id="121" idx="5"/>
                  <a:endCxn id="120" idx="3"/>
                </p:cNvCxnSpPr>
                <p:nvPr/>
              </p:nvCxnSpPr>
              <p:spPr>
                <a:xfrm rot="16200000" flipH="1">
                  <a:off x="2933700" y="3953949"/>
                  <a:ext cx="1588" cy="492592"/>
                </a:xfrm>
                <a:prstGeom prst="straightConnector1">
                  <a:avLst/>
                </a:prstGeom>
                <a:ln w="412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stCxn id="120" idx="6"/>
                  <a:endCxn id="123" idx="3"/>
                </p:cNvCxnSpPr>
                <p:nvPr/>
              </p:nvCxnSpPr>
              <p:spPr>
                <a:xfrm flipV="1">
                  <a:off x="3505200" y="3438245"/>
                  <a:ext cx="1274996" cy="600355"/>
                </a:xfrm>
                <a:prstGeom prst="straightConnector1">
                  <a:avLst/>
                </a:prstGeom>
                <a:ln w="412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stCxn id="120" idx="0"/>
                  <a:endCxn id="122" idx="3"/>
                </p:cNvCxnSpPr>
                <p:nvPr/>
              </p:nvCxnSpPr>
              <p:spPr>
                <a:xfrm rot="5400000" flipH="1" flipV="1">
                  <a:off x="3213871" y="3539075"/>
                  <a:ext cx="371755" cy="170096"/>
                </a:xfrm>
                <a:prstGeom prst="straightConnector1">
                  <a:avLst/>
                </a:prstGeom>
                <a:ln w="412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Freeform 128"/>
                <p:cNvSpPr/>
                <p:nvPr/>
              </p:nvSpPr>
              <p:spPr>
                <a:xfrm>
                  <a:off x="2390660" y="2447580"/>
                  <a:ext cx="2379644" cy="736295"/>
                </a:xfrm>
                <a:custGeom>
                  <a:avLst/>
                  <a:gdLst>
                    <a:gd name="connsiteX0" fmla="*/ 0 w 2379644"/>
                    <a:gd name="connsiteY0" fmla="*/ 736295 h 736295"/>
                    <a:gd name="connsiteX1" fmla="*/ 1233889 w 2379644"/>
                    <a:gd name="connsiteY1" fmla="*/ 20198 h 736295"/>
                    <a:gd name="connsiteX2" fmla="*/ 2379644 w 2379644"/>
                    <a:gd name="connsiteY2" fmla="*/ 615109 h 736295"/>
                    <a:gd name="connsiteX3" fmla="*/ 2379644 w 2379644"/>
                    <a:gd name="connsiteY3" fmla="*/ 615109 h 7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9644" h="736295">
                      <a:moveTo>
                        <a:pt x="0" y="736295"/>
                      </a:moveTo>
                      <a:cubicBezTo>
                        <a:pt x="418641" y="388345"/>
                        <a:pt x="837282" y="40396"/>
                        <a:pt x="1233889" y="20198"/>
                      </a:cubicBezTo>
                      <a:cubicBezTo>
                        <a:pt x="1630496" y="0"/>
                        <a:pt x="2379644" y="615109"/>
                        <a:pt x="2379644" y="615109"/>
                      </a:cubicBezTo>
                      <a:lnTo>
                        <a:pt x="2379644" y="615109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819400" y="29718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144948" y="2286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2133600" y="35784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819400" y="41880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114800" y="32766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124200" y="3429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3657600" y="2664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Greedy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substructure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Shortest-paths algorithms typically rely on the property that a shortest path between two vertices contains other shortest paths within it.</a:t>
            </a:r>
          </a:p>
          <a:p>
            <a:r>
              <a:rPr lang="en-US" dirty="0" err="1" smtClean="0"/>
              <a:t>Subpath</a:t>
            </a:r>
            <a:r>
              <a:rPr lang="en-US" dirty="0" smtClean="0"/>
              <a:t> of a shortest path is also a shortest path</a:t>
            </a:r>
          </a:p>
          <a:p>
            <a:r>
              <a:rPr lang="en-US" dirty="0" smtClean="0"/>
              <a:t>If shortest path from s to d, </a:t>
            </a:r>
          </a:p>
          <a:p>
            <a:pPr lvl="1"/>
            <a:r>
              <a:rPr lang="el-GR" dirty="0" smtClean="0"/>
              <a:t>δ</a:t>
            </a:r>
            <a:r>
              <a:rPr lang="en-US" dirty="0" smtClean="0"/>
              <a:t>(s, d) = p</a:t>
            </a:r>
            <a:r>
              <a:rPr lang="en-US" baseline="-250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+ p</a:t>
            </a:r>
            <a:r>
              <a:rPr lang="en-US" baseline="-25000" dirty="0" smtClean="0"/>
              <a:t>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Then p</a:t>
            </a:r>
            <a:r>
              <a:rPr lang="en-US" baseline="-25000" dirty="0" smtClean="0"/>
              <a:t>i</a:t>
            </a:r>
            <a:r>
              <a:rPr lang="en-US" dirty="0" smtClean="0"/>
              <a:t> 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, and  p</a:t>
            </a:r>
            <a:r>
              <a:rPr lang="en-US" baseline="-25000" dirty="0" smtClean="0"/>
              <a:t>d</a:t>
            </a:r>
            <a:r>
              <a:rPr lang="en-US" dirty="0" smtClean="0"/>
              <a:t> are also shortest path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24000" y="4724400"/>
            <a:ext cx="4724400" cy="685800"/>
            <a:chOff x="1524000" y="4114800"/>
            <a:chExt cx="4724400" cy="685800"/>
          </a:xfrm>
        </p:grpSpPr>
        <p:sp>
          <p:nvSpPr>
            <p:cNvPr id="4" name="Oval 3"/>
            <p:cNvSpPr/>
            <p:nvPr/>
          </p:nvSpPr>
          <p:spPr>
            <a:xfrm>
              <a:off x="1524000" y="4267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</a:t>
              </a:r>
              <a:r>
                <a:rPr lang="en-US" sz="1600" baseline="-25000" dirty="0" smtClean="0"/>
                <a:t>s</a:t>
              </a:r>
              <a:endParaRPr lang="en-US" sz="1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819400" y="4267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</a:t>
              </a:r>
              <a:r>
                <a:rPr lang="en-US" sz="1600" baseline="-25000" dirty="0" smtClean="0"/>
                <a:t>i</a:t>
              </a:r>
              <a:endParaRPr lang="en-US" sz="1600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114800" y="4267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</a:t>
              </a:r>
              <a:r>
                <a:rPr lang="en-US" sz="1600" baseline="-25000" dirty="0" err="1" smtClean="0"/>
                <a:t>j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638800" y="4267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</a:t>
              </a:r>
              <a:r>
                <a:rPr lang="en-US" sz="1600" baseline="-25000" dirty="0" err="1" smtClean="0"/>
                <a:t>d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41148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i</a:t>
              </a:r>
              <a:endParaRPr lang="en-US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20394" y="41148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68194" y="41148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d</a:t>
              </a:r>
              <a:endParaRPr lang="en-US" baseline="-25000" dirty="0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137272" y="5105400"/>
            <a:ext cx="682128" cy="76201"/>
          </a:xfrm>
          <a:custGeom>
            <a:avLst/>
            <a:gdLst>
              <a:gd name="connsiteX0" fmla="*/ 0 w 649995"/>
              <a:gd name="connsiteY0" fmla="*/ 102824 h 132203"/>
              <a:gd name="connsiteX1" fmla="*/ 132203 w 649995"/>
              <a:gd name="connsiteY1" fmla="*/ 3672 h 132203"/>
              <a:gd name="connsiteX2" fmla="*/ 242371 w 649995"/>
              <a:gd name="connsiteY2" fmla="*/ 124858 h 132203"/>
              <a:gd name="connsiteX3" fmla="*/ 385591 w 649995"/>
              <a:gd name="connsiteY3" fmla="*/ 14689 h 132203"/>
              <a:gd name="connsiteX4" fmla="*/ 506776 w 649995"/>
              <a:gd name="connsiteY4" fmla="*/ 124858 h 132203"/>
              <a:gd name="connsiteX5" fmla="*/ 649995 w 649995"/>
              <a:gd name="connsiteY5" fmla="*/ 58757 h 1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132203">
                <a:moveTo>
                  <a:pt x="0" y="102824"/>
                </a:moveTo>
                <a:cubicBezTo>
                  <a:pt x="45904" y="51412"/>
                  <a:pt x="91808" y="0"/>
                  <a:pt x="132203" y="3672"/>
                </a:cubicBezTo>
                <a:cubicBezTo>
                  <a:pt x="172598" y="7344"/>
                  <a:pt x="200140" y="123022"/>
                  <a:pt x="242371" y="124858"/>
                </a:cubicBezTo>
                <a:cubicBezTo>
                  <a:pt x="284602" y="126694"/>
                  <a:pt x="341524" y="14689"/>
                  <a:pt x="385591" y="14689"/>
                </a:cubicBezTo>
                <a:cubicBezTo>
                  <a:pt x="429658" y="14689"/>
                  <a:pt x="462709" y="117513"/>
                  <a:pt x="506776" y="124858"/>
                </a:cubicBezTo>
                <a:cubicBezTo>
                  <a:pt x="550843" y="132203"/>
                  <a:pt x="600419" y="95480"/>
                  <a:pt x="649995" y="5875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724401" y="5105400"/>
            <a:ext cx="914400" cy="76200"/>
          </a:xfrm>
          <a:custGeom>
            <a:avLst/>
            <a:gdLst>
              <a:gd name="connsiteX0" fmla="*/ 0 w 649995"/>
              <a:gd name="connsiteY0" fmla="*/ 102824 h 132203"/>
              <a:gd name="connsiteX1" fmla="*/ 132203 w 649995"/>
              <a:gd name="connsiteY1" fmla="*/ 3672 h 132203"/>
              <a:gd name="connsiteX2" fmla="*/ 242371 w 649995"/>
              <a:gd name="connsiteY2" fmla="*/ 124858 h 132203"/>
              <a:gd name="connsiteX3" fmla="*/ 385591 w 649995"/>
              <a:gd name="connsiteY3" fmla="*/ 14689 h 132203"/>
              <a:gd name="connsiteX4" fmla="*/ 506776 w 649995"/>
              <a:gd name="connsiteY4" fmla="*/ 124858 h 132203"/>
              <a:gd name="connsiteX5" fmla="*/ 649995 w 649995"/>
              <a:gd name="connsiteY5" fmla="*/ 58757 h 1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132203">
                <a:moveTo>
                  <a:pt x="0" y="102824"/>
                </a:moveTo>
                <a:cubicBezTo>
                  <a:pt x="45904" y="51412"/>
                  <a:pt x="91808" y="0"/>
                  <a:pt x="132203" y="3672"/>
                </a:cubicBezTo>
                <a:cubicBezTo>
                  <a:pt x="172598" y="7344"/>
                  <a:pt x="200140" y="123022"/>
                  <a:pt x="242371" y="124858"/>
                </a:cubicBezTo>
                <a:cubicBezTo>
                  <a:pt x="284602" y="126694"/>
                  <a:pt x="341524" y="14689"/>
                  <a:pt x="385591" y="14689"/>
                </a:cubicBezTo>
                <a:cubicBezTo>
                  <a:pt x="429658" y="14689"/>
                  <a:pt x="462709" y="117513"/>
                  <a:pt x="506776" y="124858"/>
                </a:cubicBezTo>
                <a:cubicBezTo>
                  <a:pt x="550843" y="132203"/>
                  <a:pt x="600419" y="95480"/>
                  <a:pt x="649995" y="5875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429000" y="5105399"/>
            <a:ext cx="685800" cy="76201"/>
          </a:xfrm>
          <a:custGeom>
            <a:avLst/>
            <a:gdLst>
              <a:gd name="connsiteX0" fmla="*/ 0 w 649995"/>
              <a:gd name="connsiteY0" fmla="*/ 102824 h 132203"/>
              <a:gd name="connsiteX1" fmla="*/ 132203 w 649995"/>
              <a:gd name="connsiteY1" fmla="*/ 3672 h 132203"/>
              <a:gd name="connsiteX2" fmla="*/ 242371 w 649995"/>
              <a:gd name="connsiteY2" fmla="*/ 124858 h 132203"/>
              <a:gd name="connsiteX3" fmla="*/ 385591 w 649995"/>
              <a:gd name="connsiteY3" fmla="*/ 14689 h 132203"/>
              <a:gd name="connsiteX4" fmla="*/ 506776 w 649995"/>
              <a:gd name="connsiteY4" fmla="*/ 124858 h 132203"/>
              <a:gd name="connsiteX5" fmla="*/ 649995 w 649995"/>
              <a:gd name="connsiteY5" fmla="*/ 58757 h 1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132203">
                <a:moveTo>
                  <a:pt x="0" y="102824"/>
                </a:moveTo>
                <a:cubicBezTo>
                  <a:pt x="45904" y="51412"/>
                  <a:pt x="91808" y="0"/>
                  <a:pt x="132203" y="3672"/>
                </a:cubicBezTo>
                <a:cubicBezTo>
                  <a:pt x="172598" y="7344"/>
                  <a:pt x="200140" y="123022"/>
                  <a:pt x="242371" y="124858"/>
                </a:cubicBezTo>
                <a:cubicBezTo>
                  <a:pt x="284602" y="126694"/>
                  <a:pt x="341524" y="14689"/>
                  <a:pt x="385591" y="14689"/>
                </a:cubicBezTo>
                <a:cubicBezTo>
                  <a:pt x="429658" y="14689"/>
                  <a:pt x="462709" y="117513"/>
                  <a:pt x="506776" y="124858"/>
                </a:cubicBezTo>
                <a:cubicBezTo>
                  <a:pt x="550843" y="132203"/>
                  <a:pt x="600419" y="95480"/>
                  <a:pt x="649995" y="5875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substructure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 def:</a:t>
            </a:r>
          </a:p>
          <a:p>
            <a:pPr lvl="1"/>
            <a:r>
              <a:rPr lang="en-US" dirty="0" smtClean="0"/>
              <a:t>Given a weighted, directed graph G = (V,E) with weight function w : E -&gt; R, let </a:t>
            </a:r>
            <a:r>
              <a:rPr lang="en-US" b="1" i="1" dirty="0" smtClean="0"/>
              <a:t>p = (v</a:t>
            </a:r>
            <a:r>
              <a:rPr lang="en-US" b="1" i="1" baseline="-25000" dirty="0" smtClean="0"/>
              <a:t>0</a:t>
            </a:r>
            <a:r>
              <a:rPr lang="en-US" b="1" i="1" dirty="0" smtClean="0"/>
              <a:t>, v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, . . ., 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k</a:t>
            </a:r>
            <a:r>
              <a:rPr lang="en-US" b="1" i="1" dirty="0" smtClean="0"/>
              <a:t>)</a:t>
            </a:r>
            <a:r>
              <a:rPr lang="en-US" dirty="0" smtClean="0"/>
              <a:t> be a shortest path from vertex 0 to vertex k and, for any </a:t>
            </a:r>
            <a:r>
              <a:rPr lang="en-US" dirty="0" err="1" smtClean="0"/>
              <a:t>i</a:t>
            </a:r>
            <a:r>
              <a:rPr lang="en-US" dirty="0" smtClean="0"/>
              <a:t> and j such that 0 ≤ </a:t>
            </a:r>
            <a:r>
              <a:rPr lang="en-US" dirty="0" err="1" smtClean="0"/>
              <a:t>i</a:t>
            </a:r>
            <a:r>
              <a:rPr lang="en-US" dirty="0" smtClean="0"/>
              <a:t>  ≤ j ≤ k, let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 =</a:t>
            </a:r>
            <a:r>
              <a:rPr lang="en-US" b="1" i="1" dirty="0" smtClean="0"/>
              <a:t> (v</a:t>
            </a:r>
            <a:r>
              <a:rPr lang="en-US" b="1" i="1" baseline="-25000" dirty="0" smtClean="0"/>
              <a:t>i</a:t>
            </a:r>
            <a:r>
              <a:rPr lang="en-US" b="1" i="1" dirty="0" smtClean="0"/>
              <a:t>, v</a:t>
            </a:r>
            <a:r>
              <a:rPr lang="en-US" b="1" i="1" baseline="-25000" dirty="0" smtClean="0"/>
              <a:t>i+1</a:t>
            </a:r>
            <a:r>
              <a:rPr lang="en-US" b="1" i="1" dirty="0" smtClean="0"/>
              <a:t>, . . ., 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j</a:t>
            </a:r>
            <a:r>
              <a:rPr lang="en-US" b="1" i="1" dirty="0" smtClean="0"/>
              <a:t>)</a:t>
            </a:r>
            <a:r>
              <a:rPr lang="en-US" dirty="0" smtClean="0"/>
              <a:t> be the </a:t>
            </a:r>
            <a:r>
              <a:rPr lang="en-US" dirty="0" err="1" smtClean="0"/>
              <a:t>subpath</a:t>
            </a:r>
            <a:r>
              <a:rPr lang="en-US" dirty="0" smtClean="0"/>
              <a:t> of p from vertex </a:t>
            </a:r>
            <a:r>
              <a:rPr lang="en-US" dirty="0" err="1" smtClean="0"/>
              <a:t>i</a:t>
            </a:r>
            <a:r>
              <a:rPr lang="en-US" dirty="0" smtClean="0"/>
              <a:t> to vertex j . Then,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 is a shortest path from </a:t>
            </a:r>
            <a:r>
              <a:rPr lang="en-US" dirty="0" err="1" smtClean="0"/>
              <a:t>i</a:t>
            </a:r>
            <a:r>
              <a:rPr lang="en-US" dirty="0" smtClean="0"/>
              <a:t> to j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forms a triangle and </a:t>
            </a:r>
            <a:r>
              <a:rPr lang="el-GR" dirty="0" smtClean="0"/>
              <a:t>δ</a:t>
            </a:r>
            <a:r>
              <a:rPr lang="en-US" dirty="0" smtClean="0"/>
              <a:t>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), </a:t>
            </a:r>
            <a:r>
              <a:rPr lang="el-GR" dirty="0" smtClean="0"/>
              <a:t>δ</a:t>
            </a:r>
            <a:r>
              <a:rPr lang="en-US" dirty="0" smtClean="0"/>
              <a:t>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 and </a:t>
            </a:r>
            <a:r>
              <a:rPr lang="el-GR" dirty="0" smtClean="0"/>
              <a:t>δ</a:t>
            </a:r>
            <a:r>
              <a:rPr lang="en-US" dirty="0" smtClean="0"/>
              <a:t>(v</a:t>
            </a:r>
            <a:r>
              <a:rPr lang="en-US" baseline="-25000" dirty="0" smtClean="0"/>
              <a:t>3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 are shortest paths between 2 vertices than we can write </a:t>
            </a:r>
          </a:p>
          <a:p>
            <a:pPr lvl="1"/>
            <a:r>
              <a:rPr lang="el-GR" dirty="0" smtClean="0"/>
              <a:t>δ</a:t>
            </a:r>
            <a:r>
              <a:rPr lang="en-US" dirty="0" smtClean="0"/>
              <a:t>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 &lt; </a:t>
            </a:r>
            <a:r>
              <a:rPr lang="el-GR" dirty="0" smtClean="0"/>
              <a:t>δ</a:t>
            </a:r>
            <a:r>
              <a:rPr lang="en-US" dirty="0" smtClean="0"/>
              <a:t>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)+</a:t>
            </a:r>
            <a:r>
              <a:rPr lang="el-GR" dirty="0" smtClean="0"/>
              <a:t> δ</a:t>
            </a:r>
            <a:r>
              <a:rPr lang="en-US" dirty="0" smtClean="0"/>
              <a:t>(v</a:t>
            </a:r>
            <a:r>
              <a:rPr lang="en-US" baseline="-25000" dirty="0" smtClean="0"/>
              <a:t>3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3962400"/>
            <a:ext cx="3220871" cy="1981200"/>
            <a:chOff x="1524000" y="3733800"/>
            <a:chExt cx="3220871" cy="1981200"/>
          </a:xfrm>
        </p:grpSpPr>
        <p:sp>
          <p:nvSpPr>
            <p:cNvPr id="5" name="Oval 4"/>
            <p:cNvSpPr/>
            <p:nvPr/>
          </p:nvSpPr>
          <p:spPr>
            <a:xfrm>
              <a:off x="1524000" y="4267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</a:t>
              </a:r>
              <a:r>
                <a:rPr lang="en-US" sz="1600" baseline="-25000" dirty="0" smtClean="0"/>
                <a:t>1</a:t>
              </a:r>
              <a:endParaRPr 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352800" y="3810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76600" y="51816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</a:t>
              </a:r>
              <a:r>
                <a:rPr lang="en-US" sz="1600" baseline="-25000" dirty="0" smtClean="0"/>
                <a:t>3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9800" y="37338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δ</a:t>
              </a:r>
              <a:r>
                <a:rPr lang="en-US" dirty="0" smtClean="0"/>
                <a:t>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4572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δ</a:t>
              </a:r>
              <a:r>
                <a:rPr lang="en-US" dirty="0" smtClean="0"/>
                <a:t>(v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3600" y="51054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δ</a:t>
              </a:r>
              <a:r>
                <a:rPr lang="en-US" dirty="0" smtClean="0"/>
                <a:t>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baseline="-25000" dirty="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2115239" y="4272709"/>
            <a:ext cx="1200838" cy="398443"/>
          </a:xfrm>
          <a:custGeom>
            <a:avLst/>
            <a:gdLst>
              <a:gd name="connsiteX0" fmla="*/ 0 w 1200838"/>
              <a:gd name="connsiteY0" fmla="*/ 398443 h 398443"/>
              <a:gd name="connsiteX1" fmla="*/ 176269 w 1200838"/>
              <a:gd name="connsiteY1" fmla="*/ 277257 h 398443"/>
              <a:gd name="connsiteX2" fmla="*/ 396607 w 1200838"/>
              <a:gd name="connsiteY2" fmla="*/ 365392 h 398443"/>
              <a:gd name="connsiteX3" fmla="*/ 572877 w 1200838"/>
              <a:gd name="connsiteY3" fmla="*/ 134038 h 398443"/>
              <a:gd name="connsiteX4" fmla="*/ 859315 w 1200838"/>
              <a:gd name="connsiteY4" fmla="*/ 222173 h 398443"/>
              <a:gd name="connsiteX5" fmla="*/ 1002534 w 1200838"/>
              <a:gd name="connsiteY5" fmla="*/ 67937 h 398443"/>
              <a:gd name="connsiteX6" fmla="*/ 1079653 w 1200838"/>
              <a:gd name="connsiteY6" fmla="*/ 1836 h 398443"/>
              <a:gd name="connsiteX7" fmla="*/ 1200838 w 1200838"/>
              <a:gd name="connsiteY7" fmla="*/ 56920 h 39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838" h="398443">
                <a:moveTo>
                  <a:pt x="0" y="398443"/>
                </a:moveTo>
                <a:cubicBezTo>
                  <a:pt x="55084" y="340604"/>
                  <a:pt x="110168" y="282765"/>
                  <a:pt x="176269" y="277257"/>
                </a:cubicBezTo>
                <a:cubicBezTo>
                  <a:pt x="242370" y="271749"/>
                  <a:pt x="330506" y="389262"/>
                  <a:pt x="396607" y="365392"/>
                </a:cubicBezTo>
                <a:cubicBezTo>
                  <a:pt x="462708" y="341522"/>
                  <a:pt x="495759" y="157908"/>
                  <a:pt x="572877" y="134038"/>
                </a:cubicBezTo>
                <a:cubicBezTo>
                  <a:pt x="649995" y="110168"/>
                  <a:pt x="787706" y="233190"/>
                  <a:pt x="859315" y="222173"/>
                </a:cubicBezTo>
                <a:cubicBezTo>
                  <a:pt x="930924" y="211156"/>
                  <a:pt x="965811" y="104660"/>
                  <a:pt x="1002534" y="67937"/>
                </a:cubicBezTo>
                <a:cubicBezTo>
                  <a:pt x="1039257" y="31214"/>
                  <a:pt x="1046602" y="3672"/>
                  <a:pt x="1079653" y="1836"/>
                </a:cubicBezTo>
                <a:cubicBezTo>
                  <a:pt x="1112704" y="0"/>
                  <a:pt x="1156771" y="28460"/>
                  <a:pt x="1200838" y="5692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082188" y="4887817"/>
            <a:ext cx="1145754" cy="752819"/>
          </a:xfrm>
          <a:custGeom>
            <a:avLst/>
            <a:gdLst>
              <a:gd name="connsiteX0" fmla="*/ 0 w 1145754"/>
              <a:gd name="connsiteY0" fmla="*/ 47740 h 752819"/>
              <a:gd name="connsiteX1" fmla="*/ 264405 w 1145754"/>
              <a:gd name="connsiteY1" fmla="*/ 47740 h 752819"/>
              <a:gd name="connsiteX2" fmla="*/ 341523 w 1145754"/>
              <a:gd name="connsiteY2" fmla="*/ 334178 h 752819"/>
              <a:gd name="connsiteX3" fmla="*/ 605928 w 1145754"/>
              <a:gd name="connsiteY3" fmla="*/ 323161 h 752819"/>
              <a:gd name="connsiteX4" fmla="*/ 716096 w 1145754"/>
              <a:gd name="connsiteY4" fmla="*/ 576549 h 752819"/>
              <a:gd name="connsiteX5" fmla="*/ 969484 w 1145754"/>
              <a:gd name="connsiteY5" fmla="*/ 532482 h 752819"/>
              <a:gd name="connsiteX6" fmla="*/ 1145754 w 1145754"/>
              <a:gd name="connsiteY6" fmla="*/ 752819 h 75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754" h="752819">
                <a:moveTo>
                  <a:pt x="0" y="47740"/>
                </a:moveTo>
                <a:cubicBezTo>
                  <a:pt x="103742" y="23870"/>
                  <a:pt x="207485" y="0"/>
                  <a:pt x="264405" y="47740"/>
                </a:cubicBezTo>
                <a:cubicBezTo>
                  <a:pt x="321325" y="95480"/>
                  <a:pt x="284603" y="288275"/>
                  <a:pt x="341523" y="334178"/>
                </a:cubicBezTo>
                <a:cubicBezTo>
                  <a:pt x="398444" y="380082"/>
                  <a:pt x="543499" y="282766"/>
                  <a:pt x="605928" y="323161"/>
                </a:cubicBezTo>
                <a:cubicBezTo>
                  <a:pt x="668357" y="363556"/>
                  <a:pt x="655504" y="541662"/>
                  <a:pt x="716096" y="576549"/>
                </a:cubicBezTo>
                <a:cubicBezTo>
                  <a:pt x="776688" y="611436"/>
                  <a:pt x="897874" y="503104"/>
                  <a:pt x="969484" y="532482"/>
                </a:cubicBezTo>
                <a:cubicBezTo>
                  <a:pt x="1041094" y="561860"/>
                  <a:pt x="1093424" y="657339"/>
                  <a:pt x="1145754" y="7528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580482" y="4572000"/>
            <a:ext cx="153318" cy="848299"/>
          </a:xfrm>
          <a:custGeom>
            <a:avLst/>
            <a:gdLst>
              <a:gd name="connsiteX0" fmla="*/ 77118 w 154236"/>
              <a:gd name="connsiteY0" fmla="*/ 793215 h 793215"/>
              <a:gd name="connsiteX1" fmla="*/ 143219 w 154236"/>
              <a:gd name="connsiteY1" fmla="*/ 627962 h 793215"/>
              <a:gd name="connsiteX2" fmla="*/ 11017 w 154236"/>
              <a:gd name="connsiteY2" fmla="*/ 506776 h 793215"/>
              <a:gd name="connsiteX3" fmla="*/ 132202 w 154236"/>
              <a:gd name="connsiteY3" fmla="*/ 330506 h 793215"/>
              <a:gd name="connsiteX4" fmla="*/ 11017 w 154236"/>
              <a:gd name="connsiteY4" fmla="*/ 176270 h 793215"/>
              <a:gd name="connsiteX5" fmla="*/ 66101 w 154236"/>
              <a:gd name="connsiteY5" fmla="*/ 0 h 79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236" h="793215">
                <a:moveTo>
                  <a:pt x="77118" y="793215"/>
                </a:moveTo>
                <a:cubicBezTo>
                  <a:pt x="115677" y="734458"/>
                  <a:pt x="154236" y="675702"/>
                  <a:pt x="143219" y="627962"/>
                </a:cubicBezTo>
                <a:cubicBezTo>
                  <a:pt x="132202" y="580222"/>
                  <a:pt x="12853" y="556352"/>
                  <a:pt x="11017" y="506776"/>
                </a:cubicBezTo>
                <a:cubicBezTo>
                  <a:pt x="9181" y="457200"/>
                  <a:pt x="132202" y="385590"/>
                  <a:pt x="132202" y="330506"/>
                </a:cubicBezTo>
                <a:cubicBezTo>
                  <a:pt x="132202" y="275422"/>
                  <a:pt x="22034" y="231354"/>
                  <a:pt x="11017" y="176270"/>
                </a:cubicBezTo>
                <a:cubicBezTo>
                  <a:pt x="0" y="121186"/>
                  <a:pt x="33050" y="60593"/>
                  <a:pt x="6610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/>
          <a:lstStyle/>
          <a:p>
            <a:pPr algn="ctr"/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Requirement/criteria</a:t>
            </a:r>
          </a:p>
          <a:p>
            <a:pPr lvl="1"/>
            <a:r>
              <a:rPr lang="en-US" dirty="0" smtClean="0"/>
              <a:t>all edge weights are nonnegative.</a:t>
            </a:r>
          </a:p>
          <a:p>
            <a:r>
              <a:rPr lang="en-US" dirty="0" smtClean="0"/>
              <a:t>It maintain 2 lists.</a:t>
            </a:r>
          </a:p>
          <a:p>
            <a:pPr lvl="1"/>
            <a:r>
              <a:rPr lang="en-US" dirty="0" smtClean="0"/>
              <a:t>set S of vertices whose final shortest-path weights from the source s have already been determined.</a:t>
            </a:r>
          </a:p>
          <a:p>
            <a:pPr lvl="1"/>
            <a:r>
              <a:rPr lang="en-US" dirty="0" smtClean="0"/>
              <a:t>Another list Q for the vertices shortest-path weights has not been determined. </a:t>
            </a:r>
          </a:p>
          <a:p>
            <a:pPr lvl="1"/>
            <a:r>
              <a:rPr lang="en-US" dirty="0" smtClean="0"/>
              <a:t>At each pass a vertex u will move from Q to S.</a:t>
            </a:r>
          </a:p>
          <a:p>
            <a:pPr lvl="2"/>
            <a:r>
              <a:rPr lang="en-US" dirty="0" smtClean="0"/>
              <a:t>And relaxes all edges leaving u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68338" y="1801813"/>
          <a:ext cx="4376737" cy="384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3" imgW="4216400" imgH="3708400" progId="Equation.3">
                  <p:embed/>
                </p:oleObj>
              </mc:Choice>
              <mc:Fallback>
                <p:oleObj name="Equation" r:id="rId3" imgW="4216400" imgH="3708400" progId="Equation.3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801813"/>
                        <a:ext cx="4376737" cy="384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5" imgW="139639" imgH="291973" progId="Equation.3">
                  <p:embed/>
                </p:oleObj>
              </mc:Choice>
              <mc:Fallback>
                <p:oleObj name="Equation" r:id="rId5" imgW="139639" imgH="291973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422900" y="1828800"/>
          <a:ext cx="2425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7" imgW="2425700" imgH="1308100" progId="Equation.3">
                  <p:embed/>
                </p:oleObj>
              </mc:Choice>
              <mc:Fallback>
                <p:oleObj name="Equation" r:id="rId7" imgW="2425700" imgH="13081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828800"/>
                        <a:ext cx="24257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3733800" y="4419600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72200" y="420266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Greedy Choice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{0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24113"/>
            <a:ext cx="29051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928373" y="2438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24113"/>
            <a:ext cx="29051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928373" y="2438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074" y="2477022"/>
            <a:ext cx="29718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smtClean="0">
                          <a:latin typeface="+mn-lt"/>
                        </a:rPr>
                        <a:t>∞ 5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373" y="29072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Applicable for directed weighted graph.</a:t>
            </a:r>
          </a:p>
          <a:p>
            <a:r>
              <a:rPr lang="en-US" sz="2000" dirty="0" smtClean="0"/>
              <a:t>Available paths from A to E</a:t>
            </a:r>
          </a:p>
          <a:p>
            <a:pPr lvl="1"/>
            <a:r>
              <a:rPr lang="en-US" sz="2000" dirty="0" smtClean="0"/>
              <a:t>A-&gt;B-&gt;E = 10</a:t>
            </a:r>
          </a:p>
          <a:p>
            <a:pPr lvl="1"/>
            <a:r>
              <a:rPr lang="en-US" sz="2000" dirty="0" smtClean="0"/>
              <a:t>A-&gt;C-&gt;D-&gt;E=6</a:t>
            </a:r>
          </a:p>
          <a:p>
            <a:pPr lvl="1"/>
            <a:r>
              <a:rPr lang="en-US" sz="2000" dirty="0" smtClean="0"/>
              <a:t>A-&gt;C-&gt;D-&gt;B-&gt;E=6</a:t>
            </a:r>
          </a:p>
          <a:p>
            <a:pPr lvl="1"/>
            <a:r>
              <a:rPr lang="en-US" sz="2000" dirty="0" smtClean="0"/>
              <a:t>A-&gt;E = 5</a:t>
            </a:r>
          </a:p>
          <a:p>
            <a:r>
              <a:rPr lang="en-US" sz="2000" dirty="0" smtClean="0"/>
              <a:t>Shortest among all available path  = 5 </a:t>
            </a:r>
            <a:endParaRPr lang="en-US" sz="2000" dirty="0"/>
          </a:p>
        </p:txBody>
      </p:sp>
      <p:grpSp>
        <p:nvGrpSpPr>
          <p:cNvPr id="4" name="Group 46"/>
          <p:cNvGrpSpPr/>
          <p:nvPr/>
        </p:nvGrpSpPr>
        <p:grpSpPr>
          <a:xfrm>
            <a:off x="1143000" y="4191000"/>
            <a:ext cx="3048000" cy="2209800"/>
            <a:chOff x="1143000" y="4191000"/>
            <a:chExt cx="3048000" cy="2209800"/>
          </a:xfrm>
        </p:grpSpPr>
        <p:cxnSp>
          <p:nvCxnSpPr>
            <p:cNvPr id="24" name="Straight Arrow Connector 23"/>
            <p:cNvCxnSpPr>
              <a:stCxn id="9" idx="6"/>
              <a:endCxn id="10" idx="2"/>
            </p:cNvCxnSpPr>
            <p:nvPr/>
          </p:nvCxnSpPr>
          <p:spPr>
            <a:xfrm>
              <a:off x="2895600" y="51816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5"/>
            <p:cNvGrpSpPr/>
            <p:nvPr/>
          </p:nvGrpSpPr>
          <p:grpSpPr>
            <a:xfrm>
              <a:off x="1143000" y="4191000"/>
              <a:ext cx="3048000" cy="2209800"/>
              <a:chOff x="1447800" y="1981200"/>
              <a:chExt cx="3048000" cy="2209800"/>
            </a:xfrm>
          </p:grpSpPr>
          <p:grpSp>
            <p:nvGrpSpPr>
              <p:cNvPr id="23" name="Group 4"/>
              <p:cNvGrpSpPr/>
              <p:nvPr/>
            </p:nvGrpSpPr>
            <p:grpSpPr>
              <a:xfrm>
                <a:off x="1447800" y="1981200"/>
                <a:ext cx="3048000" cy="2209800"/>
                <a:chOff x="2057400" y="2286000"/>
                <a:chExt cx="3048000" cy="22098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057400" y="31242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124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362200" y="3810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4290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724400" y="3048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11" name="Straight Arrow Connector 10"/>
                <p:cNvCxnSpPr>
                  <a:stCxn id="6" idx="6"/>
                  <a:endCxn id="9" idx="2"/>
                </p:cNvCxnSpPr>
                <p:nvPr/>
              </p:nvCxnSpPr>
              <p:spPr>
                <a:xfrm flipV="1">
                  <a:off x="2438400" y="3276600"/>
                  <a:ext cx="990600" cy="76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6200000" flipH="1">
                  <a:off x="2223271" y="3577174"/>
                  <a:ext cx="295555" cy="170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8" idx="5"/>
                  <a:endCxn id="7" idx="3"/>
                </p:cNvCxnSpPr>
                <p:nvPr/>
              </p:nvCxnSpPr>
              <p:spPr>
                <a:xfrm rot="16200000" flipH="1">
                  <a:off x="2933700" y="3953949"/>
                  <a:ext cx="1588" cy="4925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7" idx="6"/>
                  <a:endCxn id="10" idx="3"/>
                </p:cNvCxnSpPr>
                <p:nvPr/>
              </p:nvCxnSpPr>
              <p:spPr>
                <a:xfrm flipV="1">
                  <a:off x="3505200" y="3438245"/>
                  <a:ext cx="1274996" cy="6003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7" idx="0"/>
                  <a:endCxn id="9" idx="3"/>
                </p:cNvCxnSpPr>
                <p:nvPr/>
              </p:nvCxnSpPr>
              <p:spPr>
                <a:xfrm rot="5400000" flipH="1" flipV="1">
                  <a:off x="3213871" y="3539075"/>
                  <a:ext cx="371755" cy="170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2390660" y="2447580"/>
                  <a:ext cx="2379644" cy="736295"/>
                </a:xfrm>
                <a:custGeom>
                  <a:avLst/>
                  <a:gdLst>
                    <a:gd name="connsiteX0" fmla="*/ 0 w 2379644"/>
                    <a:gd name="connsiteY0" fmla="*/ 736295 h 736295"/>
                    <a:gd name="connsiteX1" fmla="*/ 1233889 w 2379644"/>
                    <a:gd name="connsiteY1" fmla="*/ 20198 h 736295"/>
                    <a:gd name="connsiteX2" fmla="*/ 2379644 w 2379644"/>
                    <a:gd name="connsiteY2" fmla="*/ 615109 h 736295"/>
                    <a:gd name="connsiteX3" fmla="*/ 2379644 w 2379644"/>
                    <a:gd name="connsiteY3" fmla="*/ 615109 h 7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9644" h="736295">
                      <a:moveTo>
                        <a:pt x="0" y="736295"/>
                      </a:moveTo>
                      <a:cubicBezTo>
                        <a:pt x="418641" y="388345"/>
                        <a:pt x="837282" y="40396"/>
                        <a:pt x="1233889" y="20198"/>
                      </a:cubicBezTo>
                      <a:cubicBezTo>
                        <a:pt x="1630496" y="0"/>
                        <a:pt x="2379644" y="615109"/>
                        <a:pt x="2379644" y="615109"/>
                      </a:cubicBezTo>
                      <a:lnTo>
                        <a:pt x="2379644" y="615109"/>
                      </a:lnTo>
                    </a:path>
                  </a:pathLst>
                </a:custGeom>
                <a:ln w="412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819400" y="29718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44948" y="2286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33600" y="35784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819400" y="418802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114800" y="32766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24200" y="342900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657600" y="26640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074" y="2477022"/>
            <a:ext cx="29718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smtClean="0">
                          <a:latin typeface="+mn-lt"/>
                        </a:rPr>
                        <a:t>∞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373" y="29072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436639"/>
            <a:ext cx="29146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smtClean="0">
                          <a:latin typeface="+mn-lt"/>
                        </a:rPr>
                        <a:t>∞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8 14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373" y="33644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436639"/>
            <a:ext cx="29146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smtClean="0">
                          <a:latin typeface="+mn-lt"/>
                        </a:rPr>
                        <a:t>∞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8 14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{z}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373" y="33644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501" y="2517601"/>
            <a:ext cx="29432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smtClean="0">
                          <a:latin typeface="+mn-lt"/>
                        </a:rPr>
                        <a:t>∞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8 14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{z}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y, z}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8 13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373" y="38216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501" y="2517601"/>
            <a:ext cx="29432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smtClean="0">
                          <a:latin typeface="+mn-lt"/>
                        </a:rPr>
                        <a:t>∞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8 14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{z}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y, z}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r>
                        <a:rPr lang="en-US" dirty="0" smtClean="0"/>
                        <a:t> 13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{t}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373" y="38216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321" y="2518123"/>
            <a:ext cx="2847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smtClean="0">
                          <a:latin typeface="+mn-lt"/>
                        </a:rPr>
                        <a:t>∞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8 14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{z}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y, z}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r>
                        <a:rPr lang="en-US" dirty="0" smtClean="0"/>
                        <a:t> 13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{t}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{s, y, z, 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dirty="0" smtClean="0"/>
                        <a:t> 9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373" y="42788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321" y="2518123"/>
            <a:ext cx="2847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smtClean="0">
                          <a:latin typeface="+mn-lt"/>
                        </a:rPr>
                        <a:t>∞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8 14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{z}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y, z}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r>
                        <a:rPr lang="en-US" dirty="0" smtClean="0"/>
                        <a:t> 13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{t}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{s, y, z, 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{x}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373" y="42788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230" y="2488504"/>
            <a:ext cx="2923810" cy="19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1828801"/>
          <a:ext cx="3962400" cy="3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36057"/>
                <a:gridCol w="754743"/>
              </a:tblGrid>
              <a:tr h="668031">
                <a:tc>
                  <a:txBody>
                    <a:bodyPr/>
                    <a:lstStyle/>
                    <a:p>
                      <a:r>
                        <a:rPr lang="en-US" dirty="0" smtClean="0"/>
                        <a:t>S=S </a:t>
                      </a:r>
                      <a:r>
                        <a:rPr lang="en-US" dirty="0" smtClean="0">
                          <a:latin typeface="Century Schoolbook"/>
                        </a:rPr>
                        <a:t>U</a:t>
                      </a:r>
                      <a:r>
                        <a:rPr lang="en-US" baseline="0" dirty="0" smtClean="0">
                          <a:latin typeface="Century Schoolbook"/>
                        </a:rPr>
                        <a:t> {u}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{s</a:t>
                      </a:r>
                      <a:r>
                        <a:rPr lang="en-US" baseline="0" dirty="0" smtClean="0"/>
                        <a:t> t x y z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{u}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smtClean="0">
                          <a:latin typeface="Century Schoolbook"/>
                        </a:rPr>
                        <a:t>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entury Schoolbook"/>
                        </a:rPr>
                        <a:t>∞ ∞ ∞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smtClean="0">
                          <a:latin typeface="+mn-lt"/>
                        </a:rPr>
                        <a:t>∞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8 14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{z}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r>
                        <a:rPr lang="en-US" dirty="0" smtClean="0"/>
                        <a:t>{s, y, z}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r>
                        <a:rPr lang="en-US" dirty="0" smtClean="0"/>
                        <a:t> 13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{t}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{s, y, z, 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{x}</a:t>
                      </a:r>
                      <a:endParaRPr lang="en-US" dirty="0"/>
                    </a:p>
                  </a:txBody>
                  <a:tcPr/>
                </a:tc>
              </a:tr>
              <a:tr h="440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{s, y, z, </a:t>
                      </a:r>
                      <a:r>
                        <a:rPr lang="en-US" dirty="0" err="1" smtClean="0"/>
                        <a:t>t,x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r>
                        <a:rPr lang="en-US" dirty="0" smtClean="0">
                          <a:latin typeface="+mn-lt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373" y="46598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|Q|=0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entury Schoolbook"/>
              </a:rPr>
              <a:t>Depends on how many times each operation takes place:</a:t>
            </a:r>
          </a:p>
          <a:p>
            <a:pPr lvl="1"/>
            <a:r>
              <a:rPr lang="en-US" dirty="0" smtClean="0">
                <a:latin typeface="Century Schoolbook"/>
              </a:rPr>
              <a:t>Inserts in Priority queue – V times</a:t>
            </a:r>
          </a:p>
          <a:p>
            <a:pPr lvl="1"/>
            <a:r>
              <a:rPr lang="en-US" dirty="0" smtClean="0"/>
              <a:t>Extract min operation – V times</a:t>
            </a:r>
          </a:p>
          <a:p>
            <a:pPr lvl="1"/>
            <a:r>
              <a:rPr lang="en-US" dirty="0" smtClean="0"/>
              <a:t>Decrease key operation(relaxation)  - E times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– with different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With Array</a:t>
            </a:r>
          </a:p>
          <a:p>
            <a:pPr lvl="1"/>
            <a:r>
              <a:rPr lang="en-US" dirty="0" smtClean="0"/>
              <a:t>(1) – insert</a:t>
            </a:r>
          </a:p>
          <a:p>
            <a:pPr lvl="1"/>
            <a:r>
              <a:rPr lang="en-US" dirty="0" smtClean="0"/>
              <a:t>(V)- Extract min </a:t>
            </a:r>
          </a:p>
          <a:p>
            <a:pPr lvl="1"/>
            <a:r>
              <a:rPr lang="en-US" dirty="0" smtClean="0"/>
              <a:t>(1) – decrease key</a:t>
            </a:r>
          </a:p>
          <a:p>
            <a:pPr lvl="1"/>
            <a:r>
              <a:rPr lang="en-US" dirty="0" smtClean="0"/>
              <a:t>Total = V* (1) + V*(V) +E*(1)= (E) + (V</a:t>
            </a:r>
            <a:r>
              <a:rPr lang="en-US" baseline="30000" dirty="0" smtClean="0"/>
              <a:t>2</a:t>
            </a:r>
            <a:r>
              <a:rPr lang="en-US" dirty="0" smtClean="0"/>
              <a:t>) = (V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Binary mean heap</a:t>
            </a:r>
          </a:p>
          <a:p>
            <a:pPr lvl="1"/>
            <a:r>
              <a:rPr lang="en-US" dirty="0" smtClean="0"/>
              <a:t>(</a:t>
            </a:r>
            <a:r>
              <a:rPr lang="en-US" dirty="0" err="1" smtClean="0"/>
              <a:t>lg</a:t>
            </a:r>
            <a:r>
              <a:rPr lang="en-US" dirty="0" smtClean="0"/>
              <a:t> V) – insert</a:t>
            </a:r>
          </a:p>
          <a:p>
            <a:pPr lvl="1"/>
            <a:r>
              <a:rPr lang="en-US" dirty="0" smtClean="0"/>
              <a:t>(</a:t>
            </a:r>
            <a:r>
              <a:rPr lang="en-US" dirty="0" err="1" smtClean="0"/>
              <a:t>lg</a:t>
            </a:r>
            <a:r>
              <a:rPr lang="en-US" dirty="0" smtClean="0"/>
              <a:t> V)- Extract min [deleting min is constant but resorting/updating after delete will take </a:t>
            </a:r>
            <a:r>
              <a:rPr lang="en-US" dirty="0" err="1" smtClean="0"/>
              <a:t>lg</a:t>
            </a:r>
            <a:r>
              <a:rPr lang="en-US" dirty="0" smtClean="0"/>
              <a:t> V]</a:t>
            </a:r>
          </a:p>
          <a:p>
            <a:pPr lvl="1"/>
            <a:r>
              <a:rPr lang="en-US" dirty="0" smtClean="0"/>
              <a:t>(</a:t>
            </a:r>
            <a:r>
              <a:rPr lang="en-US" dirty="0" err="1" smtClean="0"/>
              <a:t>lg</a:t>
            </a:r>
            <a:r>
              <a:rPr lang="en-US" dirty="0" smtClean="0"/>
              <a:t> V) – decrease key</a:t>
            </a:r>
          </a:p>
          <a:p>
            <a:pPr lvl="1"/>
            <a:r>
              <a:rPr lang="en-US" dirty="0" smtClean="0"/>
              <a:t>Total = V* (</a:t>
            </a:r>
            <a:r>
              <a:rPr lang="en-US" dirty="0" err="1" smtClean="0"/>
              <a:t>lg</a:t>
            </a:r>
            <a:r>
              <a:rPr lang="en-US" dirty="0" smtClean="0"/>
              <a:t> V) + V*(</a:t>
            </a:r>
            <a:r>
              <a:rPr lang="en-US" dirty="0" err="1" smtClean="0"/>
              <a:t>lg</a:t>
            </a:r>
            <a:r>
              <a:rPr lang="en-US" dirty="0" smtClean="0"/>
              <a:t> V) +E*(</a:t>
            </a:r>
            <a:r>
              <a:rPr lang="en-US" dirty="0" err="1" smtClean="0"/>
              <a:t>lg</a:t>
            </a:r>
            <a:r>
              <a:rPr lang="en-US" dirty="0" smtClean="0"/>
              <a:t> V)= (E </a:t>
            </a:r>
            <a:r>
              <a:rPr lang="en-US" dirty="0" err="1" smtClean="0"/>
              <a:t>lg</a:t>
            </a:r>
            <a:r>
              <a:rPr lang="en-US" dirty="0" smtClean="0"/>
              <a:t> V)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Fibonacci heap :</a:t>
            </a:r>
          </a:p>
          <a:p>
            <a:pPr lvl="1"/>
            <a:r>
              <a:rPr lang="en-US" dirty="0" smtClean="0"/>
              <a:t>(1) – insert</a:t>
            </a:r>
          </a:p>
          <a:p>
            <a:pPr lvl="1"/>
            <a:r>
              <a:rPr lang="en-US" dirty="0" smtClean="0"/>
              <a:t>(</a:t>
            </a:r>
            <a:r>
              <a:rPr lang="en-US" dirty="0" err="1" smtClean="0"/>
              <a:t>lg</a:t>
            </a:r>
            <a:r>
              <a:rPr lang="en-US" dirty="0" smtClean="0"/>
              <a:t> V)- Extract min</a:t>
            </a:r>
          </a:p>
          <a:p>
            <a:pPr lvl="1"/>
            <a:r>
              <a:rPr lang="en-US" dirty="0" smtClean="0"/>
              <a:t>(1) – decrease key</a:t>
            </a:r>
          </a:p>
          <a:p>
            <a:pPr lvl="1"/>
            <a:r>
              <a:rPr lang="en-US" dirty="0" smtClean="0"/>
              <a:t>Total = V* (1) + V*(</a:t>
            </a:r>
            <a:r>
              <a:rPr lang="en-US" dirty="0" err="1" smtClean="0"/>
              <a:t>lg</a:t>
            </a:r>
            <a:r>
              <a:rPr lang="en-US" dirty="0" smtClean="0"/>
              <a:t> V) +E*(1)= (E + V </a:t>
            </a:r>
            <a:r>
              <a:rPr lang="en-US" dirty="0" err="1" smtClean="0"/>
              <a:t>lg</a:t>
            </a:r>
            <a:r>
              <a:rPr lang="en-US" dirty="0" smtClean="0"/>
              <a:t> V)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b="1" i="1" dirty="0" smtClean="0"/>
              <a:t>Given </a:t>
            </a:r>
            <a:r>
              <a:rPr lang="en-US" sz="1800" i="1" dirty="0" smtClean="0"/>
              <a:t>a weighted, directed graph</a:t>
            </a:r>
            <a:r>
              <a:rPr lang="en-US" sz="1800" b="1" i="1" dirty="0" smtClean="0"/>
              <a:t> </a:t>
            </a:r>
            <a:r>
              <a:rPr lang="en-US" sz="1800" dirty="0" smtClean="0"/>
              <a:t>G = (V,E) , with weight function w : E -&gt; R mapping edges to real-valued weights. </a:t>
            </a:r>
          </a:p>
          <a:p>
            <a:r>
              <a:rPr lang="en-US" sz="1800" dirty="0" smtClean="0"/>
              <a:t>The </a:t>
            </a:r>
            <a:r>
              <a:rPr lang="en-US" sz="1800" b="1" i="1" dirty="0" smtClean="0"/>
              <a:t>weight w(p) of path p = &lt;v</a:t>
            </a:r>
            <a:r>
              <a:rPr lang="en-US" sz="1800" b="1" i="1" baseline="-25000" dirty="0" smtClean="0"/>
              <a:t>0</a:t>
            </a:r>
            <a:r>
              <a:rPr lang="en-US" sz="1800" b="1" i="1" dirty="0" smtClean="0"/>
              <a:t>, v</a:t>
            </a:r>
            <a:r>
              <a:rPr lang="en-US" sz="1800" b="1" i="1" baseline="-25000" dirty="0" smtClean="0"/>
              <a:t>1</a:t>
            </a:r>
            <a:r>
              <a:rPr lang="en-US" sz="1800" b="1" i="1" dirty="0" smtClean="0"/>
              <a:t>, . . ., </a:t>
            </a:r>
            <a:r>
              <a:rPr lang="en-US" sz="1800" b="1" i="1" dirty="0" err="1" smtClean="0"/>
              <a:t>v</a:t>
            </a:r>
            <a:r>
              <a:rPr lang="en-US" sz="1800" b="1" i="1" baseline="-25000" dirty="0" err="1" smtClean="0"/>
              <a:t>k</a:t>
            </a:r>
            <a:r>
              <a:rPr lang="en-US" sz="1800" b="1" i="1" dirty="0" smtClean="0"/>
              <a:t>&gt; i</a:t>
            </a:r>
            <a:r>
              <a:rPr lang="en-US" sz="1800" i="1" dirty="0" smtClean="0"/>
              <a:t>s the sum of the weights</a:t>
            </a:r>
            <a:r>
              <a:rPr lang="en-US" sz="1800" b="1" i="1" dirty="0" smtClean="0"/>
              <a:t> </a:t>
            </a:r>
            <a:r>
              <a:rPr lang="en-US" sz="1800" dirty="0" smtClean="0"/>
              <a:t>of its constituent edges: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We define the </a:t>
            </a:r>
            <a:r>
              <a:rPr lang="en-US" sz="1800" b="1" i="1" dirty="0" smtClean="0"/>
              <a:t>shortest-path weight δ(u, v) </a:t>
            </a:r>
            <a:r>
              <a:rPr lang="en-US" sz="1800" i="1" dirty="0" smtClean="0"/>
              <a:t>from u to v by</a:t>
            </a:r>
          </a:p>
          <a:p>
            <a:endParaRPr lang="en-US" sz="1800" b="1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i="1" dirty="0" smtClean="0"/>
              <a:t>shortest path from vertex u to vertex v is then defined as any path p with weight</a:t>
            </a:r>
          </a:p>
          <a:p>
            <a:pPr>
              <a:buNone/>
            </a:pPr>
            <a:r>
              <a:rPr lang="en-US" sz="1800" dirty="0" smtClean="0"/>
              <a:t>		w(p) =</a:t>
            </a:r>
            <a:r>
              <a:rPr lang="el-GR" sz="1800" dirty="0" smtClean="0"/>
              <a:t>δ</a:t>
            </a:r>
            <a:r>
              <a:rPr lang="en-US" sz="1800" dirty="0" smtClean="0"/>
              <a:t>(</a:t>
            </a:r>
            <a:r>
              <a:rPr lang="en-US" sz="1800" dirty="0" err="1" smtClean="0"/>
              <a:t>u,v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2971800"/>
          <a:ext cx="4343400" cy="49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3517900" imgH="444500" progId="Equation.3">
                  <p:embed/>
                </p:oleObj>
              </mc:Choice>
              <mc:Fallback>
                <p:oleObj name="Equation" r:id="rId3" imgW="35179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4343400" cy="49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343400"/>
            <a:ext cx="533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–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808480"/>
          <a:ext cx="7620000" cy="2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73"/>
                <a:gridCol w="1462424"/>
                <a:gridCol w="1262303"/>
                <a:gridCol w="1354667"/>
                <a:gridCol w="1693333"/>
              </a:tblGrid>
              <a:tr h="108296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Structure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(V times)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Extract-min (V times)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key(E times)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433185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(V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33185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</a:t>
                      </a:r>
                      <a:r>
                        <a:rPr lang="en-US" dirty="0" err="1" smtClean="0"/>
                        <a:t>lg</a:t>
                      </a:r>
                      <a:r>
                        <a:rPr lang="en-US" dirty="0" smtClean="0"/>
                        <a:t> 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</a:t>
                      </a:r>
                      <a:r>
                        <a:rPr lang="en-US" dirty="0" err="1" smtClean="0"/>
                        <a:t>lg</a:t>
                      </a:r>
                      <a:r>
                        <a:rPr lang="en-US" dirty="0" smtClean="0"/>
                        <a:t> 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</a:t>
                      </a:r>
                      <a:r>
                        <a:rPr lang="en-US" dirty="0" err="1" smtClean="0"/>
                        <a:t>lg</a:t>
                      </a:r>
                      <a:r>
                        <a:rPr lang="en-US" dirty="0" smtClean="0"/>
                        <a:t> 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(E </a:t>
                      </a:r>
                      <a:r>
                        <a:rPr lang="en-US" dirty="0" err="1" smtClean="0"/>
                        <a:t>lg</a:t>
                      </a:r>
                      <a:r>
                        <a:rPr lang="en-US" dirty="0" smtClean="0"/>
                        <a:t> V)</a:t>
                      </a:r>
                      <a:endParaRPr lang="en-US" dirty="0"/>
                    </a:p>
                  </a:txBody>
                  <a:tcPr/>
                </a:tc>
              </a:tr>
              <a:tr h="433185">
                <a:tc>
                  <a:txBody>
                    <a:bodyPr/>
                    <a:lstStyle/>
                    <a:p>
                      <a:r>
                        <a:rPr lang="en-US" dirty="0" smtClean="0"/>
                        <a:t>Fibonacci</a:t>
                      </a:r>
                      <a:r>
                        <a:rPr lang="en-US" baseline="0" dirty="0" smtClean="0"/>
                        <a:t>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</a:t>
                      </a:r>
                      <a:r>
                        <a:rPr lang="en-US" dirty="0" err="1" smtClean="0"/>
                        <a:t>lg</a:t>
                      </a:r>
                      <a:r>
                        <a:rPr lang="en-US" dirty="0" smtClean="0"/>
                        <a:t> 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(E + V </a:t>
                      </a:r>
                      <a:r>
                        <a:rPr lang="en-US" dirty="0" err="1" smtClean="0"/>
                        <a:t>lg</a:t>
                      </a:r>
                      <a:r>
                        <a:rPr lang="en-US" dirty="0" smtClean="0"/>
                        <a:t> V)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weight vs. negative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graph G (V,E) contains no negative weight cycles reachable from the source s, </a:t>
            </a:r>
          </a:p>
          <a:p>
            <a:pPr lvl="1"/>
            <a:r>
              <a:rPr lang="en-US" dirty="0" smtClean="0"/>
              <a:t>then for all  vertices v </a:t>
            </a:r>
            <a:r>
              <a:rPr lang="en-US" dirty="0" smtClean="0">
                <a:latin typeface="Century Schoolbook"/>
              </a:rPr>
              <a:t> V</a:t>
            </a:r>
            <a:r>
              <a:rPr lang="en-US" dirty="0" smtClean="0"/>
              <a:t> , the shortest-path weight </a:t>
            </a:r>
            <a:r>
              <a:rPr lang="el-GR" dirty="0" smtClean="0"/>
              <a:t>δ</a:t>
            </a:r>
            <a:r>
              <a:rPr lang="en-US" dirty="0" smtClean="0"/>
              <a:t>(s, v) remains well defined, even if it has a negative value. </a:t>
            </a:r>
          </a:p>
          <a:p>
            <a:r>
              <a:rPr lang="en-US" dirty="0" smtClean="0"/>
              <a:t>If the graph contains a negative-weight cycle reachable from s</a:t>
            </a:r>
          </a:p>
          <a:p>
            <a:pPr lvl="1"/>
            <a:r>
              <a:rPr lang="en-US" dirty="0" smtClean="0"/>
              <a:t>shortest-path weights are not well defined.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weight vs. negative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Path weight of </a:t>
            </a:r>
            <a:r>
              <a:rPr lang="en-US" b="1" i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continues to decrease as we follow the loop. </a:t>
            </a:r>
          </a:p>
          <a:p>
            <a:r>
              <a:rPr lang="en-US" dirty="0" smtClean="0"/>
              <a:t>As a result weight for </a:t>
            </a:r>
            <a:r>
              <a:rPr lang="en-US" b="1" i="1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 will also keep decreasing.</a:t>
            </a:r>
          </a:p>
          <a:p>
            <a:r>
              <a:rPr lang="en-US" dirty="0" smtClean="0"/>
              <a:t>So, path of these 3 nodes become undefined.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48142" y="3734086"/>
            <a:ext cx="3647858" cy="2285714"/>
            <a:chOff x="2448142" y="3276886"/>
            <a:chExt cx="3647858" cy="228571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8142" y="3276886"/>
              <a:ext cx="3485715" cy="22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8"/>
            <p:cNvGrpSpPr/>
            <p:nvPr/>
          </p:nvGrpSpPr>
          <p:grpSpPr>
            <a:xfrm>
              <a:off x="3429000" y="4114800"/>
              <a:ext cx="2667000" cy="1371600"/>
              <a:chOff x="3429000" y="4114800"/>
              <a:chExt cx="2667000" cy="1371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429000" y="4724400"/>
                <a:ext cx="1600200" cy="762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257800" y="4114800"/>
                <a:ext cx="838200" cy="609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weight vs. negative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the contrary even though path to 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 contains a negative weight but as there is no negative cycle, b will have a defined shortest path.</a:t>
            </a:r>
          </a:p>
          <a:p>
            <a:r>
              <a:rPr lang="en-US" dirty="0" smtClean="0"/>
              <a:t>Also </a:t>
            </a: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 has a cycle but not negative cycle. So, they also have defined shortest path.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3734086"/>
            <a:ext cx="3485715" cy="2285714"/>
            <a:chOff x="2448142" y="3734086"/>
            <a:chExt cx="3485715" cy="2285714"/>
          </a:xfrm>
        </p:grpSpPr>
        <p:grpSp>
          <p:nvGrpSpPr>
            <p:cNvPr id="7" name="Group 9"/>
            <p:cNvGrpSpPr/>
            <p:nvPr/>
          </p:nvGrpSpPr>
          <p:grpSpPr>
            <a:xfrm>
              <a:off x="2448142" y="3734086"/>
              <a:ext cx="3485715" cy="2285714"/>
              <a:chOff x="2448142" y="3276886"/>
              <a:chExt cx="3485715" cy="2285714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142" y="3276886"/>
                <a:ext cx="3485715" cy="22857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Oval 5"/>
              <p:cNvSpPr/>
              <p:nvPr/>
            </p:nvSpPr>
            <p:spPr>
              <a:xfrm>
                <a:off x="4267200" y="3352800"/>
                <a:ext cx="838200" cy="60960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3505200" y="4495800"/>
              <a:ext cx="1524000" cy="6858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Bellman-Ford algorithm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Bellman-Ford algorithm solves </a:t>
            </a:r>
            <a:r>
              <a:rPr lang="en-US" dirty="0" smtClean="0"/>
              <a:t>the general case in which edge weights may be negative. </a:t>
            </a:r>
          </a:p>
          <a:p>
            <a:r>
              <a:rPr lang="en-US" dirty="0" smtClean="0"/>
              <a:t>Given a weighted, directed Graph G(V,E ) with source s and weight function w, </a:t>
            </a:r>
          </a:p>
          <a:p>
            <a:pPr lvl="1"/>
            <a:r>
              <a:rPr lang="en-US" dirty="0" smtClean="0"/>
              <a:t>It returns a </a:t>
            </a:r>
            <a:r>
              <a:rPr lang="en-US" dirty="0" err="1" smtClean="0"/>
              <a:t>boolean</a:t>
            </a:r>
            <a:r>
              <a:rPr lang="en-US" dirty="0" smtClean="0"/>
              <a:t> value indicating whether or not there is a negative-weight cycle that is reachable from the source. </a:t>
            </a:r>
          </a:p>
          <a:p>
            <a:pPr lvl="1"/>
            <a:r>
              <a:rPr lang="en-US" dirty="0" smtClean="0"/>
              <a:t>If there is such a cycle, the algorithm indicates that no solution exists.</a:t>
            </a:r>
          </a:p>
          <a:p>
            <a:pPr lvl="1"/>
            <a:r>
              <a:rPr lang="en-US" dirty="0" smtClean="0"/>
              <a:t>If there is no such cycle, the algorithm produces the shortest paths and their weights.</a:t>
            </a:r>
          </a:p>
          <a:p>
            <a:pPr lvl="1"/>
            <a:r>
              <a:rPr lang="en-US" dirty="0" smtClean="0"/>
              <a:t>The algorithm returns TRUE if and only if the graph contains no negative-weight cycles that are reachable from the source.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9600" y="1676400"/>
          <a:ext cx="4945063" cy="396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3" imgW="4622800" imgH="3708400" progId="Equation.3">
                  <p:embed/>
                </p:oleObj>
              </mc:Choice>
              <mc:Fallback>
                <p:oleObj name="Equation" r:id="rId3" imgW="4622800" imgH="37084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4945063" cy="3967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Brace 4"/>
          <p:cNvSpPr/>
          <p:nvPr/>
        </p:nvSpPr>
        <p:spPr>
          <a:xfrm>
            <a:off x="4267200" y="2362200"/>
            <a:ext cx="152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19600" y="1752362"/>
            <a:ext cx="4191000" cy="1600438"/>
            <a:chOff x="4419600" y="1752362"/>
            <a:chExt cx="4191000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5562600" y="1752362"/>
              <a:ext cx="3048000" cy="160043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i="1" dirty="0" smtClean="0"/>
                <a:t>At each iteration, at least one vertex reachable from s will have the shortest path. </a:t>
              </a:r>
            </a:p>
            <a:p>
              <a:pPr algn="just"/>
              <a:endParaRPr lang="en-US" sz="1400" i="1" dirty="0" smtClean="0"/>
            </a:p>
            <a:p>
              <a:pPr algn="just"/>
              <a:r>
                <a:rPr lang="en-US" sz="1400" i="1" dirty="0" smtClean="0"/>
                <a:t>So, after V-1 iteration all V-1 vertices will have their shortest path</a:t>
              </a:r>
              <a:endParaRPr lang="en-US" sz="1400" i="1" dirty="0"/>
            </a:p>
          </p:txBody>
        </p:sp>
        <p:cxnSp>
          <p:nvCxnSpPr>
            <p:cNvPr id="8" name="Straight Connector 7"/>
            <p:cNvCxnSpPr>
              <a:stCxn id="5" idx="1"/>
            </p:cNvCxnSpPr>
            <p:nvPr/>
          </p:nvCxnSpPr>
          <p:spPr>
            <a:xfrm rot="10800000" flipH="1">
              <a:off x="4419600" y="2895600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10000" y="4533378"/>
            <a:ext cx="4191000" cy="523220"/>
            <a:chOff x="4419600" y="2628140"/>
            <a:chExt cx="419100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2628140"/>
              <a:ext cx="3048000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i="1" dirty="0" smtClean="0"/>
                <a:t>If we can farther reduce the cost then there is a cycle</a:t>
              </a:r>
              <a:endParaRPr lang="en-US" sz="1400" i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 flipH="1">
              <a:off x="4419600" y="2895600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>
            <a:off x="3657600" y="4267200"/>
            <a:ext cx="152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33600" y="2971800"/>
            <a:ext cx="2895600" cy="2274332"/>
            <a:chOff x="2133600" y="2971800"/>
            <a:chExt cx="2895600" cy="2274332"/>
          </a:xfrm>
        </p:grpSpPr>
        <p:sp>
          <p:nvSpPr>
            <p:cNvPr id="4" name="Oval 3"/>
            <p:cNvSpPr/>
            <p:nvPr/>
          </p:nvSpPr>
          <p:spPr>
            <a:xfrm>
              <a:off x="2133600" y="38862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33073" y="31242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169085" y="4663858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48200" y="31242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648200" y="4663858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7"/>
              <a:endCxn id="5" idx="3"/>
            </p:cNvCxnSpPr>
            <p:nvPr/>
          </p:nvCxnSpPr>
          <p:spPr>
            <a:xfrm flipV="1">
              <a:off x="2458804" y="3449404"/>
              <a:ext cx="730065" cy="492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7" idx="2"/>
            </p:cNvCxnSpPr>
            <p:nvPr/>
          </p:nvCxnSpPr>
          <p:spPr>
            <a:xfrm>
              <a:off x="3514073" y="3314700"/>
              <a:ext cx="11341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05200" y="4876800"/>
              <a:ext cx="11341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5"/>
              <a:endCxn id="6" idx="2"/>
            </p:cNvCxnSpPr>
            <p:nvPr/>
          </p:nvCxnSpPr>
          <p:spPr>
            <a:xfrm>
              <a:off x="2458804" y="4211404"/>
              <a:ext cx="710281" cy="642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810000" y="38862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20" name="Straight Arrow Connector 19"/>
            <p:cNvCxnSpPr>
              <a:endCxn id="18" idx="2"/>
            </p:cNvCxnSpPr>
            <p:nvPr/>
          </p:nvCxnSpPr>
          <p:spPr>
            <a:xfrm>
              <a:off x="2514600" y="4076700"/>
              <a:ext cx="12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5"/>
              <a:endCxn id="8" idx="1"/>
            </p:cNvCxnSpPr>
            <p:nvPr/>
          </p:nvCxnSpPr>
          <p:spPr>
            <a:xfrm>
              <a:off x="4135204" y="4211404"/>
              <a:ext cx="568792" cy="508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7"/>
              <a:endCxn id="7" idx="3"/>
            </p:cNvCxnSpPr>
            <p:nvPr/>
          </p:nvCxnSpPr>
          <p:spPr>
            <a:xfrm flipV="1">
              <a:off x="4135204" y="3449404"/>
              <a:ext cx="568792" cy="492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33066" y="33263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6638" y="44415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54294" y="2971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54294" y="4876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32416" y="3757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11494" y="3593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9600" y="4126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81800" y="2540675"/>
            <a:ext cx="5180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5-6</a:t>
            </a:r>
          </a:p>
          <a:p>
            <a:r>
              <a:rPr lang="en-US" dirty="0" smtClean="0"/>
              <a:t>4-6</a:t>
            </a:r>
          </a:p>
          <a:p>
            <a:r>
              <a:rPr lang="en-US" dirty="0" smtClean="0"/>
              <a:t>4-3</a:t>
            </a:r>
          </a:p>
          <a:p>
            <a:r>
              <a:rPr lang="en-US" dirty="0" smtClean="0"/>
              <a:t>2-3</a:t>
            </a:r>
          </a:p>
          <a:p>
            <a:r>
              <a:rPr lang="en-US" dirty="0" smtClean="0"/>
              <a:t>1-2</a:t>
            </a:r>
          </a:p>
          <a:p>
            <a:r>
              <a:rPr lang="en-US" dirty="0" smtClean="0"/>
              <a:t>1-4</a:t>
            </a:r>
          </a:p>
          <a:p>
            <a:r>
              <a:rPr lang="en-US" dirty="0" smtClean="0"/>
              <a:t>1-5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1752600"/>
            <a:ext cx="167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 edges in following order.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58804" y="3267864"/>
            <a:ext cx="2895600" cy="1919764"/>
            <a:chOff x="2133600" y="3326368"/>
            <a:chExt cx="2895600" cy="1919764"/>
          </a:xfrm>
        </p:grpSpPr>
        <p:sp>
          <p:nvSpPr>
            <p:cNvPr id="5" name="Oval 4"/>
            <p:cNvSpPr/>
            <p:nvPr/>
          </p:nvSpPr>
          <p:spPr>
            <a:xfrm>
              <a:off x="2133600" y="38862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24984" y="3411304"/>
              <a:ext cx="417012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169085" y="4663858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648200" y="4663858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4"/>
              <a:endCxn id="7" idx="0"/>
            </p:cNvCxnSpPr>
            <p:nvPr/>
          </p:nvCxnSpPr>
          <p:spPr>
            <a:xfrm flipH="1">
              <a:off x="3359585" y="3792304"/>
              <a:ext cx="373905" cy="871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05200" y="4876800"/>
              <a:ext cx="11341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>
              <a:off x="2458804" y="4211404"/>
              <a:ext cx="766077" cy="508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33066" y="33263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6638" y="44415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4294" y="4876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8090" y="38039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81800" y="2581870"/>
            <a:ext cx="518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3-4</a:t>
            </a:r>
          </a:p>
          <a:p>
            <a:r>
              <a:rPr lang="en-US" dirty="0" smtClean="0"/>
              <a:t>2-3</a:t>
            </a:r>
          </a:p>
          <a:p>
            <a:r>
              <a:rPr lang="en-US" dirty="0" smtClean="0"/>
              <a:t>1-3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1752600"/>
            <a:ext cx="167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 edges in following order.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4579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58804" y="3267864"/>
            <a:ext cx="2895600" cy="1919764"/>
            <a:chOff x="2133600" y="3326368"/>
            <a:chExt cx="2895600" cy="1919764"/>
          </a:xfrm>
        </p:grpSpPr>
        <p:sp>
          <p:nvSpPr>
            <p:cNvPr id="5" name="Oval 4"/>
            <p:cNvSpPr/>
            <p:nvPr/>
          </p:nvSpPr>
          <p:spPr>
            <a:xfrm>
              <a:off x="2133600" y="38862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24984" y="3411304"/>
              <a:ext cx="417012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169085" y="4663858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648200" y="4663858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4"/>
              <a:endCxn id="7" idx="0"/>
            </p:cNvCxnSpPr>
            <p:nvPr/>
          </p:nvCxnSpPr>
          <p:spPr>
            <a:xfrm flipH="1">
              <a:off x="3359585" y="3792304"/>
              <a:ext cx="373905" cy="871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05200" y="4876800"/>
              <a:ext cx="11341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>
              <a:off x="2458804" y="4211404"/>
              <a:ext cx="766077" cy="508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33066" y="33263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6638" y="44415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4294" y="4876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8090" y="38039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81800" y="2581870"/>
            <a:ext cx="518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3-4</a:t>
            </a:r>
          </a:p>
          <a:p>
            <a:r>
              <a:rPr lang="en-US" dirty="0" smtClean="0"/>
              <a:t>2-3</a:t>
            </a:r>
          </a:p>
          <a:p>
            <a:r>
              <a:rPr lang="en-US" dirty="0" smtClean="0"/>
              <a:t>1-3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  <a:endCxn id="6" idx="5"/>
          </p:cNvCxnSpPr>
          <p:nvPr/>
        </p:nvCxnSpPr>
        <p:spPr>
          <a:xfrm flipH="1" flipV="1">
            <a:off x="4206130" y="3678004"/>
            <a:ext cx="823070" cy="983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3894" y="3810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1752600"/>
            <a:ext cx="167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 edges in following order.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49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-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variants</a:t>
            </a:r>
          </a:p>
          <a:p>
            <a:pPr lvl="1"/>
            <a:r>
              <a:rPr lang="en-US" dirty="0" smtClean="0"/>
              <a:t>Source-Sink: From one vertex to another</a:t>
            </a:r>
          </a:p>
          <a:p>
            <a:pPr lvl="1"/>
            <a:r>
              <a:rPr lang="en-US" dirty="0" smtClean="0"/>
              <a:t>Single source/Destination: from one vertex to every other</a:t>
            </a:r>
          </a:p>
          <a:p>
            <a:pPr lvl="2"/>
            <a:r>
              <a:rPr lang="en-US" dirty="0" smtClean="0"/>
              <a:t>Example : GPS. Will find</a:t>
            </a:r>
          </a:p>
          <a:p>
            <a:pPr lvl="1"/>
            <a:r>
              <a:rPr lang="en-US" dirty="0" smtClean="0"/>
              <a:t>All pairs: between all pairs of vertices</a:t>
            </a:r>
          </a:p>
          <a:p>
            <a:r>
              <a:rPr lang="en-US" dirty="0" smtClean="0"/>
              <a:t>Restrictions on edge weight</a:t>
            </a:r>
          </a:p>
          <a:p>
            <a:pPr lvl="1"/>
            <a:r>
              <a:rPr lang="en-US" dirty="0" smtClean="0"/>
              <a:t>Non-negative</a:t>
            </a:r>
          </a:p>
          <a:p>
            <a:pPr lvl="1"/>
            <a:r>
              <a:rPr lang="en-US" dirty="0" smtClean="0"/>
              <a:t>Arbitrary weight</a:t>
            </a:r>
          </a:p>
          <a:p>
            <a:pPr lvl="1"/>
            <a:r>
              <a:rPr lang="en-US" dirty="0" smtClean="0"/>
              <a:t>Euclidean weight</a:t>
            </a:r>
          </a:p>
          <a:p>
            <a:r>
              <a:rPr lang="en-US" dirty="0" smtClean="0"/>
              <a:t>Cycles?</a:t>
            </a:r>
          </a:p>
          <a:p>
            <a:pPr lvl="1"/>
            <a:r>
              <a:rPr lang="en-US" dirty="0" smtClean="0"/>
              <a:t>No directed cycle</a:t>
            </a:r>
          </a:p>
          <a:p>
            <a:pPr lvl="1"/>
            <a:r>
              <a:rPr lang="en-US" dirty="0" smtClean="0"/>
              <a:t>No negative cycle.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Increase all weights by a fixed number.</a:t>
            </a:r>
          </a:p>
          <a:p>
            <a:pPr algn="just"/>
            <a:r>
              <a:rPr lang="en-US" dirty="0" smtClean="0"/>
              <a:t>How to convert single source Shortest Path to a Single Destination Shortest path algorithm.</a:t>
            </a:r>
          </a:p>
          <a:p>
            <a:pPr algn="just"/>
            <a:r>
              <a:rPr lang="en-US" dirty="0" smtClean="0"/>
              <a:t>Apply Dijkstra to a graph with negative weight/cycle.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2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Chapter 24 (</a:t>
            </a:r>
            <a:r>
              <a:rPr lang="en-US" dirty="0" err="1" smtClean="0"/>
              <a:t>Cormen</a:t>
            </a:r>
            <a:r>
              <a:rPr lang="en-US" dirty="0" smtClean="0"/>
              <a:t>) -&gt; 24.1, 24.3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path from s to every other vertices.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map to find shortest distance from one location to another</a:t>
            </a:r>
          </a:p>
          <a:p>
            <a:r>
              <a:rPr lang="en-US" dirty="0" smtClean="0"/>
              <a:t>Robot navigation</a:t>
            </a:r>
          </a:p>
          <a:p>
            <a:r>
              <a:rPr lang="en-US" dirty="0" smtClean="0"/>
              <a:t>Urban traffic planning</a:t>
            </a:r>
          </a:p>
          <a:p>
            <a:r>
              <a:rPr lang="en-US" dirty="0" smtClean="0"/>
              <a:t>Optimal pipelining of VLSI chip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exponential number of ways to get from one vertex to another.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try all possible combination and select the shortest one.</a:t>
            </a:r>
          </a:p>
          <a:p>
            <a:pPr lvl="1"/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4810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Algorithm:</a:t>
            </a:r>
          </a:p>
          <a:p>
            <a:pPr lvl="2">
              <a:buNone/>
            </a:pPr>
            <a:r>
              <a:rPr lang="en-US" dirty="0" smtClean="0"/>
              <a:t>Initialize d[s]=0 and d[v]=</a:t>
            </a:r>
            <a:r>
              <a:rPr lang="el-GR" dirty="0" smtClean="0">
                <a:latin typeface="Century Schoolbook"/>
              </a:rPr>
              <a:t>∞</a:t>
            </a:r>
            <a:r>
              <a:rPr lang="en-US" dirty="0" smtClean="0">
                <a:latin typeface="Century Schoolbook"/>
              </a:rPr>
              <a:t> </a:t>
            </a:r>
            <a:r>
              <a:rPr lang="en-US" dirty="0"/>
              <a:t>for all other </a:t>
            </a:r>
            <a:r>
              <a:rPr lang="en-US" dirty="0" smtClean="0"/>
              <a:t>vertices.</a:t>
            </a:r>
          </a:p>
          <a:p>
            <a:pPr lvl="2">
              <a:buNone/>
            </a:pPr>
            <a:r>
              <a:rPr lang="en-US" dirty="0" smtClean="0"/>
              <a:t>Repeat until optimal condition is satisfied, select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dirty="0" smtClean="0"/>
              <a:t>	Relax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10778</TotalTime>
  <Words>2706</Words>
  <Application>Microsoft Office PowerPoint</Application>
  <PresentationFormat>On-screen Show (4:3)</PresentationFormat>
  <Paragraphs>647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Oriel</vt:lpstr>
      <vt:lpstr>Equation</vt:lpstr>
      <vt:lpstr>Shortest Path</vt:lpstr>
      <vt:lpstr>Shortest Path</vt:lpstr>
      <vt:lpstr>Shortest Path</vt:lpstr>
      <vt:lpstr>Shortest Path - definition</vt:lpstr>
      <vt:lpstr>Shortest Path - variants</vt:lpstr>
      <vt:lpstr>Assumption</vt:lpstr>
      <vt:lpstr>Applications</vt:lpstr>
      <vt:lpstr>How to solve</vt:lpstr>
      <vt:lpstr>Generic Algorithm</vt:lpstr>
      <vt:lpstr>Relaxation</vt:lpstr>
      <vt:lpstr>Relaxation – example</vt:lpstr>
      <vt:lpstr>Optimal Condition</vt:lpstr>
      <vt:lpstr>Generic Algorithm</vt:lpstr>
      <vt:lpstr>Generic Algorithm</vt:lpstr>
      <vt:lpstr>Generic Algorithm</vt:lpstr>
      <vt:lpstr>Generic Algorithm</vt:lpstr>
      <vt:lpstr>Generic Algorithm</vt:lpstr>
      <vt:lpstr>Generic Algorithm</vt:lpstr>
      <vt:lpstr>Some notation</vt:lpstr>
      <vt:lpstr>Greedy Algorithm</vt:lpstr>
      <vt:lpstr>Optimal substructure</vt:lpstr>
      <vt:lpstr>Optimal substructure</vt:lpstr>
      <vt:lpstr>Triangle inequality</vt:lpstr>
      <vt:lpstr>Dijkstra’s Algorithm</vt:lpstr>
      <vt:lpstr>Dijkstra’s Algorithm</vt:lpstr>
      <vt:lpstr>Dijkstra’s Algorithm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Time complexity</vt:lpstr>
      <vt:lpstr>Time complexity – with different data structure</vt:lpstr>
      <vt:lpstr>Time complexity – summary</vt:lpstr>
      <vt:lpstr>Negative weight vs. negative cycle</vt:lpstr>
      <vt:lpstr>Negative weight vs. negative cycle</vt:lpstr>
      <vt:lpstr>Negative weight vs. negative cycle</vt:lpstr>
      <vt:lpstr>Bellman-Ford algorithm</vt:lpstr>
      <vt:lpstr>Bellman-Ford algorithm</vt:lpstr>
      <vt:lpstr>Bellman-Ford algorithm</vt:lpstr>
      <vt:lpstr>Bellman-Ford algorithm - Example</vt:lpstr>
      <vt:lpstr>Bellman-Ford algorithm - Example</vt:lpstr>
      <vt:lpstr>Bellman-Ford algorithm - Example</vt:lpstr>
      <vt:lpstr>Try at home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</dc:title>
  <dc:creator>user</dc:creator>
  <cp:lastModifiedBy>CSE-AP-TNH</cp:lastModifiedBy>
  <cp:revision>32</cp:revision>
  <dcterms:created xsi:type="dcterms:W3CDTF">2017-12-01T12:10:28Z</dcterms:created>
  <dcterms:modified xsi:type="dcterms:W3CDTF">2020-01-13T05:29:16Z</dcterms:modified>
</cp:coreProperties>
</file>