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4" r:id="rId9"/>
    <p:sldId id="265" r:id="rId10"/>
    <p:sldId id="266" r:id="rId11"/>
    <p:sldId id="279" r:id="rId12"/>
    <p:sldId id="267" r:id="rId13"/>
    <p:sldId id="271" r:id="rId14"/>
    <p:sldId id="280" r:id="rId15"/>
    <p:sldId id="281" r:id="rId16"/>
    <p:sldId id="272" r:id="rId17"/>
    <p:sldId id="273" r:id="rId18"/>
    <p:sldId id="275" r:id="rId19"/>
    <p:sldId id="268" r:id="rId20"/>
    <p:sldId id="277" r:id="rId21"/>
    <p:sldId id="278" r:id="rId22"/>
    <p:sldId id="276" r:id="rId23"/>
    <p:sldId id="282" r:id="rId24"/>
    <p:sldId id="269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DFC187-5F5B-486A-A8CC-F82785E267CF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D83FDD-01EE-4562-8BE9-AD1DA58E9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Tanjina</a:t>
            </a:r>
            <a:r>
              <a:rPr lang="en-US" dirty="0"/>
              <a:t> </a:t>
            </a:r>
            <a:r>
              <a:rPr lang="en-US" dirty="0" err="1"/>
              <a:t>Helaly</a:t>
            </a:r>
            <a:endParaRPr lang="en-US" dirty="0"/>
          </a:p>
          <a:p>
            <a:r>
              <a:rPr lang="en-US" dirty="0"/>
              <a:t>CSI 227: Algorithms, Fall 2017</a:t>
            </a:r>
          </a:p>
          <a:p>
            <a:r>
              <a:rPr lang="en-US" dirty="0"/>
              <a:t>Department of Computer Science &amp; Engineering</a:t>
            </a:r>
          </a:p>
          <a:p>
            <a:r>
              <a:rPr lang="en-US" dirty="0"/>
              <a:t>United International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naive string-matcher is inefficient </a:t>
            </a:r>
            <a:r>
              <a:rPr lang="en-US" dirty="0" smtClean="0"/>
              <a:t>because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entirely ignores information gained about the text for one value of s when </a:t>
            </a:r>
            <a:r>
              <a:rPr lang="en-US" dirty="0" smtClean="0"/>
              <a:t>it considers </a:t>
            </a:r>
            <a:r>
              <a:rPr lang="en-US" dirty="0"/>
              <a:t>other values of s.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information can be quite valuable, however.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/>
              <a:t>, if P </a:t>
            </a:r>
            <a:r>
              <a:rPr lang="en-US" dirty="0" smtClean="0"/>
              <a:t>= </a:t>
            </a:r>
            <a:r>
              <a:rPr lang="en-US" dirty="0" err="1"/>
              <a:t>aaab</a:t>
            </a:r>
            <a:r>
              <a:rPr lang="en-US" dirty="0"/>
              <a:t> and we find that s </a:t>
            </a:r>
            <a:r>
              <a:rPr lang="en-US" dirty="0" smtClean="0"/>
              <a:t>= </a:t>
            </a:r>
            <a:r>
              <a:rPr lang="en-US" dirty="0"/>
              <a:t>0 is valid, then none of the shifts 1, </a:t>
            </a:r>
            <a:r>
              <a:rPr lang="en-US" dirty="0" smtClean="0"/>
              <a:t>2, or </a:t>
            </a:r>
            <a:r>
              <a:rPr lang="en-US" dirty="0"/>
              <a:t>3 are valid, since </a:t>
            </a:r>
            <a:r>
              <a:rPr lang="en-US" dirty="0" smtClean="0"/>
              <a:t>T[4] = </a:t>
            </a:r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94795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The Rabin-Karp algorithm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Rabin-Karp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Rabin and Karp proposed a string-matching algorithm that </a:t>
            </a:r>
          </a:p>
          <a:p>
            <a:pPr lvl="1"/>
            <a:r>
              <a:rPr lang="en-US" dirty="0" smtClean="0"/>
              <a:t>performs well in practice and</a:t>
            </a:r>
          </a:p>
          <a:p>
            <a:pPr lvl="1"/>
            <a:r>
              <a:rPr lang="en-US" dirty="0" smtClean="0"/>
              <a:t>also generalizes to other algorithms for related problems, such as</a:t>
            </a:r>
          </a:p>
          <a:p>
            <a:pPr lvl="2"/>
            <a:r>
              <a:rPr lang="en-US" dirty="0" smtClean="0"/>
              <a:t>two-dimensional pattern matching. </a:t>
            </a:r>
          </a:p>
          <a:p>
            <a:pPr lvl="1"/>
            <a:r>
              <a:rPr lang="en-US" dirty="0" smtClean="0"/>
              <a:t>The Rabin-Karp algorithm uses </a:t>
            </a:r>
            <a:r>
              <a:rPr lang="en-US" dirty="0" smtClean="0">
                <a:latin typeface="Century Schoolbook"/>
              </a:rPr>
              <a:t>(</a:t>
            </a:r>
            <a:r>
              <a:rPr lang="en-US" dirty="0" smtClean="0"/>
              <a:t>m) preprocessing time, and its worst-case running time is ((n-m+1)m). </a:t>
            </a:r>
          </a:p>
          <a:p>
            <a:pPr lvl="1"/>
            <a:r>
              <a:rPr lang="en-US" dirty="0" smtClean="0"/>
              <a:t>however, its average-case running time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Rabin-Karp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we have to find for a match of the following patter in the text below.</a:t>
            </a:r>
          </a:p>
          <a:p>
            <a:pPr lvl="1"/>
            <a:r>
              <a:rPr lang="en-US" dirty="0" smtClean="0"/>
              <a:t>Text – BALLTHEBALL       </a:t>
            </a:r>
            <a:r>
              <a:rPr lang="en-US" sz="1500" dirty="0" smtClean="0"/>
              <a:t>length -&gt; N = 11</a:t>
            </a:r>
            <a:endParaRPr lang="en-US" dirty="0" smtClean="0"/>
          </a:p>
          <a:p>
            <a:pPr lvl="1"/>
            <a:r>
              <a:rPr lang="en-US" dirty="0" smtClean="0"/>
              <a:t>Pattern – BALL		       </a:t>
            </a:r>
            <a:r>
              <a:rPr lang="en-US" sz="1500" dirty="0" smtClean="0"/>
              <a:t>length -&gt; M = 4 (M&lt;=N)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hash(BALL) = x</a:t>
            </a:r>
          </a:p>
          <a:p>
            <a:r>
              <a:rPr lang="en-US" dirty="0" smtClean="0"/>
              <a:t>Now </a:t>
            </a:r>
          </a:p>
          <a:p>
            <a:pPr lvl="1"/>
            <a:r>
              <a:rPr lang="en-US" dirty="0" smtClean="0"/>
              <a:t>Take a window of size M in the Text from beginning</a:t>
            </a:r>
          </a:p>
          <a:p>
            <a:pPr lvl="1"/>
            <a:r>
              <a:rPr lang="en-US" dirty="0" smtClean="0"/>
              <a:t>Calculate the hash</a:t>
            </a:r>
          </a:p>
          <a:p>
            <a:pPr lvl="1"/>
            <a:r>
              <a:rPr lang="en-US" dirty="0" smtClean="0"/>
              <a:t>If the hash of the window and the pattern is same.</a:t>
            </a:r>
          </a:p>
          <a:p>
            <a:pPr lvl="2"/>
            <a:r>
              <a:rPr lang="en-US" dirty="0" smtClean="0"/>
              <a:t>Compare each character of the window and the pattern.</a:t>
            </a:r>
          </a:p>
          <a:p>
            <a:pPr lvl="1"/>
            <a:r>
              <a:rPr lang="en-US" dirty="0" smtClean="0"/>
              <a:t>Slide the window 1 position right. </a:t>
            </a:r>
          </a:p>
          <a:p>
            <a:pPr lvl="1"/>
            <a:r>
              <a:rPr lang="en-US" dirty="0" smtClean="0"/>
              <a:t>Repeat until the window contains &lt;M character.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Rabin-Karp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solution of working modulo q is not perfect, however: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b="0" i="1" smtClean="0">
                            <a:latin typeface="Cambria Math"/>
                          </a:rPr>
                          <m:t>h𝑎𝑠h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𝑑𝑜𝑒𝑠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𝑛𝑜𝑡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𝑖𝑚𝑝𝑙𝑦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  <a:ea typeface="Cambria Math"/>
                  </a:rPr>
                  <a:t>p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𝑏𝑢𝑡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i="1">
                              <a:latin typeface="Cambria Math"/>
                            </a:rPr>
                            <m:t>h𝑎𝑠h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h𝑎𝑠h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𝑖𝑚𝑝𝑙𝑦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𝑇𝑠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thus use the </a:t>
                </a:r>
                <a:r>
                  <a:rPr lang="en-US" dirty="0" smtClean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h𝑎𝑠h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h𝑎𝑠h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 </a:t>
                </a:r>
                <a:r>
                  <a:rPr lang="en-US" dirty="0"/>
                  <a:t>a fast heuristic test to rule out invalid shifts s. </a:t>
                </a:r>
                <a:endParaRPr lang="en-US" dirty="0" smtClean="0"/>
              </a:p>
              <a:p>
                <a:r>
                  <a:rPr lang="en-US" dirty="0" smtClean="0"/>
                  <a:t>Any </a:t>
                </a:r>
                <a:r>
                  <a:rPr lang="en-US" dirty="0"/>
                  <a:t>shift s </a:t>
                </a:r>
                <a:r>
                  <a:rPr lang="en-US" dirty="0" smtClean="0"/>
                  <a:t>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h𝑎𝑠h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h𝑎𝑠h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tested further to see whether s is really valid </a:t>
                </a:r>
                <a:r>
                  <a:rPr lang="en-US" dirty="0" smtClean="0"/>
                  <a:t>or we </a:t>
                </a:r>
                <a:r>
                  <a:rPr lang="en-US" dirty="0"/>
                  <a:t>just have a </a:t>
                </a:r>
                <a:r>
                  <a:rPr lang="en-US" b="1" i="1" dirty="0"/>
                  <a:t>spurious hit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752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057400" y="3152383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Rabin-Karp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7064"/>
            <a:ext cx="6946205" cy="441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96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764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 (red 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Hash(window) -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hashes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matches?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BALL</a:t>
                      </a:r>
                      <a:r>
                        <a:rPr lang="en-US" dirty="0" smtClean="0"/>
                        <a:t>THEBALL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ALLT</a:t>
                      </a:r>
                      <a:r>
                        <a:rPr lang="en-US" dirty="0" smtClean="0"/>
                        <a:t>HEBALL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LLTH</a:t>
                      </a:r>
                      <a:r>
                        <a:rPr lang="en-US" dirty="0" smtClean="0"/>
                        <a:t>EBALL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LTHE</a:t>
                      </a:r>
                      <a:r>
                        <a:rPr lang="en-US" dirty="0" smtClean="0"/>
                        <a:t>BALL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THEB</a:t>
                      </a:r>
                      <a:r>
                        <a:rPr lang="en-US" dirty="0" smtClean="0"/>
                        <a:t>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BALLT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HEBA</a:t>
                      </a:r>
                      <a:r>
                        <a:rPr lang="en-US" dirty="0" smtClean="0"/>
                        <a:t>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BALLTH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EBAL</a:t>
                      </a:r>
                      <a:r>
                        <a:rPr lang="en-US" dirty="0" smtClean="0"/>
                        <a:t>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BALLTHE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BALL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hash value to current window calculate the hash value of next window.</a:t>
            </a:r>
          </a:p>
          <a:p>
            <a:pPr lvl="1"/>
            <a:r>
              <a:rPr lang="en-US" dirty="0" smtClean="0"/>
              <a:t>Will reduce the time complexity of hash function from </a:t>
            </a:r>
            <a:r>
              <a:rPr lang="en-US" dirty="0" smtClean="0">
                <a:latin typeface="Century Schoolbook"/>
              </a:rPr>
              <a:t>(m) to (1)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7467600" cy="4035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= hash value at shift s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s+1</a:t>
            </a:r>
            <a:r>
              <a:rPr lang="en-US" dirty="0" smtClean="0"/>
              <a:t> = hash value at shift s+1 (next window)</a:t>
            </a:r>
          </a:p>
          <a:p>
            <a:pPr lvl="1"/>
            <a:r>
              <a:rPr lang="en-US" dirty="0" smtClean="0"/>
              <a:t>d = radix. (number of character in the alphabet system)</a:t>
            </a:r>
          </a:p>
          <a:p>
            <a:pPr lvl="2"/>
            <a:r>
              <a:rPr lang="en-US" dirty="0" smtClean="0"/>
              <a:t>For numerical d =10</a:t>
            </a:r>
          </a:p>
          <a:p>
            <a:pPr lvl="2"/>
            <a:r>
              <a:rPr lang="en-US" dirty="0" smtClean="0"/>
              <a:t>For binary d =2</a:t>
            </a:r>
          </a:p>
          <a:p>
            <a:pPr lvl="2"/>
            <a:r>
              <a:rPr lang="en-US" dirty="0" smtClean="0"/>
              <a:t>For ASCII d = 256 </a:t>
            </a:r>
          </a:p>
          <a:p>
            <a:pPr lvl="1"/>
            <a:r>
              <a:rPr lang="en-US" dirty="0" smtClean="0"/>
              <a:t>q = a prime number</a:t>
            </a:r>
          </a:p>
          <a:p>
            <a:pPr lvl="1"/>
            <a:r>
              <a:rPr lang="en-US" dirty="0" smtClean="0"/>
              <a:t>h = d</a:t>
            </a:r>
            <a:r>
              <a:rPr lang="en-US" baseline="30000" dirty="0" smtClean="0"/>
              <a:t>m-1</a:t>
            </a:r>
            <a:r>
              <a:rPr lang="en-US" dirty="0" smtClean="0"/>
              <a:t> mod q</a:t>
            </a:r>
          </a:p>
          <a:p>
            <a:pPr lvl="1"/>
            <a:r>
              <a:rPr lang="en-US" dirty="0" smtClean="0"/>
              <a:t>T[s+1] = leading character of current window</a:t>
            </a:r>
          </a:p>
          <a:p>
            <a:pPr lvl="1"/>
            <a:r>
              <a:rPr lang="en-US" dirty="0" smtClean="0"/>
              <a:t>T[s+m+1] = trailing character that will be brought in in next window.</a:t>
            </a:r>
          </a:p>
        </p:txBody>
      </p:sp>
      <p:graphicFrame>
        <p:nvGraphicFramePr>
          <p:cNvPr id="5122" name="Content Placeholder 3"/>
          <p:cNvGraphicFramePr>
            <a:graphicFrameLocks noChangeAspect="1"/>
          </p:cNvGraphicFramePr>
          <p:nvPr/>
        </p:nvGraphicFramePr>
        <p:xfrm>
          <a:off x="812800" y="1905000"/>
          <a:ext cx="584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3936960" imgH="291960" progId="Equation.3">
                  <p:embed/>
                </p:oleObj>
              </mc:Choice>
              <mc:Fallback>
                <p:oleObj name="Equation" r:id="rId3" imgW="393696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905000"/>
                        <a:ext cx="5842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Rabin-Karp algorithm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51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known as</a:t>
            </a:r>
          </a:p>
          <a:p>
            <a:pPr lvl="1"/>
            <a:r>
              <a:rPr lang="en-US" dirty="0" smtClean="0"/>
              <a:t>Substring matching</a:t>
            </a:r>
          </a:p>
          <a:p>
            <a:pPr lvl="1"/>
            <a:r>
              <a:rPr lang="en-US" dirty="0" smtClean="0"/>
              <a:t>Pattern matching</a:t>
            </a:r>
          </a:p>
          <a:p>
            <a:r>
              <a:rPr lang="en-US" dirty="0" smtClean="0"/>
              <a:t>Find pattern of length M in a text of length 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8140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  </a:t>
            </a:r>
            <a:r>
              <a:rPr lang="en-US" sz="1400" b="1" dirty="0" err="1" smtClean="0"/>
              <a:t>A</a:t>
            </a:r>
            <a:r>
              <a:rPr lang="en-US" sz="1400" b="1" dirty="0" smtClean="0"/>
              <a:t>  C  A  B  A  B  A  </a:t>
            </a:r>
            <a:r>
              <a:rPr lang="en-US" sz="1400" b="1" dirty="0" err="1" smtClean="0"/>
              <a:t>A</a:t>
            </a:r>
            <a:r>
              <a:rPr lang="en-US" sz="1400" b="1" dirty="0" smtClean="0"/>
              <a:t>  B  A  B  A  </a:t>
            </a:r>
            <a:r>
              <a:rPr lang="en-US" sz="1400" b="1" dirty="0" err="1" smtClean="0"/>
              <a:t>A</a:t>
            </a:r>
            <a:r>
              <a:rPr lang="en-US" sz="1400" b="1" dirty="0" smtClean="0"/>
              <a:t>  B</a:t>
            </a:r>
          </a:p>
          <a:p>
            <a:r>
              <a:rPr lang="en-US" sz="1400" b="1" dirty="0" smtClean="0">
                <a:solidFill>
                  <a:schemeClr val="accent3"/>
                </a:solidFill>
              </a:rPr>
              <a:t>                        A  B  A  </a:t>
            </a:r>
            <a:r>
              <a:rPr lang="en-US" sz="1400" b="1" dirty="0" err="1" smtClean="0">
                <a:solidFill>
                  <a:schemeClr val="accent3"/>
                </a:solidFill>
              </a:rPr>
              <a:t>A</a:t>
            </a:r>
            <a:r>
              <a:rPr lang="en-US" sz="1400" b="1" dirty="0" smtClean="0">
                <a:solidFill>
                  <a:schemeClr val="accent3"/>
                </a:solidFill>
              </a:rPr>
              <a:t>      </a:t>
            </a:r>
            <a:r>
              <a:rPr lang="en-US" sz="1400" b="1" dirty="0" err="1" smtClean="0">
                <a:solidFill>
                  <a:schemeClr val="accent3"/>
                </a:solidFill>
              </a:rPr>
              <a:t>A</a:t>
            </a:r>
            <a:r>
              <a:rPr lang="en-US" sz="1400" b="1" dirty="0" smtClean="0">
                <a:solidFill>
                  <a:schemeClr val="accent3"/>
                </a:solidFill>
              </a:rPr>
              <a:t>  B  A  </a:t>
            </a:r>
            <a:r>
              <a:rPr lang="en-US" sz="1400" b="1" dirty="0" err="1" smtClean="0">
                <a:solidFill>
                  <a:schemeClr val="accent3"/>
                </a:solidFill>
              </a:rPr>
              <a:t>A</a:t>
            </a:r>
            <a:r>
              <a:rPr lang="en-US" sz="1400" b="1" dirty="0" smtClean="0">
                <a:solidFill>
                  <a:schemeClr val="accent3"/>
                </a:solidFill>
              </a:rPr>
              <a:t>  </a:t>
            </a:r>
            <a:r>
              <a:rPr lang="en-US" sz="1400" b="1" dirty="0">
                <a:solidFill>
                  <a:schemeClr val="accent3"/>
                </a:solidFill>
              </a:rPr>
              <a:t>	</a:t>
            </a:r>
            <a:endParaRPr lang="en-US" sz="1400" b="1" dirty="0" smtClean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34290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67200" y="40386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4871" y="32443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507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 = BALL, q = 29 (prime number)</a:t>
            </a:r>
          </a:p>
          <a:p>
            <a:r>
              <a:rPr lang="en-US" dirty="0" smtClean="0"/>
              <a:t>Calculate hash, p</a:t>
            </a:r>
          </a:p>
          <a:p>
            <a:pPr lvl="1"/>
            <a:r>
              <a:rPr lang="en-US" dirty="0" smtClean="0"/>
              <a:t>Repeat for each character and calculate p=</a:t>
            </a:r>
            <a:r>
              <a:rPr lang="en-US" dirty="0" err="1" smtClean="0"/>
              <a:t>dp+P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p=(</a:t>
            </a:r>
            <a:r>
              <a:rPr lang="en-US" dirty="0" err="1" smtClean="0"/>
              <a:t>dp+P</a:t>
            </a:r>
            <a:r>
              <a:rPr lang="en-US" dirty="0" smtClean="0"/>
              <a:t>[1]) mod q = 256*0+66 mod 29 = 8</a:t>
            </a:r>
          </a:p>
          <a:p>
            <a:pPr lvl="1"/>
            <a:r>
              <a:rPr lang="en-US" dirty="0" smtClean="0"/>
              <a:t>p=(</a:t>
            </a:r>
            <a:r>
              <a:rPr lang="en-US" dirty="0" err="1" smtClean="0"/>
              <a:t>dp+P</a:t>
            </a:r>
            <a:r>
              <a:rPr lang="en-US" dirty="0" smtClean="0"/>
              <a:t>[2]) mod q = 256*8+65 mod 29 = 25</a:t>
            </a:r>
          </a:p>
          <a:p>
            <a:pPr lvl="1"/>
            <a:r>
              <a:rPr lang="en-US" dirty="0" smtClean="0"/>
              <a:t>p=(</a:t>
            </a:r>
            <a:r>
              <a:rPr lang="en-US" dirty="0" err="1" smtClean="0"/>
              <a:t>dp+P</a:t>
            </a:r>
            <a:r>
              <a:rPr lang="en-US" dirty="0" smtClean="0"/>
              <a:t>[3]) mod q = 256*25+76 mod 29 = 9</a:t>
            </a:r>
          </a:p>
          <a:p>
            <a:pPr lvl="1"/>
            <a:r>
              <a:rPr lang="en-US" dirty="0" smtClean="0"/>
              <a:t>p=(</a:t>
            </a:r>
            <a:r>
              <a:rPr lang="en-US" dirty="0" err="1" smtClean="0"/>
              <a:t>dp+P</a:t>
            </a:r>
            <a:r>
              <a:rPr lang="en-US" dirty="0" smtClean="0"/>
              <a:t>[4]) mod q = 256*9+76 mod 29 = 2</a:t>
            </a:r>
          </a:p>
          <a:p>
            <a:r>
              <a:rPr lang="en-US" dirty="0" smtClean="0"/>
              <a:t>Calculate hash, t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Repeat for each character and calculate t</a:t>
            </a:r>
            <a:r>
              <a:rPr lang="en-US" baseline="-25000" dirty="0" smtClean="0"/>
              <a:t>0 </a:t>
            </a:r>
            <a:r>
              <a:rPr lang="en-US" dirty="0" smtClean="0"/>
              <a:t>=dt</a:t>
            </a:r>
            <a:r>
              <a:rPr lang="en-US" baseline="-25000" dirty="0" smtClean="0"/>
              <a:t>0 </a:t>
            </a:r>
            <a:r>
              <a:rPr lang="en-US" dirty="0" smtClean="0"/>
              <a:t>+T[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=dt</a:t>
            </a:r>
            <a:r>
              <a:rPr lang="en-US" baseline="-25000" dirty="0" smtClean="0"/>
              <a:t>0 </a:t>
            </a:r>
            <a:r>
              <a:rPr lang="en-US" dirty="0" smtClean="0"/>
              <a:t>+T[1]) mod q = 256*0+66 mod 29 = 8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=dt</a:t>
            </a:r>
            <a:r>
              <a:rPr lang="en-US" baseline="-25000" dirty="0" smtClean="0"/>
              <a:t>0 </a:t>
            </a:r>
            <a:r>
              <a:rPr lang="en-US" dirty="0" smtClean="0"/>
              <a:t>+T[2]) mod q = 256*8+65 mod 29 = 25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=dt</a:t>
            </a:r>
            <a:r>
              <a:rPr lang="en-US" baseline="-25000" dirty="0" smtClean="0"/>
              <a:t>0 </a:t>
            </a:r>
            <a:r>
              <a:rPr lang="en-US" dirty="0" smtClean="0"/>
              <a:t>+T[3]) mod q = 256*25+76 mod 29 = 9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=dt</a:t>
            </a:r>
            <a:r>
              <a:rPr lang="en-US" baseline="-25000" dirty="0" smtClean="0"/>
              <a:t>0 </a:t>
            </a:r>
            <a:r>
              <a:rPr lang="en-US" dirty="0" smtClean="0"/>
              <a:t>+T[4]) mod q = 256*9+76 mod 29 = 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 = 2, t</a:t>
            </a:r>
            <a:r>
              <a:rPr lang="en-US" baseline="-25000" dirty="0" smtClean="0"/>
              <a:t>0</a:t>
            </a:r>
            <a:r>
              <a:rPr lang="en-US" dirty="0" smtClean="0"/>
              <a:t> =2, m=4, n=11, </a:t>
            </a:r>
          </a:p>
          <a:p>
            <a:r>
              <a:rPr lang="en-US" dirty="0" smtClean="0"/>
              <a:t>q=29, h=256</a:t>
            </a:r>
            <a:r>
              <a:rPr lang="en-US" baseline="30000" dirty="0" smtClean="0"/>
              <a:t>3</a:t>
            </a:r>
            <a:r>
              <a:rPr lang="en-US" dirty="0" smtClean="0"/>
              <a:t> mod 29 = 20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488292"/>
              </p:ext>
            </p:extLst>
          </p:nvPr>
        </p:nvGraphicFramePr>
        <p:xfrm>
          <a:off x="457200" y="2534920"/>
          <a:ext cx="746760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429000"/>
                <a:gridCol w="10668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 (red text)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/>
                        <a:t>t</a:t>
                      </a:r>
                      <a:r>
                        <a:rPr lang="en-US" sz="1600" baseline="-25000" dirty="0" err="1" smtClean="0"/>
                        <a:t>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baseline="0" dirty="0" smtClean="0"/>
                        <a:t> hashes equals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matches?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BALL</a:t>
                      </a:r>
                      <a:r>
                        <a:rPr lang="en-US" sz="1600" dirty="0" smtClean="0"/>
                        <a:t>THEBALL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ALLT</a:t>
                      </a:r>
                      <a:r>
                        <a:rPr lang="en-US" sz="1600" dirty="0" smtClean="0"/>
                        <a:t>HEBALL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(256*(2-66*20) +84)</a:t>
                      </a:r>
                      <a:r>
                        <a:rPr lang="en-US" sz="1600" baseline="0" dirty="0" smtClean="0"/>
                        <a:t> mod 29 =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LLTH</a:t>
                      </a:r>
                      <a:r>
                        <a:rPr lang="en-US" sz="1600" dirty="0" smtClean="0"/>
                        <a:t>EBALL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(256*(4-65*20) +72)</a:t>
                      </a:r>
                      <a:r>
                        <a:rPr lang="en-US" sz="1600" baseline="0" dirty="0" smtClean="0"/>
                        <a:t> mod 29 = 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LTHE</a:t>
                      </a:r>
                      <a:r>
                        <a:rPr lang="en-US" sz="1600" dirty="0" smtClean="0"/>
                        <a:t>BALL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(256*(27-76*20) +69)</a:t>
                      </a:r>
                      <a:r>
                        <a:rPr lang="en-US" sz="1600" baseline="0" dirty="0" smtClean="0"/>
                        <a:t> mod 29 = 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BALL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THEB</a:t>
                      </a:r>
                      <a:r>
                        <a:rPr lang="en-US" sz="1600" dirty="0" smtClean="0"/>
                        <a:t>ALL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(256*(23-76*20) +66)</a:t>
                      </a:r>
                      <a:r>
                        <a:rPr lang="en-US" sz="1600" baseline="0" dirty="0" smtClean="0"/>
                        <a:t> mod 29 =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BALLT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HEBA</a:t>
                      </a:r>
                      <a:r>
                        <a:rPr lang="en-US" sz="1600" dirty="0" smtClean="0"/>
                        <a:t>LL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(256*(11-84*20) +65)</a:t>
                      </a:r>
                      <a:r>
                        <a:rPr lang="en-US" sz="1600" baseline="0" dirty="0" smtClean="0"/>
                        <a:t> mod 29 =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BALLTH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EBAL</a:t>
                      </a:r>
                      <a:r>
                        <a:rPr lang="en-US" sz="1600" dirty="0" smtClean="0"/>
                        <a:t>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(256*(0-72*20) +76)</a:t>
                      </a:r>
                      <a:r>
                        <a:rPr lang="en-US" sz="1600" baseline="0" dirty="0" smtClean="0"/>
                        <a:t> mod 29 = 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BALLTHE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BALL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(256*(26-69*20) +76)</a:t>
                      </a:r>
                      <a:r>
                        <a:rPr lang="en-US" sz="1600" baseline="0" dirty="0" smtClean="0"/>
                        <a:t> mod 29 = 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Case: </a:t>
            </a:r>
            <a:r>
              <a:rPr lang="en-US" dirty="0" smtClean="0">
                <a:latin typeface="Century Schoolbook"/>
              </a:rPr>
              <a:t>(N+M)</a:t>
            </a:r>
          </a:p>
          <a:p>
            <a:r>
              <a:rPr lang="en-US" dirty="0" smtClean="0"/>
              <a:t>Worst Case: (NM)</a:t>
            </a:r>
          </a:p>
          <a:p>
            <a:pPr lvl="1"/>
            <a:r>
              <a:rPr lang="en-US" dirty="0" smtClean="0"/>
              <a:t>Text = “</a:t>
            </a:r>
            <a:r>
              <a:rPr lang="en-US" dirty="0" err="1" smtClean="0"/>
              <a:t>aaaaaaaa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Pattern = “</a:t>
            </a:r>
            <a:r>
              <a:rPr lang="en-US" dirty="0" err="1" smtClean="0"/>
              <a:t>aaaa</a:t>
            </a:r>
            <a:r>
              <a:rPr lang="en-US" dirty="0" smtClean="0"/>
              <a:t>”;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generalizes to other algorithms for related problems, such as</a:t>
            </a:r>
          </a:p>
          <a:p>
            <a:pPr lvl="2"/>
            <a:r>
              <a:rPr lang="en-US" dirty="0" smtClean="0"/>
              <a:t>Extends to 2D pattern.</a:t>
            </a:r>
          </a:p>
          <a:p>
            <a:pPr lvl="2"/>
            <a:r>
              <a:rPr lang="en-US" dirty="0" smtClean="0"/>
              <a:t>Extends to find multiple pattern.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Arithmetic operation is slower than char comparison.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would you extends Rabin-Karp to efficiently search for any one of P possible patterns in a text of length n?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32 (</a:t>
            </a:r>
            <a:r>
              <a:rPr lang="en-US" dirty="0" err="1" smtClean="0"/>
              <a:t>Cormen</a:t>
            </a:r>
            <a:r>
              <a:rPr lang="en-US" dirty="0" smtClean="0"/>
              <a:t>) </a:t>
            </a:r>
            <a:r>
              <a:rPr lang="en-US" smtClean="0"/>
              <a:t>-&gt; 32.1, 32.2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articular </a:t>
            </a:r>
            <a:r>
              <a:rPr lang="en-US" dirty="0"/>
              <a:t>patterns in DNA sequences.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Text </a:t>
            </a:r>
            <a:r>
              <a:rPr lang="en-US" altLang="en-US" dirty="0"/>
              <a:t>editors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Search </a:t>
            </a:r>
            <a:r>
              <a:rPr lang="en-US" altLang="en-US" dirty="0" smtClean="0"/>
              <a:t>engines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web crawling: finding strings inside other strings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Spam detection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Look for pattern e.g. profit &amp; </a:t>
            </a:r>
            <a:r>
              <a:rPr lang="en-US" altLang="en-US" dirty="0" err="1" smtClean="0"/>
              <a:t>bankaccount</a:t>
            </a:r>
            <a:r>
              <a:rPr lang="en-US" altLang="en-US" dirty="0" smtClean="0"/>
              <a:t>, lose weight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Screen scraping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Plagiarism Detection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formalize the string-matching problem as follows. </a:t>
            </a:r>
          </a:p>
          <a:p>
            <a:pPr lvl="1"/>
            <a:r>
              <a:rPr lang="en-US" dirty="0" smtClean="0"/>
              <a:t>We assume that</a:t>
            </a:r>
          </a:p>
          <a:p>
            <a:pPr lvl="1"/>
            <a:r>
              <a:rPr lang="en-US" b="1" dirty="0" smtClean="0"/>
              <a:t>Text</a:t>
            </a:r>
            <a:r>
              <a:rPr lang="en-US" dirty="0" smtClean="0"/>
              <a:t> T[1…n] -&gt; an </a:t>
            </a:r>
            <a:r>
              <a:rPr lang="en-US" dirty="0"/>
              <a:t>array </a:t>
            </a:r>
            <a:r>
              <a:rPr lang="en-US" dirty="0" smtClean="0"/>
              <a:t>of length n.</a:t>
            </a:r>
          </a:p>
          <a:p>
            <a:pPr lvl="1"/>
            <a:r>
              <a:rPr lang="en-US" b="1" dirty="0" smtClean="0"/>
              <a:t>Pattern</a:t>
            </a:r>
            <a:r>
              <a:rPr lang="en-US" dirty="0" smtClean="0"/>
              <a:t> P[1….m] -&gt;  an </a:t>
            </a:r>
            <a:r>
              <a:rPr lang="en-US" dirty="0"/>
              <a:t>array </a:t>
            </a:r>
            <a:r>
              <a:rPr lang="en-US" dirty="0" smtClean="0"/>
              <a:t>of </a:t>
            </a:r>
            <a:r>
              <a:rPr lang="en-US" dirty="0"/>
              <a:t>length </a:t>
            </a:r>
            <a:r>
              <a:rPr lang="en-US" dirty="0" smtClean="0"/>
              <a:t>m &lt;= </a:t>
            </a:r>
            <a:r>
              <a:rPr lang="en-US" dirty="0"/>
              <a:t>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of P and T are </a:t>
            </a:r>
            <a:r>
              <a:rPr lang="en-US" dirty="0" smtClean="0"/>
              <a:t>characters drawn </a:t>
            </a:r>
            <a:r>
              <a:rPr lang="en-US" dirty="0"/>
              <a:t>from a finite </a:t>
            </a:r>
            <a:r>
              <a:rPr lang="en-US" dirty="0" smtClean="0"/>
              <a:t>alphabet ∑.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we may have </a:t>
            </a:r>
            <a:r>
              <a:rPr lang="en-US" dirty="0" smtClean="0"/>
              <a:t>∑ = {0,1, …} or ∑={a, b, …} </a:t>
            </a:r>
            <a:r>
              <a:rPr lang="en-US" dirty="0"/>
              <a:t>or ∑</a:t>
            </a:r>
            <a:r>
              <a:rPr lang="en-US" dirty="0" smtClean="0"/>
              <a:t>={ASCII values} </a:t>
            </a:r>
          </a:p>
          <a:p>
            <a:pPr lvl="1"/>
            <a:r>
              <a:rPr lang="en-US" altLang="en-US" dirty="0"/>
              <a:t>Given strings </a:t>
            </a:r>
            <a:r>
              <a:rPr lang="en-US" altLang="en-US" b="1" i="1" dirty="0">
                <a:latin typeface="Times New Roman" pitchFamily="18" charset="0"/>
              </a:rPr>
              <a:t>T</a:t>
            </a:r>
            <a:r>
              <a:rPr lang="en-US" altLang="en-US" dirty="0"/>
              <a:t> (text) and </a:t>
            </a:r>
            <a:r>
              <a:rPr lang="en-US" altLang="en-US" b="1" i="1" dirty="0">
                <a:latin typeface="Times New Roman" pitchFamily="18" charset="0"/>
              </a:rPr>
              <a:t>P</a:t>
            </a:r>
            <a:r>
              <a:rPr lang="en-US" altLang="en-US" dirty="0"/>
              <a:t> (pattern), the pattern matching problem consists of finding a substring of </a:t>
            </a:r>
            <a:r>
              <a:rPr lang="en-US" altLang="en-US" b="1" i="1" dirty="0">
                <a:latin typeface="Times New Roman" pitchFamily="18" charset="0"/>
              </a:rPr>
              <a:t>T</a:t>
            </a:r>
            <a:r>
              <a:rPr lang="en-US" altLang="en-US" dirty="0"/>
              <a:t> equal to </a:t>
            </a:r>
            <a:r>
              <a:rPr lang="en-US" altLang="en-US" b="1" i="1" dirty="0" smtClean="0">
                <a:latin typeface="Times New Roman" pitchFamily="18" charset="0"/>
              </a:rPr>
              <a:t>P.</a:t>
            </a:r>
            <a:endParaRPr lang="en-US" altLang="en-US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pattern </a:t>
            </a:r>
            <a:r>
              <a:rPr lang="en-US" sz="2000" dirty="0"/>
              <a:t>P </a:t>
            </a:r>
            <a:r>
              <a:rPr lang="en-US" sz="2000" b="1" i="1" dirty="0"/>
              <a:t>occurs with shift </a:t>
            </a:r>
            <a:r>
              <a:rPr lang="en-US" sz="2000" dirty="0"/>
              <a:t>s in text </a:t>
            </a:r>
            <a:r>
              <a:rPr lang="en-US" sz="2000" dirty="0" smtClean="0"/>
              <a:t>T </a:t>
            </a:r>
          </a:p>
          <a:p>
            <a:pPr lvl="1"/>
            <a:r>
              <a:rPr lang="en-US" sz="1700" dirty="0" smtClean="0"/>
              <a:t>if 0 &lt;= s &lt;= n-m </a:t>
            </a:r>
            <a:r>
              <a:rPr lang="en-US" sz="1700" dirty="0"/>
              <a:t>and T </a:t>
            </a:r>
            <a:r>
              <a:rPr lang="en-US" sz="1700" dirty="0" smtClean="0"/>
              <a:t>[s+1… </a:t>
            </a:r>
            <a:r>
              <a:rPr lang="en-US" sz="1700" dirty="0" err="1" smtClean="0"/>
              <a:t>s+m</a:t>
            </a:r>
            <a:r>
              <a:rPr lang="en-US" sz="1700" dirty="0" smtClean="0"/>
              <a:t>]=  P[1…m] </a:t>
            </a:r>
          </a:p>
          <a:p>
            <a:pPr lvl="1"/>
            <a:r>
              <a:rPr lang="en-US" sz="1700" dirty="0" smtClean="0"/>
              <a:t>(</a:t>
            </a:r>
            <a:r>
              <a:rPr lang="en-US" sz="1700" dirty="0"/>
              <a:t>that is, if </a:t>
            </a:r>
            <a:r>
              <a:rPr lang="en-US" sz="1700" dirty="0" smtClean="0"/>
              <a:t>T[</a:t>
            </a:r>
            <a:r>
              <a:rPr lang="en-US" sz="1700" dirty="0" err="1" smtClean="0"/>
              <a:t>s+j</a:t>
            </a:r>
            <a:r>
              <a:rPr lang="en-US" sz="1700" dirty="0" smtClean="0"/>
              <a:t>]=P[j], for  1 &lt;= </a:t>
            </a:r>
            <a:r>
              <a:rPr lang="en-US" sz="1700" dirty="0"/>
              <a:t>j </a:t>
            </a:r>
            <a:r>
              <a:rPr lang="en-US" sz="1700" dirty="0" smtClean="0"/>
              <a:t>&lt;= </a:t>
            </a:r>
            <a:r>
              <a:rPr lang="en-US" sz="1700" dirty="0"/>
              <a:t>m). </a:t>
            </a:r>
            <a:endParaRPr lang="en-US" sz="17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P occurs with shift s in T , then we call s a </a:t>
            </a:r>
            <a:r>
              <a:rPr lang="en-US" sz="2000" b="1" i="1" dirty="0"/>
              <a:t>valid shift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i="1" dirty="0"/>
              <a:t>string-matching problem </a:t>
            </a:r>
            <a:r>
              <a:rPr lang="en-US" sz="2000" dirty="0"/>
              <a:t>is the problem of </a:t>
            </a:r>
            <a:r>
              <a:rPr lang="en-US" sz="2000" dirty="0" smtClean="0"/>
              <a:t>finding </a:t>
            </a:r>
            <a:r>
              <a:rPr lang="en-US" sz="2000" b="1" dirty="0" smtClean="0"/>
              <a:t>all </a:t>
            </a:r>
            <a:r>
              <a:rPr lang="en-US" sz="2000" b="1" dirty="0"/>
              <a:t>valid shifts</a:t>
            </a:r>
            <a:r>
              <a:rPr lang="en-US" sz="2000" dirty="0"/>
              <a:t> with which a given pattern P occurs in a given text T 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69075"/>
            <a:ext cx="7086600" cy="253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6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 matching </a:t>
            </a:r>
            <a:r>
              <a:rPr lang="en-US" alt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Brute-force algorithm</a:t>
            </a:r>
          </a:p>
          <a:p>
            <a:r>
              <a:rPr lang="en-US" altLang="en-US" dirty="0" smtClean="0"/>
              <a:t>Rabin-Karp algorithm</a:t>
            </a:r>
            <a:endParaRPr lang="en-US" altLang="en-US" dirty="0"/>
          </a:p>
          <a:p>
            <a:r>
              <a:rPr lang="en-US" altLang="en-US" dirty="0"/>
              <a:t>Boyer-Moore algorithm</a:t>
            </a:r>
          </a:p>
          <a:p>
            <a:r>
              <a:rPr lang="en-US" altLang="en-US" dirty="0"/>
              <a:t>Knuth-Morris-Pratt algorithm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1"/>
            <a:ext cx="6953332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4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naive string-matching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Brute force</a:t>
                </a:r>
              </a:p>
              <a:p>
                <a:r>
                  <a:rPr lang="en-US" dirty="0" smtClean="0"/>
                  <a:t>finds </a:t>
                </a:r>
                <a:r>
                  <a:rPr lang="en-US" dirty="0"/>
                  <a:t>all valid shifts using a loop that checks the </a:t>
                </a:r>
                <a:r>
                  <a:rPr lang="en-US" dirty="0" smtClean="0"/>
                  <a:t>condition P[1…m] = T[s+1 … </a:t>
                </a:r>
                <a:r>
                  <a:rPr lang="en-US" dirty="0" err="1" smtClean="0"/>
                  <a:t>s+m</a:t>
                </a:r>
                <a:r>
                  <a:rPr lang="en-US" dirty="0" smtClean="0"/>
                  <a:t>] </a:t>
                </a:r>
                <a:r>
                  <a:rPr lang="en-US" dirty="0"/>
                  <a:t>for each of the </a:t>
                </a:r>
                <a:r>
                  <a:rPr lang="en-US" dirty="0" smtClean="0"/>
                  <a:t>n-m+1 </a:t>
                </a:r>
                <a:r>
                  <a:rPr lang="en-US" dirty="0"/>
                  <a:t>possible values of 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NAIVE</m:t>
                    </m:r>
                    <m:r>
                      <m:rPr>
                        <m:nor/>
                      </m:rPr>
                      <a:rPr lang="en-US" sz="1800"/>
                      <m:t>−</m:t>
                    </m:r>
                    <m:r>
                      <m:rPr>
                        <m:nor/>
                      </m:rPr>
                      <a:rPr lang="en-US" sz="1800"/>
                      <m:t>STRING</m:t>
                    </m:r>
                    <m:r>
                      <m:rPr>
                        <m:nor/>
                      </m:rPr>
                      <a:rPr lang="en-US" sz="1800"/>
                      <m:t>−</m:t>
                    </m:r>
                    <m:r>
                      <m:rPr>
                        <m:nor/>
                      </m:rPr>
                      <a:rPr lang="en-US" sz="1800"/>
                      <m:t>MATCHER</m:t>
                    </m:r>
                    <m:r>
                      <m:rPr>
                        <m:nor/>
                      </m:rPr>
                      <a:rPr lang="en-US" sz="1800" b="0" i="0" smtClean="0"/>
                      <m:t>(</m:t>
                    </m:r>
                    <m:r>
                      <m:rPr>
                        <m:nor/>
                      </m:rPr>
                      <a:rPr lang="en-US" sz="1800"/>
                      <m:t>T</m:t>
                    </m:r>
                    <m:r>
                      <m:rPr>
                        <m:nor/>
                      </m:rPr>
                      <a:rPr lang="en-US" sz="1800" b="0" i="0" smtClean="0"/>
                      <m:t>,</m:t>
                    </m:r>
                    <m:r>
                      <m:rPr>
                        <m:nor/>
                      </m:rPr>
                      <a:rPr lang="en-US" sz="1800"/>
                      <m:t>P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/>
                        <m:t>1 </m:t>
                      </m:r>
                      <m:r>
                        <m:rPr>
                          <m:nor/>
                        </m:rPr>
                        <a:rPr lang="en-US" sz="1800"/>
                        <m:t>n</m:t>
                      </m:r>
                      <m:r>
                        <m:rPr>
                          <m:nor/>
                        </m:rPr>
                        <a:rPr lang="en-US" sz="1800"/>
                        <m:t> = </m:t>
                      </m:r>
                      <m:r>
                        <m:rPr>
                          <m:nor/>
                        </m:rPr>
                        <a:rPr lang="en-US" sz="1800"/>
                        <m:t>T</m:t>
                      </m:r>
                      <m:r>
                        <m:rPr>
                          <m:nor/>
                        </m:rPr>
                        <a:rPr lang="en-US" sz="1800"/>
                        <m:t>:</m:t>
                      </m:r>
                      <m:r>
                        <m:rPr>
                          <m:nor/>
                        </m:rPr>
                        <a:rPr lang="en-US" sz="1800" i="1"/>
                        <m:t>length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/>
                        <m:t>2 </m:t>
                      </m:r>
                      <m:r>
                        <m:rPr>
                          <m:nor/>
                        </m:rPr>
                        <a:rPr lang="en-US" sz="1800"/>
                        <m:t>m</m:t>
                      </m:r>
                      <m:r>
                        <m:rPr>
                          <m:nor/>
                        </m:rPr>
                        <a:rPr lang="en-US" sz="1800"/>
                        <m:t> = </m:t>
                      </m:r>
                      <m:r>
                        <m:rPr>
                          <m:nor/>
                        </m:rPr>
                        <a:rPr lang="en-US" sz="1800"/>
                        <m:t>P</m:t>
                      </m:r>
                      <m:r>
                        <m:rPr>
                          <m:nor/>
                        </m:rPr>
                        <a:rPr lang="en-US" sz="1800"/>
                        <m:t>:</m:t>
                      </m:r>
                      <m:r>
                        <m:rPr>
                          <m:nor/>
                        </m:rPr>
                        <a:rPr lang="en-US" sz="1800" i="1"/>
                        <m:t>length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/>
                        <m:t>3 </m:t>
                      </m:r>
                      <m:r>
                        <m:rPr>
                          <m:nor/>
                        </m:rPr>
                        <a:rPr lang="en-US" sz="1800" b="1"/>
                        <m:t>for</m:t>
                      </m:r>
                      <m:r>
                        <m:rPr>
                          <m:nor/>
                        </m:rPr>
                        <a:rPr lang="en-US" sz="1800" b="1"/>
                        <m:t> </m:t>
                      </m:r>
                      <m:r>
                        <m:rPr>
                          <m:nor/>
                        </m:rPr>
                        <a:rPr lang="en-US" sz="1800"/>
                        <m:t>s</m:t>
                      </m:r>
                      <m:r>
                        <m:rPr>
                          <m:nor/>
                        </m:rPr>
                        <a:rPr lang="en-US" sz="1800"/>
                        <m:t> = 0 </m:t>
                      </m:r>
                      <m:r>
                        <m:rPr>
                          <m:nor/>
                        </m:rPr>
                        <a:rPr lang="en-US" sz="1800" b="1"/>
                        <m:t>to</m:t>
                      </m:r>
                      <m:r>
                        <m:rPr>
                          <m:nor/>
                        </m:rPr>
                        <a:rPr lang="en-US" sz="1800" b="1"/>
                        <m:t> </m:t>
                      </m:r>
                      <m:r>
                        <m:rPr>
                          <m:nor/>
                        </m:rPr>
                        <a:rPr lang="en-US" sz="1800"/>
                        <m:t>n</m:t>
                      </m:r>
                      <m:r>
                        <m:rPr>
                          <m:nor/>
                        </m:rPr>
                        <a:rPr lang="en-US" sz="1800"/>
                        <m:t> − </m:t>
                      </m:r>
                      <m:r>
                        <m:rPr>
                          <m:nor/>
                        </m:rPr>
                        <a:rPr lang="en-US" sz="1800"/>
                        <m:t>m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4 </m:t>
                    </m:r>
                    <m:r>
                      <m:rPr>
                        <m:nor/>
                      </m:rPr>
                      <a:rPr lang="en-US" sz="1800" b="1" i="0" smtClean="0"/>
                      <m:t>    </m:t>
                    </m:r>
                    <m:r>
                      <m:rPr>
                        <m:nor/>
                      </m:rPr>
                      <a:rPr lang="en-US" sz="1800" b="1"/>
                      <m:t>if</m:t>
                    </m:r>
                    <m:r>
                      <m:rPr>
                        <m:nor/>
                      </m:rPr>
                      <a:rPr lang="en-US" sz="1800" b="1"/>
                      <m:t> </m:t>
                    </m:r>
                    <m:r>
                      <m:rPr>
                        <m:nor/>
                      </m:rPr>
                      <a:rPr lang="en-US" sz="1800"/>
                      <m:t>P</m:t>
                    </m:r>
                    <m:r>
                      <m:rPr>
                        <m:nor/>
                      </m:rPr>
                      <a:rPr lang="en-US" sz="1800" b="0" i="0" smtClean="0"/>
                      <m:t>[</m:t>
                    </m:r>
                    <m:r>
                      <m:rPr>
                        <m:nor/>
                      </m:rPr>
                      <a:rPr lang="en-US" sz="1800"/>
                      <m:t>1</m:t>
                    </m:r>
                    <m:r>
                      <m:rPr>
                        <m:nor/>
                      </m:rPr>
                      <a:rPr lang="en-US" sz="1800" b="0" i="0" smtClean="0"/>
                      <m:t>...</m:t>
                    </m:r>
                    <m:r>
                      <m:rPr>
                        <m:nor/>
                      </m:rPr>
                      <a:rPr lang="en-US" sz="1800"/>
                      <m:t>m</m:t>
                    </m:r>
                    <m:r>
                      <m:rPr>
                        <m:nor/>
                      </m:rPr>
                      <a:rPr lang="en-US" sz="1800" b="0" i="0" smtClean="0"/>
                      <m:t>]</m:t>
                    </m:r>
                    <m:r>
                      <m:rPr>
                        <m:nor/>
                      </m:rPr>
                      <a:rPr lang="en-US" sz="1800"/>
                      <m:t> == </m:t>
                    </m:r>
                    <m:r>
                      <m:rPr>
                        <m:nor/>
                      </m:rPr>
                      <a:rPr lang="en-US" sz="1800"/>
                      <m:t>T</m:t>
                    </m:r>
                    <m:r>
                      <m:rPr>
                        <m:nor/>
                      </m:rPr>
                      <a:rPr lang="en-US" sz="1800" b="0" i="0" smtClean="0"/>
                      <m:t>[</m:t>
                    </m:r>
                    <m:r>
                      <m:rPr>
                        <m:nor/>
                      </m:rPr>
                      <a:rPr lang="en-US" sz="1800"/>
                      <m:t>s</m:t>
                    </m:r>
                    <m:r>
                      <m:rPr>
                        <m:nor/>
                      </m:rPr>
                      <a:rPr lang="en-US" sz="1800" b="0" i="0" smtClean="0"/>
                      <m:t>+1 ...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s</m:t>
                    </m:r>
                    <m:r>
                      <m:rPr>
                        <m:nor/>
                      </m:rPr>
                      <a:rPr lang="en-US" sz="1800" b="0" i="0" smtClean="0"/>
                      <m:t>+</m:t>
                    </m:r>
                    <m:r>
                      <m:rPr>
                        <m:nor/>
                      </m:rPr>
                      <a:rPr lang="en-US" sz="1800"/>
                      <m:t>m</m:t>
                    </m:r>
                  </m:oMath>
                </a14:m>
                <a:r>
                  <a:rPr lang="en-US" sz="1800" dirty="0" smtClean="0"/>
                  <a:t>]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/>
                        <m:t>5 </m:t>
                      </m:r>
                      <m:r>
                        <m:rPr>
                          <m:nor/>
                        </m:rPr>
                        <a:rPr lang="en-US" sz="1800" b="0" i="0" smtClean="0"/>
                        <m:t>             </m:t>
                      </m:r>
                      <m:r>
                        <m:rPr>
                          <m:nor/>
                        </m:rPr>
                        <a:rPr lang="en-US" sz="1800"/>
                        <m:t>print</m:t>
                      </m:r>
                      <m:r>
                        <m:rPr>
                          <m:nor/>
                        </m:rPr>
                        <a:rPr lang="en-US" sz="1800"/>
                        <m:t> “</m:t>
                      </m:r>
                      <m:r>
                        <m:rPr>
                          <m:nor/>
                        </m:rPr>
                        <a:rPr lang="en-US" sz="1800"/>
                        <m:t>Pattern</m:t>
                      </m:r>
                      <m:r>
                        <m:rPr>
                          <m:nor/>
                        </m:rPr>
                        <a:rPr lang="en-US" sz="1800"/>
                        <m:t> </m:t>
                      </m:r>
                      <m:r>
                        <m:rPr>
                          <m:nor/>
                        </m:rPr>
                        <a:rPr lang="en-US" sz="1800"/>
                        <m:t>occurs</m:t>
                      </m:r>
                      <m:r>
                        <m:rPr>
                          <m:nor/>
                        </m:rPr>
                        <a:rPr lang="en-US" sz="1800"/>
                        <m:t> </m:t>
                      </m:r>
                      <m:r>
                        <m:rPr>
                          <m:nor/>
                        </m:rPr>
                        <a:rPr lang="en-US" sz="1800"/>
                        <m:t>with</m:t>
                      </m:r>
                      <m:r>
                        <m:rPr>
                          <m:nor/>
                        </m:rPr>
                        <a:rPr lang="en-US" sz="1800"/>
                        <m:t> </m:t>
                      </m:r>
                      <m:r>
                        <m:rPr>
                          <m:nor/>
                        </m:rPr>
                        <a:rPr lang="en-US" sz="1800"/>
                        <m:t>shift</m:t>
                      </m:r>
                      <m:r>
                        <m:rPr>
                          <m:nor/>
                        </m:rPr>
                        <a:rPr lang="en-US" sz="1800"/>
                        <m:t>” </m:t>
                      </m:r>
                      <m:r>
                        <m:rPr>
                          <m:nor/>
                        </m:rPr>
                        <a:rPr lang="en-US" sz="1800"/>
                        <m:t>s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001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Complexity -&gt; O((n-m+1)m)</a:t>
            </a:r>
          </a:p>
          <a:p>
            <a:pPr lvl="1"/>
            <a:r>
              <a:rPr lang="en-US" dirty="0"/>
              <a:t>For each of the </a:t>
            </a:r>
            <a:r>
              <a:rPr lang="en-US" dirty="0" smtClean="0"/>
              <a:t>n-m+1 </a:t>
            </a:r>
            <a:r>
              <a:rPr lang="en-US" dirty="0"/>
              <a:t>possible values of the shift s</a:t>
            </a:r>
            <a:r>
              <a:rPr lang="en-US" dirty="0" smtClean="0"/>
              <a:t>, the </a:t>
            </a:r>
            <a:r>
              <a:rPr lang="en-US" dirty="0"/>
              <a:t>implicit loop on line 4 to compare corresponding characters must execute </a:t>
            </a:r>
            <a:r>
              <a:rPr lang="en-US" dirty="0" smtClean="0"/>
              <a:t>m times </a:t>
            </a:r>
            <a:r>
              <a:rPr lang="en-US" dirty="0"/>
              <a:t>to validate the shift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Why need to compare all m even if there is a mismatch before m?</a:t>
            </a:r>
          </a:p>
          <a:p>
            <a:pPr lvl="2"/>
            <a:r>
              <a:rPr lang="en-US" dirty="0" smtClean="0"/>
              <a:t>Has some room to improve</a:t>
            </a:r>
          </a:p>
          <a:p>
            <a:pPr marL="73152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Worst case. See the example below.</a:t>
            </a:r>
          </a:p>
          <a:p>
            <a:pPr lvl="2"/>
            <a:r>
              <a:rPr lang="en-US" dirty="0" smtClean="0"/>
              <a:t>T = </a:t>
            </a:r>
            <a:r>
              <a:rPr lang="en-US" dirty="0" err="1" smtClean="0"/>
              <a:t>aaaaaaaa</a:t>
            </a:r>
            <a:endParaRPr lang="en-US" dirty="0" smtClean="0"/>
          </a:p>
          <a:p>
            <a:pPr lvl="2"/>
            <a:r>
              <a:rPr lang="en-US" dirty="0" smtClean="0"/>
              <a:t>P = </a:t>
            </a:r>
            <a:r>
              <a:rPr lang="en-US" dirty="0" err="1" smtClean="0"/>
              <a:t>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0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2851150"/>
            <a:ext cx="65055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240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24071</TotalTime>
  <Words>1299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Oriel</vt:lpstr>
      <vt:lpstr>Equation</vt:lpstr>
      <vt:lpstr>String Matching</vt:lpstr>
      <vt:lpstr>String Matching</vt:lpstr>
      <vt:lpstr>Applications</vt:lpstr>
      <vt:lpstr>Formal definition</vt:lpstr>
      <vt:lpstr>What is Shift</vt:lpstr>
      <vt:lpstr>Pattern matching algorithms</vt:lpstr>
      <vt:lpstr>The naive string-matching algorithm</vt:lpstr>
      <vt:lpstr>PowerPoint Presentation</vt:lpstr>
      <vt:lpstr>PowerPoint Presentation</vt:lpstr>
      <vt:lpstr>PowerPoint Presentation</vt:lpstr>
      <vt:lpstr>The Rabin-Karp algorithm</vt:lpstr>
      <vt:lpstr>The Rabin-Karp algorithm</vt:lpstr>
      <vt:lpstr>The Rabin-Karp algorithm</vt:lpstr>
      <vt:lpstr>The Rabin-Karp algorithm</vt:lpstr>
      <vt:lpstr>The Rabin-Karp algorithm</vt:lpstr>
      <vt:lpstr>Example</vt:lpstr>
      <vt:lpstr>Can we improve</vt:lpstr>
      <vt:lpstr>Improvement</vt:lpstr>
      <vt:lpstr>The Rabin-Karp algorithm</vt:lpstr>
      <vt:lpstr>Example</vt:lpstr>
      <vt:lpstr>Example</vt:lpstr>
      <vt:lpstr>Time Complexity</vt:lpstr>
      <vt:lpstr>PowerPoint Presentation</vt:lpstr>
      <vt:lpstr>Try at home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MY</cp:lastModifiedBy>
  <cp:revision>22</cp:revision>
  <dcterms:created xsi:type="dcterms:W3CDTF">2017-12-24T06:25:17Z</dcterms:created>
  <dcterms:modified xsi:type="dcterms:W3CDTF">2020-02-24T06:34:16Z</dcterms:modified>
</cp:coreProperties>
</file>