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69" r:id="rId5"/>
    <p:sldId id="272" r:id="rId6"/>
    <p:sldId id="260" r:id="rId7"/>
    <p:sldId id="262" r:id="rId8"/>
    <p:sldId id="268" r:id="rId9"/>
    <p:sldId id="261" r:id="rId10"/>
    <p:sldId id="273" r:id="rId11"/>
    <p:sldId id="274" r:id="rId12"/>
    <p:sldId id="275" r:id="rId13"/>
    <p:sldId id="279" r:id="rId14"/>
    <p:sldId id="263" r:id="rId15"/>
    <p:sldId id="264" r:id="rId16"/>
    <p:sldId id="265" r:id="rId17"/>
    <p:sldId id="266" r:id="rId18"/>
    <p:sldId id="267" r:id="rId19"/>
    <p:sldId id="280" r:id="rId20"/>
    <p:sldId id="271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43DC3D0-91C6-4672-AEEB-3AB281BC84C7}" type="datetimeFigureOut">
              <a:rPr lang="en-US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202B595-1B79-4864-8989-A33A3D71FC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00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A software </a:t>
            </a:r>
            <a:r>
              <a:rPr lang="en-US" altLang="en-US" b="1" smtClean="0"/>
              <a:t>platform</a:t>
            </a:r>
            <a:r>
              <a:rPr lang="en-US" altLang="en-US" smtClean="0"/>
              <a:t> that encompasses all the necessary components, application</a:t>
            </a:r>
            <a:r>
              <a:rPr lang="en-US" altLang="en-US" b="1" smtClean="0"/>
              <a:t>programming</a:t>
            </a:r>
            <a:r>
              <a:rPr lang="en-US" altLang="en-US" smtClean="0"/>
              <a:t> interfaces and libraries required by programmers and developers to author, compile, debug and execute language-specific applications. </a:t>
            </a:r>
            <a:r>
              <a:rPr lang="en-US" altLang="en-US" b="1" smtClean="0"/>
              <a:t>Programming platform</a:t>
            </a:r>
            <a:r>
              <a:rPr lang="en-US" altLang="en-US" smtClean="0"/>
              <a:t>s are typically accompanied with development tools that enable effortless application development.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44B261-166E-45C2-B0BE-CCF24574825B}" type="slidenum">
              <a:rPr lang="en-US" alt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34173-F1B7-49A5-9EBF-BCC4BBE2258F}" type="datetimeFigureOut">
              <a:rPr lang="en-US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4F41E-D43D-4155-A14A-8BA4E8C500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17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B4BBB-5DC7-4C8C-8B9D-F7252553DFCF}" type="datetimeFigureOut">
              <a:rPr lang="en-US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4CD27-490B-4017-801C-B507E388A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7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E8FA3-994A-4515-BABE-1A31AC98FCCE}" type="datetimeFigureOut">
              <a:rPr lang="en-US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C8752-B582-40B2-8754-658ECE5C87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4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44B7C3F-68CE-492F-A300-BA18191DB37A}" type="datetimeFigureOut">
              <a:rPr lang="en-US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65756AC-3B5C-487F-B878-5087574C4A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8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E8A1A-3659-4CEA-9B98-AE31645D5FFB}" type="datetimeFigureOut">
              <a:rPr lang="en-US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2EF47-0F29-4B07-B5E8-C833A5F7F5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9E2B7-A076-4715-B1D5-D9F5F15CF966}" type="datetimeFigureOut">
              <a:rPr lang="en-US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DA86B-35F8-4D2C-8F8E-7648393F70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FF534-1ECA-441A-85A5-794FECB4F1FF}" type="datetimeFigureOut">
              <a:rPr lang="en-US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F8FCC-8D73-46A2-B365-C2B2783FA3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8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89B7E3D-F248-49C6-AB60-4881F269E488}" type="datetimeFigureOut">
              <a:rPr lang="en-US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2B948C7-040C-425B-A4F6-EA4EEF9363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0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65EAD-6902-4EFB-818B-4D09D16C7E71}" type="datetimeFigureOut">
              <a:rPr lang="en-US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5EA94-21E8-4182-A3EE-FC3B7A234D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3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8EAD0A5-CACD-41B3-B5BC-1646229D179B}" type="datetimeFigureOut">
              <a:rPr lang="en-US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FF6D545-A574-4DD9-8901-1DDFC5EAB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46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7DCC711-B1FA-4E10-BF72-B3C902A44D6A}" type="datetimeFigureOut">
              <a:rPr lang="en-US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44DC14B-0C41-4EFB-9135-F90C8CD3C6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5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4D47B2F-1E42-4231-BDF5-4D5451EAFB56}" type="datetimeFigureOut">
              <a:rPr lang="en-US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7FE719-1A03-4AFF-8C0D-19DF51548A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58" r:id="rId4"/>
    <p:sldLayoutId id="2147483759" r:id="rId5"/>
    <p:sldLayoutId id="2147483766" r:id="rId6"/>
    <p:sldLayoutId id="2147483760" r:id="rId7"/>
    <p:sldLayoutId id="2147483767" r:id="rId8"/>
    <p:sldLayoutId id="2147483768" r:id="rId9"/>
    <p:sldLayoutId id="2147483761" r:id="rId10"/>
    <p:sldLayoutId id="21474837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hyperlink" Target="http://www.eclipse.org/downloads/packages/eclipse-ide-java-developers/mars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idea/download/#section=window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structed_language" TargetMode="External"/><Relationship Id="rId2" Type="http://schemas.openxmlformats.org/officeDocument/2006/relationships/hyperlink" Target="https://en.wikipedia.org/wiki/Formal_languag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Machine" TargetMode="External"/><Relationship Id="rId4" Type="http://schemas.openxmlformats.org/officeDocument/2006/relationships/hyperlink" Target="https://en.wikipedia.org/wiki/Machine_instructio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soa.techtarget.com/definition/objec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Introduction to OOP using Java</a:t>
            </a: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en-US" smtClean="0"/>
              <a:t>Tanjina Helaly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3200"/>
            <a:ext cx="7467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Tools/Set-Up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Step1: Install Java and Path Set-up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419600" cy="4953000"/>
          </a:xfrm>
        </p:spPr>
        <p:txBody>
          <a:bodyPr>
            <a:normAutofit fontScale="77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Need to install Java(JDK and JRE). Get the latest version from Java Standard Edition(SE) from </a:t>
            </a:r>
            <a:r>
              <a:rPr lang="en-US" u="sng" dirty="0" smtClean="0">
                <a:hlinkClick r:id="rId2"/>
              </a:rPr>
              <a:t>http://www.oracle.com/technetwork/java/javase/downloads/index.html</a:t>
            </a:r>
            <a:endParaRPr lang="en-US" sz="2000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After installing Java you need to set-up the “</a:t>
            </a:r>
            <a:r>
              <a:rPr lang="en-US" sz="2400" b="1" dirty="0" smtClean="0"/>
              <a:t>Path</a:t>
            </a:r>
            <a:r>
              <a:rPr lang="en-US" sz="2400" dirty="0" smtClean="0"/>
              <a:t>” environment variable which is available from </a:t>
            </a:r>
            <a:r>
              <a:rPr lang="en-US" sz="2400" b="1" dirty="0" smtClean="0"/>
              <a:t>My Computer</a:t>
            </a:r>
            <a:r>
              <a:rPr lang="en-US" sz="2400" dirty="0" smtClean="0"/>
              <a:t> under </a:t>
            </a:r>
            <a:r>
              <a:rPr lang="en-US" sz="2400" b="1" dirty="0" smtClean="0"/>
              <a:t>Advanced Properties</a:t>
            </a:r>
            <a:r>
              <a:rPr lang="en-US" sz="2400" dirty="0" smtClean="0"/>
              <a:t> tab.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Note</a:t>
            </a:r>
            <a:r>
              <a:rPr lang="en-US" sz="2400" dirty="0" smtClean="0">
                <a:solidFill>
                  <a:srgbClr val="FF0000"/>
                </a:solidFill>
              </a:rPr>
              <a:t>: Do not delete anything in “Path” variable. Just add your path “C:\Program Files\Java\jdk1.8.0_31\bin;” (Depending on your version the path will change) at the beginning of the existing value</a:t>
            </a:r>
            <a:r>
              <a:rPr lang="en-US" sz="2400" dirty="0" smtClean="0"/>
              <a:t>.</a:t>
            </a:r>
            <a:endParaRPr lang="en-US" sz="20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379095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 2: Install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Need an IDE: Eclipse or </a:t>
            </a:r>
            <a:r>
              <a:rPr lang="en-US" dirty="0" err="1" smtClean="0"/>
              <a:t>NetBeans</a:t>
            </a:r>
            <a:r>
              <a:rPr lang="en-US" dirty="0" smtClean="0"/>
              <a:t> or </a:t>
            </a:r>
            <a:r>
              <a:rPr lang="en-US" dirty="0" err="1" smtClean="0"/>
              <a:t>IntelliJ</a:t>
            </a:r>
            <a:r>
              <a:rPr lang="en-US" dirty="0" smtClean="0"/>
              <a:t> IDEA.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	Or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A Text Editor e.g. </a:t>
            </a:r>
            <a:r>
              <a:rPr lang="en-US" dirty="0" err="1" smtClean="0"/>
              <a:t>TextPad</a:t>
            </a:r>
            <a:r>
              <a:rPr lang="en-US" dirty="0" smtClean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b="1" i="1" dirty="0" smtClean="0"/>
              <a:t>You can install </a:t>
            </a:r>
            <a:endParaRPr lang="en-US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eclipse from : </a:t>
            </a:r>
            <a:r>
              <a:rPr lang="en-US" u="sng" dirty="0" smtClean="0">
                <a:hlinkClick r:id="rId2"/>
              </a:rPr>
              <a:t>http://www.eclipse.org/downloads/packages/eclipse-ide-java-developers/mars1</a:t>
            </a:r>
            <a:endParaRPr lang="en-US" u="sng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NetBeans</a:t>
            </a:r>
            <a:r>
              <a:rPr lang="en-US" dirty="0" smtClean="0"/>
              <a:t>: </a:t>
            </a:r>
            <a:r>
              <a:rPr lang="en-US" u="sng" dirty="0" smtClean="0">
                <a:hlinkClick r:id="rId3"/>
              </a:rPr>
              <a:t>http://www.oracle.com/technetwork/java/javase/downloads/index.html</a:t>
            </a:r>
            <a:endParaRPr lang="en-US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IntelliJ</a:t>
            </a:r>
            <a:r>
              <a:rPr lang="en-US" dirty="0" smtClean="0"/>
              <a:t> IDEA: </a:t>
            </a:r>
            <a:r>
              <a:rPr lang="en-US" u="sng" dirty="0" smtClean="0">
                <a:hlinkClick r:id="rId4"/>
              </a:rPr>
              <a:t>https://www.jetbrains.com/idea/download/#section=windows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7467600" cy="655638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Compile &amp; Run Java Application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Without IDE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Using JDK you can compile and run java program from command line.</a:t>
            </a:r>
          </a:p>
          <a:p>
            <a:pPr lvl="1" eaLnBrk="1" hangingPunct="1"/>
            <a:r>
              <a:rPr lang="en-US" altLang="en-US" dirty="0" smtClean="0"/>
              <a:t>c:&gt; </a:t>
            </a:r>
            <a:r>
              <a:rPr lang="en-US" altLang="en-US" dirty="0" err="1" smtClean="0"/>
              <a:t>javac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HelloWorld</a:t>
            </a:r>
            <a:r>
              <a:rPr lang="en-US" altLang="en-US" dirty="0" smtClean="0"/>
              <a:t>. Java</a:t>
            </a:r>
          </a:p>
          <a:p>
            <a:pPr lvl="2" eaLnBrk="1" hangingPunct="1"/>
            <a:r>
              <a:rPr lang="en-US" altLang="en-US" dirty="0" smtClean="0"/>
              <a:t>compiling here and </a:t>
            </a:r>
          </a:p>
          <a:p>
            <a:pPr lvl="2" eaLnBrk="1" hangingPunct="1"/>
            <a:r>
              <a:rPr lang="en-US" altLang="en-US" dirty="0" smtClean="0"/>
              <a:t>it will produce </a:t>
            </a:r>
            <a:r>
              <a:rPr lang="en-US" altLang="en-US" dirty="0" err="1" smtClean="0"/>
              <a:t>HelloWorld.class</a:t>
            </a:r>
            <a:r>
              <a:rPr lang="en-US" altLang="en-US" dirty="0" smtClean="0"/>
              <a:t> i.e. </a:t>
            </a:r>
            <a:r>
              <a:rPr lang="en-US" altLang="en-US" dirty="0" err="1" smtClean="0"/>
              <a:t>bytecode</a:t>
            </a:r>
            <a:r>
              <a:rPr lang="en-US" altLang="en-US" dirty="0" smtClean="0"/>
              <a:t>.</a:t>
            </a:r>
          </a:p>
          <a:p>
            <a:pPr lvl="1" eaLnBrk="1" hangingPunct="1"/>
            <a:r>
              <a:rPr lang="en-US" altLang="en-US" dirty="0" smtClean="0"/>
              <a:t>c:&gt;java </a:t>
            </a:r>
            <a:r>
              <a:rPr lang="en-US" altLang="en-US" dirty="0" err="1" smtClean="0"/>
              <a:t>HelloWorld</a:t>
            </a:r>
            <a:r>
              <a:rPr lang="en-US" altLang="en-US" dirty="0" smtClean="0"/>
              <a:t> </a:t>
            </a:r>
          </a:p>
          <a:p>
            <a:pPr lvl="2" eaLnBrk="1" hangingPunct="1"/>
            <a:r>
              <a:rPr lang="en-US" altLang="en-US" dirty="0" smtClean="0"/>
              <a:t>It runs java byte code on native machine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With JAVA IDE</a:t>
            </a: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Creating, Compiling, Debugging and Execution for these four steps JDK is not user friendly. IDE is provided for that. A list of IDEs are:</a:t>
            </a:r>
          </a:p>
          <a:p>
            <a:pPr lvl="1" eaLnBrk="1" hangingPunct="1"/>
            <a:r>
              <a:rPr lang="en-US" altLang="en-US" smtClean="0"/>
              <a:t>Eclipse</a:t>
            </a:r>
          </a:p>
          <a:p>
            <a:pPr lvl="1" eaLnBrk="1" hangingPunct="1"/>
            <a:r>
              <a:rPr lang="en-US" altLang="en-US" smtClean="0"/>
              <a:t>Netbeans.</a:t>
            </a:r>
          </a:p>
          <a:p>
            <a:pPr lvl="1" eaLnBrk="1" hangingPunct="1"/>
            <a:r>
              <a:rPr lang="en-US" altLang="en-US" smtClean="0"/>
              <a:t>IntelliJ IDEA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An Example </a:t>
            </a:r>
            <a:r>
              <a:rPr lang="en-US" b="1" dirty="0" err="1"/>
              <a:t>HelloWorld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public class HelloWorldExample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{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smtClean="0"/>
              <a:t>public static void main( String[] args )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smtClean="0"/>
              <a:t>{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smtClean="0"/>
              <a:t>	System.out.println("Hello World");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smtClean="0"/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b="1" dirty="0"/>
              <a:t>Java Source Code </a:t>
            </a:r>
            <a:r>
              <a:rPr lang="fr-FR" b="1" dirty="0" err="1" smtClean="0"/>
              <a:t>Naming</a:t>
            </a:r>
            <a:r>
              <a:rPr lang="fr-FR" b="1" dirty="0" smtClean="0"/>
              <a:t> Conventions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All java source file should end with .java</a:t>
            </a:r>
          </a:p>
          <a:p>
            <a:pPr eaLnBrk="1" hangingPunct="1"/>
            <a:r>
              <a:rPr lang="en-US" altLang="en-US" smtClean="0"/>
              <a:t>Each .java file can contain </a:t>
            </a:r>
            <a:r>
              <a:rPr lang="en-US" altLang="en-US" b="1" smtClean="0"/>
              <a:t>only one public class</a:t>
            </a:r>
          </a:p>
          <a:p>
            <a:pPr eaLnBrk="1" hangingPunct="1"/>
            <a:r>
              <a:rPr lang="en-US" altLang="en-US" smtClean="0"/>
              <a:t>The </a:t>
            </a:r>
            <a:r>
              <a:rPr lang="en-US" altLang="en-US" b="1" smtClean="0"/>
              <a:t>name of the file</a:t>
            </a:r>
            <a:r>
              <a:rPr lang="en-US" altLang="en-US" smtClean="0"/>
              <a:t> should be </a:t>
            </a:r>
            <a:r>
              <a:rPr lang="en-US" altLang="en-US" b="1" smtClean="0"/>
              <a:t>the name of the public class</a:t>
            </a:r>
            <a:r>
              <a:rPr lang="en-US" altLang="en-US" smtClean="0"/>
              <a:t> plus ".java"</a:t>
            </a:r>
          </a:p>
          <a:p>
            <a:pPr eaLnBrk="1" hangingPunct="1"/>
            <a:r>
              <a:rPr lang="en-US" altLang="en-US" smtClean="0"/>
              <a:t>Do not use abbreviations in the name of the class</a:t>
            </a:r>
          </a:p>
          <a:p>
            <a:pPr eaLnBrk="1" hangingPunct="1"/>
            <a:r>
              <a:rPr lang="en-US" altLang="en-US" smtClean="0"/>
              <a:t>If the class name contains </a:t>
            </a:r>
            <a:r>
              <a:rPr lang="en-US" altLang="en-US" b="1" smtClean="0"/>
              <a:t>multiple words</a:t>
            </a:r>
            <a:r>
              <a:rPr lang="en-US" altLang="en-US" smtClean="0"/>
              <a:t> then </a:t>
            </a:r>
            <a:r>
              <a:rPr lang="en-US" altLang="en-US" b="1" smtClean="0"/>
              <a:t>capitalize the first letter of each word</a:t>
            </a:r>
            <a:r>
              <a:rPr lang="en-US" altLang="en-US" smtClean="0"/>
              <a:t> ex. HelloWorld.java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Naming Convention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i="1" smtClean="0"/>
              <a:t>Class Naming</a:t>
            </a:r>
          </a:p>
          <a:p>
            <a:pPr lvl="1" eaLnBrk="1" hangingPunct="1"/>
            <a:r>
              <a:rPr lang="en-US" altLang="en-US" i="1" smtClean="0"/>
              <a:t>Uses Capitalized word(s) i.e. Title case</a:t>
            </a:r>
          </a:p>
          <a:p>
            <a:pPr lvl="1" eaLnBrk="1" hangingPunct="1"/>
            <a:r>
              <a:rPr lang="en-US" altLang="en-US" smtClean="0"/>
              <a:t>Examples:- HelloWorld, MyList, StudentMark</a:t>
            </a:r>
          </a:p>
          <a:p>
            <a:pPr eaLnBrk="1" hangingPunct="1"/>
            <a:r>
              <a:rPr lang="en-US" altLang="en-US" i="1" smtClean="0"/>
              <a:t>Variable and method names</a:t>
            </a:r>
          </a:p>
          <a:p>
            <a:pPr lvl="1" eaLnBrk="1" hangingPunct="1"/>
            <a:r>
              <a:rPr lang="en-US" altLang="en-US" smtClean="0"/>
              <a:t>starts with a lowercase letter and after that use Title case</a:t>
            </a:r>
          </a:p>
          <a:p>
            <a:pPr lvl="1" eaLnBrk="1" hangingPunct="1"/>
            <a:r>
              <a:rPr lang="en-US" altLang="en-US" smtClean="0"/>
              <a:t>Examples:- variableAndMethodNames, aFloat, studentName</a:t>
            </a:r>
          </a:p>
          <a:p>
            <a:pPr eaLnBrk="1" hangingPunct="1"/>
            <a:r>
              <a:rPr lang="en-US" altLang="en-US" i="1" smtClean="0"/>
              <a:t>Names of constants</a:t>
            </a:r>
          </a:p>
          <a:p>
            <a:pPr lvl="1" eaLnBrk="1" hangingPunct="1"/>
            <a:r>
              <a:rPr lang="en-US" altLang="en-US" smtClean="0"/>
              <a:t>All are capital letters and separated by underscore. </a:t>
            </a:r>
          </a:p>
          <a:p>
            <a:pPr lvl="1" eaLnBrk="1" hangingPunct="1"/>
            <a:r>
              <a:rPr lang="en-US" altLang="en-US" smtClean="0"/>
              <a:t>Example: NAMES_OF_CONSTANTS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Java Identifiers Rules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Identifier is a name given to a variable, class, or method.</a:t>
            </a:r>
          </a:p>
          <a:p>
            <a:r>
              <a:rPr lang="en-US" altLang="en-US" smtClean="0"/>
              <a:t>Java identifier </a:t>
            </a:r>
          </a:p>
          <a:p>
            <a:pPr lvl="1"/>
            <a:r>
              <a:rPr lang="en-US" altLang="en-US" smtClean="0"/>
              <a:t>Can contain letter, number, underscore ( ), or dollar sign ($). </a:t>
            </a:r>
          </a:p>
          <a:p>
            <a:pPr lvl="1"/>
            <a:r>
              <a:rPr lang="en-US" altLang="en-US" smtClean="0"/>
              <a:t>Cannot start with number.</a:t>
            </a:r>
          </a:p>
          <a:p>
            <a:pPr lvl="1"/>
            <a:r>
              <a:rPr lang="en-US" altLang="en-US" smtClean="0"/>
              <a:t>Identifiers are case sensitive</a:t>
            </a:r>
          </a:p>
          <a:p>
            <a:pPr lvl="1"/>
            <a:r>
              <a:rPr lang="en-US" altLang="en-US" smtClean="0"/>
              <a:t>have no maximum length. </a:t>
            </a:r>
          </a:p>
          <a:p>
            <a:pPr lvl="1"/>
            <a:r>
              <a:rPr lang="en-US" altLang="en-US" smtClean="0"/>
              <a:t>cannot be a keyword, but it can contain a keyword as part of its name.</a:t>
            </a:r>
          </a:p>
          <a:p>
            <a:pPr lvl="1"/>
            <a:r>
              <a:rPr lang="en-US" altLang="en-US" smtClean="0"/>
              <a:t>Example:</a:t>
            </a:r>
          </a:p>
          <a:p>
            <a:pPr lvl="2"/>
            <a:r>
              <a:rPr lang="en-US" altLang="en-US" smtClean="0"/>
              <a:t>Legal: csi211</a:t>
            </a:r>
          </a:p>
          <a:p>
            <a:pPr lvl="2"/>
            <a:r>
              <a:rPr lang="en-US" altLang="en-US" smtClean="0"/>
              <a:t>Illegal: 211csi, #csi211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Programming &amp; Programming Language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Programming is instruction to computer/device to perform task.</a:t>
            </a:r>
          </a:p>
          <a:p>
            <a:pPr eaLnBrk="1" hangingPunct="1"/>
            <a:r>
              <a:rPr lang="en-US" altLang="en-US" smtClean="0"/>
              <a:t>A programming language is a </a:t>
            </a:r>
            <a:r>
              <a:rPr lang="en-US" altLang="en-US" smtClean="0">
                <a:hlinkClick r:id="rId2" tooltip="Formal language"/>
              </a:rPr>
              <a:t>formal</a:t>
            </a:r>
            <a:r>
              <a:rPr lang="en-US" altLang="en-US" smtClean="0"/>
              <a:t> </a:t>
            </a:r>
            <a:r>
              <a:rPr lang="en-US" altLang="en-US" smtClean="0">
                <a:hlinkClick r:id="rId3" tooltip="Constructed language"/>
              </a:rPr>
              <a:t>constructed language</a:t>
            </a:r>
            <a:r>
              <a:rPr lang="en-US" altLang="en-US" smtClean="0"/>
              <a:t> designed to communicate </a:t>
            </a:r>
            <a:r>
              <a:rPr lang="en-US" altLang="en-US" smtClean="0">
                <a:hlinkClick r:id="rId4" tooltip="Machine instruction"/>
              </a:rPr>
              <a:t>instructions</a:t>
            </a:r>
            <a:r>
              <a:rPr lang="en-US" altLang="en-US" smtClean="0"/>
              <a:t> to a </a:t>
            </a:r>
            <a:r>
              <a:rPr lang="en-US" altLang="en-US" smtClean="0">
                <a:hlinkClick r:id="rId5" tooltip="Machine"/>
              </a:rPr>
              <a:t>machine</a:t>
            </a:r>
            <a:endParaRPr lang="en-US" alt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Data Types- Primitive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In Java technology, data are divided into two broad categories: primitive types and class/reference types.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Primitive data are eight types in four </a:t>
            </a:r>
            <a:r>
              <a:rPr lang="en-US" dirty="0" smtClean="0"/>
              <a:t>categories: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Logical</a:t>
            </a:r>
            <a:r>
              <a:rPr lang="en-US" dirty="0"/>
              <a:t>: </a:t>
            </a:r>
            <a:r>
              <a:rPr lang="en-US" dirty="0" err="1"/>
              <a:t>boolean</a:t>
            </a:r>
            <a:r>
              <a:rPr lang="en-US" dirty="0"/>
              <a:t> (true or </a:t>
            </a:r>
            <a:r>
              <a:rPr lang="en-US" dirty="0" smtClean="0"/>
              <a:t>false)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Textual</a:t>
            </a:r>
            <a:r>
              <a:rPr lang="en-US" dirty="0"/>
              <a:t>: char (16 </a:t>
            </a:r>
            <a:r>
              <a:rPr lang="en-US" dirty="0" smtClean="0"/>
              <a:t>bits)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Integral</a:t>
            </a:r>
            <a:r>
              <a:rPr lang="en-US" dirty="0"/>
              <a:t>: byte (8 bits), short (16 bits), </a:t>
            </a:r>
            <a:r>
              <a:rPr lang="en-US" dirty="0" err="1"/>
              <a:t>int</a:t>
            </a:r>
            <a:r>
              <a:rPr lang="en-US" dirty="0"/>
              <a:t> (32 bits), and long (64 </a:t>
            </a:r>
            <a:r>
              <a:rPr lang="en-US" dirty="0" smtClean="0"/>
              <a:t>bits)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Floating </a:t>
            </a:r>
            <a:r>
              <a:rPr lang="en-US" dirty="0"/>
              <a:t>point: oat (32 bits) and double (64 bits)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Class or reference data used to create objects which are two types: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Textual</a:t>
            </a:r>
            <a:r>
              <a:rPr lang="en-US" dirty="0"/>
              <a:t>: String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All </a:t>
            </a:r>
            <a:r>
              <a:rPr lang="en-US" dirty="0"/>
              <a:t>classes that declare by yourself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Assignment =</a:t>
            </a:r>
          </a:p>
          <a:p>
            <a:pPr eaLnBrk="1" hangingPunct="1"/>
            <a:r>
              <a:rPr lang="en-US" altLang="en-US" smtClean="0"/>
              <a:t>Arithmetic + - * / %</a:t>
            </a:r>
          </a:p>
          <a:p>
            <a:pPr eaLnBrk="1" hangingPunct="1"/>
            <a:r>
              <a:rPr lang="en-US" altLang="en-US" smtClean="0"/>
              <a:t>Equality ==  !=</a:t>
            </a:r>
          </a:p>
          <a:p>
            <a:pPr eaLnBrk="1" hangingPunct="1"/>
            <a:r>
              <a:rPr lang="en-US" altLang="en-US" smtClean="0"/>
              <a:t>Relational &lt; &lt;= &gt; &gt;=</a:t>
            </a:r>
          </a:p>
          <a:p>
            <a:pPr eaLnBrk="1" hangingPunct="1"/>
            <a:r>
              <a:rPr lang="en-US" altLang="en-US" smtClean="0"/>
              <a:t>Logical &amp;&amp;, ||</a:t>
            </a:r>
          </a:p>
          <a:p>
            <a:pPr eaLnBrk="1" hangingPunct="1"/>
            <a:r>
              <a:rPr lang="en-US" altLang="en-US" smtClean="0"/>
              <a:t>increment/decrement ++ --</a:t>
            </a:r>
          </a:p>
          <a:p>
            <a:pPr eaLnBrk="1" hangingPunct="1"/>
            <a:r>
              <a:rPr lang="en-US" altLang="en-US" smtClean="0"/>
              <a:t>Shift &lt;&lt; &gt;&gt;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Control Statement</a:t>
            </a:r>
            <a:endParaRPr 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if –else</a:t>
            </a:r>
          </a:p>
          <a:p>
            <a:pPr eaLnBrk="1" hangingPunct="1"/>
            <a:r>
              <a:rPr lang="en-US" altLang="en-US" smtClean="0"/>
              <a:t>switch</a:t>
            </a:r>
          </a:p>
          <a:p>
            <a:pPr eaLnBrk="1" hangingPunct="1"/>
            <a:r>
              <a:rPr lang="en-US" altLang="en-US" smtClean="0"/>
              <a:t>Loop</a:t>
            </a:r>
          </a:p>
          <a:p>
            <a:pPr lvl="1" eaLnBrk="1" hangingPunct="1"/>
            <a:r>
              <a:rPr lang="en-US" altLang="en-US" smtClean="0"/>
              <a:t>for</a:t>
            </a:r>
          </a:p>
          <a:p>
            <a:pPr lvl="1" eaLnBrk="1" hangingPunct="1"/>
            <a:r>
              <a:rPr lang="en-US" altLang="en-US" smtClean="0"/>
              <a:t>while</a:t>
            </a:r>
          </a:p>
          <a:p>
            <a:pPr lvl="1" eaLnBrk="1" hangingPunct="1"/>
            <a:r>
              <a:rPr lang="en-US" altLang="en-US" smtClean="0"/>
              <a:t>do-while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Java:Complete Reference Chapter 1-5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Classification/Evolution Of Programming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Machine level programming</a:t>
            </a:r>
          </a:p>
          <a:p>
            <a:pPr lvl="1" eaLnBrk="1" hangingPunct="1"/>
            <a:r>
              <a:rPr lang="en-US" altLang="en-US" smtClean="0"/>
              <a:t>Send instruction in </a:t>
            </a:r>
            <a:r>
              <a:rPr lang="en-US" altLang="en-US" b="1" smtClean="0"/>
              <a:t>binary</a:t>
            </a:r>
            <a:r>
              <a:rPr lang="en-US" altLang="en-US" smtClean="0"/>
              <a:t> format</a:t>
            </a:r>
          </a:p>
          <a:p>
            <a:pPr eaLnBrk="1" hangingPunct="1"/>
            <a:r>
              <a:rPr lang="en-US" altLang="en-US" smtClean="0"/>
              <a:t>Assembly Programming</a:t>
            </a:r>
          </a:p>
          <a:p>
            <a:pPr lvl="1" eaLnBrk="1" hangingPunct="1"/>
            <a:r>
              <a:rPr lang="en-US" altLang="en-US" smtClean="0"/>
              <a:t>send </a:t>
            </a:r>
            <a:r>
              <a:rPr lang="en-US" altLang="en-US" b="1" smtClean="0"/>
              <a:t>code</a:t>
            </a:r>
            <a:r>
              <a:rPr lang="en-US" altLang="en-US" smtClean="0"/>
              <a:t> instead of binary code.</a:t>
            </a:r>
          </a:p>
          <a:p>
            <a:pPr lvl="1" eaLnBrk="1" hangingPunct="1"/>
            <a:r>
              <a:rPr lang="en-US" altLang="en-US" smtClean="0"/>
              <a:t>Need </a:t>
            </a:r>
            <a:r>
              <a:rPr lang="en-US" altLang="en-US" b="1" smtClean="0"/>
              <a:t>assembler</a:t>
            </a:r>
            <a:r>
              <a:rPr lang="en-US" altLang="en-US" smtClean="0"/>
              <a:t> to convert to binary</a:t>
            </a:r>
          </a:p>
          <a:p>
            <a:pPr eaLnBrk="1" hangingPunct="1"/>
            <a:r>
              <a:rPr lang="en-US" altLang="en-US" smtClean="0"/>
              <a:t>High level programming</a:t>
            </a:r>
          </a:p>
          <a:p>
            <a:pPr lvl="1" eaLnBrk="1" hangingPunct="1"/>
            <a:r>
              <a:rPr lang="en-US" altLang="en-US" smtClean="0"/>
              <a:t>Code is </a:t>
            </a:r>
            <a:r>
              <a:rPr lang="en-US" altLang="en-US" b="1" smtClean="0"/>
              <a:t>close to English</a:t>
            </a:r>
            <a:r>
              <a:rPr lang="en-US" altLang="en-US" smtClean="0"/>
              <a:t> Language</a:t>
            </a:r>
          </a:p>
          <a:p>
            <a:pPr lvl="1" eaLnBrk="1" hangingPunct="1"/>
            <a:r>
              <a:rPr lang="en-US" altLang="en-US" smtClean="0"/>
              <a:t>Need </a:t>
            </a:r>
            <a:r>
              <a:rPr lang="en-US" altLang="en-US" b="1" smtClean="0"/>
              <a:t>Compiler</a:t>
            </a:r>
            <a:r>
              <a:rPr lang="en-US" altLang="en-US" smtClean="0"/>
              <a:t> to convert to binary</a:t>
            </a:r>
          </a:p>
          <a:p>
            <a:pPr lvl="1" eaLnBrk="1" hangingPunct="1"/>
            <a:r>
              <a:rPr lang="en-US" altLang="en-US" smtClean="0"/>
              <a:t>3 types</a:t>
            </a:r>
          </a:p>
          <a:p>
            <a:pPr lvl="2" eaLnBrk="1" hangingPunct="1"/>
            <a:r>
              <a:rPr lang="en-US" altLang="en-US" smtClean="0"/>
              <a:t>Non structured</a:t>
            </a:r>
          </a:p>
          <a:p>
            <a:pPr lvl="2" eaLnBrk="1" hangingPunct="1"/>
            <a:r>
              <a:rPr lang="en-US" altLang="en-US" smtClean="0"/>
              <a:t>Structured/Procedural</a:t>
            </a:r>
          </a:p>
          <a:p>
            <a:pPr lvl="2" eaLnBrk="1" hangingPunct="1"/>
            <a:r>
              <a:rPr lang="en-US" altLang="en-US" smtClean="0"/>
              <a:t>Object Oriented Programming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Classification/Evolution Of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Non structured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Generate spaghetti code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Sequential and has </a:t>
            </a:r>
            <a:r>
              <a:rPr lang="en-US" dirty="0" err="1" smtClean="0"/>
              <a:t>GoTo</a:t>
            </a:r>
            <a:endParaRPr lang="en-US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COBOL, BASIC, FORTRAN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Structured/Procedural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Use Subroutine/Function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 improving the clarity, quality, and development </a:t>
            </a:r>
            <a:r>
              <a:rPr lang="en-US" dirty="0" smtClean="0"/>
              <a:t>time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C, PASCAL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Object Oriented Programming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Object-oriented programming (OOP) is a programming language model organized around </a:t>
            </a:r>
            <a:r>
              <a:rPr lang="en-US" u="sng" dirty="0">
                <a:hlinkClick r:id="rId2"/>
              </a:rPr>
              <a:t>objects</a:t>
            </a:r>
            <a:r>
              <a:rPr lang="en-US" dirty="0"/>
              <a:t> rather than "actions" and data rather than logic. </a:t>
            </a:r>
            <a:endParaRPr lang="en-US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Historically</a:t>
            </a:r>
            <a:r>
              <a:rPr lang="en-US" dirty="0"/>
              <a:t>, a program has been viewed as a logical procedure that takes input data, processes it, and produces output data</a:t>
            </a:r>
            <a:r>
              <a:rPr lang="en-US" dirty="0" smtClean="0"/>
              <a:t>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Java, C++, C#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28800"/>
            <a:ext cx="7848600" cy="2514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u="sng" dirty="0" smtClean="0"/>
              <a:t>Our Goal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Learn </a:t>
            </a:r>
            <a:r>
              <a:rPr lang="en-US" b="1" dirty="0" smtClean="0"/>
              <a:t>Object Oriented Programming</a:t>
            </a:r>
            <a:r>
              <a:rPr lang="en-US" dirty="0" smtClean="0"/>
              <a:t> using</a:t>
            </a:r>
            <a:r>
              <a:rPr lang="en-US" b="1" dirty="0" smtClean="0"/>
              <a:t> Java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Java’s Lineage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Java is related to C++, which is a direct descendent of C. </a:t>
            </a:r>
          </a:p>
          <a:p>
            <a:pPr lvl="1" eaLnBrk="1" hangingPunct="1"/>
            <a:r>
              <a:rPr lang="en-US" altLang="en-US" smtClean="0"/>
              <a:t>Much of the character of Java is inherited from these two languages.</a:t>
            </a:r>
          </a:p>
          <a:p>
            <a:pPr eaLnBrk="1" hangingPunct="1"/>
            <a:r>
              <a:rPr lang="en-US" altLang="en-US" smtClean="0"/>
              <a:t>From C, Java derives its syntax.</a:t>
            </a:r>
          </a:p>
          <a:p>
            <a:pPr eaLnBrk="1" hangingPunct="1"/>
            <a:r>
              <a:rPr lang="en-US" altLang="en-US" smtClean="0"/>
              <a:t>Many of Java’s object-oriented features were influenced by C++.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Java - Characteristics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Uses C/C++ basic syntax and basic data types -int, char, float, double, long, short, byte etc.</a:t>
            </a:r>
          </a:p>
          <a:p>
            <a:pPr eaLnBrk="1" hangingPunct="1"/>
            <a:r>
              <a:rPr lang="en-US" altLang="en-US" sz="2000" smtClean="0"/>
              <a:t>Uses standard C/C++ control structures</a:t>
            </a:r>
          </a:p>
          <a:p>
            <a:pPr eaLnBrk="1" hangingPunct="1"/>
            <a:r>
              <a:rPr lang="en-US" altLang="en-US" sz="2000" smtClean="0"/>
              <a:t>“Pure” OO language</a:t>
            </a:r>
          </a:p>
          <a:p>
            <a:pPr eaLnBrk="1" hangingPunct="1"/>
            <a:r>
              <a:rPr lang="en-US" altLang="en-US" sz="2000" smtClean="0"/>
              <a:t>No stand alone functions -</a:t>
            </a:r>
            <a:r>
              <a:rPr lang="en-US" altLang="en-US" sz="2000" b="1" smtClean="0"/>
              <a:t>All code is part of a class</a:t>
            </a:r>
          </a:p>
          <a:p>
            <a:pPr eaLnBrk="1" hangingPunct="1"/>
            <a:r>
              <a:rPr lang="en-US" altLang="en-US" sz="2000" smtClean="0"/>
              <a:t>No explicit pointers - uses references</a:t>
            </a:r>
          </a:p>
          <a:p>
            <a:pPr eaLnBrk="1" hangingPunct="1"/>
            <a:r>
              <a:rPr lang="en-US" altLang="en-US" sz="2000" smtClean="0"/>
              <a:t>Uses garbage collection</a:t>
            </a:r>
          </a:p>
          <a:p>
            <a:pPr eaLnBrk="1" hangingPunct="1"/>
            <a:r>
              <a:rPr lang="en-US" altLang="en-US" sz="2000" smtClean="0"/>
              <a:t>Java is strongly typed</a:t>
            </a:r>
          </a:p>
          <a:p>
            <a:pPr eaLnBrk="1" hangingPunct="1"/>
            <a:r>
              <a:rPr lang="en-US" altLang="en-US" sz="2000" smtClean="0"/>
              <a:t>Java is normally compiled to a bytecode.</a:t>
            </a:r>
          </a:p>
          <a:p>
            <a:pPr lvl="1" eaLnBrk="1" hangingPunct="1"/>
            <a:r>
              <a:rPr lang="en-US" altLang="en-US" sz="2000" smtClean="0"/>
              <a:t>Java bytecode is a machine language for an abstract machine</a:t>
            </a:r>
          </a:p>
          <a:p>
            <a:pPr lvl="1" eaLnBrk="1" hangingPunct="1"/>
            <a:r>
              <a:rPr lang="en-US" altLang="en-US" sz="2000" smtClean="0"/>
              <a:t>Makes Java secure and Portable</a:t>
            </a:r>
          </a:p>
          <a:p>
            <a:pPr eaLnBrk="1" hangingPunct="1"/>
            <a:r>
              <a:rPr lang="en-US" altLang="en-US" sz="2000" smtClean="0"/>
              <a:t>Each platform (or browser) that runs Java has a Java Virtual Machine (JVM) . The JVM executes Java bytecodes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Java – The Platform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Java has a large API (application programming interface) covering a wide range of areas The following list of Java APIs and applications from Sun show the range of applications of Java . </a:t>
            </a:r>
          </a:p>
          <a:p>
            <a:pPr lvl="1" eaLnBrk="1" hangingPunct="1"/>
            <a:r>
              <a:rPr lang="en-US" altLang="en-US" smtClean="0"/>
              <a:t>For reference http://java.sun.com/products/index.html</a:t>
            </a:r>
          </a:p>
          <a:p>
            <a:pPr eaLnBrk="1" hangingPunct="1"/>
            <a:r>
              <a:rPr lang="en-US" altLang="en-US" smtClean="0"/>
              <a:t>Java Foundation Classes (JFC) – GUI</a:t>
            </a:r>
          </a:p>
          <a:p>
            <a:pPr eaLnBrk="1" hangingPunct="1"/>
            <a:r>
              <a:rPr lang="en-US" altLang="en-US" smtClean="0"/>
              <a:t>JDBC Database Access</a:t>
            </a:r>
          </a:p>
          <a:p>
            <a:pPr eaLnBrk="1" hangingPunct="1"/>
            <a:r>
              <a:rPr lang="en-US" altLang="en-US" smtClean="0"/>
              <a:t>Java Web Server</a:t>
            </a:r>
          </a:p>
          <a:p>
            <a:pPr eaLnBrk="1" hangingPunct="1"/>
            <a:r>
              <a:rPr lang="en-US" altLang="en-US" smtClean="0"/>
              <a:t>EmbeddedJava - Java on embedded devices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Why Java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Platform Independent - Code once run anywhere</a:t>
            </a:r>
            <a:r>
              <a:rPr lang="en-US" altLang="en-US" b="1" u="sng" smtClean="0"/>
              <a:t> </a:t>
            </a:r>
          </a:p>
          <a:p>
            <a:pPr lvl="1" eaLnBrk="1" hangingPunct="1"/>
            <a:r>
              <a:rPr lang="en-US" altLang="en-US" smtClean="0"/>
              <a:t>Byte code</a:t>
            </a:r>
          </a:p>
          <a:p>
            <a:pPr eaLnBrk="1" hangingPunct="1"/>
            <a:r>
              <a:rPr lang="en-US" altLang="en-US" smtClean="0"/>
              <a:t>Easy to learn </a:t>
            </a:r>
          </a:p>
          <a:p>
            <a:pPr eaLnBrk="1" hangingPunct="1"/>
            <a:r>
              <a:rPr lang="en-US" altLang="en-US" smtClean="0"/>
              <a:t>Secure</a:t>
            </a:r>
          </a:p>
          <a:p>
            <a:pPr lvl="1" eaLnBrk="1" hangingPunct="1"/>
            <a:r>
              <a:rPr lang="en-US" altLang="en-US" smtClean="0"/>
              <a:t>Byte code &amp; VM</a:t>
            </a:r>
          </a:p>
          <a:p>
            <a:pPr eaLnBrk="1" hangingPunct="1"/>
            <a:r>
              <a:rPr lang="en-US" altLang="en-US" smtClean="0"/>
              <a:t>Free……….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1607</TotalTime>
  <Words>906</Words>
  <Application>Microsoft Office PowerPoint</Application>
  <PresentationFormat>On-screen Show (4:3)</PresentationFormat>
  <Paragraphs>155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Century Schoolbook</vt:lpstr>
      <vt:lpstr>Wingdings</vt:lpstr>
      <vt:lpstr>Wingdings 2</vt:lpstr>
      <vt:lpstr>Calibri</vt:lpstr>
      <vt:lpstr>Oriel</vt:lpstr>
      <vt:lpstr>Introduction to OOP using Java</vt:lpstr>
      <vt:lpstr>Programming &amp; Programming Language</vt:lpstr>
      <vt:lpstr>Classification/Evolution Of Programming</vt:lpstr>
      <vt:lpstr>Classification/Evolution Of Programming</vt:lpstr>
      <vt:lpstr>Our Goal  Learn Object Oriented Programming using Java</vt:lpstr>
      <vt:lpstr>Java’s Lineage</vt:lpstr>
      <vt:lpstr>Java - Characteristics</vt:lpstr>
      <vt:lpstr>Java – The Platform</vt:lpstr>
      <vt:lpstr>Why Java</vt:lpstr>
      <vt:lpstr>Tools/Set-Up</vt:lpstr>
      <vt:lpstr>Step1: Install Java and Path Set-up</vt:lpstr>
      <vt:lpstr>Step 2: Install IDE</vt:lpstr>
      <vt:lpstr>Compile &amp; Run Java Application</vt:lpstr>
      <vt:lpstr>Without IDE</vt:lpstr>
      <vt:lpstr>With JAVA IDE</vt:lpstr>
      <vt:lpstr>An Example HelloWorld</vt:lpstr>
      <vt:lpstr>Java Source Code Naming Conventions</vt:lpstr>
      <vt:lpstr>Naming Convention</vt:lpstr>
      <vt:lpstr>Java Identifiers Rules</vt:lpstr>
      <vt:lpstr>Data Types- Primitive Types</vt:lpstr>
      <vt:lpstr>Operator</vt:lpstr>
      <vt:lpstr>Control Statement</vt:lpstr>
      <vt:lpstr>Reference</vt:lpstr>
    </vt:vector>
  </TitlesOfParts>
  <Company>Thomson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OOP Java</dc:title>
  <dc:creator>user</dc:creator>
  <cp:lastModifiedBy>CSE-AP-TNH</cp:lastModifiedBy>
  <cp:revision>11</cp:revision>
  <dcterms:created xsi:type="dcterms:W3CDTF">2016-10-03T05:55:32Z</dcterms:created>
  <dcterms:modified xsi:type="dcterms:W3CDTF">2019-10-21T07:28:35Z</dcterms:modified>
</cp:coreProperties>
</file>