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A8C12-010C-48AE-876E-32BE29B149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41C5953-9357-41DD-B748-CA2060C5EF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458817D-0953-4EDD-BF38-BCFF37249666}"/>
              </a:ext>
            </a:extLst>
          </p:cNvPr>
          <p:cNvSpPr>
            <a:spLocks noGrp="1"/>
          </p:cNvSpPr>
          <p:nvPr>
            <p:ph type="dt" sz="half" idx="10"/>
          </p:nvPr>
        </p:nvSpPr>
        <p:spPr/>
        <p:txBody>
          <a:bodyPr/>
          <a:lstStyle/>
          <a:p>
            <a:fld id="{3B1E6836-2A3E-44F9-BFD7-0B5BCBA892FC}" type="datetimeFigureOut">
              <a:rPr lang="en-GB" smtClean="0"/>
              <a:t>24/06/2022</a:t>
            </a:fld>
            <a:endParaRPr lang="en-GB"/>
          </a:p>
        </p:txBody>
      </p:sp>
      <p:sp>
        <p:nvSpPr>
          <p:cNvPr id="5" name="Footer Placeholder 4">
            <a:extLst>
              <a:ext uri="{FF2B5EF4-FFF2-40B4-BE49-F238E27FC236}">
                <a16:creationId xmlns:a16="http://schemas.microsoft.com/office/drawing/2014/main" id="{7234630F-1397-4631-B96C-49599F85AE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DAFD7AA-A270-4641-823A-F278BE9A893E}"/>
              </a:ext>
            </a:extLst>
          </p:cNvPr>
          <p:cNvSpPr>
            <a:spLocks noGrp="1"/>
          </p:cNvSpPr>
          <p:nvPr>
            <p:ph type="sldNum" sz="quarter" idx="12"/>
          </p:nvPr>
        </p:nvSpPr>
        <p:spPr/>
        <p:txBody>
          <a:bodyPr/>
          <a:lstStyle/>
          <a:p>
            <a:fld id="{8D5711B1-FDA1-470B-B7B4-27C9C2E253FA}" type="slidenum">
              <a:rPr lang="en-GB" smtClean="0"/>
              <a:t>‹#›</a:t>
            </a:fld>
            <a:endParaRPr lang="en-GB"/>
          </a:p>
        </p:txBody>
      </p:sp>
    </p:spTree>
    <p:extLst>
      <p:ext uri="{BB962C8B-B14F-4D97-AF65-F5344CB8AC3E}">
        <p14:creationId xmlns:p14="http://schemas.microsoft.com/office/powerpoint/2010/main" val="2820232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77026-C67A-46D4-A62B-49FDD8CCEB3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94F74A0-DF32-4853-87FA-925881DDD9C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ED5CF7E-115B-4CB2-B439-5E21988C3B1A}"/>
              </a:ext>
            </a:extLst>
          </p:cNvPr>
          <p:cNvSpPr>
            <a:spLocks noGrp="1"/>
          </p:cNvSpPr>
          <p:nvPr>
            <p:ph type="dt" sz="half" idx="10"/>
          </p:nvPr>
        </p:nvSpPr>
        <p:spPr/>
        <p:txBody>
          <a:bodyPr/>
          <a:lstStyle/>
          <a:p>
            <a:fld id="{3B1E6836-2A3E-44F9-BFD7-0B5BCBA892FC}" type="datetimeFigureOut">
              <a:rPr lang="en-GB" smtClean="0"/>
              <a:t>24/06/2022</a:t>
            </a:fld>
            <a:endParaRPr lang="en-GB"/>
          </a:p>
        </p:txBody>
      </p:sp>
      <p:sp>
        <p:nvSpPr>
          <p:cNvPr id="5" name="Footer Placeholder 4">
            <a:extLst>
              <a:ext uri="{FF2B5EF4-FFF2-40B4-BE49-F238E27FC236}">
                <a16:creationId xmlns:a16="http://schemas.microsoft.com/office/drawing/2014/main" id="{8354AC93-3D54-4495-8AFF-2BB942A5B46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9E4CC37-94A0-4B0B-82D0-086A1D326073}"/>
              </a:ext>
            </a:extLst>
          </p:cNvPr>
          <p:cNvSpPr>
            <a:spLocks noGrp="1"/>
          </p:cNvSpPr>
          <p:nvPr>
            <p:ph type="sldNum" sz="quarter" idx="12"/>
          </p:nvPr>
        </p:nvSpPr>
        <p:spPr/>
        <p:txBody>
          <a:bodyPr/>
          <a:lstStyle/>
          <a:p>
            <a:fld id="{8D5711B1-FDA1-470B-B7B4-27C9C2E253FA}" type="slidenum">
              <a:rPr lang="en-GB" smtClean="0"/>
              <a:t>‹#›</a:t>
            </a:fld>
            <a:endParaRPr lang="en-GB"/>
          </a:p>
        </p:txBody>
      </p:sp>
    </p:spTree>
    <p:extLst>
      <p:ext uri="{BB962C8B-B14F-4D97-AF65-F5344CB8AC3E}">
        <p14:creationId xmlns:p14="http://schemas.microsoft.com/office/powerpoint/2010/main" val="3738223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8A1C59-241B-4477-A14F-412C61C1208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EBC444F-F1DB-43E9-B125-A8F097B1E0B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0961345-1AE0-4DE8-B972-6861D6D4399F}"/>
              </a:ext>
            </a:extLst>
          </p:cNvPr>
          <p:cNvSpPr>
            <a:spLocks noGrp="1"/>
          </p:cNvSpPr>
          <p:nvPr>
            <p:ph type="dt" sz="half" idx="10"/>
          </p:nvPr>
        </p:nvSpPr>
        <p:spPr/>
        <p:txBody>
          <a:bodyPr/>
          <a:lstStyle/>
          <a:p>
            <a:fld id="{3B1E6836-2A3E-44F9-BFD7-0B5BCBA892FC}" type="datetimeFigureOut">
              <a:rPr lang="en-GB" smtClean="0"/>
              <a:t>24/06/2022</a:t>
            </a:fld>
            <a:endParaRPr lang="en-GB"/>
          </a:p>
        </p:txBody>
      </p:sp>
      <p:sp>
        <p:nvSpPr>
          <p:cNvPr id="5" name="Footer Placeholder 4">
            <a:extLst>
              <a:ext uri="{FF2B5EF4-FFF2-40B4-BE49-F238E27FC236}">
                <a16:creationId xmlns:a16="http://schemas.microsoft.com/office/drawing/2014/main" id="{D955D4B5-71B2-45DC-999C-E1807959D6F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0716DB1-E350-4D2C-83D5-CE76A0D98BEB}"/>
              </a:ext>
            </a:extLst>
          </p:cNvPr>
          <p:cNvSpPr>
            <a:spLocks noGrp="1"/>
          </p:cNvSpPr>
          <p:nvPr>
            <p:ph type="sldNum" sz="quarter" idx="12"/>
          </p:nvPr>
        </p:nvSpPr>
        <p:spPr/>
        <p:txBody>
          <a:bodyPr/>
          <a:lstStyle/>
          <a:p>
            <a:fld id="{8D5711B1-FDA1-470B-B7B4-27C9C2E253FA}" type="slidenum">
              <a:rPr lang="en-GB" smtClean="0"/>
              <a:t>‹#›</a:t>
            </a:fld>
            <a:endParaRPr lang="en-GB"/>
          </a:p>
        </p:txBody>
      </p:sp>
    </p:spTree>
    <p:extLst>
      <p:ext uri="{BB962C8B-B14F-4D97-AF65-F5344CB8AC3E}">
        <p14:creationId xmlns:p14="http://schemas.microsoft.com/office/powerpoint/2010/main" val="3941590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10363200" cy="914400"/>
          </a:xfrm>
        </p:spPr>
        <p:txBody>
          <a:bodyPr/>
          <a:lstStyle/>
          <a:p>
            <a:r>
              <a:rPr lang="en-US"/>
              <a:t>Click to edit Master title style</a:t>
            </a:r>
          </a:p>
        </p:txBody>
      </p:sp>
      <p:sp>
        <p:nvSpPr>
          <p:cNvPr id="3" name="Content Placeholder 2"/>
          <p:cNvSpPr>
            <a:spLocks noGrp="1"/>
          </p:cNvSpPr>
          <p:nvPr>
            <p:ph sz="half" idx="1"/>
          </p:nvPr>
        </p:nvSpPr>
        <p:spPr>
          <a:xfrm>
            <a:off x="914400" y="1676400"/>
            <a:ext cx="10363200" cy="2095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14400" y="3924300"/>
            <a:ext cx="10363200" cy="2095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CEA202-99AD-4811-B95A-89E11D3F46B2}"/>
              </a:ext>
            </a:extLst>
          </p:cNvPr>
          <p:cNvSpPr>
            <a:spLocks noGrp="1"/>
          </p:cNvSpPr>
          <p:nvPr>
            <p:ph type="dt" sz="half" idx="10"/>
          </p:nvPr>
        </p:nvSpPr>
        <p:spPr>
          <a:xfrm>
            <a:off x="914400" y="6248400"/>
            <a:ext cx="2336800" cy="457200"/>
          </a:xfrm>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38A8C025-401D-4B0F-BC48-5866E339A457}"/>
              </a:ext>
            </a:extLst>
          </p:cNvPr>
          <p:cNvSpPr>
            <a:spLocks noGrp="1"/>
          </p:cNvSpPr>
          <p:nvPr>
            <p:ph type="ftr" sz="quarter" idx="11"/>
          </p:nvPr>
        </p:nvSpPr>
        <p:spPr>
          <a:xfrm>
            <a:off x="3352800" y="6248400"/>
            <a:ext cx="5486400" cy="457200"/>
          </a:xfrm>
        </p:spPr>
        <p:txBody>
          <a:bodyPr/>
          <a:lstStyle>
            <a:lvl1pPr>
              <a:defRPr/>
            </a:lvl1pPr>
          </a:lstStyle>
          <a:p>
            <a:pPr>
              <a:defRPr/>
            </a:pPr>
            <a:r>
              <a:rPr lang="en-US" altLang="ko-KR"/>
              <a:t>Data Communications, Kwangwoon University</a:t>
            </a:r>
          </a:p>
        </p:txBody>
      </p:sp>
      <p:sp>
        <p:nvSpPr>
          <p:cNvPr id="7" name="Slide Number Placeholder 6">
            <a:extLst>
              <a:ext uri="{FF2B5EF4-FFF2-40B4-BE49-F238E27FC236}">
                <a16:creationId xmlns:a16="http://schemas.microsoft.com/office/drawing/2014/main" id="{5DDD0BE9-EC29-47A8-8F04-B4CFE6CB02B3}"/>
              </a:ext>
            </a:extLst>
          </p:cNvPr>
          <p:cNvSpPr>
            <a:spLocks noGrp="1"/>
          </p:cNvSpPr>
          <p:nvPr>
            <p:ph type="sldNum" sz="quarter" idx="12"/>
          </p:nvPr>
        </p:nvSpPr>
        <p:spPr>
          <a:xfrm>
            <a:off x="8940800" y="6248400"/>
            <a:ext cx="2336800" cy="457200"/>
          </a:xfrm>
        </p:spPr>
        <p:txBody>
          <a:bodyPr/>
          <a:lstStyle>
            <a:lvl1pPr>
              <a:defRPr/>
            </a:lvl1pPr>
          </a:lstStyle>
          <a:p>
            <a:pPr>
              <a:defRPr/>
            </a:pPr>
            <a:r>
              <a:rPr lang="en-US" altLang="ko-KR"/>
              <a:t>1-</a:t>
            </a:r>
            <a:fld id="{2D8D36D8-6A0D-4790-903A-2B331BA8B7BF}" type="slidenum">
              <a:rPr lang="en-US" altLang="ko-KR"/>
              <a:pPr>
                <a:defRPr/>
              </a:pPr>
              <a:t>‹#›</a:t>
            </a:fld>
            <a:endParaRPr lang="en-US" altLang="ko-KR"/>
          </a:p>
        </p:txBody>
      </p:sp>
    </p:spTree>
    <p:extLst>
      <p:ext uri="{BB962C8B-B14F-4D97-AF65-F5344CB8AC3E}">
        <p14:creationId xmlns:p14="http://schemas.microsoft.com/office/powerpoint/2010/main" val="24394191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10363200" cy="914400"/>
          </a:xfrm>
        </p:spPr>
        <p:txBody>
          <a:bodyPr/>
          <a:lstStyle/>
          <a:p>
            <a:r>
              <a:rPr lang="en-US"/>
              <a:t>Click to edit Master title style</a:t>
            </a:r>
          </a:p>
        </p:txBody>
      </p:sp>
      <p:sp>
        <p:nvSpPr>
          <p:cNvPr id="3" name="Text Placeholder 2"/>
          <p:cNvSpPr>
            <a:spLocks noGrp="1"/>
          </p:cNvSpPr>
          <p:nvPr>
            <p:ph type="body" sz="half" idx="1"/>
          </p:nvPr>
        </p:nvSpPr>
        <p:spPr>
          <a:xfrm>
            <a:off x="914400" y="1676400"/>
            <a:ext cx="508000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B1F8B1-9A2F-4388-B10D-CAACC18458E0}"/>
              </a:ext>
            </a:extLst>
          </p:cNvPr>
          <p:cNvSpPr>
            <a:spLocks noGrp="1"/>
          </p:cNvSpPr>
          <p:nvPr>
            <p:ph type="dt" sz="half" idx="10"/>
          </p:nvPr>
        </p:nvSpPr>
        <p:spPr>
          <a:xfrm>
            <a:off x="914400" y="6248400"/>
            <a:ext cx="2336800" cy="457200"/>
          </a:xfrm>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988FAAAB-B780-4106-B7C2-376CC30BC8DC}"/>
              </a:ext>
            </a:extLst>
          </p:cNvPr>
          <p:cNvSpPr>
            <a:spLocks noGrp="1"/>
          </p:cNvSpPr>
          <p:nvPr>
            <p:ph type="ftr" sz="quarter" idx="11"/>
          </p:nvPr>
        </p:nvSpPr>
        <p:spPr>
          <a:xfrm>
            <a:off x="3352800" y="6248400"/>
            <a:ext cx="5486400" cy="457200"/>
          </a:xfrm>
        </p:spPr>
        <p:txBody>
          <a:bodyPr/>
          <a:lstStyle>
            <a:lvl1pPr>
              <a:defRPr/>
            </a:lvl1pPr>
          </a:lstStyle>
          <a:p>
            <a:pPr>
              <a:defRPr/>
            </a:pPr>
            <a:r>
              <a:rPr lang="en-US" altLang="ko-KR"/>
              <a:t>Data Communications, Kwangwoon University</a:t>
            </a:r>
          </a:p>
        </p:txBody>
      </p:sp>
      <p:sp>
        <p:nvSpPr>
          <p:cNvPr id="7" name="Slide Number Placeholder 6">
            <a:extLst>
              <a:ext uri="{FF2B5EF4-FFF2-40B4-BE49-F238E27FC236}">
                <a16:creationId xmlns:a16="http://schemas.microsoft.com/office/drawing/2014/main" id="{F1CFE383-E41C-44BE-A6A1-7B285C4D46B7}"/>
              </a:ext>
            </a:extLst>
          </p:cNvPr>
          <p:cNvSpPr>
            <a:spLocks noGrp="1"/>
          </p:cNvSpPr>
          <p:nvPr>
            <p:ph type="sldNum" sz="quarter" idx="12"/>
          </p:nvPr>
        </p:nvSpPr>
        <p:spPr>
          <a:xfrm>
            <a:off x="8940800" y="6248400"/>
            <a:ext cx="2336800" cy="457200"/>
          </a:xfrm>
        </p:spPr>
        <p:txBody>
          <a:bodyPr/>
          <a:lstStyle>
            <a:lvl1pPr>
              <a:defRPr/>
            </a:lvl1pPr>
          </a:lstStyle>
          <a:p>
            <a:pPr>
              <a:defRPr/>
            </a:pPr>
            <a:r>
              <a:rPr lang="en-US" altLang="ko-KR"/>
              <a:t>1-</a:t>
            </a:r>
            <a:fld id="{396B70D8-9533-4C06-8550-BEF19BB18018}" type="slidenum">
              <a:rPr lang="en-US" altLang="ko-KR"/>
              <a:pPr>
                <a:defRPr/>
              </a:pPr>
              <a:t>‹#›</a:t>
            </a:fld>
            <a:endParaRPr lang="en-US" altLang="ko-KR"/>
          </a:p>
        </p:txBody>
      </p:sp>
    </p:spTree>
    <p:extLst>
      <p:ext uri="{BB962C8B-B14F-4D97-AF65-F5344CB8AC3E}">
        <p14:creationId xmlns:p14="http://schemas.microsoft.com/office/powerpoint/2010/main" val="35370639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10363200" cy="914400"/>
          </a:xfrm>
        </p:spPr>
        <p:txBody>
          <a:bodyPr/>
          <a:lstStyle/>
          <a:p>
            <a:r>
              <a:rPr lang="en-US"/>
              <a:t>Click to edit Master title style</a:t>
            </a:r>
          </a:p>
        </p:txBody>
      </p:sp>
      <p:sp>
        <p:nvSpPr>
          <p:cNvPr id="3" name="Text Placeholder 2"/>
          <p:cNvSpPr>
            <a:spLocks noGrp="1"/>
          </p:cNvSpPr>
          <p:nvPr>
            <p:ph type="body" sz="half" idx="1"/>
          </p:nvPr>
        </p:nvSpPr>
        <p:spPr>
          <a:xfrm>
            <a:off x="914400" y="1676400"/>
            <a:ext cx="10363200" cy="2095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14400" y="3924300"/>
            <a:ext cx="10363200" cy="2095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E05506B-CAC1-4BE2-91BE-8AF8B0BF6430}"/>
              </a:ext>
            </a:extLst>
          </p:cNvPr>
          <p:cNvSpPr>
            <a:spLocks noGrp="1"/>
          </p:cNvSpPr>
          <p:nvPr>
            <p:ph type="dt" sz="half" idx="10"/>
          </p:nvPr>
        </p:nvSpPr>
        <p:spPr>
          <a:xfrm>
            <a:off x="914400" y="6248400"/>
            <a:ext cx="2336800" cy="457200"/>
          </a:xfrm>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E7AACF49-2879-46E6-9BD5-656F83EFC759}"/>
              </a:ext>
            </a:extLst>
          </p:cNvPr>
          <p:cNvSpPr>
            <a:spLocks noGrp="1"/>
          </p:cNvSpPr>
          <p:nvPr>
            <p:ph type="ftr" sz="quarter" idx="11"/>
          </p:nvPr>
        </p:nvSpPr>
        <p:spPr>
          <a:xfrm>
            <a:off x="3352800" y="6248400"/>
            <a:ext cx="5486400" cy="457200"/>
          </a:xfrm>
        </p:spPr>
        <p:txBody>
          <a:bodyPr/>
          <a:lstStyle>
            <a:lvl1pPr>
              <a:defRPr/>
            </a:lvl1pPr>
          </a:lstStyle>
          <a:p>
            <a:pPr>
              <a:defRPr/>
            </a:pPr>
            <a:r>
              <a:rPr lang="en-US" altLang="ko-KR"/>
              <a:t>Data Communications, Kwangwoon University</a:t>
            </a:r>
          </a:p>
        </p:txBody>
      </p:sp>
      <p:sp>
        <p:nvSpPr>
          <p:cNvPr id="7" name="Slide Number Placeholder 6">
            <a:extLst>
              <a:ext uri="{FF2B5EF4-FFF2-40B4-BE49-F238E27FC236}">
                <a16:creationId xmlns:a16="http://schemas.microsoft.com/office/drawing/2014/main" id="{C7623F53-07D0-493F-9390-780934E9A98F}"/>
              </a:ext>
            </a:extLst>
          </p:cNvPr>
          <p:cNvSpPr>
            <a:spLocks noGrp="1"/>
          </p:cNvSpPr>
          <p:nvPr>
            <p:ph type="sldNum" sz="quarter" idx="12"/>
          </p:nvPr>
        </p:nvSpPr>
        <p:spPr>
          <a:xfrm>
            <a:off x="8940800" y="6248400"/>
            <a:ext cx="2336800" cy="457200"/>
          </a:xfrm>
        </p:spPr>
        <p:txBody>
          <a:bodyPr/>
          <a:lstStyle>
            <a:lvl1pPr>
              <a:defRPr/>
            </a:lvl1pPr>
          </a:lstStyle>
          <a:p>
            <a:pPr>
              <a:defRPr/>
            </a:pPr>
            <a:r>
              <a:rPr lang="en-US" altLang="ko-KR"/>
              <a:t>1-</a:t>
            </a:r>
            <a:fld id="{480C2710-B1DF-4ED9-A411-FC9D2AF145D7}" type="slidenum">
              <a:rPr lang="en-US" altLang="ko-KR"/>
              <a:pPr>
                <a:defRPr/>
              </a:pPr>
              <a:t>‹#›</a:t>
            </a:fld>
            <a:endParaRPr lang="en-US" altLang="ko-KR"/>
          </a:p>
        </p:txBody>
      </p:sp>
    </p:spTree>
    <p:extLst>
      <p:ext uri="{BB962C8B-B14F-4D97-AF65-F5344CB8AC3E}">
        <p14:creationId xmlns:p14="http://schemas.microsoft.com/office/powerpoint/2010/main" val="3821781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E70F6-6DB4-4DAE-B5D7-B923C0F3904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D59E1C5-6B9B-42E3-9D3C-1420396B48D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0A6CA06-8017-4EE8-8854-05F1FEC11EFE}"/>
              </a:ext>
            </a:extLst>
          </p:cNvPr>
          <p:cNvSpPr>
            <a:spLocks noGrp="1"/>
          </p:cNvSpPr>
          <p:nvPr>
            <p:ph type="dt" sz="half" idx="10"/>
          </p:nvPr>
        </p:nvSpPr>
        <p:spPr/>
        <p:txBody>
          <a:bodyPr/>
          <a:lstStyle/>
          <a:p>
            <a:fld id="{3B1E6836-2A3E-44F9-BFD7-0B5BCBA892FC}" type="datetimeFigureOut">
              <a:rPr lang="en-GB" smtClean="0"/>
              <a:t>24/06/2022</a:t>
            </a:fld>
            <a:endParaRPr lang="en-GB"/>
          </a:p>
        </p:txBody>
      </p:sp>
      <p:sp>
        <p:nvSpPr>
          <p:cNvPr id="5" name="Footer Placeholder 4">
            <a:extLst>
              <a:ext uri="{FF2B5EF4-FFF2-40B4-BE49-F238E27FC236}">
                <a16:creationId xmlns:a16="http://schemas.microsoft.com/office/drawing/2014/main" id="{5FAB0E5C-5E27-4A85-A4F0-5F2ABCB935D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E07B92C-4ED3-4960-9F05-3D7BFD02E17A}"/>
              </a:ext>
            </a:extLst>
          </p:cNvPr>
          <p:cNvSpPr>
            <a:spLocks noGrp="1"/>
          </p:cNvSpPr>
          <p:nvPr>
            <p:ph type="sldNum" sz="quarter" idx="12"/>
          </p:nvPr>
        </p:nvSpPr>
        <p:spPr/>
        <p:txBody>
          <a:bodyPr/>
          <a:lstStyle/>
          <a:p>
            <a:fld id="{8D5711B1-FDA1-470B-B7B4-27C9C2E253FA}" type="slidenum">
              <a:rPr lang="en-GB" smtClean="0"/>
              <a:t>‹#›</a:t>
            </a:fld>
            <a:endParaRPr lang="en-GB"/>
          </a:p>
        </p:txBody>
      </p:sp>
    </p:spTree>
    <p:extLst>
      <p:ext uri="{BB962C8B-B14F-4D97-AF65-F5344CB8AC3E}">
        <p14:creationId xmlns:p14="http://schemas.microsoft.com/office/powerpoint/2010/main" val="632496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5AE55-2458-49BF-AEEB-FB966F26AA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F5748D6-7E13-4F08-91C8-83428CB4C3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5080F2E-71BF-4429-B8C2-E57C66460A88}"/>
              </a:ext>
            </a:extLst>
          </p:cNvPr>
          <p:cNvSpPr>
            <a:spLocks noGrp="1"/>
          </p:cNvSpPr>
          <p:nvPr>
            <p:ph type="dt" sz="half" idx="10"/>
          </p:nvPr>
        </p:nvSpPr>
        <p:spPr/>
        <p:txBody>
          <a:bodyPr/>
          <a:lstStyle/>
          <a:p>
            <a:fld id="{3B1E6836-2A3E-44F9-BFD7-0B5BCBA892FC}" type="datetimeFigureOut">
              <a:rPr lang="en-GB" smtClean="0"/>
              <a:t>24/06/2022</a:t>
            </a:fld>
            <a:endParaRPr lang="en-GB"/>
          </a:p>
        </p:txBody>
      </p:sp>
      <p:sp>
        <p:nvSpPr>
          <p:cNvPr id="5" name="Footer Placeholder 4">
            <a:extLst>
              <a:ext uri="{FF2B5EF4-FFF2-40B4-BE49-F238E27FC236}">
                <a16:creationId xmlns:a16="http://schemas.microsoft.com/office/drawing/2014/main" id="{F656D420-DA2C-4E88-8DE6-7DFE9BA6A9D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6A3A0F6-F1E1-4E02-9556-257814543814}"/>
              </a:ext>
            </a:extLst>
          </p:cNvPr>
          <p:cNvSpPr>
            <a:spLocks noGrp="1"/>
          </p:cNvSpPr>
          <p:nvPr>
            <p:ph type="sldNum" sz="quarter" idx="12"/>
          </p:nvPr>
        </p:nvSpPr>
        <p:spPr/>
        <p:txBody>
          <a:bodyPr/>
          <a:lstStyle/>
          <a:p>
            <a:fld id="{8D5711B1-FDA1-470B-B7B4-27C9C2E253FA}" type="slidenum">
              <a:rPr lang="en-GB" smtClean="0"/>
              <a:t>‹#›</a:t>
            </a:fld>
            <a:endParaRPr lang="en-GB"/>
          </a:p>
        </p:txBody>
      </p:sp>
    </p:spTree>
    <p:extLst>
      <p:ext uri="{BB962C8B-B14F-4D97-AF65-F5344CB8AC3E}">
        <p14:creationId xmlns:p14="http://schemas.microsoft.com/office/powerpoint/2010/main" val="961795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A06A6-2B6E-4A39-92EB-B94415494F4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6BE2946-DBCE-4FF3-8BB2-5BEDC3BCC6D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178C5C0-F361-4C40-99B0-4792F7F5E9C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FBF40B8-725C-4990-AEFC-1945047E2E48}"/>
              </a:ext>
            </a:extLst>
          </p:cNvPr>
          <p:cNvSpPr>
            <a:spLocks noGrp="1"/>
          </p:cNvSpPr>
          <p:nvPr>
            <p:ph type="dt" sz="half" idx="10"/>
          </p:nvPr>
        </p:nvSpPr>
        <p:spPr/>
        <p:txBody>
          <a:bodyPr/>
          <a:lstStyle/>
          <a:p>
            <a:fld id="{3B1E6836-2A3E-44F9-BFD7-0B5BCBA892FC}" type="datetimeFigureOut">
              <a:rPr lang="en-GB" smtClean="0"/>
              <a:t>24/06/2022</a:t>
            </a:fld>
            <a:endParaRPr lang="en-GB"/>
          </a:p>
        </p:txBody>
      </p:sp>
      <p:sp>
        <p:nvSpPr>
          <p:cNvPr id="6" name="Footer Placeholder 5">
            <a:extLst>
              <a:ext uri="{FF2B5EF4-FFF2-40B4-BE49-F238E27FC236}">
                <a16:creationId xmlns:a16="http://schemas.microsoft.com/office/drawing/2014/main" id="{3A0842E2-10A0-4923-8650-AC53015D394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B27469F-8D34-4412-9656-4D295ADFD43D}"/>
              </a:ext>
            </a:extLst>
          </p:cNvPr>
          <p:cNvSpPr>
            <a:spLocks noGrp="1"/>
          </p:cNvSpPr>
          <p:nvPr>
            <p:ph type="sldNum" sz="quarter" idx="12"/>
          </p:nvPr>
        </p:nvSpPr>
        <p:spPr/>
        <p:txBody>
          <a:bodyPr/>
          <a:lstStyle/>
          <a:p>
            <a:fld id="{8D5711B1-FDA1-470B-B7B4-27C9C2E253FA}" type="slidenum">
              <a:rPr lang="en-GB" smtClean="0"/>
              <a:t>‹#›</a:t>
            </a:fld>
            <a:endParaRPr lang="en-GB"/>
          </a:p>
        </p:txBody>
      </p:sp>
    </p:spTree>
    <p:extLst>
      <p:ext uri="{BB962C8B-B14F-4D97-AF65-F5344CB8AC3E}">
        <p14:creationId xmlns:p14="http://schemas.microsoft.com/office/powerpoint/2010/main" val="1760773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3A3EE-2DB7-4A78-B422-90675631C04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71466BE-A37F-4C44-9199-62EEC00F86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561DAB1-7430-49F7-89C8-C80C6CD8424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F9A70A5-9503-4967-A460-74BDB75EB5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D0837BA-00F3-4C17-93B7-FB9A6FA5925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FBB22AE-9D08-4F56-925E-1EA89F92D474}"/>
              </a:ext>
            </a:extLst>
          </p:cNvPr>
          <p:cNvSpPr>
            <a:spLocks noGrp="1"/>
          </p:cNvSpPr>
          <p:nvPr>
            <p:ph type="dt" sz="half" idx="10"/>
          </p:nvPr>
        </p:nvSpPr>
        <p:spPr/>
        <p:txBody>
          <a:bodyPr/>
          <a:lstStyle/>
          <a:p>
            <a:fld id="{3B1E6836-2A3E-44F9-BFD7-0B5BCBA892FC}" type="datetimeFigureOut">
              <a:rPr lang="en-GB" smtClean="0"/>
              <a:t>24/06/2022</a:t>
            </a:fld>
            <a:endParaRPr lang="en-GB"/>
          </a:p>
        </p:txBody>
      </p:sp>
      <p:sp>
        <p:nvSpPr>
          <p:cNvPr id="8" name="Footer Placeholder 7">
            <a:extLst>
              <a:ext uri="{FF2B5EF4-FFF2-40B4-BE49-F238E27FC236}">
                <a16:creationId xmlns:a16="http://schemas.microsoft.com/office/drawing/2014/main" id="{E8CE88E8-CC13-48B6-8DF3-EE24C81B43A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1D7410A-0EAE-4B3D-A165-DCF89F23F6AF}"/>
              </a:ext>
            </a:extLst>
          </p:cNvPr>
          <p:cNvSpPr>
            <a:spLocks noGrp="1"/>
          </p:cNvSpPr>
          <p:nvPr>
            <p:ph type="sldNum" sz="quarter" idx="12"/>
          </p:nvPr>
        </p:nvSpPr>
        <p:spPr/>
        <p:txBody>
          <a:bodyPr/>
          <a:lstStyle/>
          <a:p>
            <a:fld id="{8D5711B1-FDA1-470B-B7B4-27C9C2E253FA}" type="slidenum">
              <a:rPr lang="en-GB" smtClean="0"/>
              <a:t>‹#›</a:t>
            </a:fld>
            <a:endParaRPr lang="en-GB"/>
          </a:p>
        </p:txBody>
      </p:sp>
    </p:spTree>
    <p:extLst>
      <p:ext uri="{BB962C8B-B14F-4D97-AF65-F5344CB8AC3E}">
        <p14:creationId xmlns:p14="http://schemas.microsoft.com/office/powerpoint/2010/main" val="2339255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4AF6B-CEC5-47C2-BBA7-B54D63E2AAC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233BAE0-C69D-48C9-A388-B49B1D5E7B39}"/>
              </a:ext>
            </a:extLst>
          </p:cNvPr>
          <p:cNvSpPr>
            <a:spLocks noGrp="1"/>
          </p:cNvSpPr>
          <p:nvPr>
            <p:ph type="dt" sz="half" idx="10"/>
          </p:nvPr>
        </p:nvSpPr>
        <p:spPr/>
        <p:txBody>
          <a:bodyPr/>
          <a:lstStyle/>
          <a:p>
            <a:fld id="{3B1E6836-2A3E-44F9-BFD7-0B5BCBA892FC}" type="datetimeFigureOut">
              <a:rPr lang="en-GB" smtClean="0"/>
              <a:t>24/06/2022</a:t>
            </a:fld>
            <a:endParaRPr lang="en-GB"/>
          </a:p>
        </p:txBody>
      </p:sp>
      <p:sp>
        <p:nvSpPr>
          <p:cNvPr id="4" name="Footer Placeholder 3">
            <a:extLst>
              <a:ext uri="{FF2B5EF4-FFF2-40B4-BE49-F238E27FC236}">
                <a16:creationId xmlns:a16="http://schemas.microsoft.com/office/drawing/2014/main" id="{BCF1B3EE-D404-4E40-A9FC-C0A5F923807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6B79EB6-DC76-430E-BDC0-B172904141D2}"/>
              </a:ext>
            </a:extLst>
          </p:cNvPr>
          <p:cNvSpPr>
            <a:spLocks noGrp="1"/>
          </p:cNvSpPr>
          <p:nvPr>
            <p:ph type="sldNum" sz="quarter" idx="12"/>
          </p:nvPr>
        </p:nvSpPr>
        <p:spPr/>
        <p:txBody>
          <a:bodyPr/>
          <a:lstStyle/>
          <a:p>
            <a:fld id="{8D5711B1-FDA1-470B-B7B4-27C9C2E253FA}" type="slidenum">
              <a:rPr lang="en-GB" smtClean="0"/>
              <a:t>‹#›</a:t>
            </a:fld>
            <a:endParaRPr lang="en-GB"/>
          </a:p>
        </p:txBody>
      </p:sp>
    </p:spTree>
    <p:extLst>
      <p:ext uri="{BB962C8B-B14F-4D97-AF65-F5344CB8AC3E}">
        <p14:creationId xmlns:p14="http://schemas.microsoft.com/office/powerpoint/2010/main" val="1701522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79D9D7-E2FF-4FA1-A218-9A3EB640CAD8}"/>
              </a:ext>
            </a:extLst>
          </p:cNvPr>
          <p:cNvSpPr>
            <a:spLocks noGrp="1"/>
          </p:cNvSpPr>
          <p:nvPr>
            <p:ph type="dt" sz="half" idx="10"/>
          </p:nvPr>
        </p:nvSpPr>
        <p:spPr/>
        <p:txBody>
          <a:bodyPr/>
          <a:lstStyle/>
          <a:p>
            <a:fld id="{3B1E6836-2A3E-44F9-BFD7-0B5BCBA892FC}" type="datetimeFigureOut">
              <a:rPr lang="en-GB" smtClean="0"/>
              <a:t>24/06/2022</a:t>
            </a:fld>
            <a:endParaRPr lang="en-GB"/>
          </a:p>
        </p:txBody>
      </p:sp>
      <p:sp>
        <p:nvSpPr>
          <p:cNvPr id="3" name="Footer Placeholder 2">
            <a:extLst>
              <a:ext uri="{FF2B5EF4-FFF2-40B4-BE49-F238E27FC236}">
                <a16:creationId xmlns:a16="http://schemas.microsoft.com/office/drawing/2014/main" id="{A07702A9-0D53-4F11-A680-F8FC4581469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B5113C9-79E0-473D-98A5-A2BF02E1840F}"/>
              </a:ext>
            </a:extLst>
          </p:cNvPr>
          <p:cNvSpPr>
            <a:spLocks noGrp="1"/>
          </p:cNvSpPr>
          <p:nvPr>
            <p:ph type="sldNum" sz="quarter" idx="12"/>
          </p:nvPr>
        </p:nvSpPr>
        <p:spPr/>
        <p:txBody>
          <a:bodyPr/>
          <a:lstStyle/>
          <a:p>
            <a:fld id="{8D5711B1-FDA1-470B-B7B4-27C9C2E253FA}" type="slidenum">
              <a:rPr lang="en-GB" smtClean="0"/>
              <a:t>‹#›</a:t>
            </a:fld>
            <a:endParaRPr lang="en-GB"/>
          </a:p>
        </p:txBody>
      </p:sp>
    </p:spTree>
    <p:extLst>
      <p:ext uri="{BB962C8B-B14F-4D97-AF65-F5344CB8AC3E}">
        <p14:creationId xmlns:p14="http://schemas.microsoft.com/office/powerpoint/2010/main" val="806921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0D9BF-74E0-4694-B970-540C7DDA24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F4D6F3E-0A55-4086-9BDD-DDC3BC05F1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00E3882-A908-40C4-B177-28F53A19F8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FE6E13C-0562-4431-B7DA-9D6B6159EE2F}"/>
              </a:ext>
            </a:extLst>
          </p:cNvPr>
          <p:cNvSpPr>
            <a:spLocks noGrp="1"/>
          </p:cNvSpPr>
          <p:nvPr>
            <p:ph type="dt" sz="half" idx="10"/>
          </p:nvPr>
        </p:nvSpPr>
        <p:spPr/>
        <p:txBody>
          <a:bodyPr/>
          <a:lstStyle/>
          <a:p>
            <a:fld id="{3B1E6836-2A3E-44F9-BFD7-0B5BCBA892FC}" type="datetimeFigureOut">
              <a:rPr lang="en-GB" smtClean="0"/>
              <a:t>24/06/2022</a:t>
            </a:fld>
            <a:endParaRPr lang="en-GB"/>
          </a:p>
        </p:txBody>
      </p:sp>
      <p:sp>
        <p:nvSpPr>
          <p:cNvPr id="6" name="Footer Placeholder 5">
            <a:extLst>
              <a:ext uri="{FF2B5EF4-FFF2-40B4-BE49-F238E27FC236}">
                <a16:creationId xmlns:a16="http://schemas.microsoft.com/office/drawing/2014/main" id="{35BD7113-46FC-451F-BC16-42138029037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FAD48DA-3F21-40A7-8BE3-659E2782C151}"/>
              </a:ext>
            </a:extLst>
          </p:cNvPr>
          <p:cNvSpPr>
            <a:spLocks noGrp="1"/>
          </p:cNvSpPr>
          <p:nvPr>
            <p:ph type="sldNum" sz="quarter" idx="12"/>
          </p:nvPr>
        </p:nvSpPr>
        <p:spPr/>
        <p:txBody>
          <a:bodyPr/>
          <a:lstStyle/>
          <a:p>
            <a:fld id="{8D5711B1-FDA1-470B-B7B4-27C9C2E253FA}" type="slidenum">
              <a:rPr lang="en-GB" smtClean="0"/>
              <a:t>‹#›</a:t>
            </a:fld>
            <a:endParaRPr lang="en-GB"/>
          </a:p>
        </p:txBody>
      </p:sp>
    </p:spTree>
    <p:extLst>
      <p:ext uri="{BB962C8B-B14F-4D97-AF65-F5344CB8AC3E}">
        <p14:creationId xmlns:p14="http://schemas.microsoft.com/office/powerpoint/2010/main" val="2491356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11306-3E44-4274-914D-0732B5A3B8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10C3E5A-6117-45CC-A508-89E6B3F1F1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FBF262D-02F6-4115-BFB8-54B57E5D8F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3F829E9-AB65-45F2-816B-4BB3341E0C75}"/>
              </a:ext>
            </a:extLst>
          </p:cNvPr>
          <p:cNvSpPr>
            <a:spLocks noGrp="1"/>
          </p:cNvSpPr>
          <p:nvPr>
            <p:ph type="dt" sz="half" idx="10"/>
          </p:nvPr>
        </p:nvSpPr>
        <p:spPr/>
        <p:txBody>
          <a:bodyPr/>
          <a:lstStyle/>
          <a:p>
            <a:fld id="{3B1E6836-2A3E-44F9-BFD7-0B5BCBA892FC}" type="datetimeFigureOut">
              <a:rPr lang="en-GB" smtClean="0"/>
              <a:t>24/06/2022</a:t>
            </a:fld>
            <a:endParaRPr lang="en-GB"/>
          </a:p>
        </p:txBody>
      </p:sp>
      <p:sp>
        <p:nvSpPr>
          <p:cNvPr id="6" name="Footer Placeholder 5">
            <a:extLst>
              <a:ext uri="{FF2B5EF4-FFF2-40B4-BE49-F238E27FC236}">
                <a16:creationId xmlns:a16="http://schemas.microsoft.com/office/drawing/2014/main" id="{935054EB-2246-4C3E-9A0E-07E850ED89C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CE30979-BF38-4EE8-B1B2-54D566BA6784}"/>
              </a:ext>
            </a:extLst>
          </p:cNvPr>
          <p:cNvSpPr>
            <a:spLocks noGrp="1"/>
          </p:cNvSpPr>
          <p:nvPr>
            <p:ph type="sldNum" sz="quarter" idx="12"/>
          </p:nvPr>
        </p:nvSpPr>
        <p:spPr/>
        <p:txBody>
          <a:bodyPr/>
          <a:lstStyle/>
          <a:p>
            <a:fld id="{8D5711B1-FDA1-470B-B7B4-27C9C2E253FA}" type="slidenum">
              <a:rPr lang="en-GB" smtClean="0"/>
              <a:t>‹#›</a:t>
            </a:fld>
            <a:endParaRPr lang="en-GB"/>
          </a:p>
        </p:txBody>
      </p:sp>
    </p:spTree>
    <p:extLst>
      <p:ext uri="{BB962C8B-B14F-4D97-AF65-F5344CB8AC3E}">
        <p14:creationId xmlns:p14="http://schemas.microsoft.com/office/powerpoint/2010/main" val="248016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1921AD-AC8C-4169-AEB5-8A440F08DF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A4B0C22-20BC-4C64-9C26-6F0FFAE1EF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51B5391-D9C3-4286-9F7F-05974B6676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1E6836-2A3E-44F9-BFD7-0B5BCBA892FC}" type="datetimeFigureOut">
              <a:rPr lang="en-GB" smtClean="0"/>
              <a:t>24/06/2022</a:t>
            </a:fld>
            <a:endParaRPr lang="en-GB"/>
          </a:p>
        </p:txBody>
      </p:sp>
      <p:sp>
        <p:nvSpPr>
          <p:cNvPr id="5" name="Footer Placeholder 4">
            <a:extLst>
              <a:ext uri="{FF2B5EF4-FFF2-40B4-BE49-F238E27FC236}">
                <a16:creationId xmlns:a16="http://schemas.microsoft.com/office/drawing/2014/main" id="{F543FFEA-AB22-4769-9E1F-A398221D23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9D6E7BC-20E6-46D1-8BB2-83C2856EC9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5711B1-FDA1-470B-B7B4-27C9C2E253FA}" type="slidenum">
              <a:rPr lang="en-GB" smtClean="0"/>
              <a:t>‹#›</a:t>
            </a:fld>
            <a:endParaRPr lang="en-GB"/>
          </a:p>
        </p:txBody>
      </p:sp>
    </p:spTree>
    <p:extLst>
      <p:ext uri="{BB962C8B-B14F-4D97-AF65-F5344CB8AC3E}">
        <p14:creationId xmlns:p14="http://schemas.microsoft.com/office/powerpoint/2010/main" val="26527736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37BB3B8F-DCA1-4AAC-A430-3FA73E5924A3}"/>
              </a:ext>
            </a:extLst>
          </p:cNvPr>
          <p:cNvSpPr>
            <a:spLocks noGrp="1" noChangeArrowheads="1"/>
          </p:cNvSpPr>
          <p:nvPr>
            <p:ph type="ctrTitle"/>
          </p:nvPr>
        </p:nvSpPr>
        <p:spPr>
          <a:xfrm>
            <a:off x="2209800" y="1219200"/>
            <a:ext cx="7772400" cy="1143000"/>
          </a:xfrm>
        </p:spPr>
        <p:txBody>
          <a:bodyPr>
            <a:normAutofit fontScale="90000"/>
          </a:bodyPr>
          <a:lstStyle/>
          <a:p>
            <a:pPr eaLnBrk="1" hangingPunct="1"/>
            <a:r>
              <a:rPr lang="en-US" altLang="ko-KR">
                <a:ea typeface="굴림" panose="020B0503020000020004" pitchFamily="34" charset="-127"/>
              </a:rPr>
              <a:t>CSE 303</a:t>
            </a:r>
            <a:br>
              <a:rPr lang="en-US" altLang="ko-KR">
                <a:ea typeface="굴림" panose="020B0503020000020004" pitchFamily="34" charset="-127"/>
              </a:rPr>
            </a:br>
            <a:r>
              <a:rPr lang="en-US" altLang="ko-KR">
                <a:ea typeface="굴림" panose="020B0503020000020004" pitchFamily="34" charset="-127"/>
              </a:rPr>
              <a:t>Data  Communications</a:t>
            </a:r>
          </a:p>
        </p:txBody>
      </p:sp>
      <p:sp>
        <p:nvSpPr>
          <p:cNvPr id="7171" name="Rectangle 3">
            <a:extLst>
              <a:ext uri="{FF2B5EF4-FFF2-40B4-BE49-F238E27FC236}">
                <a16:creationId xmlns:a16="http://schemas.microsoft.com/office/drawing/2014/main" id="{879F5310-A796-457E-80D4-F8EEBE9C1917}"/>
              </a:ext>
            </a:extLst>
          </p:cNvPr>
          <p:cNvSpPr>
            <a:spLocks noGrp="1" noChangeArrowheads="1"/>
          </p:cNvSpPr>
          <p:nvPr>
            <p:ph type="subTitle" idx="1"/>
          </p:nvPr>
        </p:nvSpPr>
        <p:spPr>
          <a:xfrm>
            <a:off x="2667001" y="2928938"/>
            <a:ext cx="7389813" cy="2743200"/>
          </a:xfrm>
        </p:spPr>
        <p:txBody>
          <a:bodyPr/>
          <a:lstStyle/>
          <a:p>
            <a:pPr marL="533400" indent="-533400" algn="l"/>
            <a:r>
              <a:rPr lang="en-US" altLang="ko-KR">
                <a:ea typeface="굴림" panose="020B0503020000020004" pitchFamily="34" charset="-127"/>
              </a:rPr>
              <a:t>Reference Book: Data Communications and Networking</a:t>
            </a:r>
          </a:p>
          <a:p>
            <a:pPr marL="533400" indent="-533400" algn="l"/>
            <a:r>
              <a:rPr lang="en-US" altLang="ko-KR">
                <a:ea typeface="굴림" panose="020B0503020000020004" pitchFamily="34" charset="-127"/>
              </a:rPr>
              <a:t>          		    Behrouz A. Forouzan, 4</a:t>
            </a:r>
            <a:r>
              <a:rPr lang="en-US" altLang="ko-KR" baseline="30000">
                <a:ea typeface="굴림" panose="020B0503020000020004" pitchFamily="34" charset="-127"/>
              </a:rPr>
              <a:t>th</a:t>
            </a:r>
            <a:r>
              <a:rPr lang="en-US" altLang="ko-KR">
                <a:ea typeface="굴림" panose="020B0503020000020004" pitchFamily="34" charset="-127"/>
              </a:rPr>
              <a:t> Edition</a:t>
            </a:r>
          </a:p>
          <a:p>
            <a:pPr marL="533400" indent="-533400" algn="l"/>
            <a:r>
              <a:rPr lang="en-US" altLang="ko-KR">
                <a:ea typeface="굴림" panose="020B0503020000020004" pitchFamily="34" charset="-127"/>
              </a:rPr>
              <a:t>         		    McGraw-Hill</a:t>
            </a:r>
          </a:p>
        </p:txBody>
      </p:sp>
    </p:spTree>
    <p:extLst>
      <p:ext uri="{BB962C8B-B14F-4D97-AF65-F5344CB8AC3E}">
        <p14:creationId xmlns:p14="http://schemas.microsoft.com/office/powerpoint/2010/main" val="3684213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6523FF0E-4C6E-451F-906E-64CA2FBDA78A}"/>
              </a:ext>
            </a:extLst>
          </p:cNvPr>
          <p:cNvSpPr>
            <a:spLocks noGrp="1" noChangeArrowheads="1"/>
          </p:cNvSpPr>
          <p:nvPr>
            <p:ph type="title"/>
          </p:nvPr>
        </p:nvSpPr>
        <p:spPr/>
        <p:txBody>
          <a:bodyPr/>
          <a:lstStyle/>
          <a:p>
            <a:pPr eaLnBrk="1" hangingPunct="1">
              <a:defRPr/>
            </a:pPr>
            <a:r>
              <a:rPr lang="en-US" altLang="ko-KR"/>
              <a:t>Type of Connection</a:t>
            </a:r>
          </a:p>
        </p:txBody>
      </p:sp>
      <p:sp>
        <p:nvSpPr>
          <p:cNvPr id="16387" name="Rectangle 8">
            <a:extLst>
              <a:ext uri="{FF2B5EF4-FFF2-40B4-BE49-F238E27FC236}">
                <a16:creationId xmlns:a16="http://schemas.microsoft.com/office/drawing/2014/main" id="{0DCD17B0-CEBE-4B67-80D3-5C4E5BECBFE7}"/>
              </a:ext>
            </a:extLst>
          </p:cNvPr>
          <p:cNvSpPr>
            <a:spLocks noGrp="1" noChangeArrowheads="1"/>
          </p:cNvSpPr>
          <p:nvPr>
            <p:ph sz="half" idx="1"/>
          </p:nvPr>
        </p:nvSpPr>
        <p:spPr>
          <a:xfrm>
            <a:off x="2135188" y="1557339"/>
            <a:ext cx="7772400" cy="4200525"/>
          </a:xfrm>
        </p:spPr>
        <p:txBody>
          <a:bodyPr/>
          <a:lstStyle/>
          <a:p>
            <a:pPr eaLnBrk="1" hangingPunct="1"/>
            <a:r>
              <a:rPr lang="en-US" altLang="ko-KR" sz="2400">
                <a:ea typeface="굴림" panose="020B0503020000020004" pitchFamily="34" charset="-127"/>
              </a:rPr>
              <a:t>Point-to-point</a:t>
            </a:r>
          </a:p>
          <a:p>
            <a:pPr lvl="1" eaLnBrk="1" hangingPunct="1"/>
            <a:r>
              <a:rPr lang="en-US" altLang="ko-KR" sz="2000">
                <a:ea typeface="굴림" panose="020B0503020000020004" pitchFamily="34" charset="-127"/>
              </a:rPr>
              <a:t>Dedicated link between two devices</a:t>
            </a:r>
          </a:p>
          <a:p>
            <a:pPr lvl="1" eaLnBrk="1" hangingPunct="1"/>
            <a:r>
              <a:rPr lang="en-US" altLang="ko-KR" sz="2000">
                <a:ea typeface="굴림" panose="020B0503020000020004" pitchFamily="34" charset="-127"/>
              </a:rPr>
              <a:t>The entire capacity of the channel is reserved</a:t>
            </a:r>
          </a:p>
          <a:p>
            <a:pPr lvl="1" eaLnBrk="1" hangingPunct="1"/>
            <a:r>
              <a:rPr lang="en-US" altLang="ko-KR" sz="2000">
                <a:ea typeface="굴림" panose="020B0503020000020004" pitchFamily="34" charset="-127"/>
              </a:rPr>
              <a:t>Ex) Microwave link, TV remote control </a:t>
            </a:r>
          </a:p>
          <a:p>
            <a:pPr lvl="1" eaLnBrk="1" hangingPunct="1"/>
            <a:endParaRPr lang="en-US" altLang="ko-KR" sz="2000">
              <a:ea typeface="굴림" panose="020B0503020000020004" pitchFamily="34" charset="-127"/>
            </a:endParaRPr>
          </a:p>
          <a:p>
            <a:pPr eaLnBrk="1" hangingPunct="1"/>
            <a:r>
              <a:rPr lang="en-US" altLang="ko-KR" sz="2400">
                <a:ea typeface="굴림" panose="020B0503020000020004" pitchFamily="34" charset="-127"/>
              </a:rPr>
              <a:t>Multipoint </a:t>
            </a:r>
          </a:p>
          <a:p>
            <a:pPr lvl="1" eaLnBrk="1" hangingPunct="1"/>
            <a:r>
              <a:rPr lang="en-US" altLang="ko-KR" sz="1800">
                <a:ea typeface="굴림" panose="020B0503020000020004" pitchFamily="34" charset="-127"/>
              </a:rPr>
              <a:t>More than two devices share a single link</a:t>
            </a:r>
          </a:p>
          <a:p>
            <a:pPr lvl="1" eaLnBrk="1" hangingPunct="1"/>
            <a:r>
              <a:rPr lang="en-US" altLang="ko-KR" sz="1800">
                <a:ea typeface="굴림" panose="020B0503020000020004" pitchFamily="34" charset="-127"/>
              </a:rPr>
              <a:t>Capacity of the channel is either</a:t>
            </a:r>
          </a:p>
          <a:p>
            <a:pPr lvl="2" eaLnBrk="1" hangingPunct="1"/>
            <a:r>
              <a:rPr lang="en-US" altLang="ko-KR" i="1">
                <a:ea typeface="굴림" panose="020B0503020000020004" pitchFamily="34" charset="-127"/>
              </a:rPr>
              <a:t>Spatially shared</a:t>
            </a:r>
            <a:r>
              <a:rPr lang="en-US" altLang="ko-KR">
                <a:ea typeface="굴림" panose="020B0503020000020004" pitchFamily="34" charset="-127"/>
              </a:rPr>
              <a:t>: Devices can use the link simultaneously</a:t>
            </a:r>
          </a:p>
          <a:p>
            <a:pPr lvl="2" eaLnBrk="1" hangingPunct="1"/>
            <a:r>
              <a:rPr lang="en-US" altLang="ko-KR" i="1">
                <a:ea typeface="굴림" panose="020B0503020000020004" pitchFamily="34" charset="-127"/>
              </a:rPr>
              <a:t>Timeshare</a:t>
            </a:r>
            <a:r>
              <a:rPr lang="en-US" altLang="ko-KR">
                <a:ea typeface="굴림" panose="020B0503020000020004" pitchFamily="34" charset="-127"/>
              </a:rPr>
              <a:t>: Users take turns</a:t>
            </a:r>
          </a:p>
          <a:p>
            <a:pPr lvl="1" eaLnBrk="1" hangingPunct="1"/>
            <a:endParaRPr lang="en-US" altLang="ko-KR" sz="2000">
              <a:ea typeface="굴림" panose="020B0503020000020004" pitchFamily="34" charset="-127"/>
            </a:endParaRPr>
          </a:p>
        </p:txBody>
      </p:sp>
    </p:spTree>
    <p:extLst>
      <p:ext uri="{BB962C8B-B14F-4D97-AF65-F5344CB8AC3E}">
        <p14:creationId xmlns:p14="http://schemas.microsoft.com/office/powerpoint/2010/main" val="3697448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2" name="Rectangle 6">
            <a:extLst>
              <a:ext uri="{FF2B5EF4-FFF2-40B4-BE49-F238E27FC236}">
                <a16:creationId xmlns:a16="http://schemas.microsoft.com/office/drawing/2014/main" id="{E86BDAFB-6B3C-4C0D-8558-F9449CA825A8}"/>
              </a:ext>
            </a:extLst>
          </p:cNvPr>
          <p:cNvSpPr>
            <a:spLocks noGrp="1" noChangeArrowheads="1"/>
          </p:cNvSpPr>
          <p:nvPr>
            <p:ph type="title"/>
          </p:nvPr>
        </p:nvSpPr>
        <p:spPr/>
        <p:txBody>
          <a:bodyPr/>
          <a:lstStyle/>
          <a:p>
            <a:pPr eaLnBrk="1" hangingPunct="1">
              <a:defRPr/>
            </a:pPr>
            <a:r>
              <a:rPr lang="en-US" altLang="ko-KR"/>
              <a:t>Physical Topology</a:t>
            </a:r>
          </a:p>
        </p:txBody>
      </p:sp>
      <p:pic>
        <p:nvPicPr>
          <p:cNvPr id="17411" name="Picture 9">
            <a:extLst>
              <a:ext uri="{FF2B5EF4-FFF2-40B4-BE49-F238E27FC236}">
                <a16:creationId xmlns:a16="http://schemas.microsoft.com/office/drawing/2014/main" id="{81F01D19-E15B-4A5D-B98E-64895F4DADF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855914" y="2492375"/>
            <a:ext cx="6262687" cy="2135188"/>
          </a:xfrm>
          <a:noFill/>
        </p:spPr>
      </p:pic>
    </p:spTree>
    <p:extLst>
      <p:ext uri="{BB962C8B-B14F-4D97-AF65-F5344CB8AC3E}">
        <p14:creationId xmlns:p14="http://schemas.microsoft.com/office/powerpoint/2010/main" val="3869091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276E7769-EDEC-4A08-B5F6-76CC248105B7}"/>
              </a:ext>
            </a:extLst>
          </p:cNvPr>
          <p:cNvSpPr>
            <a:spLocks noGrp="1" noChangeArrowheads="1"/>
          </p:cNvSpPr>
          <p:nvPr>
            <p:ph type="title"/>
          </p:nvPr>
        </p:nvSpPr>
        <p:spPr/>
        <p:txBody>
          <a:bodyPr/>
          <a:lstStyle/>
          <a:p>
            <a:pPr eaLnBrk="1" hangingPunct="1">
              <a:defRPr/>
            </a:pPr>
            <a:r>
              <a:rPr lang="en-US" altLang="ko-KR"/>
              <a:t>Mesh Topology</a:t>
            </a:r>
          </a:p>
        </p:txBody>
      </p:sp>
      <p:sp>
        <p:nvSpPr>
          <p:cNvPr id="18435" name="Rectangle 3">
            <a:extLst>
              <a:ext uri="{FF2B5EF4-FFF2-40B4-BE49-F238E27FC236}">
                <a16:creationId xmlns:a16="http://schemas.microsoft.com/office/drawing/2014/main" id="{BF97F2A1-9F23-420F-A9B2-18917E934741}"/>
              </a:ext>
            </a:extLst>
          </p:cNvPr>
          <p:cNvSpPr>
            <a:spLocks noGrp="1" noChangeArrowheads="1"/>
          </p:cNvSpPr>
          <p:nvPr>
            <p:ph type="body" sz="half" idx="1"/>
          </p:nvPr>
        </p:nvSpPr>
        <p:spPr/>
        <p:txBody>
          <a:bodyPr/>
          <a:lstStyle/>
          <a:p>
            <a:pPr eaLnBrk="1" hangingPunct="1"/>
            <a:r>
              <a:rPr lang="en-AU" altLang="ko-KR" sz="2000">
                <a:ea typeface="바탕체" panose="020B0503020000020004" pitchFamily="49" charset="-127"/>
              </a:rPr>
              <a:t>Dedicated point-to-point link to every other nodes</a:t>
            </a:r>
            <a:r>
              <a:rPr lang="en-US" altLang="ko-KR" sz="2000">
                <a:ea typeface="굴림" panose="020B0503020000020004" pitchFamily="34" charset="-127"/>
              </a:rPr>
              <a:t> </a:t>
            </a:r>
          </a:p>
          <a:p>
            <a:pPr eaLnBrk="1" hangingPunct="1"/>
            <a:r>
              <a:rPr lang="en-AU" altLang="ko-KR" sz="2000">
                <a:ea typeface="바탕체" panose="020B0503020000020004" pitchFamily="49" charset="-127"/>
              </a:rPr>
              <a:t>A mesh network with </a:t>
            </a:r>
            <a:r>
              <a:rPr lang="en-AU" altLang="ko-KR" sz="2000" i="1">
                <a:ea typeface="바탕체" panose="020B0503020000020004" pitchFamily="49" charset="-127"/>
              </a:rPr>
              <a:t>n</a:t>
            </a:r>
            <a:r>
              <a:rPr lang="en-AU" altLang="ko-KR" sz="2000">
                <a:ea typeface="바탕체" panose="020B0503020000020004" pitchFamily="49" charset="-127"/>
              </a:rPr>
              <a:t> nodes has </a:t>
            </a:r>
            <a:r>
              <a:rPr lang="en-AU" altLang="ko-KR" sz="2000" i="1">
                <a:ea typeface="바탕체" panose="020B0503020000020004" pitchFamily="49" charset="-127"/>
              </a:rPr>
              <a:t>n(n-1)/2</a:t>
            </a:r>
            <a:r>
              <a:rPr lang="en-AU" altLang="ko-KR" sz="2000">
                <a:ea typeface="바탕체" panose="020B0503020000020004" pitchFamily="49" charset="-127"/>
              </a:rPr>
              <a:t> links.  A node has </a:t>
            </a:r>
            <a:r>
              <a:rPr lang="en-AU" altLang="ko-KR" sz="2000" i="1">
                <a:ea typeface="바탕체" panose="020B0503020000020004" pitchFamily="49" charset="-127"/>
              </a:rPr>
              <a:t>n-1</a:t>
            </a:r>
            <a:r>
              <a:rPr lang="en-AU" altLang="ko-KR" sz="2000">
                <a:ea typeface="바탕체" panose="020B0503020000020004" pitchFamily="49" charset="-127"/>
              </a:rPr>
              <a:t> I/O ports (links)</a:t>
            </a:r>
            <a:r>
              <a:rPr lang="en-US" altLang="ko-KR" sz="2000">
                <a:ea typeface="굴림" panose="020B0503020000020004" pitchFamily="34" charset="-127"/>
              </a:rPr>
              <a:t> </a:t>
            </a:r>
          </a:p>
          <a:p>
            <a:pPr eaLnBrk="1" hangingPunct="1"/>
            <a:r>
              <a:rPr lang="en-AU" altLang="ko-KR" sz="2000">
                <a:ea typeface="바탕체" panose="020B0503020000020004" pitchFamily="49" charset="-127"/>
              </a:rPr>
              <a:t>Advantages: No traffic problems, robust, security, easy fault identification</a:t>
            </a:r>
            <a:r>
              <a:rPr lang="en-US" altLang="ko-KR" sz="2000">
                <a:ea typeface="굴림" panose="020B0503020000020004" pitchFamily="34" charset="-127"/>
              </a:rPr>
              <a:t> &amp; isolation</a:t>
            </a:r>
          </a:p>
          <a:p>
            <a:pPr eaLnBrk="1" hangingPunct="1"/>
            <a:r>
              <a:rPr lang="en-AU" altLang="ko-KR" sz="2000">
                <a:ea typeface="바탕체" panose="020B0503020000020004" pitchFamily="49" charset="-127"/>
              </a:rPr>
              <a:t>Disadvantages: Difficult installation/reconfiguration, space, cost</a:t>
            </a:r>
            <a:r>
              <a:rPr lang="en-US" altLang="ko-KR" sz="2000">
                <a:ea typeface="굴림" panose="020B0503020000020004" pitchFamily="34" charset="-127"/>
              </a:rPr>
              <a:t> </a:t>
            </a:r>
          </a:p>
        </p:txBody>
      </p:sp>
      <p:pic>
        <p:nvPicPr>
          <p:cNvPr id="18436" name="Picture 8">
            <a:extLst>
              <a:ext uri="{FF2B5EF4-FFF2-40B4-BE49-F238E27FC236}">
                <a16:creationId xmlns:a16="http://schemas.microsoft.com/office/drawing/2014/main" id="{164D87D8-492D-43B8-BA83-AE97BDC2C4C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383338" y="2433638"/>
            <a:ext cx="3384550" cy="2514600"/>
          </a:xfrm>
          <a:noFill/>
        </p:spPr>
      </p:pic>
    </p:spTree>
    <p:extLst>
      <p:ext uri="{BB962C8B-B14F-4D97-AF65-F5344CB8AC3E}">
        <p14:creationId xmlns:p14="http://schemas.microsoft.com/office/powerpoint/2010/main" val="1201004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CC39E61E-8B15-4649-855E-2D7D7A69CDE3}"/>
              </a:ext>
            </a:extLst>
          </p:cNvPr>
          <p:cNvSpPr>
            <a:spLocks noGrp="1" noChangeArrowheads="1"/>
          </p:cNvSpPr>
          <p:nvPr>
            <p:ph type="title"/>
          </p:nvPr>
        </p:nvSpPr>
        <p:spPr/>
        <p:txBody>
          <a:bodyPr/>
          <a:lstStyle/>
          <a:p>
            <a:pPr eaLnBrk="1" hangingPunct="1">
              <a:defRPr/>
            </a:pPr>
            <a:r>
              <a:rPr lang="en-US" altLang="ko-KR"/>
              <a:t>Star Topology</a:t>
            </a:r>
          </a:p>
        </p:txBody>
      </p:sp>
      <p:sp>
        <p:nvSpPr>
          <p:cNvPr id="19459" name="Rectangle 3">
            <a:extLst>
              <a:ext uri="{FF2B5EF4-FFF2-40B4-BE49-F238E27FC236}">
                <a16:creationId xmlns:a16="http://schemas.microsoft.com/office/drawing/2014/main" id="{75C276B7-3E8C-42C0-90F2-98248FACE999}"/>
              </a:ext>
            </a:extLst>
          </p:cNvPr>
          <p:cNvSpPr>
            <a:spLocks noGrp="1" noChangeArrowheads="1"/>
          </p:cNvSpPr>
          <p:nvPr>
            <p:ph type="body" sz="half" idx="1"/>
          </p:nvPr>
        </p:nvSpPr>
        <p:spPr/>
        <p:txBody>
          <a:bodyPr/>
          <a:lstStyle/>
          <a:p>
            <a:pPr eaLnBrk="1" hangingPunct="1"/>
            <a:r>
              <a:rPr lang="en-AU" altLang="ko-KR" sz="2000">
                <a:ea typeface="바탕체" panose="020B0503020000020004" pitchFamily="49" charset="-127"/>
              </a:rPr>
              <a:t>Dedicated point-to-point link </a:t>
            </a:r>
            <a:r>
              <a:rPr lang="en-AU" altLang="ko-KR" sz="2000" i="1">
                <a:ea typeface="바탕체" panose="020B0503020000020004" pitchFamily="49" charset="-127"/>
              </a:rPr>
              <a:t>only to</a:t>
            </a:r>
            <a:r>
              <a:rPr lang="en-AU" altLang="ko-KR" sz="2000">
                <a:ea typeface="바탕체" panose="020B0503020000020004" pitchFamily="49" charset="-127"/>
              </a:rPr>
              <a:t> a central controller, called a </a:t>
            </a:r>
            <a:r>
              <a:rPr lang="en-AU" altLang="ko-KR" sz="2000" b="1" i="1">
                <a:ea typeface="바탕체" panose="020B0503020000020004" pitchFamily="49" charset="-127"/>
              </a:rPr>
              <a:t>hub</a:t>
            </a:r>
            <a:r>
              <a:rPr lang="en-US" altLang="ko-KR" sz="2000">
                <a:ea typeface="굴림" panose="020B0503020000020004" pitchFamily="34" charset="-127"/>
              </a:rPr>
              <a:t> </a:t>
            </a:r>
          </a:p>
          <a:p>
            <a:pPr eaLnBrk="1" hangingPunct="1"/>
            <a:r>
              <a:rPr lang="en-US" altLang="ko-KR" sz="2000">
                <a:ea typeface="굴림" panose="020B0503020000020004" pitchFamily="34" charset="-127"/>
              </a:rPr>
              <a:t>Hub acts as an exchange: No direct traffic between devices</a:t>
            </a:r>
          </a:p>
          <a:p>
            <a:pPr eaLnBrk="1" hangingPunct="1"/>
            <a:r>
              <a:rPr lang="en-AU" altLang="ko-KR" sz="2000">
                <a:ea typeface="바탕체" panose="020B0503020000020004" pitchFamily="49" charset="-127"/>
              </a:rPr>
              <a:t>Advantages: Less expensive, robust</a:t>
            </a:r>
            <a:r>
              <a:rPr lang="en-US" altLang="ko-KR" sz="2000">
                <a:ea typeface="굴림" panose="020B0503020000020004" pitchFamily="34" charset="-127"/>
              </a:rPr>
              <a:t> </a:t>
            </a:r>
          </a:p>
          <a:p>
            <a:pPr eaLnBrk="1" hangingPunct="1"/>
            <a:r>
              <a:rPr lang="en-US" altLang="ko-KR" sz="2000">
                <a:ea typeface="굴림" panose="020B0503020000020004" pitchFamily="34" charset="-127"/>
              </a:rPr>
              <a:t>Disadvantages: dependency of the whole on one single point, the hub </a:t>
            </a:r>
          </a:p>
        </p:txBody>
      </p:sp>
      <p:pic>
        <p:nvPicPr>
          <p:cNvPr id="19460" name="Picture 8">
            <a:extLst>
              <a:ext uri="{FF2B5EF4-FFF2-40B4-BE49-F238E27FC236}">
                <a16:creationId xmlns:a16="http://schemas.microsoft.com/office/drawing/2014/main" id="{8EBD6626-427A-4730-B3ED-FAE7B3D6D2B6}"/>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935413" y="3357563"/>
            <a:ext cx="3930650" cy="2095500"/>
          </a:xfrm>
          <a:noFill/>
        </p:spPr>
      </p:pic>
    </p:spTree>
    <p:extLst>
      <p:ext uri="{BB962C8B-B14F-4D97-AF65-F5344CB8AC3E}">
        <p14:creationId xmlns:p14="http://schemas.microsoft.com/office/powerpoint/2010/main" val="1837097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E6E41658-DD45-4FB7-BB52-757A544B9567}"/>
              </a:ext>
            </a:extLst>
          </p:cNvPr>
          <p:cNvSpPr>
            <a:spLocks noGrp="1" noChangeArrowheads="1"/>
          </p:cNvSpPr>
          <p:nvPr>
            <p:ph type="title"/>
          </p:nvPr>
        </p:nvSpPr>
        <p:spPr/>
        <p:txBody>
          <a:bodyPr/>
          <a:lstStyle/>
          <a:p>
            <a:pPr eaLnBrk="1" hangingPunct="1">
              <a:defRPr/>
            </a:pPr>
            <a:r>
              <a:rPr lang="en-US" altLang="ko-KR"/>
              <a:t>Bus Topology</a:t>
            </a:r>
          </a:p>
        </p:txBody>
      </p:sp>
      <p:sp>
        <p:nvSpPr>
          <p:cNvPr id="20483" name="Rectangle 3">
            <a:extLst>
              <a:ext uri="{FF2B5EF4-FFF2-40B4-BE49-F238E27FC236}">
                <a16:creationId xmlns:a16="http://schemas.microsoft.com/office/drawing/2014/main" id="{F4F5B167-8668-40B3-BD56-706EDEC316E7}"/>
              </a:ext>
            </a:extLst>
          </p:cNvPr>
          <p:cNvSpPr>
            <a:spLocks noGrp="1" noChangeArrowheads="1"/>
          </p:cNvSpPr>
          <p:nvPr>
            <p:ph type="body" sz="half" idx="1"/>
          </p:nvPr>
        </p:nvSpPr>
        <p:spPr/>
        <p:txBody>
          <a:bodyPr>
            <a:normAutofit lnSpcReduction="10000"/>
          </a:bodyPr>
          <a:lstStyle/>
          <a:p>
            <a:pPr eaLnBrk="1" hangingPunct="1"/>
            <a:r>
              <a:rPr lang="en-AU" altLang="ko-KR" sz="2000">
                <a:ea typeface="바탕체" panose="020B0503020000020004" pitchFamily="49" charset="-127"/>
              </a:rPr>
              <a:t>One long cable that links all nodes</a:t>
            </a:r>
            <a:r>
              <a:rPr lang="en-US" altLang="ko-KR" sz="2000">
                <a:ea typeface="굴림" panose="020B0503020000020004" pitchFamily="34" charset="-127"/>
              </a:rPr>
              <a:t> </a:t>
            </a:r>
          </a:p>
          <a:p>
            <a:pPr eaLnBrk="1" hangingPunct="1"/>
            <a:r>
              <a:rPr lang="en-AU" altLang="ko-KR" sz="2000">
                <a:ea typeface="바탕체" panose="020B0503020000020004" pitchFamily="49" charset="-127"/>
              </a:rPr>
              <a:t>tap, drop line, cable end</a:t>
            </a:r>
          </a:p>
          <a:p>
            <a:pPr eaLnBrk="1" hangingPunct="1"/>
            <a:r>
              <a:rPr lang="en-AU" altLang="ko-KR" sz="2000">
                <a:ea typeface="바탕체" panose="020B0503020000020004" pitchFamily="49" charset="-127"/>
              </a:rPr>
              <a:t>limit on the # of devices, distance between nodes</a:t>
            </a:r>
            <a:r>
              <a:rPr lang="en-US" altLang="ko-KR" sz="2000">
                <a:ea typeface="바탕체" panose="020B0503020000020004" pitchFamily="49" charset="-127"/>
              </a:rPr>
              <a:t> </a:t>
            </a:r>
          </a:p>
          <a:p>
            <a:pPr eaLnBrk="1" hangingPunct="1"/>
            <a:r>
              <a:rPr lang="en-AU" altLang="ko-KR" sz="2000">
                <a:ea typeface="바탕체" panose="020B0503020000020004" pitchFamily="49" charset="-127"/>
              </a:rPr>
              <a:t>Advantages: Easy installation, cheap</a:t>
            </a:r>
            <a:r>
              <a:rPr lang="en-US" altLang="ko-KR" sz="2000">
                <a:ea typeface="바탕체" panose="020B0503020000020004" pitchFamily="49" charset="-127"/>
              </a:rPr>
              <a:t> </a:t>
            </a:r>
          </a:p>
          <a:p>
            <a:pPr eaLnBrk="1" hangingPunct="1"/>
            <a:r>
              <a:rPr lang="en-AU" altLang="ko-KR" sz="2000">
                <a:ea typeface="바탕체" panose="020B0503020000020004" pitchFamily="49" charset="-127"/>
              </a:rPr>
              <a:t>Disadvantages: Difficult reconfiguration, no fault isolation, a fault or break in the bus stops all transmission</a:t>
            </a:r>
            <a:endParaRPr lang="en-US" altLang="ko-KR" sz="2000">
              <a:ea typeface="바탕체" panose="020B0503020000020004" pitchFamily="49" charset="-127"/>
            </a:endParaRPr>
          </a:p>
        </p:txBody>
      </p:sp>
      <p:pic>
        <p:nvPicPr>
          <p:cNvPr id="20484" name="Picture 8">
            <a:extLst>
              <a:ext uri="{FF2B5EF4-FFF2-40B4-BE49-F238E27FC236}">
                <a16:creationId xmlns:a16="http://schemas.microsoft.com/office/drawing/2014/main" id="{10C00C11-C40E-44C2-9802-27FE01B13123}"/>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566988" y="4221163"/>
            <a:ext cx="6623050" cy="1401762"/>
          </a:xfrm>
          <a:noFill/>
        </p:spPr>
      </p:pic>
    </p:spTree>
    <p:extLst>
      <p:ext uri="{BB962C8B-B14F-4D97-AF65-F5344CB8AC3E}">
        <p14:creationId xmlns:p14="http://schemas.microsoft.com/office/powerpoint/2010/main" val="742111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BDC51C0C-4F1C-407C-8C03-CDAADDE37D4C}"/>
              </a:ext>
            </a:extLst>
          </p:cNvPr>
          <p:cNvSpPr>
            <a:spLocks noGrp="1" noChangeArrowheads="1"/>
          </p:cNvSpPr>
          <p:nvPr>
            <p:ph type="title"/>
          </p:nvPr>
        </p:nvSpPr>
        <p:spPr/>
        <p:txBody>
          <a:bodyPr/>
          <a:lstStyle/>
          <a:p>
            <a:pPr eaLnBrk="1" hangingPunct="1">
              <a:defRPr/>
            </a:pPr>
            <a:r>
              <a:rPr lang="en-US" altLang="ko-KR"/>
              <a:t>Ring Topology</a:t>
            </a:r>
          </a:p>
        </p:txBody>
      </p:sp>
      <p:sp>
        <p:nvSpPr>
          <p:cNvPr id="21507" name="Rectangle 3">
            <a:extLst>
              <a:ext uri="{FF2B5EF4-FFF2-40B4-BE49-F238E27FC236}">
                <a16:creationId xmlns:a16="http://schemas.microsoft.com/office/drawing/2014/main" id="{CA5AE9AD-3AF7-4F5D-82BA-20A9CB897235}"/>
              </a:ext>
            </a:extLst>
          </p:cNvPr>
          <p:cNvSpPr>
            <a:spLocks noGrp="1" noChangeArrowheads="1"/>
          </p:cNvSpPr>
          <p:nvPr>
            <p:ph type="body" sz="half" idx="1"/>
          </p:nvPr>
        </p:nvSpPr>
        <p:spPr/>
        <p:txBody>
          <a:bodyPr/>
          <a:lstStyle/>
          <a:p>
            <a:pPr eaLnBrk="1" hangingPunct="1"/>
            <a:r>
              <a:rPr lang="en-AU" altLang="ko-KR" sz="2000">
                <a:ea typeface="바탕체" panose="020B0503020000020004" pitchFamily="49" charset="-127"/>
              </a:rPr>
              <a:t>Dedicated point-to-point link only with the two nodes on each sides</a:t>
            </a:r>
            <a:r>
              <a:rPr lang="en-US" altLang="ko-KR" sz="2000">
                <a:ea typeface="굴림" panose="020B0503020000020004" pitchFamily="34" charset="-127"/>
              </a:rPr>
              <a:t> </a:t>
            </a:r>
          </a:p>
          <a:p>
            <a:pPr eaLnBrk="1" hangingPunct="1"/>
            <a:r>
              <a:rPr lang="en-AU" altLang="ko-KR" sz="2000">
                <a:ea typeface="바탕체" panose="020B0503020000020004" pitchFamily="49" charset="-127"/>
              </a:rPr>
              <a:t>One direction, repeater</a:t>
            </a:r>
            <a:r>
              <a:rPr lang="en-US" altLang="ko-KR" sz="2000">
                <a:ea typeface="굴림" panose="020B0503020000020004" pitchFamily="34" charset="-127"/>
              </a:rPr>
              <a:t> </a:t>
            </a:r>
          </a:p>
          <a:p>
            <a:pPr eaLnBrk="1" hangingPunct="1"/>
            <a:r>
              <a:rPr lang="en-AU" altLang="ko-KR" sz="2000">
                <a:ea typeface="바탕체" panose="020B0503020000020004" pitchFamily="49" charset="-127"/>
              </a:rPr>
              <a:t>Advantages: Easy reconfiguration, fault isolation</a:t>
            </a:r>
            <a:endParaRPr lang="en-US" altLang="ko-KR" sz="2000">
              <a:ea typeface="굴림" panose="020B0503020000020004" pitchFamily="34" charset="-127"/>
            </a:endParaRPr>
          </a:p>
          <a:p>
            <a:pPr eaLnBrk="1" hangingPunct="1"/>
            <a:r>
              <a:rPr lang="en-US" altLang="ko-KR" sz="2000">
                <a:ea typeface="굴림" panose="020B0503020000020004" pitchFamily="34" charset="-127"/>
              </a:rPr>
              <a:t>Disadvantage: Unidirectional traffic, a break in the ring cab disable the entire network</a:t>
            </a:r>
          </a:p>
        </p:txBody>
      </p:sp>
      <p:pic>
        <p:nvPicPr>
          <p:cNvPr id="21508" name="Picture 8">
            <a:extLst>
              <a:ext uri="{FF2B5EF4-FFF2-40B4-BE49-F238E27FC236}">
                <a16:creationId xmlns:a16="http://schemas.microsoft.com/office/drawing/2014/main" id="{FBB74868-E833-400F-900A-DA498511B796}"/>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071814" y="3644900"/>
            <a:ext cx="5813425" cy="2095500"/>
          </a:xfrm>
          <a:noFill/>
        </p:spPr>
      </p:pic>
    </p:spTree>
    <p:extLst>
      <p:ext uri="{BB962C8B-B14F-4D97-AF65-F5344CB8AC3E}">
        <p14:creationId xmlns:p14="http://schemas.microsoft.com/office/powerpoint/2010/main" val="1715727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F19F330A-C9E1-43BC-8ED6-8BE3FFE6BE72}"/>
              </a:ext>
            </a:extLst>
          </p:cNvPr>
          <p:cNvSpPr>
            <a:spLocks noGrp="1" noChangeArrowheads="1"/>
          </p:cNvSpPr>
          <p:nvPr>
            <p:ph type="title"/>
          </p:nvPr>
        </p:nvSpPr>
        <p:spPr/>
        <p:txBody>
          <a:bodyPr/>
          <a:lstStyle/>
          <a:p>
            <a:pPr eaLnBrk="1" hangingPunct="1">
              <a:defRPr/>
            </a:pPr>
            <a:r>
              <a:rPr lang="en-US" altLang="ko-KR"/>
              <a:t>Hybrid Topology</a:t>
            </a:r>
          </a:p>
        </p:txBody>
      </p:sp>
      <p:sp>
        <p:nvSpPr>
          <p:cNvPr id="22531" name="Rectangle 3">
            <a:extLst>
              <a:ext uri="{FF2B5EF4-FFF2-40B4-BE49-F238E27FC236}">
                <a16:creationId xmlns:a16="http://schemas.microsoft.com/office/drawing/2014/main" id="{BCB5A3B2-62E0-4912-93FF-093D89AE7293}"/>
              </a:ext>
            </a:extLst>
          </p:cNvPr>
          <p:cNvSpPr>
            <a:spLocks noGrp="1" noChangeArrowheads="1"/>
          </p:cNvSpPr>
          <p:nvPr>
            <p:ph type="body" sz="half" idx="1"/>
          </p:nvPr>
        </p:nvSpPr>
        <p:spPr>
          <a:xfrm>
            <a:off x="2209800" y="1676400"/>
            <a:ext cx="7772400" cy="889000"/>
          </a:xfrm>
        </p:spPr>
        <p:txBody>
          <a:bodyPr>
            <a:normAutofit fontScale="92500" lnSpcReduction="20000"/>
          </a:bodyPr>
          <a:lstStyle/>
          <a:p>
            <a:pPr eaLnBrk="1" hangingPunct="1"/>
            <a:r>
              <a:rPr lang="en-AU" altLang="ko-KR" sz="2000">
                <a:ea typeface="바탕체" panose="020B0503020000020004" pitchFamily="49" charset="-127"/>
              </a:rPr>
              <a:t>Example: Main star topology with each branch connecting several stations in a bus topology</a:t>
            </a:r>
          </a:p>
          <a:p>
            <a:pPr eaLnBrk="1" hangingPunct="1"/>
            <a:r>
              <a:rPr lang="en-AU" altLang="ko-KR" sz="2000">
                <a:ea typeface="바탕체" panose="020B0503020000020004" pitchFamily="49" charset="-127"/>
              </a:rPr>
              <a:t>To share the advantages from various topologies</a:t>
            </a:r>
          </a:p>
          <a:p>
            <a:pPr eaLnBrk="1" hangingPunct="1"/>
            <a:endParaRPr lang="en-US" altLang="ko-KR" sz="2000">
              <a:ea typeface="굴림" panose="020B0503020000020004" pitchFamily="34" charset="-127"/>
            </a:endParaRPr>
          </a:p>
        </p:txBody>
      </p:sp>
      <p:pic>
        <p:nvPicPr>
          <p:cNvPr id="22532" name="Picture 6">
            <a:extLst>
              <a:ext uri="{FF2B5EF4-FFF2-40B4-BE49-F238E27FC236}">
                <a16:creationId xmlns:a16="http://schemas.microsoft.com/office/drawing/2014/main" id="{AC85BB8A-30EA-4C7C-AEA8-CB3991FFE788}"/>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224339" y="3357563"/>
            <a:ext cx="3476625" cy="2095500"/>
          </a:xfrm>
          <a:noFill/>
        </p:spPr>
      </p:pic>
    </p:spTree>
    <p:extLst>
      <p:ext uri="{BB962C8B-B14F-4D97-AF65-F5344CB8AC3E}">
        <p14:creationId xmlns:p14="http://schemas.microsoft.com/office/powerpoint/2010/main" val="3045176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2" name="Rectangle 6">
            <a:extLst>
              <a:ext uri="{FF2B5EF4-FFF2-40B4-BE49-F238E27FC236}">
                <a16:creationId xmlns:a16="http://schemas.microsoft.com/office/drawing/2014/main" id="{C639C142-9D0A-4663-8688-2B19F3B3038A}"/>
              </a:ext>
            </a:extLst>
          </p:cNvPr>
          <p:cNvSpPr>
            <a:spLocks noGrp="1" noChangeArrowheads="1"/>
          </p:cNvSpPr>
          <p:nvPr>
            <p:ph type="title"/>
          </p:nvPr>
        </p:nvSpPr>
        <p:spPr/>
        <p:txBody>
          <a:bodyPr/>
          <a:lstStyle/>
          <a:p>
            <a:pPr eaLnBrk="1" hangingPunct="1">
              <a:defRPr/>
            </a:pPr>
            <a:r>
              <a:rPr lang="en-US" altLang="ko-KR"/>
              <a:t>Categories of Networks</a:t>
            </a:r>
          </a:p>
        </p:txBody>
      </p:sp>
      <p:pic>
        <p:nvPicPr>
          <p:cNvPr id="23555" name="Picture 5">
            <a:extLst>
              <a:ext uri="{FF2B5EF4-FFF2-40B4-BE49-F238E27FC236}">
                <a16:creationId xmlns:a16="http://schemas.microsoft.com/office/drawing/2014/main" id="{0D641F02-3B39-4541-94AB-70727C6C696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209800" y="3105150"/>
            <a:ext cx="7772400" cy="1866900"/>
          </a:xfrm>
          <a:noFill/>
        </p:spPr>
      </p:pic>
    </p:spTree>
    <p:extLst>
      <p:ext uri="{BB962C8B-B14F-4D97-AF65-F5344CB8AC3E}">
        <p14:creationId xmlns:p14="http://schemas.microsoft.com/office/powerpoint/2010/main" val="1086096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E6F34151-6703-4FA8-BB70-76F45F6E3273}"/>
              </a:ext>
            </a:extLst>
          </p:cNvPr>
          <p:cNvSpPr>
            <a:spLocks noGrp="1" noChangeArrowheads="1"/>
          </p:cNvSpPr>
          <p:nvPr>
            <p:ph type="title"/>
          </p:nvPr>
        </p:nvSpPr>
        <p:spPr/>
        <p:txBody>
          <a:bodyPr/>
          <a:lstStyle/>
          <a:p>
            <a:pPr eaLnBrk="1" hangingPunct="1">
              <a:defRPr/>
            </a:pPr>
            <a:r>
              <a:rPr lang="en-US" altLang="ko-KR"/>
              <a:t>LAN</a:t>
            </a:r>
          </a:p>
        </p:txBody>
      </p:sp>
      <p:sp>
        <p:nvSpPr>
          <p:cNvPr id="24579" name="Rectangle 3">
            <a:extLst>
              <a:ext uri="{FF2B5EF4-FFF2-40B4-BE49-F238E27FC236}">
                <a16:creationId xmlns:a16="http://schemas.microsoft.com/office/drawing/2014/main" id="{77FBC512-184C-4CD9-9423-0EB9A6453FDE}"/>
              </a:ext>
            </a:extLst>
          </p:cNvPr>
          <p:cNvSpPr>
            <a:spLocks noGrp="1" noChangeArrowheads="1"/>
          </p:cNvSpPr>
          <p:nvPr>
            <p:ph type="body" sz="half" idx="1"/>
          </p:nvPr>
        </p:nvSpPr>
        <p:spPr/>
        <p:txBody>
          <a:bodyPr/>
          <a:lstStyle/>
          <a:p>
            <a:pPr eaLnBrk="1" hangingPunct="1">
              <a:lnSpc>
                <a:spcPct val="90000"/>
              </a:lnSpc>
            </a:pPr>
            <a:r>
              <a:rPr lang="en-AU" altLang="ko-KR" sz="2000">
                <a:ea typeface="바탕체" panose="020B0503020000020004" pitchFamily="49" charset="-127"/>
              </a:rPr>
              <a:t>Usually privately owned</a:t>
            </a:r>
          </a:p>
          <a:p>
            <a:pPr eaLnBrk="1" hangingPunct="1">
              <a:lnSpc>
                <a:spcPct val="90000"/>
              </a:lnSpc>
            </a:pPr>
            <a:r>
              <a:rPr lang="en-AU" altLang="ko-KR" sz="2000">
                <a:ea typeface="바탕체" panose="020B0503020000020004" pitchFamily="49" charset="-127"/>
              </a:rPr>
              <a:t>A network for a single office, building, or campus </a:t>
            </a:r>
            <a:r>
              <a:rPr lang="en-AU" altLang="ko-KR" sz="2000">
                <a:ea typeface="바탕체" panose="020B0503020000020004" pitchFamily="49" charset="-127"/>
                <a:sym typeface="Symbol" panose="05050102010706020507" pitchFamily="18" charset="2"/>
              </a:rPr>
              <a:t></a:t>
            </a:r>
            <a:r>
              <a:rPr lang="en-AU" altLang="ko-KR" sz="2000">
                <a:ea typeface="바탕체" panose="020B0503020000020004" pitchFamily="49" charset="-127"/>
              </a:rPr>
              <a:t> a few Km</a:t>
            </a:r>
            <a:r>
              <a:rPr lang="en-US" altLang="ko-KR" sz="2000">
                <a:ea typeface="굴림" panose="020B0503020000020004" pitchFamily="34" charset="-127"/>
              </a:rPr>
              <a:t> </a:t>
            </a:r>
          </a:p>
          <a:p>
            <a:pPr eaLnBrk="1" hangingPunct="1">
              <a:lnSpc>
                <a:spcPct val="90000"/>
              </a:lnSpc>
            </a:pPr>
            <a:r>
              <a:rPr lang="en-AU" altLang="ko-KR" sz="2000">
                <a:ea typeface="바탕체" panose="020B0503020000020004" pitchFamily="49" charset="-127"/>
              </a:rPr>
              <a:t>Common LAN topologies: bus, ring, star</a:t>
            </a:r>
            <a:r>
              <a:rPr lang="en-US" altLang="ko-KR" sz="2000">
                <a:ea typeface="굴림" panose="020B0503020000020004" pitchFamily="34" charset="-127"/>
              </a:rPr>
              <a:t> </a:t>
            </a:r>
          </a:p>
          <a:p>
            <a:pPr eaLnBrk="1" hangingPunct="1">
              <a:lnSpc>
                <a:spcPct val="90000"/>
              </a:lnSpc>
            </a:pPr>
            <a:r>
              <a:rPr lang="en-US" altLang="ko-KR" sz="2000">
                <a:ea typeface="굴림" panose="020B0503020000020004" pitchFamily="34" charset="-127"/>
              </a:rPr>
              <a:t>An isolated LAN connecting 12 computers to a hub in a closet</a:t>
            </a:r>
          </a:p>
        </p:txBody>
      </p:sp>
      <p:pic>
        <p:nvPicPr>
          <p:cNvPr id="24580" name="Picture 10">
            <a:extLst>
              <a:ext uri="{FF2B5EF4-FFF2-40B4-BE49-F238E27FC236}">
                <a16:creationId xmlns:a16="http://schemas.microsoft.com/office/drawing/2014/main" id="{DA04460B-4756-41D0-A7D5-F9C0E96E3D3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151314" y="3500438"/>
            <a:ext cx="3335337" cy="2095500"/>
          </a:xfrm>
          <a:noFill/>
        </p:spPr>
      </p:pic>
    </p:spTree>
    <p:extLst>
      <p:ext uri="{BB962C8B-B14F-4D97-AF65-F5344CB8AC3E}">
        <p14:creationId xmlns:p14="http://schemas.microsoft.com/office/powerpoint/2010/main" val="13876154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AAE8D46C-42EC-4E57-938F-0E026652BD14}"/>
              </a:ext>
            </a:extLst>
          </p:cNvPr>
          <p:cNvSpPr>
            <a:spLocks noGrp="1" noChangeArrowheads="1"/>
          </p:cNvSpPr>
          <p:nvPr>
            <p:ph type="title"/>
          </p:nvPr>
        </p:nvSpPr>
        <p:spPr/>
        <p:txBody>
          <a:bodyPr/>
          <a:lstStyle/>
          <a:p>
            <a:pPr eaLnBrk="1" hangingPunct="1">
              <a:defRPr/>
            </a:pPr>
            <a:r>
              <a:rPr lang="en-US" altLang="ko-KR"/>
              <a:t>MAN</a:t>
            </a:r>
          </a:p>
        </p:txBody>
      </p:sp>
      <p:sp>
        <p:nvSpPr>
          <p:cNvPr id="25603" name="Rectangle 3">
            <a:extLst>
              <a:ext uri="{FF2B5EF4-FFF2-40B4-BE49-F238E27FC236}">
                <a16:creationId xmlns:a16="http://schemas.microsoft.com/office/drawing/2014/main" id="{47EF33D9-FAEB-44E7-9C44-4A4BCA3A3BB9}"/>
              </a:ext>
            </a:extLst>
          </p:cNvPr>
          <p:cNvSpPr>
            <a:spLocks noGrp="1" noChangeArrowheads="1"/>
          </p:cNvSpPr>
          <p:nvPr>
            <p:ph type="body" sz="half" idx="1"/>
          </p:nvPr>
        </p:nvSpPr>
        <p:spPr/>
        <p:txBody>
          <a:bodyPr/>
          <a:lstStyle/>
          <a:p>
            <a:pPr eaLnBrk="1" hangingPunct="1">
              <a:lnSpc>
                <a:spcPct val="90000"/>
              </a:lnSpc>
            </a:pPr>
            <a:r>
              <a:rPr lang="en-US" altLang="ko-KR" sz="2000">
                <a:ea typeface="굴림" panose="020B0503020000020004" pitchFamily="34" charset="-127"/>
              </a:rPr>
              <a:t>Designed to extend to an entire city</a:t>
            </a:r>
          </a:p>
          <a:p>
            <a:pPr eaLnBrk="1" hangingPunct="1">
              <a:lnSpc>
                <a:spcPct val="90000"/>
              </a:lnSpc>
            </a:pPr>
            <a:r>
              <a:rPr lang="en-AU" altLang="ko-KR" sz="2000">
                <a:ea typeface="바탕체" panose="020B0503020000020004" pitchFamily="49" charset="-127"/>
              </a:rPr>
              <a:t>Cable TV network, a company’s connected LANs</a:t>
            </a:r>
          </a:p>
          <a:p>
            <a:pPr eaLnBrk="1" hangingPunct="1">
              <a:lnSpc>
                <a:spcPct val="90000"/>
              </a:lnSpc>
            </a:pPr>
            <a:r>
              <a:rPr lang="en-AU" altLang="ko-KR" sz="2000">
                <a:ea typeface="바탕체" panose="020B0503020000020004" pitchFamily="49" charset="-127"/>
              </a:rPr>
              <a:t>Owned by a private or a public company</a:t>
            </a:r>
            <a:endParaRPr lang="en-US" altLang="ko-KR" sz="2000">
              <a:ea typeface="굴림" panose="020B0503020000020004" pitchFamily="34" charset="-127"/>
            </a:endParaRPr>
          </a:p>
        </p:txBody>
      </p:sp>
      <p:pic>
        <p:nvPicPr>
          <p:cNvPr id="25604" name="Picture 5">
            <a:extLst>
              <a:ext uri="{FF2B5EF4-FFF2-40B4-BE49-F238E27FC236}">
                <a16:creationId xmlns:a16="http://schemas.microsoft.com/office/drawing/2014/main" id="{5169B72B-EB45-4C2E-80CD-A39B1AAE8E7E}"/>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503614" y="3068638"/>
            <a:ext cx="5064125" cy="2697162"/>
          </a:xfrm>
          <a:noFill/>
        </p:spPr>
      </p:pic>
    </p:spTree>
    <p:extLst>
      <p:ext uri="{BB962C8B-B14F-4D97-AF65-F5344CB8AC3E}">
        <p14:creationId xmlns:p14="http://schemas.microsoft.com/office/powerpoint/2010/main" val="3348903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D382DF4A-D749-45EC-A4A4-FB8ECA0851AB}"/>
              </a:ext>
            </a:extLst>
          </p:cNvPr>
          <p:cNvSpPr>
            <a:spLocks noGrp="1" noChangeArrowheads="1"/>
          </p:cNvSpPr>
          <p:nvPr>
            <p:ph type="ctrTitle"/>
          </p:nvPr>
        </p:nvSpPr>
        <p:spPr>
          <a:xfrm>
            <a:off x="2024063" y="500063"/>
            <a:ext cx="7772400" cy="1143000"/>
          </a:xfrm>
        </p:spPr>
        <p:txBody>
          <a:bodyPr/>
          <a:lstStyle/>
          <a:p>
            <a:pPr eaLnBrk="1" hangingPunct="1"/>
            <a:r>
              <a:rPr lang="en-US" altLang="ko-KR">
                <a:ea typeface="굴림" panose="020B0503020000020004" pitchFamily="34" charset="-127"/>
              </a:rPr>
              <a:t>Syllabus</a:t>
            </a:r>
          </a:p>
        </p:txBody>
      </p:sp>
      <p:sp>
        <p:nvSpPr>
          <p:cNvPr id="8195" name="Rectangle 3">
            <a:extLst>
              <a:ext uri="{FF2B5EF4-FFF2-40B4-BE49-F238E27FC236}">
                <a16:creationId xmlns:a16="http://schemas.microsoft.com/office/drawing/2014/main" id="{87B79A42-9993-4525-B6E5-2AF987C4796C}"/>
              </a:ext>
            </a:extLst>
          </p:cNvPr>
          <p:cNvSpPr>
            <a:spLocks noGrp="1" noChangeArrowheads="1"/>
          </p:cNvSpPr>
          <p:nvPr>
            <p:ph type="subTitle" idx="1"/>
          </p:nvPr>
        </p:nvSpPr>
        <p:spPr>
          <a:xfrm>
            <a:off x="2809875" y="1500188"/>
            <a:ext cx="6400800" cy="4138612"/>
          </a:xfrm>
        </p:spPr>
        <p:txBody>
          <a:bodyPr/>
          <a:lstStyle/>
          <a:p>
            <a:pPr marL="533400" indent="-533400" algn="l"/>
            <a:r>
              <a:rPr lang="en-US" altLang="ko-KR" sz="1800">
                <a:ea typeface="굴림" panose="020B0503020000020004" pitchFamily="34" charset="-127"/>
              </a:rPr>
              <a:t>Chapter 1  Introduction</a:t>
            </a:r>
          </a:p>
          <a:p>
            <a:pPr marL="533400" indent="-533400" algn="l"/>
            <a:r>
              <a:rPr lang="en-US" altLang="ko-KR" sz="1800">
                <a:ea typeface="굴림" panose="020B0503020000020004" pitchFamily="34" charset="-127"/>
              </a:rPr>
              <a:t>Chapter 2  Network Models</a:t>
            </a:r>
          </a:p>
          <a:p>
            <a:pPr marL="533400" indent="-533400" algn="l"/>
            <a:r>
              <a:rPr lang="en-US" altLang="ko-KR" sz="1800">
                <a:ea typeface="굴림" panose="020B0503020000020004" pitchFamily="34" charset="-127"/>
              </a:rPr>
              <a:t>Chapter 3 Data and Signals</a:t>
            </a:r>
          </a:p>
          <a:p>
            <a:pPr marL="533400" indent="-533400" algn="l"/>
            <a:r>
              <a:rPr lang="en-US" altLang="ko-KR" sz="1800">
                <a:ea typeface="굴림" panose="020B0503020000020004" pitchFamily="34" charset="-127"/>
              </a:rPr>
              <a:t>Chapter 4 Digital Transmission</a:t>
            </a:r>
          </a:p>
          <a:p>
            <a:pPr marL="533400" indent="-533400" algn="l"/>
            <a:r>
              <a:rPr lang="en-US" altLang="ko-KR" sz="1800">
                <a:ea typeface="굴림" panose="020B0503020000020004" pitchFamily="34" charset="-127"/>
              </a:rPr>
              <a:t>Chapter 5 Analog Transmission</a:t>
            </a:r>
          </a:p>
          <a:p>
            <a:pPr marL="533400" indent="-533400" algn="l"/>
            <a:r>
              <a:rPr lang="en-US" altLang="ko-KR" sz="1800">
                <a:ea typeface="굴림" panose="020B0503020000020004" pitchFamily="34" charset="-127"/>
              </a:rPr>
              <a:t>Chapter 6 Bandwidth Utilization</a:t>
            </a:r>
          </a:p>
          <a:p>
            <a:pPr marL="533400" indent="-533400" algn="l"/>
            <a:r>
              <a:rPr lang="en-US" altLang="ko-KR" sz="1800">
                <a:ea typeface="굴림" panose="020B0503020000020004" pitchFamily="34" charset="-127"/>
              </a:rPr>
              <a:t>Chapter 7 Transmission Media</a:t>
            </a:r>
          </a:p>
          <a:p>
            <a:pPr marL="533400" indent="-533400" algn="l"/>
            <a:r>
              <a:rPr lang="en-US" altLang="ko-KR" sz="1800">
                <a:ea typeface="굴림" panose="020B0503020000020004" pitchFamily="34" charset="-127"/>
              </a:rPr>
              <a:t>Chapter 8 Switching</a:t>
            </a:r>
          </a:p>
          <a:p>
            <a:pPr marL="533400" indent="-533400" algn="l"/>
            <a:r>
              <a:rPr lang="en-US" altLang="ko-KR" sz="1800">
                <a:ea typeface="굴림" panose="020B0503020000020004" pitchFamily="34" charset="-127"/>
              </a:rPr>
              <a:t>Chapter 10 Error Detection and Correction</a:t>
            </a:r>
          </a:p>
          <a:p>
            <a:pPr marL="533400" indent="-533400" algn="l"/>
            <a:endParaRPr lang="en-US" altLang="ko-KR">
              <a:ea typeface="굴림" panose="020B0503020000020004" pitchFamily="34" charset="-127"/>
            </a:endParaRPr>
          </a:p>
        </p:txBody>
      </p:sp>
    </p:spTree>
    <p:extLst>
      <p:ext uri="{BB962C8B-B14F-4D97-AF65-F5344CB8AC3E}">
        <p14:creationId xmlns:p14="http://schemas.microsoft.com/office/powerpoint/2010/main" val="20096739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42B516E4-91FB-45B1-AFBA-0F95EC71EC04}"/>
              </a:ext>
            </a:extLst>
          </p:cNvPr>
          <p:cNvSpPr>
            <a:spLocks noGrp="1" noChangeArrowheads="1"/>
          </p:cNvSpPr>
          <p:nvPr>
            <p:ph type="title"/>
          </p:nvPr>
        </p:nvSpPr>
        <p:spPr/>
        <p:txBody>
          <a:bodyPr/>
          <a:lstStyle/>
          <a:p>
            <a:pPr eaLnBrk="1" hangingPunct="1">
              <a:defRPr/>
            </a:pPr>
            <a:r>
              <a:rPr lang="en-US" altLang="ko-KR"/>
              <a:t>WAN</a:t>
            </a:r>
          </a:p>
        </p:txBody>
      </p:sp>
      <p:sp>
        <p:nvSpPr>
          <p:cNvPr id="26627" name="Rectangle 3">
            <a:extLst>
              <a:ext uri="{FF2B5EF4-FFF2-40B4-BE49-F238E27FC236}">
                <a16:creationId xmlns:a16="http://schemas.microsoft.com/office/drawing/2014/main" id="{39603EA1-F9A9-4251-B9B5-EC85564A99C0}"/>
              </a:ext>
            </a:extLst>
          </p:cNvPr>
          <p:cNvSpPr>
            <a:spLocks noGrp="1" noChangeArrowheads="1"/>
          </p:cNvSpPr>
          <p:nvPr>
            <p:ph type="body" sz="half" idx="1"/>
          </p:nvPr>
        </p:nvSpPr>
        <p:spPr>
          <a:xfrm>
            <a:off x="2209800" y="1676400"/>
            <a:ext cx="7772400" cy="889000"/>
          </a:xfrm>
        </p:spPr>
        <p:txBody>
          <a:bodyPr/>
          <a:lstStyle/>
          <a:p>
            <a:pPr eaLnBrk="1" hangingPunct="1"/>
            <a:r>
              <a:rPr lang="en-AU" altLang="ko-KR" sz="2000">
                <a:ea typeface="바탕체" panose="020B0503020000020004" pitchFamily="49" charset="-127"/>
              </a:rPr>
              <a:t>Long distance transmission, e.g., a country, a continent, the world</a:t>
            </a:r>
            <a:r>
              <a:rPr lang="en-US" altLang="ko-KR" sz="2000">
                <a:ea typeface="굴림" panose="020B0503020000020004" pitchFamily="34" charset="-127"/>
              </a:rPr>
              <a:t> </a:t>
            </a:r>
          </a:p>
          <a:p>
            <a:pPr eaLnBrk="1" hangingPunct="1"/>
            <a:r>
              <a:rPr lang="en-AU" altLang="ko-KR" sz="2000">
                <a:ea typeface="바탕체" panose="020B0503020000020004" pitchFamily="49" charset="-127"/>
              </a:rPr>
              <a:t>Enterprise network: A WAN that is owned and used by one company</a:t>
            </a:r>
            <a:r>
              <a:rPr lang="en-US" altLang="ko-KR" sz="2000">
                <a:ea typeface="굴림" panose="020B0503020000020004" pitchFamily="34" charset="-127"/>
              </a:rPr>
              <a:t> </a:t>
            </a:r>
          </a:p>
        </p:txBody>
      </p:sp>
      <p:pic>
        <p:nvPicPr>
          <p:cNvPr id="26628" name="Picture 7">
            <a:extLst>
              <a:ext uri="{FF2B5EF4-FFF2-40B4-BE49-F238E27FC236}">
                <a16:creationId xmlns:a16="http://schemas.microsoft.com/office/drawing/2014/main" id="{6201BDF2-D54A-47F5-AC5F-0B7B28019B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1438" y="2597151"/>
            <a:ext cx="4500562" cy="333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5495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C7EDE7FF-4296-4A8C-AE42-891496B8F8E1}"/>
              </a:ext>
            </a:extLst>
          </p:cNvPr>
          <p:cNvSpPr>
            <a:spLocks noGrp="1" noChangeArrowheads="1"/>
          </p:cNvSpPr>
          <p:nvPr>
            <p:ph type="title"/>
          </p:nvPr>
        </p:nvSpPr>
        <p:spPr/>
        <p:txBody>
          <a:bodyPr/>
          <a:lstStyle/>
          <a:p>
            <a:pPr eaLnBrk="1" hangingPunct="1">
              <a:defRPr/>
            </a:pPr>
            <a:r>
              <a:rPr lang="en-US" altLang="ko-KR"/>
              <a:t>Internetwork</a:t>
            </a:r>
          </a:p>
        </p:txBody>
      </p:sp>
      <p:sp>
        <p:nvSpPr>
          <p:cNvPr id="27651" name="Rectangle 3">
            <a:extLst>
              <a:ext uri="{FF2B5EF4-FFF2-40B4-BE49-F238E27FC236}">
                <a16:creationId xmlns:a16="http://schemas.microsoft.com/office/drawing/2014/main" id="{CE56E4F1-4A46-4C23-9EBE-27203A402043}"/>
              </a:ext>
            </a:extLst>
          </p:cNvPr>
          <p:cNvSpPr>
            <a:spLocks noGrp="1" noChangeArrowheads="1"/>
          </p:cNvSpPr>
          <p:nvPr>
            <p:ph idx="1"/>
          </p:nvPr>
        </p:nvSpPr>
        <p:spPr>
          <a:xfrm>
            <a:off x="2209800" y="1676400"/>
            <a:ext cx="7772400" cy="1676400"/>
          </a:xfrm>
        </p:spPr>
        <p:txBody>
          <a:bodyPr/>
          <a:lstStyle/>
          <a:p>
            <a:pPr eaLnBrk="1" hangingPunct="1">
              <a:lnSpc>
                <a:spcPct val="90000"/>
              </a:lnSpc>
            </a:pPr>
            <a:r>
              <a:rPr lang="en-AU" altLang="ko-KR" sz="2400">
                <a:ea typeface="바탕체" panose="020B0503020000020004" pitchFamily="49" charset="-127"/>
              </a:rPr>
              <a:t>Internetwork (internet) : two or more networks are connected by internetworking devices</a:t>
            </a:r>
            <a:r>
              <a:rPr lang="en-US" altLang="ko-KR" sz="2400">
                <a:ea typeface="굴림" panose="020B0503020000020004" pitchFamily="34" charset="-127"/>
              </a:rPr>
              <a:t> </a:t>
            </a:r>
          </a:p>
          <a:p>
            <a:pPr eaLnBrk="1" hangingPunct="1">
              <a:lnSpc>
                <a:spcPct val="90000"/>
              </a:lnSpc>
            </a:pPr>
            <a:r>
              <a:rPr lang="en-AU" altLang="ko-KR" sz="2400">
                <a:ea typeface="바탕체" panose="020B0503020000020004" pitchFamily="49" charset="-127"/>
              </a:rPr>
              <a:t>Internetworking devices: router, gateway, etc.</a:t>
            </a:r>
            <a:r>
              <a:rPr lang="en-US" altLang="ko-KR" sz="2400">
                <a:ea typeface="굴림" panose="020B0503020000020004" pitchFamily="34" charset="-127"/>
              </a:rPr>
              <a:t> </a:t>
            </a:r>
          </a:p>
          <a:p>
            <a:pPr eaLnBrk="1" hangingPunct="1">
              <a:lnSpc>
                <a:spcPct val="90000"/>
              </a:lnSpc>
            </a:pPr>
            <a:r>
              <a:rPr lang="en-AU" altLang="ko-KR" sz="2400">
                <a:ea typeface="바탕체" panose="020B0503020000020004" pitchFamily="49" charset="-127"/>
              </a:rPr>
              <a:t>The Internet: a specific worldwide network</a:t>
            </a:r>
            <a:r>
              <a:rPr lang="en-US" altLang="ko-KR" sz="2400">
                <a:ea typeface="굴림" panose="020B0503020000020004" pitchFamily="34" charset="-127"/>
              </a:rPr>
              <a:t> </a:t>
            </a:r>
          </a:p>
        </p:txBody>
      </p:sp>
      <p:pic>
        <p:nvPicPr>
          <p:cNvPr id="27652" name="Picture 4">
            <a:extLst>
              <a:ext uri="{FF2B5EF4-FFF2-40B4-BE49-F238E27FC236}">
                <a16:creationId xmlns:a16="http://schemas.microsoft.com/office/drawing/2014/main" id="{A2FEC339-01BA-44F2-9510-831ED29723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3429000"/>
            <a:ext cx="56388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346283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9D40DEB4-495F-4DC8-A4BB-09296A207B01}"/>
              </a:ext>
            </a:extLst>
          </p:cNvPr>
          <p:cNvSpPr>
            <a:spLocks noGrp="1" noChangeArrowheads="1"/>
          </p:cNvSpPr>
          <p:nvPr>
            <p:ph type="title"/>
          </p:nvPr>
        </p:nvSpPr>
        <p:spPr/>
        <p:txBody>
          <a:bodyPr/>
          <a:lstStyle/>
          <a:p>
            <a:pPr eaLnBrk="1" hangingPunct="1">
              <a:defRPr/>
            </a:pPr>
            <a:r>
              <a:rPr lang="en-US" altLang="ko-KR"/>
              <a:t>Internetwork Example</a:t>
            </a:r>
          </a:p>
        </p:txBody>
      </p:sp>
      <p:sp>
        <p:nvSpPr>
          <p:cNvPr id="28675" name="Rectangle 3">
            <a:extLst>
              <a:ext uri="{FF2B5EF4-FFF2-40B4-BE49-F238E27FC236}">
                <a16:creationId xmlns:a16="http://schemas.microsoft.com/office/drawing/2014/main" id="{8C1BE1C1-1BF0-4B8B-9B60-5CCB0C6AD4F0}"/>
              </a:ext>
            </a:extLst>
          </p:cNvPr>
          <p:cNvSpPr>
            <a:spLocks noGrp="1" noChangeArrowheads="1"/>
          </p:cNvSpPr>
          <p:nvPr>
            <p:ph idx="1"/>
          </p:nvPr>
        </p:nvSpPr>
        <p:spPr>
          <a:xfrm>
            <a:off x="2208214" y="1557339"/>
            <a:ext cx="7559675" cy="504825"/>
          </a:xfrm>
        </p:spPr>
        <p:txBody>
          <a:bodyPr/>
          <a:lstStyle/>
          <a:p>
            <a:pPr eaLnBrk="1" hangingPunct="1"/>
            <a:r>
              <a:rPr lang="en-AU" altLang="ko-KR" sz="2400">
                <a:ea typeface="바탕체" panose="020B0503020000020004" pitchFamily="49" charset="-127"/>
              </a:rPr>
              <a:t>A heterogeneous network : four WANs and two LANs</a:t>
            </a:r>
            <a:r>
              <a:rPr lang="en-US" altLang="ko-KR" sz="2400">
                <a:ea typeface="굴림" panose="020B0503020000020004" pitchFamily="34" charset="-127"/>
              </a:rPr>
              <a:t> </a:t>
            </a:r>
          </a:p>
          <a:p>
            <a:pPr eaLnBrk="1" hangingPunct="1"/>
            <a:endParaRPr lang="en-US" altLang="ko-KR" sz="2400">
              <a:ea typeface="굴림" panose="020B0503020000020004" pitchFamily="34" charset="-127"/>
            </a:endParaRPr>
          </a:p>
        </p:txBody>
      </p:sp>
      <p:pic>
        <p:nvPicPr>
          <p:cNvPr id="28676" name="Picture 5">
            <a:extLst>
              <a:ext uri="{FF2B5EF4-FFF2-40B4-BE49-F238E27FC236}">
                <a16:creationId xmlns:a16="http://schemas.microsoft.com/office/drawing/2014/main" id="{4CAE21B2-B472-4D0C-98C5-BC9D7FA64A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5413" y="2205038"/>
            <a:ext cx="4248150" cy="383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41297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623B0E66-7E62-4804-B76C-63B83A8B9853}"/>
              </a:ext>
            </a:extLst>
          </p:cNvPr>
          <p:cNvSpPr>
            <a:spLocks noGrp="1" noChangeArrowheads="1"/>
          </p:cNvSpPr>
          <p:nvPr>
            <p:ph type="title"/>
          </p:nvPr>
        </p:nvSpPr>
        <p:spPr>
          <a:xfrm>
            <a:off x="2209800" y="533400"/>
            <a:ext cx="7772400" cy="808038"/>
          </a:xfrm>
        </p:spPr>
        <p:txBody>
          <a:bodyPr/>
          <a:lstStyle/>
          <a:p>
            <a:pPr eaLnBrk="1" hangingPunct="1">
              <a:defRPr/>
            </a:pPr>
            <a:r>
              <a:rPr lang="en-US" altLang="ko-KR"/>
              <a:t>The Internet</a:t>
            </a:r>
          </a:p>
        </p:txBody>
      </p:sp>
      <p:sp>
        <p:nvSpPr>
          <p:cNvPr id="29699" name="Rectangle 3">
            <a:extLst>
              <a:ext uri="{FF2B5EF4-FFF2-40B4-BE49-F238E27FC236}">
                <a16:creationId xmlns:a16="http://schemas.microsoft.com/office/drawing/2014/main" id="{DF2043EA-D84A-427F-9AF0-E3FD35CE12A8}"/>
              </a:ext>
            </a:extLst>
          </p:cNvPr>
          <p:cNvSpPr>
            <a:spLocks noGrp="1" noChangeArrowheads="1"/>
          </p:cNvSpPr>
          <p:nvPr>
            <p:ph idx="1"/>
          </p:nvPr>
        </p:nvSpPr>
        <p:spPr>
          <a:xfrm>
            <a:off x="2208214" y="1557338"/>
            <a:ext cx="7559675" cy="4176712"/>
          </a:xfrm>
        </p:spPr>
        <p:txBody>
          <a:bodyPr/>
          <a:lstStyle/>
          <a:p>
            <a:pPr eaLnBrk="1" hangingPunct="1"/>
            <a:r>
              <a:rPr lang="en-US" altLang="ko-KR" sz="2400" i="1">
                <a:ea typeface="굴림" panose="020B0503020000020004" pitchFamily="34" charset="-127"/>
              </a:rPr>
              <a:t>The Internet has revolutionized many aspects of our daily lives. It has affected the way we do business as well as the way we spend our leisure time. The Internet is a communication system that has brought a wealth of information to our fingertips and organized it for our use.</a:t>
            </a:r>
            <a:endParaRPr lang="en-US" altLang="ko-KR" sz="2400">
              <a:ea typeface="굴림" panose="020B0503020000020004" pitchFamily="34" charset="-127"/>
            </a:endParaRPr>
          </a:p>
          <a:p>
            <a:pPr eaLnBrk="1" hangingPunct="1"/>
            <a:r>
              <a:rPr lang="en-US" altLang="ko-KR" sz="2000">
                <a:ea typeface="굴림" panose="020B0503020000020004" pitchFamily="34" charset="-127"/>
              </a:rPr>
              <a:t>1967: ARPANET proposed by DoD’s ARPA(Advanced Research Project Agency)</a:t>
            </a:r>
          </a:p>
          <a:p>
            <a:pPr eaLnBrk="1" hangingPunct="1"/>
            <a:r>
              <a:rPr lang="en-US" altLang="ko-KR" sz="2000">
                <a:ea typeface="굴림" panose="020B0503020000020004" pitchFamily="34" charset="-127"/>
              </a:rPr>
              <a:t>1969: ARPANET in a reality: UCLA, UCSB, SRI, U. of Utah</a:t>
            </a:r>
          </a:p>
          <a:p>
            <a:pPr eaLnBrk="1" hangingPunct="1"/>
            <a:r>
              <a:rPr lang="en-US" altLang="ko-KR" sz="2000">
                <a:ea typeface="굴림" panose="020B0503020000020004" pitchFamily="34" charset="-127"/>
              </a:rPr>
              <a:t>1973: Vint Cerf and Bob Kahn propose TCP, </a:t>
            </a:r>
          </a:p>
          <a:p>
            <a:pPr eaLnBrk="1" hangingPunct="1"/>
            <a:r>
              <a:rPr lang="en-US" altLang="ko-KR" sz="2000">
                <a:ea typeface="굴림" panose="020B0503020000020004" pitchFamily="34" charset="-127"/>
              </a:rPr>
              <a:t>To split TCP into two protocols TCP and IP</a:t>
            </a:r>
          </a:p>
          <a:p>
            <a:pPr eaLnBrk="1" hangingPunct="1"/>
            <a:endParaRPr lang="en-US" altLang="ko-KR" sz="2000">
              <a:ea typeface="굴림" panose="020B0503020000020004" pitchFamily="34" charset="-127"/>
            </a:endParaRPr>
          </a:p>
        </p:txBody>
      </p:sp>
    </p:spTree>
    <p:extLst>
      <p:ext uri="{BB962C8B-B14F-4D97-AF65-F5344CB8AC3E}">
        <p14:creationId xmlns:p14="http://schemas.microsoft.com/office/powerpoint/2010/main" val="33420343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Rectangle 4">
            <a:extLst>
              <a:ext uri="{FF2B5EF4-FFF2-40B4-BE49-F238E27FC236}">
                <a16:creationId xmlns:a16="http://schemas.microsoft.com/office/drawing/2014/main" id="{E1921858-96A0-4702-B4FE-D7E73F667ADE}"/>
              </a:ext>
            </a:extLst>
          </p:cNvPr>
          <p:cNvSpPr>
            <a:spLocks noGrp="1" noChangeArrowheads="1"/>
          </p:cNvSpPr>
          <p:nvPr>
            <p:ph type="title"/>
          </p:nvPr>
        </p:nvSpPr>
        <p:spPr>
          <a:xfrm>
            <a:off x="2063751" y="836614"/>
            <a:ext cx="3381375" cy="935037"/>
          </a:xfrm>
        </p:spPr>
        <p:txBody>
          <a:bodyPr>
            <a:normAutofit fontScale="90000"/>
          </a:bodyPr>
          <a:lstStyle/>
          <a:p>
            <a:pPr eaLnBrk="1" hangingPunct="1">
              <a:defRPr/>
            </a:pPr>
            <a:r>
              <a:rPr lang="en-US" altLang="ko-KR"/>
              <a:t>Internet Today</a:t>
            </a:r>
          </a:p>
        </p:txBody>
      </p:sp>
      <p:pic>
        <p:nvPicPr>
          <p:cNvPr id="30723" name="Picture 8">
            <a:extLst>
              <a:ext uri="{FF2B5EF4-FFF2-40B4-BE49-F238E27FC236}">
                <a16:creationId xmlns:a16="http://schemas.microsoft.com/office/drawing/2014/main" id="{B268893C-F894-469F-8102-55F77FCE64D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087939" y="1628775"/>
            <a:ext cx="4700587" cy="4343400"/>
          </a:xfrm>
          <a:noFill/>
        </p:spPr>
      </p:pic>
      <p:sp>
        <p:nvSpPr>
          <p:cNvPr id="30724" name="Rectangle 9">
            <a:extLst>
              <a:ext uri="{FF2B5EF4-FFF2-40B4-BE49-F238E27FC236}">
                <a16:creationId xmlns:a16="http://schemas.microsoft.com/office/drawing/2014/main" id="{4F293933-1CCE-4957-9BEA-BFA6B2488EF4}"/>
              </a:ext>
            </a:extLst>
          </p:cNvPr>
          <p:cNvSpPr>
            <a:spLocks noChangeArrowheads="1"/>
          </p:cNvSpPr>
          <p:nvPr/>
        </p:nvSpPr>
        <p:spPr bwMode="auto">
          <a:xfrm>
            <a:off x="1847850" y="2205039"/>
            <a:ext cx="3024188" cy="345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E77739"/>
              </a:buClr>
              <a:buSzPct val="60000"/>
              <a:buBlip>
                <a:blip r:embed="rId3"/>
              </a:buBlip>
              <a:defRPr sz="3200">
                <a:solidFill>
                  <a:schemeClr val="tx1"/>
                </a:solidFill>
                <a:latin typeface="Times New Roman" panose="02020603050405020304" pitchFamily="18" charset="0"/>
              </a:defRPr>
            </a:lvl1pPr>
            <a:lvl2pPr marL="742950" indent="-285750">
              <a:spcBef>
                <a:spcPct val="20000"/>
              </a:spcBef>
              <a:buClr>
                <a:srgbClr val="E77739"/>
              </a:buClr>
              <a:buSzPct val="90000"/>
              <a:buFont typeface="Wingdings" panose="05000000000000000000" pitchFamily="2" charset="2"/>
              <a:buBlip>
                <a:blip r:embed="rId4"/>
              </a:buBlip>
              <a:defRPr sz="2800">
                <a:solidFill>
                  <a:schemeClr val="tx1"/>
                </a:solidFill>
                <a:latin typeface="Times New Roman" panose="02020603050405020304" pitchFamily="18" charset="0"/>
              </a:defRPr>
            </a:lvl2pPr>
            <a:lvl3pPr marL="1143000" indent="-228600">
              <a:spcBef>
                <a:spcPct val="20000"/>
              </a:spcBef>
              <a:buClr>
                <a:srgbClr val="E77739"/>
              </a:buClr>
              <a:buFont typeface="Wingdings" panose="05000000000000000000" pitchFamily="2" charset="2"/>
              <a:buBlip>
                <a:blip r:embed="rId5"/>
              </a:buBlip>
              <a:defRPr sz="2400">
                <a:solidFill>
                  <a:schemeClr val="tx1"/>
                </a:solidFill>
                <a:latin typeface="Times New Roman" panose="02020603050405020304" pitchFamily="18" charset="0"/>
              </a:defRPr>
            </a:lvl3pPr>
            <a:lvl4pPr marL="1600200" indent="-228600">
              <a:spcBef>
                <a:spcPct val="20000"/>
              </a:spcBef>
              <a:buClr>
                <a:srgbClr val="E77739"/>
              </a:buClr>
              <a:buFont typeface="Times New Roman" panose="02020603050405020304" pitchFamily="18" charset="0"/>
              <a:buChar char="─"/>
              <a:defRPr sz="2000">
                <a:solidFill>
                  <a:schemeClr val="tx1"/>
                </a:solidFill>
                <a:latin typeface="Times New Roman" panose="02020603050405020304" pitchFamily="18" charset="0"/>
              </a:defRPr>
            </a:lvl4pPr>
            <a:lvl5pPr marL="2057400" indent="-228600">
              <a:spcBef>
                <a:spcPct val="20000"/>
              </a:spcBef>
              <a:buClr>
                <a:srgbClr val="E77739"/>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E77739"/>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E77739"/>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E77739"/>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E77739"/>
              </a:buClr>
              <a:buChar char="»"/>
              <a:defRPr sz="2000">
                <a:solidFill>
                  <a:schemeClr val="tx1"/>
                </a:solidFill>
                <a:latin typeface="Times New Roman" panose="02020603050405020304" pitchFamily="18" charset="0"/>
              </a:defRPr>
            </a:lvl9pPr>
          </a:lstStyle>
          <a:p>
            <a:pPr eaLnBrk="1" latinLnBrk="1" hangingPunct="1">
              <a:buClrTx/>
              <a:buSzTx/>
              <a:buFontTx/>
              <a:buChar char="•"/>
            </a:pPr>
            <a:r>
              <a:rPr lang="en-US" altLang="ko-KR" sz="2400"/>
              <a:t>ISP (Internet service providers)</a:t>
            </a:r>
          </a:p>
          <a:p>
            <a:pPr eaLnBrk="1" latinLnBrk="1" hangingPunct="1">
              <a:buClrTx/>
              <a:buSzTx/>
              <a:buFontTx/>
              <a:buChar char="•"/>
            </a:pPr>
            <a:r>
              <a:rPr lang="en-US" altLang="ko-KR" sz="2400"/>
              <a:t>NISP (national ISP)</a:t>
            </a:r>
          </a:p>
          <a:p>
            <a:pPr eaLnBrk="1" latinLnBrk="1" hangingPunct="1">
              <a:buClrTx/>
              <a:buSzTx/>
              <a:buFontTx/>
              <a:buChar char="•"/>
            </a:pPr>
            <a:r>
              <a:rPr lang="en-US" altLang="ko-KR" sz="2400"/>
              <a:t>NAP (network access point)</a:t>
            </a:r>
          </a:p>
          <a:p>
            <a:pPr eaLnBrk="1" latinLnBrk="1" hangingPunct="1">
              <a:buClrTx/>
              <a:buSzTx/>
              <a:buFontTx/>
              <a:buChar char="•"/>
            </a:pPr>
            <a:endParaRPr lang="en-US" altLang="ko-KR" sz="2400"/>
          </a:p>
        </p:txBody>
      </p:sp>
    </p:spTree>
    <p:extLst>
      <p:ext uri="{BB962C8B-B14F-4D97-AF65-F5344CB8AC3E}">
        <p14:creationId xmlns:p14="http://schemas.microsoft.com/office/powerpoint/2010/main" val="22730126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AA87B63F-DD74-48E3-A039-9A40093F19EC}"/>
              </a:ext>
            </a:extLst>
          </p:cNvPr>
          <p:cNvSpPr>
            <a:spLocks noGrp="1" noChangeArrowheads="1"/>
          </p:cNvSpPr>
          <p:nvPr>
            <p:ph type="title"/>
          </p:nvPr>
        </p:nvSpPr>
        <p:spPr/>
        <p:txBody>
          <a:bodyPr/>
          <a:lstStyle/>
          <a:p>
            <a:pPr eaLnBrk="1" hangingPunct="1">
              <a:defRPr/>
            </a:pPr>
            <a:r>
              <a:rPr lang="en-US" altLang="ko-KR"/>
              <a:t>Protocols</a:t>
            </a:r>
          </a:p>
        </p:txBody>
      </p:sp>
      <p:sp>
        <p:nvSpPr>
          <p:cNvPr id="31747" name="Rectangle 3">
            <a:extLst>
              <a:ext uri="{FF2B5EF4-FFF2-40B4-BE49-F238E27FC236}">
                <a16:creationId xmlns:a16="http://schemas.microsoft.com/office/drawing/2014/main" id="{7BCCB22B-9D62-481F-8F2E-6E4071321CD7}"/>
              </a:ext>
            </a:extLst>
          </p:cNvPr>
          <p:cNvSpPr>
            <a:spLocks noGrp="1" noChangeArrowheads="1"/>
          </p:cNvSpPr>
          <p:nvPr>
            <p:ph idx="1"/>
          </p:nvPr>
        </p:nvSpPr>
        <p:spPr>
          <a:xfrm>
            <a:off x="2209800" y="1857376"/>
            <a:ext cx="7772400" cy="4238625"/>
          </a:xfrm>
        </p:spPr>
        <p:txBody>
          <a:bodyPr/>
          <a:lstStyle/>
          <a:p>
            <a:pPr eaLnBrk="1" hangingPunct="1"/>
            <a:r>
              <a:rPr lang="en-US" altLang="ko-KR">
                <a:ea typeface="굴림" panose="020B0503020000020004" pitchFamily="34" charset="-127"/>
              </a:rPr>
              <a:t>Protocol : rule</a:t>
            </a:r>
          </a:p>
          <a:p>
            <a:pPr lvl="1" eaLnBrk="1" hangingPunct="1"/>
            <a:r>
              <a:rPr lang="en-US" altLang="ko-KR">
                <a:ea typeface="굴림" panose="020B0503020000020004" pitchFamily="34" charset="-127"/>
              </a:rPr>
              <a:t>A set of rules that govern data communication</a:t>
            </a:r>
          </a:p>
          <a:p>
            <a:pPr lvl="1" eaLnBrk="1" hangingPunct="1"/>
            <a:r>
              <a:rPr lang="en-US" altLang="ko-KR">
                <a:ea typeface="굴림" panose="020B0503020000020004" pitchFamily="34" charset="-127"/>
              </a:rPr>
              <a:t>For communication to occur, entities must agree upon a protocol</a:t>
            </a:r>
          </a:p>
          <a:p>
            <a:pPr eaLnBrk="1" hangingPunct="1"/>
            <a:r>
              <a:rPr lang="en-US" altLang="ko-KR">
                <a:ea typeface="굴림" panose="020B0503020000020004" pitchFamily="34" charset="-127"/>
              </a:rPr>
              <a:t>Key elements of a protocol</a:t>
            </a:r>
          </a:p>
          <a:p>
            <a:pPr lvl="1" eaLnBrk="1" hangingPunct="1"/>
            <a:r>
              <a:rPr lang="en-US" altLang="ko-KR">
                <a:ea typeface="굴림" panose="020B0503020000020004" pitchFamily="34" charset="-127"/>
              </a:rPr>
              <a:t>Syntax: structure or format of data</a:t>
            </a:r>
          </a:p>
          <a:p>
            <a:pPr lvl="1" eaLnBrk="1" hangingPunct="1"/>
            <a:r>
              <a:rPr lang="en-US" altLang="ko-KR">
                <a:ea typeface="굴림" panose="020B0503020000020004" pitchFamily="34" charset="-127"/>
              </a:rPr>
              <a:t>Semantics: meaning of each section in the structure</a:t>
            </a:r>
          </a:p>
          <a:p>
            <a:pPr lvl="1" eaLnBrk="1" hangingPunct="1"/>
            <a:r>
              <a:rPr lang="en-US" altLang="ko-KR">
                <a:ea typeface="굴림" panose="020B0503020000020004" pitchFamily="34" charset="-127"/>
              </a:rPr>
              <a:t>Timing: </a:t>
            </a:r>
            <a:r>
              <a:rPr lang="en-US" altLang="ko-KR" i="1">
                <a:ea typeface="굴림" panose="020B0503020000020004" pitchFamily="34" charset="-127"/>
              </a:rPr>
              <a:t>when</a:t>
            </a:r>
            <a:r>
              <a:rPr lang="en-US" altLang="ko-KR">
                <a:ea typeface="굴림" panose="020B0503020000020004" pitchFamily="34" charset="-127"/>
              </a:rPr>
              <a:t> and </a:t>
            </a:r>
            <a:r>
              <a:rPr lang="en-US" altLang="ko-KR" i="1">
                <a:ea typeface="굴림" panose="020B0503020000020004" pitchFamily="34" charset="-127"/>
              </a:rPr>
              <a:t>how fast</a:t>
            </a:r>
            <a:r>
              <a:rPr lang="en-US" altLang="ko-KR">
                <a:ea typeface="굴림" panose="020B0503020000020004" pitchFamily="34" charset="-127"/>
              </a:rPr>
              <a:t> data should be sent</a:t>
            </a:r>
          </a:p>
        </p:txBody>
      </p:sp>
    </p:spTree>
    <p:extLst>
      <p:ext uri="{BB962C8B-B14F-4D97-AF65-F5344CB8AC3E}">
        <p14:creationId xmlns:p14="http://schemas.microsoft.com/office/powerpoint/2010/main" val="375611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0494AD6C-3D7D-4016-B405-ABDD9A23AD25}"/>
              </a:ext>
            </a:extLst>
          </p:cNvPr>
          <p:cNvSpPr>
            <a:spLocks noGrp="1" noChangeArrowheads="1"/>
          </p:cNvSpPr>
          <p:nvPr>
            <p:ph type="title"/>
          </p:nvPr>
        </p:nvSpPr>
        <p:spPr/>
        <p:txBody>
          <a:bodyPr/>
          <a:lstStyle/>
          <a:p>
            <a:pPr eaLnBrk="1" hangingPunct="1">
              <a:defRPr/>
            </a:pPr>
            <a:r>
              <a:rPr lang="en-US" altLang="ko-KR"/>
              <a:t>Standards: agreed-upon rules</a:t>
            </a:r>
          </a:p>
        </p:txBody>
      </p:sp>
      <p:sp>
        <p:nvSpPr>
          <p:cNvPr id="32771" name="Rectangle 3">
            <a:extLst>
              <a:ext uri="{FF2B5EF4-FFF2-40B4-BE49-F238E27FC236}">
                <a16:creationId xmlns:a16="http://schemas.microsoft.com/office/drawing/2014/main" id="{2F4C98A0-9482-464D-B457-24C9E0D9C9F4}"/>
              </a:ext>
            </a:extLst>
          </p:cNvPr>
          <p:cNvSpPr>
            <a:spLocks noGrp="1" noChangeArrowheads="1"/>
          </p:cNvSpPr>
          <p:nvPr>
            <p:ph idx="1"/>
          </p:nvPr>
        </p:nvSpPr>
        <p:spPr/>
        <p:txBody>
          <a:bodyPr/>
          <a:lstStyle/>
          <a:p>
            <a:pPr eaLnBrk="1" hangingPunct="1"/>
            <a:r>
              <a:rPr lang="en-US" altLang="ko-KR">
                <a:ea typeface="굴림" panose="020B0503020000020004" pitchFamily="34" charset="-127"/>
              </a:rPr>
              <a:t>Standards is essential in</a:t>
            </a:r>
          </a:p>
          <a:p>
            <a:pPr lvl="1" eaLnBrk="1" hangingPunct="1"/>
            <a:r>
              <a:rPr lang="en-US" altLang="ko-KR">
                <a:ea typeface="굴림" panose="020B0503020000020004" pitchFamily="34" charset="-127"/>
              </a:rPr>
              <a:t>Creating/maintaining open and competitive markets</a:t>
            </a:r>
          </a:p>
          <a:p>
            <a:pPr lvl="1" eaLnBrk="1" hangingPunct="1"/>
            <a:r>
              <a:rPr lang="en-US" altLang="ko-KR">
                <a:ea typeface="굴림" panose="020B0503020000020004" pitchFamily="34" charset="-127"/>
              </a:rPr>
              <a:t>Guaranteeing national/international interoperability</a:t>
            </a:r>
          </a:p>
          <a:p>
            <a:pPr eaLnBrk="1" hangingPunct="1"/>
            <a:r>
              <a:rPr lang="en-US" altLang="ko-KR">
                <a:ea typeface="굴림" panose="020B0503020000020004" pitchFamily="34" charset="-127"/>
              </a:rPr>
              <a:t>Two categories</a:t>
            </a:r>
          </a:p>
          <a:p>
            <a:pPr lvl="1" eaLnBrk="1" hangingPunct="1"/>
            <a:r>
              <a:rPr lang="en-US" altLang="ko-KR">
                <a:ea typeface="굴림" panose="020B0503020000020004" pitchFamily="34" charset="-127"/>
              </a:rPr>
              <a:t>De jure (“by law” or “by regulation’) standards</a:t>
            </a:r>
          </a:p>
          <a:p>
            <a:pPr lvl="1" eaLnBrk="1" hangingPunct="1"/>
            <a:r>
              <a:rPr lang="en-US" altLang="ko-KR">
                <a:ea typeface="굴림" panose="020B0503020000020004" pitchFamily="34" charset="-127"/>
              </a:rPr>
              <a:t>De facto (“by fact” or ‘by convention’) standards</a:t>
            </a:r>
          </a:p>
          <a:p>
            <a:pPr lvl="2" eaLnBrk="1" hangingPunct="1"/>
            <a:r>
              <a:rPr lang="en-US" altLang="ko-KR">
                <a:ea typeface="굴림" panose="020B0503020000020004" pitchFamily="34" charset="-127"/>
              </a:rPr>
              <a:t>Proprietary standards: closed standards</a:t>
            </a:r>
          </a:p>
          <a:p>
            <a:pPr lvl="2" eaLnBrk="1" hangingPunct="1"/>
            <a:r>
              <a:rPr lang="en-US" altLang="ko-KR">
                <a:ea typeface="굴림" panose="020B0503020000020004" pitchFamily="34" charset="-127"/>
              </a:rPr>
              <a:t>Nonproprietary standards: open standards</a:t>
            </a:r>
          </a:p>
          <a:p>
            <a:pPr lvl="1" eaLnBrk="1" hangingPunct="1"/>
            <a:endParaRPr lang="en-US" altLang="ko-KR">
              <a:ea typeface="굴림" panose="020B0503020000020004" pitchFamily="34" charset="-127"/>
            </a:endParaRPr>
          </a:p>
        </p:txBody>
      </p:sp>
    </p:spTree>
    <p:extLst>
      <p:ext uri="{BB962C8B-B14F-4D97-AF65-F5344CB8AC3E}">
        <p14:creationId xmlns:p14="http://schemas.microsoft.com/office/powerpoint/2010/main" val="31534112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FB7A59EA-EF2A-40BA-B258-9CCF21E9BEE1}"/>
              </a:ext>
            </a:extLst>
          </p:cNvPr>
          <p:cNvSpPr>
            <a:spLocks noGrp="1" noChangeArrowheads="1"/>
          </p:cNvSpPr>
          <p:nvPr>
            <p:ph type="title"/>
          </p:nvPr>
        </p:nvSpPr>
        <p:spPr/>
        <p:txBody>
          <a:bodyPr/>
          <a:lstStyle/>
          <a:p>
            <a:pPr eaLnBrk="1" hangingPunct="1">
              <a:defRPr/>
            </a:pPr>
            <a:r>
              <a:rPr lang="en-US" altLang="ko-KR" sz="3200"/>
              <a:t>Standards Organizations</a:t>
            </a:r>
          </a:p>
        </p:txBody>
      </p:sp>
      <p:sp>
        <p:nvSpPr>
          <p:cNvPr id="33795" name="Rectangle 3">
            <a:extLst>
              <a:ext uri="{FF2B5EF4-FFF2-40B4-BE49-F238E27FC236}">
                <a16:creationId xmlns:a16="http://schemas.microsoft.com/office/drawing/2014/main" id="{89772A81-A5FF-4BE2-868B-93723D17C30A}"/>
              </a:ext>
            </a:extLst>
          </p:cNvPr>
          <p:cNvSpPr>
            <a:spLocks noGrp="1" noChangeArrowheads="1"/>
          </p:cNvSpPr>
          <p:nvPr>
            <p:ph idx="1"/>
          </p:nvPr>
        </p:nvSpPr>
        <p:spPr>
          <a:xfrm>
            <a:off x="2209800" y="1857375"/>
            <a:ext cx="7772400" cy="4114800"/>
          </a:xfrm>
        </p:spPr>
        <p:txBody>
          <a:bodyPr/>
          <a:lstStyle/>
          <a:p>
            <a:pPr eaLnBrk="1" hangingPunct="1"/>
            <a:r>
              <a:rPr lang="en-US" altLang="ko-KR">
                <a:ea typeface="굴림" panose="020B0503020000020004" pitchFamily="34" charset="-127"/>
              </a:rPr>
              <a:t>Standards are developed by</a:t>
            </a:r>
          </a:p>
          <a:p>
            <a:pPr lvl="1" eaLnBrk="1" hangingPunct="1"/>
            <a:r>
              <a:rPr lang="en-US" altLang="ko-KR">
                <a:ea typeface="굴림" panose="020B0503020000020004" pitchFamily="34" charset="-127"/>
              </a:rPr>
              <a:t>Standards creation committees</a:t>
            </a:r>
          </a:p>
          <a:p>
            <a:pPr lvl="1" eaLnBrk="1" hangingPunct="1"/>
            <a:r>
              <a:rPr lang="en-US" altLang="ko-KR">
                <a:ea typeface="굴림" panose="020B0503020000020004" pitchFamily="34" charset="-127"/>
              </a:rPr>
              <a:t>Forums</a:t>
            </a:r>
          </a:p>
          <a:p>
            <a:pPr lvl="1" eaLnBrk="1" hangingPunct="1"/>
            <a:r>
              <a:rPr lang="en-US" altLang="ko-KR">
                <a:ea typeface="굴림" panose="020B0503020000020004" pitchFamily="34" charset="-127"/>
              </a:rPr>
              <a:t>Regulatory agencies</a:t>
            </a:r>
          </a:p>
          <a:p>
            <a:pPr eaLnBrk="1" hangingPunct="1"/>
            <a:r>
              <a:rPr lang="en-US" altLang="ko-KR">
                <a:ea typeface="굴림" panose="020B0503020000020004" pitchFamily="34" charset="-127"/>
              </a:rPr>
              <a:t>Standards committees &amp; forums</a:t>
            </a:r>
          </a:p>
          <a:p>
            <a:pPr lvl="1" eaLnBrk="1" hangingPunct="1"/>
            <a:r>
              <a:rPr lang="en-US" altLang="ko-KR">
                <a:ea typeface="굴림" panose="020B0503020000020004" pitchFamily="34" charset="-127"/>
              </a:rPr>
              <a:t>Standards committees are slow moving</a:t>
            </a:r>
          </a:p>
          <a:p>
            <a:pPr lvl="1" eaLnBrk="1" hangingPunct="1"/>
            <a:r>
              <a:rPr lang="en-US" altLang="ko-KR">
                <a:ea typeface="굴림" panose="020B0503020000020004" pitchFamily="34" charset="-127"/>
              </a:rPr>
              <a:t>Forums are made up of interested corporations</a:t>
            </a:r>
          </a:p>
          <a:p>
            <a:pPr lvl="1" eaLnBrk="1" hangingPunct="1"/>
            <a:r>
              <a:rPr lang="en-US" altLang="ko-KR">
                <a:ea typeface="굴림" panose="020B0503020000020004" pitchFamily="34" charset="-127"/>
              </a:rPr>
              <a:t>Forum are able to speed acceptance of a particular technology</a:t>
            </a:r>
          </a:p>
        </p:txBody>
      </p:sp>
    </p:spTree>
    <p:extLst>
      <p:ext uri="{BB962C8B-B14F-4D97-AF65-F5344CB8AC3E}">
        <p14:creationId xmlns:p14="http://schemas.microsoft.com/office/powerpoint/2010/main" val="15698852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30AE140B-F04F-44C9-9F53-F2BE4DC9596A}"/>
              </a:ext>
            </a:extLst>
          </p:cNvPr>
          <p:cNvSpPr>
            <a:spLocks noGrp="1" noChangeArrowheads="1"/>
          </p:cNvSpPr>
          <p:nvPr>
            <p:ph type="title"/>
          </p:nvPr>
        </p:nvSpPr>
        <p:spPr/>
        <p:txBody>
          <a:bodyPr/>
          <a:lstStyle/>
          <a:p>
            <a:pPr eaLnBrk="1" hangingPunct="1">
              <a:defRPr/>
            </a:pPr>
            <a:r>
              <a:rPr lang="en-US" altLang="ko-KR" sz="3600" dirty="0"/>
              <a:t>Standards Committees</a:t>
            </a:r>
          </a:p>
        </p:txBody>
      </p:sp>
      <p:sp>
        <p:nvSpPr>
          <p:cNvPr id="34819" name="Rectangle 3">
            <a:extLst>
              <a:ext uri="{FF2B5EF4-FFF2-40B4-BE49-F238E27FC236}">
                <a16:creationId xmlns:a16="http://schemas.microsoft.com/office/drawing/2014/main" id="{44095051-0BB6-463F-8044-78CA49CBA8BB}"/>
              </a:ext>
            </a:extLst>
          </p:cNvPr>
          <p:cNvSpPr>
            <a:spLocks noGrp="1" noChangeArrowheads="1"/>
          </p:cNvSpPr>
          <p:nvPr>
            <p:ph idx="1"/>
          </p:nvPr>
        </p:nvSpPr>
        <p:spPr>
          <a:xfrm>
            <a:off x="2824163" y="1785938"/>
            <a:ext cx="6843712" cy="4114800"/>
          </a:xfrm>
        </p:spPr>
        <p:txBody>
          <a:bodyPr/>
          <a:lstStyle/>
          <a:p>
            <a:pPr eaLnBrk="1" hangingPunct="1"/>
            <a:r>
              <a:rPr lang="en-US" altLang="ko-KR" sz="2400">
                <a:ea typeface="굴림" panose="020B0503020000020004" pitchFamily="34" charset="-127"/>
              </a:rPr>
              <a:t>ISO</a:t>
            </a:r>
          </a:p>
          <a:p>
            <a:pPr lvl="1" eaLnBrk="1" hangingPunct="1"/>
            <a:r>
              <a:rPr lang="en-US" altLang="ko-KR" sz="2000">
                <a:ea typeface="굴림" panose="020B0503020000020004" pitchFamily="34" charset="-127"/>
              </a:rPr>
              <a:t>Voluntary international organization </a:t>
            </a:r>
          </a:p>
          <a:p>
            <a:pPr eaLnBrk="1" hangingPunct="1"/>
            <a:r>
              <a:rPr lang="en-US" altLang="ko-KR" sz="2400">
                <a:ea typeface="굴림" panose="020B0503020000020004" pitchFamily="34" charset="-127"/>
              </a:rPr>
              <a:t>ITU-T</a:t>
            </a:r>
          </a:p>
          <a:p>
            <a:pPr lvl="1" eaLnBrk="1" hangingPunct="1"/>
            <a:r>
              <a:rPr lang="en-US" altLang="ko-KR" sz="2000">
                <a:ea typeface="굴림" panose="020B0503020000020004" pitchFamily="34" charset="-127"/>
              </a:rPr>
              <a:t>Formerly, CCITT formed by UN</a:t>
            </a:r>
          </a:p>
          <a:p>
            <a:pPr eaLnBrk="1" hangingPunct="1"/>
            <a:r>
              <a:rPr lang="en-US" altLang="ko-KR" sz="2400">
                <a:ea typeface="굴림" panose="020B0503020000020004" pitchFamily="34" charset="-127"/>
              </a:rPr>
              <a:t>ANSI</a:t>
            </a:r>
          </a:p>
          <a:p>
            <a:pPr lvl="1" eaLnBrk="1" hangingPunct="1"/>
            <a:r>
              <a:rPr lang="en-AU" altLang="ko-KR" sz="2000">
                <a:ea typeface="바탕체" panose="020B0503020000020004" pitchFamily="49" charset="-127"/>
              </a:rPr>
              <a:t>Private non-profit corporation in the US</a:t>
            </a:r>
            <a:r>
              <a:rPr lang="en-US" altLang="ko-KR" sz="2000">
                <a:ea typeface="굴림" panose="020B0503020000020004" pitchFamily="34" charset="-127"/>
              </a:rPr>
              <a:t> </a:t>
            </a:r>
          </a:p>
          <a:p>
            <a:pPr eaLnBrk="1" hangingPunct="1"/>
            <a:r>
              <a:rPr lang="en-US" altLang="ko-KR" sz="2400">
                <a:ea typeface="굴림" panose="020B0503020000020004" pitchFamily="34" charset="-127"/>
              </a:rPr>
              <a:t>IEEE</a:t>
            </a:r>
          </a:p>
          <a:p>
            <a:pPr lvl="1" eaLnBrk="1" hangingPunct="1"/>
            <a:r>
              <a:rPr lang="en-AU" altLang="ko-KR" sz="2000">
                <a:ea typeface="바탕체" panose="020B0503020000020004" pitchFamily="49" charset="-127"/>
              </a:rPr>
              <a:t>The largest engineering society in the world</a:t>
            </a:r>
            <a:r>
              <a:rPr lang="en-US" altLang="ko-KR" sz="2000">
                <a:ea typeface="굴림" panose="020B0503020000020004" pitchFamily="34" charset="-127"/>
              </a:rPr>
              <a:t> </a:t>
            </a:r>
          </a:p>
          <a:p>
            <a:pPr eaLnBrk="1" hangingPunct="1"/>
            <a:r>
              <a:rPr lang="en-US" altLang="ko-KR" sz="2400">
                <a:ea typeface="굴림" panose="020B0503020000020004" pitchFamily="34" charset="-127"/>
              </a:rPr>
              <a:t>EIA</a:t>
            </a:r>
          </a:p>
          <a:p>
            <a:pPr lvl="1" eaLnBrk="1" hangingPunct="1"/>
            <a:r>
              <a:rPr lang="en-AU" altLang="ko-KR" sz="2000">
                <a:ea typeface="바탕체" panose="020B0503020000020004" pitchFamily="49" charset="-127"/>
              </a:rPr>
              <a:t>Non-profit organization in the US</a:t>
            </a:r>
            <a:r>
              <a:rPr lang="en-US" altLang="ko-KR" sz="2000">
                <a:ea typeface="굴림" panose="020B0503020000020004" pitchFamily="34" charset="-127"/>
              </a:rPr>
              <a:t> </a:t>
            </a:r>
          </a:p>
        </p:txBody>
      </p:sp>
    </p:spTree>
    <p:extLst>
      <p:ext uri="{BB962C8B-B14F-4D97-AF65-F5344CB8AC3E}">
        <p14:creationId xmlns:p14="http://schemas.microsoft.com/office/powerpoint/2010/main" val="31814945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8ED038F9-1F6C-4607-B0BD-09C79F3EBAFC}"/>
              </a:ext>
            </a:extLst>
          </p:cNvPr>
          <p:cNvSpPr>
            <a:spLocks noGrp="1" noChangeArrowheads="1"/>
          </p:cNvSpPr>
          <p:nvPr>
            <p:ph type="title"/>
          </p:nvPr>
        </p:nvSpPr>
        <p:spPr/>
        <p:txBody>
          <a:bodyPr/>
          <a:lstStyle/>
          <a:p>
            <a:pPr eaLnBrk="1" hangingPunct="1">
              <a:defRPr/>
            </a:pPr>
            <a:r>
              <a:rPr lang="en-US" altLang="ko-KR"/>
              <a:t>Internet Standards</a:t>
            </a:r>
          </a:p>
        </p:txBody>
      </p:sp>
      <p:sp>
        <p:nvSpPr>
          <p:cNvPr id="35843" name="Rectangle 3">
            <a:extLst>
              <a:ext uri="{FF2B5EF4-FFF2-40B4-BE49-F238E27FC236}">
                <a16:creationId xmlns:a16="http://schemas.microsoft.com/office/drawing/2014/main" id="{3CF853A6-6014-419D-97A4-2B237D3984C8}"/>
              </a:ext>
            </a:extLst>
          </p:cNvPr>
          <p:cNvSpPr>
            <a:spLocks noGrp="1" noChangeArrowheads="1"/>
          </p:cNvSpPr>
          <p:nvPr>
            <p:ph idx="1"/>
          </p:nvPr>
        </p:nvSpPr>
        <p:spPr>
          <a:xfrm>
            <a:off x="2381250" y="1981200"/>
            <a:ext cx="7600950" cy="4019550"/>
          </a:xfrm>
        </p:spPr>
        <p:txBody>
          <a:bodyPr/>
          <a:lstStyle/>
          <a:p>
            <a:pPr eaLnBrk="1" hangingPunct="1"/>
            <a:r>
              <a:rPr lang="en-US" altLang="ko-KR">
                <a:ea typeface="굴림" panose="020B0503020000020004" pitchFamily="34" charset="-127"/>
              </a:rPr>
              <a:t>IETF (Internet Engineering Task Force)</a:t>
            </a:r>
          </a:p>
          <a:p>
            <a:pPr eaLnBrk="1" hangingPunct="1"/>
            <a:r>
              <a:rPr lang="en-US" altLang="ko-KR">
                <a:ea typeface="굴림" panose="020B0503020000020004" pitchFamily="34" charset="-127"/>
              </a:rPr>
              <a:t>Internet Draft</a:t>
            </a:r>
          </a:p>
          <a:p>
            <a:pPr lvl="1" eaLnBrk="1" hangingPunct="1"/>
            <a:r>
              <a:rPr lang="en-US" altLang="ko-KR">
                <a:ea typeface="굴림" panose="020B0503020000020004" pitchFamily="34" charset="-127"/>
              </a:rPr>
              <a:t>working document with no official status</a:t>
            </a:r>
          </a:p>
          <a:p>
            <a:pPr lvl="1" eaLnBrk="1" hangingPunct="1"/>
            <a:r>
              <a:rPr lang="en-US" altLang="ko-KR">
                <a:ea typeface="굴림" panose="020B0503020000020004" pitchFamily="34" charset="-127"/>
              </a:rPr>
              <a:t>with a 6-month lifetime</a:t>
            </a:r>
          </a:p>
          <a:p>
            <a:pPr eaLnBrk="1" hangingPunct="1"/>
            <a:r>
              <a:rPr lang="en-US" altLang="ko-KR">
                <a:ea typeface="굴림" panose="020B0503020000020004" pitchFamily="34" charset="-127"/>
              </a:rPr>
              <a:t>RFC (Request for Comment)</a:t>
            </a:r>
          </a:p>
          <a:p>
            <a:pPr lvl="1" eaLnBrk="1" hangingPunct="1"/>
            <a:r>
              <a:rPr lang="en-US" altLang="ko-KR">
                <a:ea typeface="굴림" panose="020B0503020000020004" pitchFamily="34" charset="-127"/>
              </a:rPr>
              <a:t>Edited, assigned a number, and made available to all interested parties</a:t>
            </a:r>
          </a:p>
        </p:txBody>
      </p:sp>
    </p:spTree>
    <p:extLst>
      <p:ext uri="{BB962C8B-B14F-4D97-AF65-F5344CB8AC3E}">
        <p14:creationId xmlns:p14="http://schemas.microsoft.com/office/powerpoint/2010/main" val="1334535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24337781-421D-4942-BD45-D58B75D09CD6}"/>
              </a:ext>
            </a:extLst>
          </p:cNvPr>
          <p:cNvSpPr>
            <a:spLocks noGrp="1" noChangeArrowheads="1"/>
          </p:cNvSpPr>
          <p:nvPr>
            <p:ph type="ctrTitle"/>
          </p:nvPr>
        </p:nvSpPr>
        <p:spPr>
          <a:xfrm>
            <a:off x="2209800" y="1219200"/>
            <a:ext cx="7772400" cy="1143000"/>
          </a:xfrm>
        </p:spPr>
        <p:txBody>
          <a:bodyPr/>
          <a:lstStyle/>
          <a:p>
            <a:pPr eaLnBrk="1" hangingPunct="1"/>
            <a:r>
              <a:rPr lang="en-US" altLang="ko-KR">
                <a:ea typeface="굴림" panose="020B0503020000020004" pitchFamily="34" charset="-127"/>
              </a:rPr>
              <a:t>Chapter 1. Introduction</a:t>
            </a:r>
          </a:p>
        </p:txBody>
      </p:sp>
      <p:sp>
        <p:nvSpPr>
          <p:cNvPr id="9219" name="Rectangle 3">
            <a:extLst>
              <a:ext uri="{FF2B5EF4-FFF2-40B4-BE49-F238E27FC236}">
                <a16:creationId xmlns:a16="http://schemas.microsoft.com/office/drawing/2014/main" id="{5CFD80EE-9EB6-4AF1-B5C2-420F1FED50DA}"/>
              </a:ext>
            </a:extLst>
          </p:cNvPr>
          <p:cNvSpPr>
            <a:spLocks noGrp="1" noChangeArrowheads="1"/>
          </p:cNvSpPr>
          <p:nvPr>
            <p:ph type="subTitle" idx="1"/>
          </p:nvPr>
        </p:nvSpPr>
        <p:spPr>
          <a:xfrm>
            <a:off x="2895600" y="2895600"/>
            <a:ext cx="6400800" cy="2743200"/>
          </a:xfrm>
        </p:spPr>
        <p:txBody>
          <a:bodyPr/>
          <a:lstStyle/>
          <a:p>
            <a:pPr marL="533400" indent="-533400" algn="l">
              <a:buFontTx/>
              <a:buAutoNum type="arabicPeriod"/>
            </a:pPr>
            <a:r>
              <a:rPr lang="en-US" altLang="ko-KR">
                <a:ea typeface="굴림" panose="020B0503020000020004" pitchFamily="34" charset="-127"/>
              </a:rPr>
              <a:t>Data communications</a:t>
            </a:r>
          </a:p>
          <a:p>
            <a:pPr marL="533400" indent="-533400" algn="l">
              <a:buFontTx/>
              <a:buAutoNum type="arabicPeriod"/>
            </a:pPr>
            <a:r>
              <a:rPr lang="en-US" altLang="ko-KR">
                <a:ea typeface="굴림" panose="020B0503020000020004" pitchFamily="34" charset="-127"/>
              </a:rPr>
              <a:t>Networks</a:t>
            </a:r>
          </a:p>
          <a:p>
            <a:pPr marL="533400" indent="-533400" algn="l">
              <a:buFontTx/>
              <a:buAutoNum type="arabicPeriod"/>
            </a:pPr>
            <a:r>
              <a:rPr lang="en-US" altLang="ko-KR">
                <a:ea typeface="굴림" panose="020B0503020000020004" pitchFamily="34" charset="-127"/>
              </a:rPr>
              <a:t>The Internet</a:t>
            </a:r>
          </a:p>
          <a:p>
            <a:pPr marL="533400" indent="-533400" algn="l">
              <a:buFontTx/>
              <a:buAutoNum type="arabicPeriod"/>
            </a:pPr>
            <a:r>
              <a:rPr lang="en-US" altLang="ko-KR">
                <a:ea typeface="굴림" panose="020B0503020000020004" pitchFamily="34" charset="-127"/>
              </a:rPr>
              <a:t>Protocols and standards</a:t>
            </a:r>
          </a:p>
        </p:txBody>
      </p:sp>
    </p:spTree>
    <p:extLst>
      <p:ext uri="{BB962C8B-B14F-4D97-AF65-F5344CB8AC3E}">
        <p14:creationId xmlns:p14="http://schemas.microsoft.com/office/powerpoint/2010/main" val="8584004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6D870AF5-AEC8-4899-8FBF-BE77688CA5A0}"/>
              </a:ext>
            </a:extLst>
          </p:cNvPr>
          <p:cNvSpPr>
            <a:spLocks noGrp="1" noChangeArrowheads="1"/>
          </p:cNvSpPr>
          <p:nvPr>
            <p:ph type="title"/>
          </p:nvPr>
        </p:nvSpPr>
        <p:spPr/>
        <p:txBody>
          <a:bodyPr/>
          <a:lstStyle/>
          <a:p>
            <a:pPr eaLnBrk="1" hangingPunct="1">
              <a:defRPr/>
            </a:pPr>
            <a:r>
              <a:rPr lang="en-US" altLang="ko-KR" dirty="0"/>
              <a:t>Home Works</a:t>
            </a:r>
          </a:p>
        </p:txBody>
      </p:sp>
      <p:sp>
        <p:nvSpPr>
          <p:cNvPr id="36867" name="Rectangle 3">
            <a:extLst>
              <a:ext uri="{FF2B5EF4-FFF2-40B4-BE49-F238E27FC236}">
                <a16:creationId xmlns:a16="http://schemas.microsoft.com/office/drawing/2014/main" id="{B48EBA46-31BB-4401-BA3F-CB4E96975621}"/>
              </a:ext>
            </a:extLst>
          </p:cNvPr>
          <p:cNvSpPr>
            <a:spLocks noGrp="1" noChangeArrowheads="1"/>
          </p:cNvSpPr>
          <p:nvPr>
            <p:ph idx="1"/>
          </p:nvPr>
        </p:nvSpPr>
        <p:spPr>
          <a:xfrm>
            <a:off x="2381250" y="1981200"/>
            <a:ext cx="7600950" cy="3805238"/>
          </a:xfrm>
        </p:spPr>
        <p:txBody>
          <a:bodyPr/>
          <a:lstStyle/>
          <a:p>
            <a:pPr eaLnBrk="1" hangingPunct="1"/>
            <a:r>
              <a:rPr lang="en-US" altLang="ko-KR" sz="2400">
                <a:ea typeface="굴림" panose="020B0503020000020004" pitchFamily="34" charset="-127"/>
              </a:rPr>
              <a:t>Page 24</a:t>
            </a:r>
          </a:p>
          <a:p>
            <a:pPr lvl="1" eaLnBrk="1" hangingPunct="1"/>
            <a:r>
              <a:rPr lang="en-US" altLang="ko-KR" sz="2000">
                <a:ea typeface="굴림" panose="020B0503020000020004" pitchFamily="34" charset="-127"/>
              </a:rPr>
              <a:t>Problems – 15, 16, 17, 19</a:t>
            </a:r>
          </a:p>
          <a:p>
            <a:pPr eaLnBrk="1" hangingPunct="1"/>
            <a:r>
              <a:rPr lang="en-US" altLang="ko-KR" sz="2400">
                <a:ea typeface="굴림" panose="020B0503020000020004" pitchFamily="34" charset="-127"/>
              </a:rPr>
              <a:t>Page 25</a:t>
            </a:r>
          </a:p>
          <a:p>
            <a:pPr lvl="1" eaLnBrk="1" hangingPunct="1"/>
            <a:r>
              <a:rPr lang="en-US" altLang="ko-KR" sz="2000">
                <a:ea typeface="굴림" panose="020B0503020000020004" pitchFamily="34" charset="-127"/>
              </a:rPr>
              <a:t>Problems – 20, 22, 25, 26, 28, 29</a:t>
            </a:r>
          </a:p>
        </p:txBody>
      </p:sp>
    </p:spTree>
    <p:extLst>
      <p:ext uri="{BB962C8B-B14F-4D97-AF65-F5344CB8AC3E}">
        <p14:creationId xmlns:p14="http://schemas.microsoft.com/office/powerpoint/2010/main" val="1129478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A1302401-F5D5-49EE-9E51-977F882D2F0E}"/>
              </a:ext>
            </a:extLst>
          </p:cNvPr>
          <p:cNvSpPr>
            <a:spLocks noGrp="1" noChangeArrowheads="1"/>
          </p:cNvSpPr>
          <p:nvPr>
            <p:ph type="title"/>
          </p:nvPr>
        </p:nvSpPr>
        <p:spPr>
          <a:xfrm>
            <a:off x="2166938" y="285750"/>
            <a:ext cx="7772400" cy="1143000"/>
          </a:xfrm>
        </p:spPr>
        <p:txBody>
          <a:bodyPr/>
          <a:lstStyle/>
          <a:p>
            <a:pPr eaLnBrk="1" hangingPunct="1">
              <a:defRPr/>
            </a:pPr>
            <a:r>
              <a:rPr lang="en-US" altLang="ko-KR" dirty="0"/>
              <a:t>Data Communications</a:t>
            </a:r>
          </a:p>
        </p:txBody>
      </p:sp>
      <p:sp>
        <p:nvSpPr>
          <p:cNvPr id="10243" name="Rectangle 3">
            <a:extLst>
              <a:ext uri="{FF2B5EF4-FFF2-40B4-BE49-F238E27FC236}">
                <a16:creationId xmlns:a16="http://schemas.microsoft.com/office/drawing/2014/main" id="{0632FC7C-F906-4D9A-8EEE-6AD075F11F92}"/>
              </a:ext>
            </a:extLst>
          </p:cNvPr>
          <p:cNvSpPr>
            <a:spLocks noGrp="1" noChangeArrowheads="1"/>
          </p:cNvSpPr>
          <p:nvPr>
            <p:ph idx="1"/>
          </p:nvPr>
        </p:nvSpPr>
        <p:spPr>
          <a:xfrm>
            <a:off x="2324100" y="1714500"/>
            <a:ext cx="7772400" cy="4114800"/>
          </a:xfrm>
        </p:spPr>
        <p:txBody>
          <a:bodyPr>
            <a:normAutofit lnSpcReduction="10000"/>
          </a:bodyPr>
          <a:lstStyle/>
          <a:p>
            <a:pPr eaLnBrk="1" hangingPunct="1">
              <a:lnSpc>
                <a:spcPct val="80000"/>
              </a:lnSpc>
            </a:pPr>
            <a:r>
              <a:rPr lang="en-US" altLang="ko-KR" sz="2400" dirty="0">
                <a:ea typeface="굴림" panose="020B0503020000020004" pitchFamily="34" charset="-127"/>
              </a:rPr>
              <a:t>Data</a:t>
            </a:r>
          </a:p>
          <a:p>
            <a:pPr lvl="1" eaLnBrk="1" hangingPunct="1">
              <a:lnSpc>
                <a:spcPct val="80000"/>
              </a:lnSpc>
            </a:pPr>
            <a:r>
              <a:rPr lang="en-US" altLang="ko-KR" sz="2000" dirty="0">
                <a:ea typeface="굴림" panose="020B0503020000020004" pitchFamily="34" charset="-127"/>
              </a:rPr>
              <a:t>Information presented in whatever form is agreed upon by the parties creating and using the data</a:t>
            </a:r>
          </a:p>
          <a:p>
            <a:pPr eaLnBrk="1" hangingPunct="1">
              <a:lnSpc>
                <a:spcPct val="80000"/>
              </a:lnSpc>
            </a:pPr>
            <a:r>
              <a:rPr lang="en-US" altLang="ko-KR" sz="2400" dirty="0">
                <a:ea typeface="굴림" panose="020B0503020000020004" pitchFamily="34" charset="-127"/>
              </a:rPr>
              <a:t>Data communication</a:t>
            </a:r>
          </a:p>
          <a:p>
            <a:pPr lvl="1" eaLnBrk="1" hangingPunct="1">
              <a:lnSpc>
                <a:spcPct val="80000"/>
              </a:lnSpc>
            </a:pPr>
            <a:r>
              <a:rPr lang="en-US" altLang="ko-KR" sz="2000" dirty="0">
                <a:ea typeface="굴림" panose="020B0503020000020004" pitchFamily="34" charset="-127"/>
              </a:rPr>
              <a:t>Exchange of data between two devices</a:t>
            </a:r>
          </a:p>
          <a:p>
            <a:pPr lvl="1" eaLnBrk="1" hangingPunct="1">
              <a:lnSpc>
                <a:spcPct val="80000"/>
              </a:lnSpc>
            </a:pPr>
            <a:r>
              <a:rPr lang="en-US" altLang="ko-KR" sz="2000" dirty="0">
                <a:ea typeface="굴림" panose="020B0503020000020004" pitchFamily="34" charset="-127"/>
              </a:rPr>
              <a:t>Via some form of transmission medium</a:t>
            </a:r>
          </a:p>
          <a:p>
            <a:pPr eaLnBrk="1" hangingPunct="1">
              <a:lnSpc>
                <a:spcPct val="80000"/>
              </a:lnSpc>
            </a:pPr>
            <a:r>
              <a:rPr lang="en-US" altLang="ko-KR" sz="2400" dirty="0">
                <a:ea typeface="굴림" panose="020B0503020000020004" pitchFamily="34" charset="-127"/>
              </a:rPr>
              <a:t>Fundamental characteristics of data communication</a:t>
            </a:r>
          </a:p>
          <a:p>
            <a:pPr lvl="1" eaLnBrk="1" hangingPunct="1">
              <a:lnSpc>
                <a:spcPct val="80000"/>
              </a:lnSpc>
            </a:pPr>
            <a:r>
              <a:rPr lang="en-US" altLang="ko-KR" sz="2000" dirty="0">
                <a:ea typeface="굴림" panose="020B0503020000020004" pitchFamily="34" charset="-127"/>
              </a:rPr>
              <a:t>Delivery</a:t>
            </a:r>
          </a:p>
          <a:p>
            <a:pPr lvl="1" eaLnBrk="1" hangingPunct="1">
              <a:lnSpc>
                <a:spcPct val="80000"/>
              </a:lnSpc>
            </a:pPr>
            <a:r>
              <a:rPr lang="en-US" altLang="ko-KR" sz="2000" dirty="0">
                <a:ea typeface="굴림" panose="020B0503020000020004" pitchFamily="34" charset="-127"/>
              </a:rPr>
              <a:t>Accuracy</a:t>
            </a:r>
          </a:p>
          <a:p>
            <a:pPr lvl="1" eaLnBrk="1" hangingPunct="1">
              <a:lnSpc>
                <a:spcPct val="80000"/>
              </a:lnSpc>
            </a:pPr>
            <a:r>
              <a:rPr lang="en-US" altLang="ko-KR" sz="2000" dirty="0">
                <a:ea typeface="굴림" panose="020B0503020000020004" pitchFamily="34" charset="-127"/>
              </a:rPr>
              <a:t>Timeliness</a:t>
            </a:r>
          </a:p>
          <a:p>
            <a:pPr lvl="1" eaLnBrk="1" hangingPunct="1">
              <a:lnSpc>
                <a:spcPct val="80000"/>
              </a:lnSpc>
            </a:pPr>
            <a:r>
              <a:rPr lang="en-US" altLang="ko-KR" sz="2000" dirty="0">
                <a:ea typeface="굴림" panose="020B0503020000020004" pitchFamily="34" charset="-127"/>
              </a:rPr>
              <a:t>Jitter : Variation in the packet arrival time</a:t>
            </a:r>
          </a:p>
          <a:p>
            <a:pPr eaLnBrk="1" hangingPunct="1">
              <a:lnSpc>
                <a:spcPct val="80000"/>
              </a:lnSpc>
            </a:pPr>
            <a:r>
              <a:rPr lang="en-US" altLang="ko-KR" sz="2400" dirty="0">
                <a:ea typeface="굴림" panose="020B0503020000020004" pitchFamily="34" charset="-127"/>
              </a:rPr>
              <a:t>Telecommunication: communication at a distance </a:t>
            </a:r>
          </a:p>
          <a:p>
            <a:pPr eaLnBrk="1" hangingPunct="1">
              <a:lnSpc>
                <a:spcPct val="80000"/>
              </a:lnSpc>
              <a:buFontTx/>
              <a:buNone/>
            </a:pPr>
            <a:r>
              <a:rPr lang="en-US" altLang="ko-KR" sz="2400" dirty="0">
                <a:ea typeface="굴림" panose="020B0503020000020004" pitchFamily="34" charset="-127"/>
              </a:rPr>
              <a:t>     (‘tele’ in Greek=‘far”)</a:t>
            </a:r>
          </a:p>
        </p:txBody>
      </p:sp>
    </p:spTree>
    <p:extLst>
      <p:ext uri="{BB962C8B-B14F-4D97-AF65-F5344CB8AC3E}">
        <p14:creationId xmlns:p14="http://schemas.microsoft.com/office/powerpoint/2010/main" val="2834870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05153EF6-D726-46B7-989F-1A57465A0E72}"/>
              </a:ext>
            </a:extLst>
          </p:cNvPr>
          <p:cNvSpPr>
            <a:spLocks noGrp="1" noChangeArrowheads="1"/>
          </p:cNvSpPr>
          <p:nvPr>
            <p:ph type="title"/>
          </p:nvPr>
        </p:nvSpPr>
        <p:spPr>
          <a:xfrm>
            <a:off x="2057400" y="533400"/>
            <a:ext cx="8077200" cy="914400"/>
          </a:xfrm>
        </p:spPr>
        <p:txBody>
          <a:bodyPr/>
          <a:lstStyle/>
          <a:p>
            <a:pPr eaLnBrk="1" hangingPunct="1">
              <a:defRPr/>
            </a:pPr>
            <a:r>
              <a:rPr lang="en-US" altLang="ko-KR" sz="3200" dirty="0"/>
              <a:t>Five Components of Data Communication</a:t>
            </a:r>
          </a:p>
        </p:txBody>
      </p:sp>
      <p:sp>
        <p:nvSpPr>
          <p:cNvPr id="11267" name="Rectangle 3">
            <a:extLst>
              <a:ext uri="{FF2B5EF4-FFF2-40B4-BE49-F238E27FC236}">
                <a16:creationId xmlns:a16="http://schemas.microsoft.com/office/drawing/2014/main" id="{3785366C-B0EB-474E-A1CB-C9E18A66A8EE}"/>
              </a:ext>
            </a:extLst>
          </p:cNvPr>
          <p:cNvSpPr>
            <a:spLocks noGrp="1" noChangeArrowheads="1"/>
          </p:cNvSpPr>
          <p:nvPr>
            <p:ph idx="1"/>
          </p:nvPr>
        </p:nvSpPr>
        <p:spPr>
          <a:xfrm>
            <a:off x="2209800" y="1524000"/>
            <a:ext cx="7772400" cy="1905000"/>
          </a:xfrm>
        </p:spPr>
        <p:txBody>
          <a:bodyPr>
            <a:normAutofit lnSpcReduction="10000"/>
          </a:bodyPr>
          <a:lstStyle/>
          <a:p>
            <a:pPr eaLnBrk="1" hangingPunct="1">
              <a:lnSpc>
                <a:spcPct val="90000"/>
              </a:lnSpc>
            </a:pPr>
            <a:r>
              <a:rPr lang="en-US" altLang="ko-KR" sz="2000">
                <a:ea typeface="굴림" panose="020B0503020000020004" pitchFamily="34" charset="-127"/>
              </a:rPr>
              <a:t>Message: Information(data) to be communicated</a:t>
            </a:r>
          </a:p>
          <a:p>
            <a:pPr eaLnBrk="1" hangingPunct="1">
              <a:lnSpc>
                <a:spcPct val="90000"/>
              </a:lnSpc>
            </a:pPr>
            <a:r>
              <a:rPr lang="en-US" altLang="ko-KR" sz="2000">
                <a:ea typeface="굴림" panose="020B0503020000020004" pitchFamily="34" charset="-127"/>
              </a:rPr>
              <a:t>Sender</a:t>
            </a:r>
          </a:p>
          <a:p>
            <a:pPr eaLnBrk="1" hangingPunct="1">
              <a:lnSpc>
                <a:spcPct val="90000"/>
              </a:lnSpc>
            </a:pPr>
            <a:r>
              <a:rPr lang="en-US" altLang="ko-KR" sz="2000">
                <a:ea typeface="굴림" panose="020B0503020000020004" pitchFamily="34" charset="-127"/>
              </a:rPr>
              <a:t>Receiver </a:t>
            </a:r>
          </a:p>
          <a:p>
            <a:pPr eaLnBrk="1" hangingPunct="1">
              <a:lnSpc>
                <a:spcPct val="90000"/>
              </a:lnSpc>
            </a:pPr>
            <a:r>
              <a:rPr lang="en-US" altLang="ko-KR" sz="2000">
                <a:ea typeface="굴림" panose="020B0503020000020004" pitchFamily="34" charset="-127"/>
              </a:rPr>
              <a:t>Transmission medium: Physical path by which a message travels</a:t>
            </a:r>
          </a:p>
          <a:p>
            <a:pPr eaLnBrk="1" hangingPunct="1">
              <a:lnSpc>
                <a:spcPct val="90000"/>
              </a:lnSpc>
            </a:pPr>
            <a:r>
              <a:rPr lang="en-US" altLang="ko-KR" sz="2000">
                <a:ea typeface="굴림" panose="020B0503020000020004" pitchFamily="34" charset="-127"/>
              </a:rPr>
              <a:t>Protocol: A set of rules that govern data communication</a:t>
            </a:r>
          </a:p>
        </p:txBody>
      </p:sp>
      <p:pic>
        <p:nvPicPr>
          <p:cNvPr id="11268" name="Picture 5">
            <a:extLst>
              <a:ext uri="{FF2B5EF4-FFF2-40B4-BE49-F238E27FC236}">
                <a16:creationId xmlns:a16="http://schemas.microsoft.com/office/drawing/2014/main" id="{CD996853-1715-48F9-B957-34FF5FF005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1314" y="3789363"/>
            <a:ext cx="6751637" cy="174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5983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662587F7-8685-4EED-B0E6-E04EC0F4B0F9}"/>
              </a:ext>
            </a:extLst>
          </p:cNvPr>
          <p:cNvSpPr>
            <a:spLocks noGrp="1" noChangeArrowheads="1"/>
          </p:cNvSpPr>
          <p:nvPr>
            <p:ph type="title"/>
          </p:nvPr>
        </p:nvSpPr>
        <p:spPr/>
        <p:txBody>
          <a:bodyPr/>
          <a:lstStyle/>
          <a:p>
            <a:pPr eaLnBrk="1" hangingPunct="1">
              <a:defRPr/>
            </a:pPr>
            <a:r>
              <a:rPr lang="en-US" altLang="ko-KR"/>
              <a:t>Direction of Data Flow</a:t>
            </a:r>
          </a:p>
        </p:txBody>
      </p:sp>
      <p:pic>
        <p:nvPicPr>
          <p:cNvPr id="12291" name="Picture 7">
            <a:extLst>
              <a:ext uri="{FF2B5EF4-FFF2-40B4-BE49-F238E27FC236}">
                <a16:creationId xmlns:a16="http://schemas.microsoft.com/office/drawing/2014/main" id="{B714D8A1-A3AC-4601-B12D-948994B3012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287713" y="1700214"/>
            <a:ext cx="5383212" cy="4084637"/>
          </a:xfrm>
          <a:noFill/>
        </p:spPr>
      </p:pic>
    </p:spTree>
    <p:extLst>
      <p:ext uri="{BB962C8B-B14F-4D97-AF65-F5344CB8AC3E}">
        <p14:creationId xmlns:p14="http://schemas.microsoft.com/office/powerpoint/2010/main" val="1351350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054FB9F7-A0B4-457D-AC07-15F6C4582C9F}"/>
              </a:ext>
            </a:extLst>
          </p:cNvPr>
          <p:cNvSpPr>
            <a:spLocks noGrp="1" noChangeArrowheads="1"/>
          </p:cNvSpPr>
          <p:nvPr>
            <p:ph type="title"/>
          </p:nvPr>
        </p:nvSpPr>
        <p:spPr/>
        <p:txBody>
          <a:bodyPr/>
          <a:lstStyle/>
          <a:p>
            <a:pPr eaLnBrk="1" hangingPunct="1">
              <a:defRPr/>
            </a:pPr>
            <a:r>
              <a:rPr lang="en-US" altLang="ko-KR"/>
              <a:t>Data Flow</a:t>
            </a:r>
          </a:p>
        </p:txBody>
      </p:sp>
      <p:sp>
        <p:nvSpPr>
          <p:cNvPr id="13315" name="Rectangle 3">
            <a:extLst>
              <a:ext uri="{FF2B5EF4-FFF2-40B4-BE49-F238E27FC236}">
                <a16:creationId xmlns:a16="http://schemas.microsoft.com/office/drawing/2014/main" id="{C28EF3B7-3BC4-427B-AF3E-3AA6CA1B9646}"/>
              </a:ext>
            </a:extLst>
          </p:cNvPr>
          <p:cNvSpPr>
            <a:spLocks noGrp="1" noChangeArrowheads="1"/>
          </p:cNvSpPr>
          <p:nvPr>
            <p:ph type="body" sz="half" idx="2"/>
          </p:nvPr>
        </p:nvSpPr>
        <p:spPr>
          <a:xfrm>
            <a:off x="2452689" y="1643064"/>
            <a:ext cx="7527925" cy="4162425"/>
          </a:xfrm>
        </p:spPr>
        <p:txBody>
          <a:bodyPr/>
          <a:lstStyle/>
          <a:p>
            <a:pPr eaLnBrk="1" hangingPunct="1">
              <a:lnSpc>
                <a:spcPct val="90000"/>
              </a:lnSpc>
            </a:pPr>
            <a:r>
              <a:rPr lang="en-US" altLang="ko-KR" sz="2400">
                <a:ea typeface="굴림" panose="020B0503020000020004" pitchFamily="34" charset="-127"/>
              </a:rPr>
              <a:t>Simplex</a:t>
            </a:r>
          </a:p>
          <a:p>
            <a:pPr lvl="1" eaLnBrk="1" hangingPunct="1">
              <a:lnSpc>
                <a:spcPct val="90000"/>
              </a:lnSpc>
            </a:pPr>
            <a:r>
              <a:rPr lang="en-US" altLang="ko-KR" sz="2000">
                <a:ea typeface="굴림" panose="020B0503020000020004" pitchFamily="34" charset="-127"/>
              </a:rPr>
              <a:t>Unidirectional</a:t>
            </a:r>
          </a:p>
          <a:p>
            <a:pPr lvl="1" eaLnBrk="1" hangingPunct="1">
              <a:lnSpc>
                <a:spcPct val="90000"/>
              </a:lnSpc>
            </a:pPr>
            <a:r>
              <a:rPr lang="en-US" altLang="ko-KR" sz="2000">
                <a:ea typeface="굴림" panose="020B0503020000020004" pitchFamily="34" charset="-127"/>
              </a:rPr>
              <a:t>As on a one-way street</a:t>
            </a:r>
          </a:p>
          <a:p>
            <a:pPr eaLnBrk="1" hangingPunct="1">
              <a:lnSpc>
                <a:spcPct val="90000"/>
              </a:lnSpc>
            </a:pPr>
            <a:r>
              <a:rPr lang="en-US" altLang="ko-KR" sz="2400">
                <a:ea typeface="굴림" panose="020B0503020000020004" pitchFamily="34" charset="-127"/>
              </a:rPr>
              <a:t>Half-duplex</a:t>
            </a:r>
          </a:p>
          <a:p>
            <a:pPr lvl="1" eaLnBrk="1" hangingPunct="1">
              <a:lnSpc>
                <a:spcPct val="90000"/>
              </a:lnSpc>
            </a:pPr>
            <a:r>
              <a:rPr lang="en-AU" altLang="ko-KR" sz="2000">
                <a:ea typeface="바탕체" panose="020B0503020000020004" pitchFamily="49" charset="-127"/>
              </a:rPr>
              <a:t>Both transmit and receive possible, but not at the same time</a:t>
            </a:r>
            <a:endParaRPr lang="en-US" altLang="ko-KR" sz="2000">
              <a:ea typeface="굴림" panose="020B0503020000020004" pitchFamily="34" charset="-127"/>
            </a:endParaRPr>
          </a:p>
          <a:p>
            <a:pPr lvl="1" eaLnBrk="1" hangingPunct="1">
              <a:lnSpc>
                <a:spcPct val="90000"/>
              </a:lnSpc>
            </a:pPr>
            <a:r>
              <a:rPr lang="en-US" altLang="ko-KR" sz="2000">
                <a:ea typeface="굴림" panose="020B0503020000020004" pitchFamily="34" charset="-127"/>
              </a:rPr>
              <a:t>Like a one-lane road with two-directional traffic</a:t>
            </a:r>
          </a:p>
          <a:p>
            <a:pPr lvl="1" eaLnBrk="1" hangingPunct="1">
              <a:lnSpc>
                <a:spcPct val="90000"/>
              </a:lnSpc>
            </a:pPr>
            <a:r>
              <a:rPr lang="en-US" altLang="ko-KR" sz="2000">
                <a:ea typeface="굴림" panose="020B0503020000020004" pitchFamily="34" charset="-127"/>
              </a:rPr>
              <a:t>Walkie-talkie, CB radio</a:t>
            </a:r>
          </a:p>
          <a:p>
            <a:pPr eaLnBrk="1" hangingPunct="1">
              <a:lnSpc>
                <a:spcPct val="90000"/>
              </a:lnSpc>
            </a:pPr>
            <a:r>
              <a:rPr lang="en-US" altLang="ko-KR" sz="2400">
                <a:ea typeface="굴림" panose="020B0503020000020004" pitchFamily="34" charset="-127"/>
              </a:rPr>
              <a:t>Full-duplex</a:t>
            </a:r>
          </a:p>
          <a:p>
            <a:pPr lvl="1" eaLnBrk="1" hangingPunct="1">
              <a:lnSpc>
                <a:spcPct val="90000"/>
              </a:lnSpc>
            </a:pPr>
            <a:r>
              <a:rPr lang="en-AU" altLang="ko-KR" sz="2000">
                <a:ea typeface="바탕체" panose="020B0503020000020004" pitchFamily="49" charset="-127"/>
              </a:rPr>
              <a:t>Transmit and receive simultaneously</a:t>
            </a:r>
          </a:p>
          <a:p>
            <a:pPr lvl="1" eaLnBrk="1" hangingPunct="1">
              <a:lnSpc>
                <a:spcPct val="90000"/>
              </a:lnSpc>
            </a:pPr>
            <a:r>
              <a:rPr lang="en-AU" altLang="ko-KR" sz="2000">
                <a:ea typeface="바탕체" panose="020B0503020000020004" pitchFamily="49" charset="-127"/>
              </a:rPr>
              <a:t>Like a two-way street, telephone network</a:t>
            </a:r>
          </a:p>
          <a:p>
            <a:pPr lvl="1" eaLnBrk="1" hangingPunct="1">
              <a:lnSpc>
                <a:spcPct val="90000"/>
              </a:lnSpc>
            </a:pPr>
            <a:r>
              <a:rPr lang="en-US" altLang="ko-KR" sz="2000">
                <a:ea typeface="바탕체" panose="020B0503020000020004" pitchFamily="49" charset="-127"/>
              </a:rPr>
              <a:t>Channel capacity must be divided between two directions</a:t>
            </a:r>
          </a:p>
        </p:txBody>
      </p:sp>
    </p:spTree>
    <p:extLst>
      <p:ext uri="{BB962C8B-B14F-4D97-AF65-F5344CB8AC3E}">
        <p14:creationId xmlns:p14="http://schemas.microsoft.com/office/powerpoint/2010/main" val="3596846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4AF5885E-91B2-4973-9B2B-294D7D9EE410}"/>
              </a:ext>
            </a:extLst>
          </p:cNvPr>
          <p:cNvSpPr>
            <a:spLocks noGrp="1" noChangeArrowheads="1"/>
          </p:cNvSpPr>
          <p:nvPr>
            <p:ph type="title"/>
          </p:nvPr>
        </p:nvSpPr>
        <p:spPr/>
        <p:txBody>
          <a:bodyPr/>
          <a:lstStyle/>
          <a:p>
            <a:pPr eaLnBrk="1" hangingPunct="1">
              <a:defRPr/>
            </a:pPr>
            <a:r>
              <a:rPr lang="en-US" altLang="ko-KR"/>
              <a:t>Network</a:t>
            </a:r>
          </a:p>
        </p:txBody>
      </p:sp>
      <p:sp>
        <p:nvSpPr>
          <p:cNvPr id="14339" name="Rectangle 3">
            <a:extLst>
              <a:ext uri="{FF2B5EF4-FFF2-40B4-BE49-F238E27FC236}">
                <a16:creationId xmlns:a16="http://schemas.microsoft.com/office/drawing/2014/main" id="{943AA824-62FF-4D3E-B5D8-2C197C73B43A}"/>
              </a:ext>
            </a:extLst>
          </p:cNvPr>
          <p:cNvSpPr>
            <a:spLocks noGrp="1" noChangeArrowheads="1"/>
          </p:cNvSpPr>
          <p:nvPr>
            <p:ph idx="1"/>
          </p:nvPr>
        </p:nvSpPr>
        <p:spPr>
          <a:xfrm>
            <a:off x="2209800" y="1676400"/>
            <a:ext cx="7772400" cy="1608138"/>
          </a:xfrm>
        </p:spPr>
        <p:txBody>
          <a:bodyPr>
            <a:normAutofit lnSpcReduction="10000"/>
          </a:bodyPr>
          <a:lstStyle/>
          <a:p>
            <a:pPr eaLnBrk="1" hangingPunct="1">
              <a:lnSpc>
                <a:spcPct val="90000"/>
              </a:lnSpc>
            </a:pPr>
            <a:r>
              <a:rPr lang="en-US" altLang="ko-KR" sz="2000">
                <a:ea typeface="굴림" panose="020B0503020000020004" pitchFamily="34" charset="-127"/>
              </a:rPr>
              <a:t>Network: A set of devices (nodes) connected by communication links</a:t>
            </a:r>
          </a:p>
          <a:p>
            <a:pPr eaLnBrk="1" hangingPunct="1">
              <a:lnSpc>
                <a:spcPct val="90000"/>
              </a:lnSpc>
            </a:pPr>
            <a:r>
              <a:rPr lang="en-US" altLang="ko-KR" sz="2000">
                <a:ea typeface="굴림" panose="020B0503020000020004" pitchFamily="34" charset="-127"/>
              </a:rPr>
              <a:t>Node: Computer, printer, or any device capable of sending and/or receiving data</a:t>
            </a:r>
          </a:p>
          <a:p>
            <a:pPr eaLnBrk="1" hangingPunct="1">
              <a:lnSpc>
                <a:spcPct val="90000"/>
              </a:lnSpc>
            </a:pPr>
            <a:r>
              <a:rPr lang="en-US" altLang="ko-KR" sz="2000">
                <a:ea typeface="굴림" panose="020B0503020000020004" pitchFamily="34" charset="-127"/>
              </a:rPr>
              <a:t>To be considered effective and efficient, a network must meet a number of criteria</a:t>
            </a:r>
          </a:p>
        </p:txBody>
      </p:sp>
      <p:pic>
        <p:nvPicPr>
          <p:cNvPr id="14340" name="Picture 4">
            <a:extLst>
              <a:ext uri="{FF2B5EF4-FFF2-40B4-BE49-F238E27FC236}">
                <a16:creationId xmlns:a16="http://schemas.microsoft.com/office/drawing/2014/main" id="{B55FCAD6-B76E-4510-A05F-6CB5F4EC44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76" y="3573463"/>
            <a:ext cx="6016625" cy="211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4510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C139B7E3-6D34-429F-8741-BA9BAB95289B}"/>
              </a:ext>
            </a:extLst>
          </p:cNvPr>
          <p:cNvSpPr>
            <a:spLocks noGrp="1" noChangeArrowheads="1"/>
          </p:cNvSpPr>
          <p:nvPr>
            <p:ph type="title"/>
          </p:nvPr>
        </p:nvSpPr>
        <p:spPr/>
        <p:txBody>
          <a:bodyPr/>
          <a:lstStyle/>
          <a:p>
            <a:pPr eaLnBrk="1" hangingPunct="1">
              <a:defRPr/>
            </a:pPr>
            <a:r>
              <a:rPr lang="en-US" altLang="ko-KR"/>
              <a:t>Type of Connection</a:t>
            </a:r>
          </a:p>
        </p:txBody>
      </p:sp>
      <p:pic>
        <p:nvPicPr>
          <p:cNvPr id="15363" name="Picture 8">
            <a:extLst>
              <a:ext uri="{FF2B5EF4-FFF2-40B4-BE49-F238E27FC236}">
                <a16:creationId xmlns:a16="http://schemas.microsoft.com/office/drawing/2014/main" id="{AD1DEF61-9FD2-4C28-99A4-4D3231E506D9}"/>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000376" y="1844676"/>
            <a:ext cx="6111875" cy="3578225"/>
          </a:xfrm>
          <a:noFill/>
        </p:spPr>
      </p:pic>
    </p:spTree>
    <p:extLst>
      <p:ext uri="{BB962C8B-B14F-4D97-AF65-F5344CB8AC3E}">
        <p14:creationId xmlns:p14="http://schemas.microsoft.com/office/powerpoint/2010/main" val="22647284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1051</Words>
  <Application>Microsoft Office PowerPoint</Application>
  <PresentationFormat>Widescreen</PresentationFormat>
  <Paragraphs>170</Paragraphs>
  <Slides>30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바탕체</vt:lpstr>
      <vt:lpstr>굴림</vt:lpstr>
      <vt:lpstr>맑은 고딕</vt:lpstr>
      <vt:lpstr>Arial</vt:lpstr>
      <vt:lpstr>Calibri</vt:lpstr>
      <vt:lpstr>Calibri Light</vt:lpstr>
      <vt:lpstr>Symbol</vt:lpstr>
      <vt:lpstr>Times New Roman</vt:lpstr>
      <vt:lpstr>Office Theme</vt:lpstr>
      <vt:lpstr>CSE 303 Data  Communications</vt:lpstr>
      <vt:lpstr>Syllabus</vt:lpstr>
      <vt:lpstr>Chapter 1. Introduction</vt:lpstr>
      <vt:lpstr>Data Communications</vt:lpstr>
      <vt:lpstr>Five Components of Data Communication</vt:lpstr>
      <vt:lpstr>Direction of Data Flow</vt:lpstr>
      <vt:lpstr>Data Flow</vt:lpstr>
      <vt:lpstr>Network</vt:lpstr>
      <vt:lpstr>Type of Connection</vt:lpstr>
      <vt:lpstr>Type of Connection</vt:lpstr>
      <vt:lpstr>Physical Topology</vt:lpstr>
      <vt:lpstr>Mesh Topology</vt:lpstr>
      <vt:lpstr>Star Topology</vt:lpstr>
      <vt:lpstr>Bus Topology</vt:lpstr>
      <vt:lpstr>Ring Topology</vt:lpstr>
      <vt:lpstr>Hybrid Topology</vt:lpstr>
      <vt:lpstr>Categories of Networks</vt:lpstr>
      <vt:lpstr>LAN</vt:lpstr>
      <vt:lpstr>MAN</vt:lpstr>
      <vt:lpstr>WAN</vt:lpstr>
      <vt:lpstr>Internetwork</vt:lpstr>
      <vt:lpstr>Internetwork Example</vt:lpstr>
      <vt:lpstr>The Internet</vt:lpstr>
      <vt:lpstr>Internet Today</vt:lpstr>
      <vt:lpstr>Protocols</vt:lpstr>
      <vt:lpstr>Standards: agreed-upon rules</vt:lpstr>
      <vt:lpstr>Standards Organizations</vt:lpstr>
      <vt:lpstr>Standards Committees</vt:lpstr>
      <vt:lpstr>Internet Standards</vt:lpstr>
      <vt:lpstr>Home Works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303 Data  Communications</dc:title>
  <dc:creator>User</dc:creator>
  <cp:lastModifiedBy>User</cp:lastModifiedBy>
  <cp:revision>1</cp:revision>
  <dcterms:created xsi:type="dcterms:W3CDTF">2022-06-24T17:41:04Z</dcterms:created>
  <dcterms:modified xsi:type="dcterms:W3CDTF">2022-06-24T17:41:52Z</dcterms:modified>
</cp:coreProperties>
</file>