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3BEF6-2D62-4A28-B383-36C1A47AE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58F72-86D4-433D-B26F-EFBDF80B7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95A6-659D-4A05-A6E8-8CC51685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D135E-EAFC-4EFE-972F-2B76D45182D7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53BB3-0452-4CE0-AF49-7D219BAE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28E0A-6806-4043-989D-26B2CAAE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3782-0ED3-47BF-B650-654BFCD72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76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52D8-0C6D-4F37-A8F7-47EA38E6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8E6C4-D90E-43C8-ACAD-884385AA9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997DE-00E8-4EC3-89F0-9DDCA5BA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D135E-EAFC-4EFE-972F-2B76D45182D7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2E130-2D61-448F-A572-AB0DCAEE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9A2D6-127A-4D5C-B616-BBAEC316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3782-0ED3-47BF-B650-654BFCD72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58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74097D-DF3A-4E0F-B5C1-B0FDAC4B7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F013D-FD5C-46A9-AC26-DFFF4FF60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8C0E2-2991-40CD-85D3-298FA793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D135E-EAFC-4EFE-972F-2B76D45182D7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6E1D6-4B8A-45FF-9A76-3D40F7D9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4FC0F-B07A-4F5D-A598-54AA8154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3782-0ED3-47BF-B650-654BFCD72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686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4813"/>
            <a:ext cx="103632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28775"/>
            <a:ext cx="10363200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876675"/>
            <a:ext cx="10363200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1D2BA-8718-41DD-946A-277EBDA2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336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8E443-D47D-44F0-8BD3-2E48D5A9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5486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 Communications, Kwangwoon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69F0B-DE7F-4930-B4C1-82295417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800" y="6248400"/>
            <a:ext cx="23368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8C04EAE4-D418-42A0-B134-AD82E1032F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324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066C-A2D1-492A-B43C-5EB144F4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EC434-1667-43FC-8A6B-50BEBF669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ED220-147B-41D6-9CEE-D73AAF26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D135E-EAFC-4EFE-972F-2B76D45182D7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20391-9279-46CA-87E4-FB24E99C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7B5D7-D9A1-4E2E-8579-78E00083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3782-0ED3-47BF-B650-654BFCD72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66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0CE4-4B2C-49FA-B175-CC1A2194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84115-E58B-469A-ADF9-BCE82EA94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DF048-51F4-4F99-95D3-B317DED1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D135E-EAFC-4EFE-972F-2B76D45182D7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06865-D6B0-4F1C-A1B6-5AF143478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3B376-0AC4-4BA5-A69E-22DDF306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3782-0ED3-47BF-B650-654BFCD72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35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D0A4-F385-442D-B03A-20178C0E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F1E11-9B3B-49A2-AA9E-83B289929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EF7E7-1BA1-4297-8D70-5F1A586D9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1A5AE-C3E5-446A-8354-78DF40F8A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D135E-EAFC-4EFE-972F-2B76D45182D7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D9AEC-764F-480D-9138-8BB9DE0A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2CD72-2A8B-4422-8A8B-EA250E44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3782-0ED3-47BF-B650-654BFCD72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69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D675-F57B-4F01-8BB7-4743D857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A2C2E-42DA-4816-89C8-7F933B39E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0E5DB-FCC3-4E02-A40C-24306E786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025D5-DEE6-45A8-B2D1-0CED86FF9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02DA31-4C1C-463F-8FF3-048626E1D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4A960-F65F-46BD-82C1-3D75595AC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D135E-EAFC-4EFE-972F-2B76D45182D7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2ABA8-2E3D-4AA9-84AA-F075FFF2F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5F9BD7-40D6-483E-87E1-8370D19A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3782-0ED3-47BF-B650-654BFCD72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78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E32E-37DA-4303-903A-D0F3EFEC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E7FE9B-09CE-468C-9177-6EF26B4E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D135E-EAFC-4EFE-972F-2B76D45182D7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8F9C9-647D-405C-9DB8-6DA96B79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853D3-55B3-4F0D-8C00-52A9C3DF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3782-0ED3-47BF-B650-654BFCD72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41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679A79-A868-4329-B949-0A9BAE4E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D135E-EAFC-4EFE-972F-2B76D45182D7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651EDD-7E4C-47A3-9E6C-51C4A6AB0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D6CAF-2E86-4288-B770-233F3E8C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3782-0ED3-47BF-B650-654BFCD72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64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85AB-0F93-4C82-8EE0-36AC1DCA2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97034-57FE-4179-91A1-A4A96063D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68C8E-EA0A-4BE4-863E-DF7CE3838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76CA7-05C5-464E-AE5F-3DB27A16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D135E-EAFC-4EFE-972F-2B76D45182D7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2FDE3-2C5E-41F5-A087-9A496ADF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B5AB0-474B-4D90-84F1-46E3AF5B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3782-0ED3-47BF-B650-654BFCD72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69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A565-3351-4A24-895C-A7FA7BA8D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4BB943-572F-45D2-997A-9FC95793A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D57A4-0D86-4074-9A2C-C771A5E81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3B12D-E504-4B75-A1FA-39D1FA9E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D135E-EAFC-4EFE-972F-2B76D45182D7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AE531-FC83-42D4-9088-25DDF6B7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0D5B1-E370-4A55-8631-435F69479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3782-0ED3-47BF-B650-654BFCD72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56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1A183B-A0D3-48D8-A18D-B6F8F982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8A3A4-A196-4920-933D-F5D255CEB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11B41-C56F-4C8B-8A61-6B5AA0EE4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D135E-EAFC-4EFE-972F-2B76D45182D7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04BF0-6E55-4571-A3F6-39D4A9BAF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CF8BD-851F-41FD-A3E0-1ED3455C0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83782-0ED3-47BF-B650-654BFCD72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5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A51DA2-D4FE-4F31-AF02-324CE605D03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2192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Chapter 2. Network Models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5BC2996-1FA7-43F5-8929-6DAE466B65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3200400"/>
            <a:ext cx="6400800" cy="2438400"/>
          </a:xfrm>
        </p:spPr>
        <p:txBody>
          <a:bodyPr/>
          <a:lstStyle/>
          <a:p>
            <a:pPr marL="533400" indent="-533400" algn="l">
              <a:buFontTx/>
              <a:buAutoNum type="arabicPeriod"/>
            </a:pPr>
            <a:r>
              <a:rPr lang="en-US" altLang="ko-KR">
                <a:ea typeface="굴림" panose="020B0600000101010101" pitchFamily="34" charset="-127"/>
              </a:rPr>
              <a:t>Layered Tasks</a:t>
            </a:r>
          </a:p>
          <a:p>
            <a:pPr marL="533400" indent="-533400" algn="l">
              <a:buFontTx/>
              <a:buAutoNum type="arabicPeriod"/>
            </a:pPr>
            <a:r>
              <a:rPr lang="en-US" altLang="ko-KR">
                <a:ea typeface="굴림" panose="020B0600000101010101" pitchFamily="34" charset="-127"/>
              </a:rPr>
              <a:t>The OSI Model</a:t>
            </a:r>
          </a:p>
          <a:p>
            <a:pPr marL="533400" indent="-533400" algn="l">
              <a:buFontTx/>
              <a:buAutoNum type="arabicPeriod"/>
            </a:pPr>
            <a:r>
              <a:rPr lang="en-US" altLang="ko-KR">
                <a:ea typeface="굴림" panose="020B0600000101010101" pitchFamily="34" charset="-127"/>
              </a:rPr>
              <a:t>Layers in the OSI Model</a:t>
            </a:r>
          </a:p>
          <a:p>
            <a:pPr marL="533400" indent="-533400" algn="l">
              <a:buFontTx/>
              <a:buAutoNum type="arabicPeriod"/>
            </a:pPr>
            <a:r>
              <a:rPr lang="en-US" altLang="ko-KR">
                <a:ea typeface="굴림" panose="020B0600000101010101" pitchFamily="34" charset="-127"/>
              </a:rPr>
              <a:t>TCP/IP Protocol Suite</a:t>
            </a:r>
          </a:p>
          <a:p>
            <a:pPr marL="533400" indent="-533400" algn="l">
              <a:buFontTx/>
              <a:buAutoNum type="arabicPeriod"/>
            </a:pPr>
            <a:r>
              <a:rPr lang="en-US" altLang="ko-KR">
                <a:ea typeface="굴림" panose="020B0600000101010101" pitchFamily="34" charset="-127"/>
              </a:rPr>
              <a:t>Addressing</a:t>
            </a:r>
          </a:p>
        </p:txBody>
      </p:sp>
      <p:sp>
        <p:nvSpPr>
          <p:cNvPr id="5124" name="Slide Number Placeholder 5">
            <a:extLst>
              <a:ext uri="{FF2B5EF4-FFF2-40B4-BE49-F238E27FC236}">
                <a16:creationId xmlns:a16="http://schemas.microsoft.com/office/drawing/2014/main" id="{21888D1D-7CFD-4E7B-AD09-B12DFED7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E46756"/>
                </a:solidFill>
                <a:latin typeface="굴림" panose="020B0600000101010101" pitchFamily="34" charset="-127"/>
              </a:rPr>
              <a:t>2-</a:t>
            </a:r>
            <a:fld id="{CB3314D2-5B14-47BE-B637-4B9CA82C6E1A}" type="slidenum">
              <a:rPr lang="en-US" altLang="ko-KR" sz="1400">
                <a:solidFill>
                  <a:srgbClr val="E46756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ko-KR" sz="1400">
              <a:solidFill>
                <a:srgbClr val="E46756"/>
              </a:solidFill>
              <a:latin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3948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FB41E451-A0BB-4C47-B60C-65CC59DD1C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Hop-to-Hop Delivery</a:t>
            </a:r>
          </a:p>
        </p:txBody>
      </p:sp>
      <p:pic>
        <p:nvPicPr>
          <p:cNvPr id="14339" name="Picture 7">
            <a:extLst>
              <a:ext uri="{FF2B5EF4-FFF2-40B4-BE49-F238E27FC236}">
                <a16:creationId xmlns:a16="http://schemas.microsoft.com/office/drawing/2014/main" id="{A22F4689-DB4C-449D-8C33-BD5A737D83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71814" y="1557338"/>
            <a:ext cx="5895975" cy="4343400"/>
          </a:xfrm>
          <a:noFill/>
        </p:spPr>
      </p:pic>
      <p:sp>
        <p:nvSpPr>
          <p:cNvPr id="14340" name="Slide Number Placeholder 5">
            <a:extLst>
              <a:ext uri="{FF2B5EF4-FFF2-40B4-BE49-F238E27FC236}">
                <a16:creationId xmlns:a16="http://schemas.microsoft.com/office/drawing/2014/main" id="{CA908523-A209-4028-A79C-22B9ABF7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2-</a:t>
            </a:r>
            <a:fld id="{C68BE3FF-7F7F-4439-BB1E-15E5F272B512}" type="slidenum">
              <a:rPr lang="en-US" altLang="ko-KR" sz="1400"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ko-KR" sz="1400">
              <a:latin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2087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4EE39998-0503-49F5-8A9D-E055DBEDF9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Network Layer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9EC7B0A-8433-444F-922C-AF5F556BCCA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628775"/>
            <a:ext cx="7772400" cy="1104900"/>
          </a:xfrm>
        </p:spPr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The network layer is responsible for the delivery of packets from the source host to the destination host</a:t>
            </a:r>
          </a:p>
        </p:txBody>
      </p:sp>
      <p:pic>
        <p:nvPicPr>
          <p:cNvPr id="15364" name="Picture 7">
            <a:extLst>
              <a:ext uri="{FF2B5EF4-FFF2-40B4-BE49-F238E27FC236}">
                <a16:creationId xmlns:a16="http://schemas.microsoft.com/office/drawing/2014/main" id="{397C44C1-24D0-4040-9330-FEAEAC6B059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55913" y="3068638"/>
            <a:ext cx="6240462" cy="2095500"/>
          </a:xfrm>
          <a:noFill/>
        </p:spPr>
      </p:pic>
      <p:sp>
        <p:nvSpPr>
          <p:cNvPr id="15365" name="Slide Number Placeholder 6">
            <a:extLst>
              <a:ext uri="{FF2B5EF4-FFF2-40B4-BE49-F238E27FC236}">
                <a16:creationId xmlns:a16="http://schemas.microsoft.com/office/drawing/2014/main" id="{38271F82-239E-4A47-A45E-4307300A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2-</a:t>
            </a:r>
            <a:fld id="{A919450D-A6F9-405D-AF01-CA2520FE45D8}" type="slidenum">
              <a:rPr lang="en-US" altLang="ko-KR" sz="1400"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ko-KR" sz="1400">
              <a:latin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238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46BE14EA-32A6-4DA1-8F90-EE8C132726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Network Layer: Duties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04A5AD8-19EB-4F33-8C0D-D006CDA508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8213" y="1484314"/>
            <a:ext cx="7772400" cy="504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34" charset="-127"/>
              </a:rPr>
              <a:t>Logical addressing and routing</a:t>
            </a:r>
          </a:p>
        </p:txBody>
      </p:sp>
      <p:sp>
        <p:nvSpPr>
          <p:cNvPr id="16388" name="Slide Number Placeholder 5">
            <a:extLst>
              <a:ext uri="{FF2B5EF4-FFF2-40B4-BE49-F238E27FC236}">
                <a16:creationId xmlns:a16="http://schemas.microsoft.com/office/drawing/2014/main" id="{930C15D7-FA74-4655-80D5-FFBD78CF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2-</a:t>
            </a:r>
            <a:fld id="{3D24E78E-A137-4A44-851F-548CBB0F3B0A}" type="slidenum">
              <a:rPr lang="en-US" altLang="ko-KR" sz="1400"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ko-KR" sz="1400">
              <a:latin typeface="굴림" panose="020B0600000101010101" pitchFamily="34" charset="-127"/>
            </a:endParaRPr>
          </a:p>
        </p:txBody>
      </p:sp>
      <p:pic>
        <p:nvPicPr>
          <p:cNvPr id="16389" name="Picture 4">
            <a:extLst>
              <a:ext uri="{FF2B5EF4-FFF2-40B4-BE49-F238E27FC236}">
                <a16:creationId xmlns:a16="http://schemas.microsoft.com/office/drawing/2014/main" id="{C2BB515F-0382-4F80-8836-94203683E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9" y="2133600"/>
            <a:ext cx="4103687" cy="38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752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0B43CEAC-9BB4-4BAE-9CC2-BA33627180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Transport Layer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15C9109-8E5A-4A72-8688-5B99CDE5A76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628776"/>
            <a:ext cx="7772400" cy="1031875"/>
          </a:xfrm>
        </p:spPr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The transport layer is responsible for delivery of a message from one process to another</a:t>
            </a:r>
          </a:p>
        </p:txBody>
      </p:sp>
      <p:pic>
        <p:nvPicPr>
          <p:cNvPr id="17412" name="Picture 7">
            <a:extLst>
              <a:ext uri="{FF2B5EF4-FFF2-40B4-BE49-F238E27FC236}">
                <a16:creationId xmlns:a16="http://schemas.microsoft.com/office/drawing/2014/main" id="{88FD513D-1C7A-4B46-865C-E652317F915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55913" y="3068639"/>
            <a:ext cx="6553200" cy="2281237"/>
          </a:xfrm>
          <a:noFill/>
        </p:spPr>
      </p:pic>
      <p:sp>
        <p:nvSpPr>
          <p:cNvPr id="17413" name="Slide Number Placeholder 6">
            <a:extLst>
              <a:ext uri="{FF2B5EF4-FFF2-40B4-BE49-F238E27FC236}">
                <a16:creationId xmlns:a16="http://schemas.microsoft.com/office/drawing/2014/main" id="{58260D23-CAE4-49D2-8E40-43E00363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2-</a:t>
            </a:r>
            <a:fld id="{F702BD88-4809-4DE1-B84C-E90AC0258455}" type="slidenum">
              <a:rPr lang="en-US" altLang="ko-KR" sz="1400"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ko-KR" sz="1400">
              <a:latin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265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E6110426-D1BA-40CD-8702-6334AB450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Transport Layer: Duties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291E917-8585-428B-9F07-E5C48A6C9B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Service-point (port) addressing</a:t>
            </a:r>
          </a:p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Segmentation and reassembly</a:t>
            </a:r>
          </a:p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Connection control</a:t>
            </a:r>
          </a:p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Flow control</a:t>
            </a:r>
          </a:p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Error control</a:t>
            </a:r>
          </a:p>
        </p:txBody>
      </p:sp>
      <p:sp>
        <p:nvSpPr>
          <p:cNvPr id="18436" name="Slide Number Placeholder 5">
            <a:extLst>
              <a:ext uri="{FF2B5EF4-FFF2-40B4-BE49-F238E27FC236}">
                <a16:creationId xmlns:a16="http://schemas.microsoft.com/office/drawing/2014/main" id="{E052EA48-53AA-456C-84DC-EFF86A69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2-</a:t>
            </a:r>
            <a:fld id="{E13E205D-7853-4917-92FB-E20DDC58650E}" type="slidenum">
              <a:rPr lang="en-US" altLang="ko-KR" sz="1400"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ko-KR" sz="1400">
              <a:latin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65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B3ABB689-7224-40BA-8F2C-743924D296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/>
              <a:t>Reliable Process-to-Process Delivery of a Message</a:t>
            </a:r>
          </a:p>
        </p:txBody>
      </p:sp>
      <p:pic>
        <p:nvPicPr>
          <p:cNvPr id="19459" name="Picture 7">
            <a:extLst>
              <a:ext uri="{FF2B5EF4-FFF2-40B4-BE49-F238E27FC236}">
                <a16:creationId xmlns:a16="http://schemas.microsoft.com/office/drawing/2014/main" id="{6C14AAAD-09CF-44B2-A895-7C9A61A878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4114" y="2133601"/>
            <a:ext cx="7126287" cy="2932113"/>
          </a:xfrm>
          <a:noFill/>
        </p:spPr>
      </p:pic>
      <p:sp>
        <p:nvSpPr>
          <p:cNvPr id="19460" name="Slide Number Placeholder 5">
            <a:extLst>
              <a:ext uri="{FF2B5EF4-FFF2-40B4-BE49-F238E27FC236}">
                <a16:creationId xmlns:a16="http://schemas.microsoft.com/office/drawing/2014/main" id="{64000A10-24C0-42C8-BA00-F163AB05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2-</a:t>
            </a:r>
            <a:fld id="{90674BDD-4FFD-4C29-B23C-B209CE807A59}" type="slidenum">
              <a:rPr lang="en-US" altLang="ko-KR" sz="1400"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ko-KR" sz="1400">
              <a:latin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1759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8E009707-EC71-4B80-A6AA-6235DA4F69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Session Layer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10E74FB-7B32-419E-BAAD-07CCE625B07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628775"/>
            <a:ext cx="7772400" cy="863600"/>
          </a:xfrm>
        </p:spPr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Session layer is responsible for dialog control and synchronization</a:t>
            </a:r>
          </a:p>
          <a:p>
            <a:pPr eaLnBrk="1" hangingPunct="1">
              <a:buFontTx/>
              <a:buNone/>
            </a:pPr>
            <a:endParaRPr lang="en-US" altLang="ko-KR" sz="2400">
              <a:ea typeface="굴림" panose="020B0600000101010101" pitchFamily="34" charset="-127"/>
            </a:endParaRPr>
          </a:p>
        </p:txBody>
      </p:sp>
      <p:pic>
        <p:nvPicPr>
          <p:cNvPr id="20484" name="Picture 6">
            <a:extLst>
              <a:ext uri="{FF2B5EF4-FFF2-40B4-BE49-F238E27FC236}">
                <a16:creationId xmlns:a16="http://schemas.microsoft.com/office/drawing/2014/main" id="{86F71418-C099-41D4-88C9-6E3E360069A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16275" y="2997200"/>
            <a:ext cx="5543550" cy="2573338"/>
          </a:xfrm>
          <a:noFill/>
        </p:spPr>
      </p:pic>
      <p:sp>
        <p:nvSpPr>
          <p:cNvPr id="20485" name="Slide Number Placeholder 6">
            <a:extLst>
              <a:ext uri="{FF2B5EF4-FFF2-40B4-BE49-F238E27FC236}">
                <a16:creationId xmlns:a16="http://schemas.microsoft.com/office/drawing/2014/main" id="{CF2D2BA6-D207-446A-8740-28840F50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2-</a:t>
            </a:r>
            <a:fld id="{0E3B3CAF-698F-4EB3-AD82-6BEAC521718D}" type="slidenum">
              <a:rPr lang="en-US" altLang="ko-KR" sz="1400"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ko-KR" sz="1400">
              <a:latin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9382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86338121-0B63-4E40-8F8F-B147AB41B0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Presentation Layer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827B27B-ADD3-475B-9313-2684B8533EC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628775"/>
            <a:ext cx="7772400" cy="863600"/>
          </a:xfrm>
        </p:spPr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Presentation layer is responsible for translation, compression, and encryption</a:t>
            </a:r>
          </a:p>
        </p:txBody>
      </p:sp>
      <p:pic>
        <p:nvPicPr>
          <p:cNvPr id="21508" name="Picture 6">
            <a:extLst>
              <a:ext uri="{FF2B5EF4-FFF2-40B4-BE49-F238E27FC236}">
                <a16:creationId xmlns:a16="http://schemas.microsoft.com/office/drawing/2014/main" id="{58082706-8202-4626-95FF-D6C3BAC1CB1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0013" y="2924176"/>
            <a:ext cx="6697662" cy="2278063"/>
          </a:xfrm>
          <a:noFill/>
        </p:spPr>
      </p:pic>
      <p:sp>
        <p:nvSpPr>
          <p:cNvPr id="21509" name="Slide Number Placeholder 6">
            <a:extLst>
              <a:ext uri="{FF2B5EF4-FFF2-40B4-BE49-F238E27FC236}">
                <a16:creationId xmlns:a16="http://schemas.microsoft.com/office/drawing/2014/main" id="{05878B92-E450-461B-967F-78D6D00E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2-</a:t>
            </a:r>
            <a:fld id="{224A895E-9E27-4D4C-8C28-575BE0B45CEB}" type="slidenum">
              <a:rPr lang="en-US" altLang="ko-KR" sz="1400"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ko-KR" sz="1400">
              <a:latin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3759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A078C658-02ED-4354-B32A-4BFCE1B87C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Application Layer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A48EE1E-87E8-431D-89B0-B189F093839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628775"/>
            <a:ext cx="7772400" cy="1079500"/>
          </a:xfrm>
        </p:spPr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Application layer is responsible for providing services to the user</a:t>
            </a:r>
          </a:p>
        </p:txBody>
      </p:sp>
      <p:pic>
        <p:nvPicPr>
          <p:cNvPr id="22532" name="Picture 7">
            <a:extLst>
              <a:ext uri="{FF2B5EF4-FFF2-40B4-BE49-F238E27FC236}">
                <a16:creationId xmlns:a16="http://schemas.microsoft.com/office/drawing/2014/main" id="{818A6D82-F6BA-47DA-842E-0A6873469FA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9150" y="2781301"/>
            <a:ext cx="5473700" cy="2767013"/>
          </a:xfrm>
          <a:noFill/>
        </p:spPr>
      </p:pic>
      <p:sp>
        <p:nvSpPr>
          <p:cNvPr id="22533" name="Slide Number Placeholder 6">
            <a:extLst>
              <a:ext uri="{FF2B5EF4-FFF2-40B4-BE49-F238E27FC236}">
                <a16:creationId xmlns:a16="http://schemas.microsoft.com/office/drawing/2014/main" id="{E8327C69-A616-475E-BD68-0C0A9C45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2-</a:t>
            </a:r>
            <a:fld id="{82C981CC-825B-4509-88B7-7BFE28777E92}" type="slidenum">
              <a:rPr lang="en-US" altLang="ko-KR" sz="1400"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ko-KR" sz="1400">
              <a:latin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165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B6451B04-13D2-4912-98FF-2BDBBA98D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Application Layer: Services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32CC65F-6CA8-47B8-9AA7-61C8DA454F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ko-KR">
              <a:ea typeface="굴림" panose="020B0600000101010101" pitchFamily="34" charset="-127"/>
            </a:endParaRPr>
          </a:p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Network virtual terminal</a:t>
            </a:r>
          </a:p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Mail services</a:t>
            </a:r>
          </a:p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File transfer, access, and management</a:t>
            </a:r>
          </a:p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Directory services</a:t>
            </a:r>
          </a:p>
        </p:txBody>
      </p:sp>
      <p:sp>
        <p:nvSpPr>
          <p:cNvPr id="23556" name="Slide Number Placeholder 5">
            <a:extLst>
              <a:ext uri="{FF2B5EF4-FFF2-40B4-BE49-F238E27FC236}">
                <a16:creationId xmlns:a16="http://schemas.microsoft.com/office/drawing/2014/main" id="{2CB31AA4-45BC-497F-98B1-C534E73B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2-</a:t>
            </a:r>
            <a:fld id="{F11CBA64-F8BA-4EF8-99EE-20D297C55D77}" type="slidenum">
              <a:rPr lang="en-US" altLang="ko-KR" sz="1400"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ko-KR" sz="1400">
              <a:latin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681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>
            <a:extLst>
              <a:ext uri="{FF2B5EF4-FFF2-40B4-BE49-F238E27FC236}">
                <a16:creationId xmlns:a16="http://schemas.microsoft.com/office/drawing/2014/main" id="{A71399A9-28A9-4CB6-99D8-56D7A146A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Layered Model: Sending a Letter</a:t>
            </a:r>
          </a:p>
        </p:txBody>
      </p:sp>
      <p:pic>
        <p:nvPicPr>
          <p:cNvPr id="6147" name="Picture 5">
            <a:extLst>
              <a:ext uri="{FF2B5EF4-FFF2-40B4-BE49-F238E27FC236}">
                <a16:creationId xmlns:a16="http://schemas.microsoft.com/office/drawing/2014/main" id="{B3C98802-FA8A-4987-83B3-465FC6FFA1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464" y="1981200"/>
            <a:ext cx="5045075" cy="4114800"/>
          </a:xfrm>
          <a:noFill/>
        </p:spPr>
      </p:pic>
      <p:sp>
        <p:nvSpPr>
          <p:cNvPr id="6148" name="Slide Number Placeholder 5">
            <a:extLst>
              <a:ext uri="{FF2B5EF4-FFF2-40B4-BE49-F238E27FC236}">
                <a16:creationId xmlns:a16="http://schemas.microsoft.com/office/drawing/2014/main" id="{B5158504-6EFF-481E-97D0-B5E8B550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2-</a:t>
            </a:r>
            <a:fld id="{B0537241-912B-4368-BE7E-93277357D3DF}" type="slidenum">
              <a:rPr lang="en-US" altLang="ko-KR" sz="1400"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ko-KR" sz="1400">
              <a:latin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2730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8ECE144D-DA35-4AFF-8BA8-6C00A08407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Summary of Layers</a:t>
            </a:r>
          </a:p>
        </p:txBody>
      </p:sp>
      <p:pic>
        <p:nvPicPr>
          <p:cNvPr id="24579" name="Picture 5">
            <a:extLst>
              <a:ext uri="{FF2B5EF4-FFF2-40B4-BE49-F238E27FC236}">
                <a16:creationId xmlns:a16="http://schemas.microsoft.com/office/drawing/2014/main" id="{6E1BAAF8-68DD-462C-ADF4-1B78894D75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09876" y="2060576"/>
            <a:ext cx="6956425" cy="3197225"/>
          </a:xfrm>
          <a:noFill/>
        </p:spPr>
      </p:pic>
      <p:sp>
        <p:nvSpPr>
          <p:cNvPr id="24580" name="Slide Number Placeholder 5">
            <a:extLst>
              <a:ext uri="{FF2B5EF4-FFF2-40B4-BE49-F238E27FC236}">
                <a16:creationId xmlns:a16="http://schemas.microsoft.com/office/drawing/2014/main" id="{1237441E-76A1-4990-81E1-2539649B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2-</a:t>
            </a:r>
            <a:fld id="{8787EDF5-EA5A-432A-A58B-C66BCB7C0657}" type="slidenum">
              <a:rPr lang="en-US" altLang="ko-KR" sz="1400"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ko-KR" sz="1400">
              <a:latin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494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5197F79B-CB36-40B9-BEBE-5FF343420C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TCP/IP and OSI Model</a:t>
            </a:r>
          </a:p>
        </p:txBody>
      </p:sp>
      <p:pic>
        <p:nvPicPr>
          <p:cNvPr id="25603" name="Picture 5">
            <a:extLst>
              <a:ext uri="{FF2B5EF4-FFF2-40B4-BE49-F238E27FC236}">
                <a16:creationId xmlns:a16="http://schemas.microsoft.com/office/drawing/2014/main" id="{993202F0-2FEA-4E17-ABAA-F9D89D4DDA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27351" y="1628775"/>
            <a:ext cx="6296025" cy="4179888"/>
          </a:xfrm>
          <a:noFill/>
        </p:spPr>
      </p:pic>
      <p:sp>
        <p:nvSpPr>
          <p:cNvPr id="25604" name="Slide Number Placeholder 5">
            <a:extLst>
              <a:ext uri="{FF2B5EF4-FFF2-40B4-BE49-F238E27FC236}">
                <a16:creationId xmlns:a16="http://schemas.microsoft.com/office/drawing/2014/main" id="{B88B4AD7-59DA-479C-A7B7-F7CCF89B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2-</a:t>
            </a:r>
            <a:fld id="{1BB34F57-03FF-4BFA-B2C2-47AFF21047DB}" type="slidenum">
              <a:rPr lang="en-US" altLang="ko-KR" sz="1400"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ko-KR" sz="1400">
              <a:latin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8533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FD2B8BD8-C591-4CBB-BAE2-1BE09FA0BE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TCP/IP Protocol Suite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AEF9447-7CD0-46CC-8B87-6059C97033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09813" y="1628775"/>
            <a:ext cx="7747000" cy="4343400"/>
          </a:xfrm>
        </p:spPr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Host-to-network : Physical and data link layer</a:t>
            </a:r>
          </a:p>
          <a:p>
            <a:pPr lvl="1" eaLnBrk="1" hangingPunct="1"/>
            <a:r>
              <a:rPr lang="en-US" altLang="ko-KR" sz="2000">
                <a:ea typeface="굴림" panose="020B0600000101010101" pitchFamily="34" charset="-127"/>
              </a:rPr>
              <a:t>No specific protocol</a:t>
            </a:r>
          </a:p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Network layer</a:t>
            </a:r>
          </a:p>
          <a:p>
            <a:pPr lvl="1" eaLnBrk="1" hangingPunct="1"/>
            <a:r>
              <a:rPr lang="en-US" altLang="ko-KR" sz="2000">
                <a:ea typeface="굴림" panose="020B0600000101010101" pitchFamily="34" charset="-127"/>
              </a:rPr>
              <a:t>IP(Internet Protocl), ARP(Address Resolution Protocol), RARP(Reverse ARP), ICMP(Internet Control Message Protocol), IGMP(Internet Group Message Protocol)</a:t>
            </a:r>
          </a:p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Transport layer</a:t>
            </a:r>
          </a:p>
          <a:p>
            <a:pPr lvl="1" eaLnBrk="1" hangingPunct="1"/>
            <a:r>
              <a:rPr lang="en-US" altLang="ko-KR" sz="2000">
                <a:ea typeface="굴림" panose="020B0600000101010101" pitchFamily="34" charset="-127"/>
              </a:rPr>
              <a:t>TCP(Transmission Control Protocol), UDP(User Datagram Protocl), SCTP(Stream Control Transmission Protocol), </a:t>
            </a:r>
          </a:p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Application Layer</a:t>
            </a:r>
          </a:p>
          <a:p>
            <a:pPr lvl="1" eaLnBrk="1" hangingPunct="1"/>
            <a:r>
              <a:rPr lang="en-US" altLang="ko-KR" sz="2000">
                <a:ea typeface="굴림" panose="020B0600000101010101" pitchFamily="34" charset="-127"/>
              </a:rPr>
              <a:t>Combined session, presentation, and application layers</a:t>
            </a:r>
          </a:p>
        </p:txBody>
      </p:sp>
      <p:sp>
        <p:nvSpPr>
          <p:cNvPr id="26628" name="Slide Number Placeholder 5">
            <a:extLst>
              <a:ext uri="{FF2B5EF4-FFF2-40B4-BE49-F238E27FC236}">
                <a16:creationId xmlns:a16="http://schemas.microsoft.com/office/drawing/2014/main" id="{E53066A7-3BBE-4F43-89B4-3C8359C0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2-</a:t>
            </a:r>
            <a:fld id="{E17DAE92-903A-4B3F-9CD9-319E7BBEFF46}" type="slidenum">
              <a:rPr lang="en-US" altLang="ko-KR" sz="1400"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ko-KR" sz="1400">
              <a:latin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4988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E46BBDF5-2560-4311-AC49-8A71AD6AAA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Addressing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554EDCC-7CBE-48E4-A19A-C99ECED3F96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628775"/>
            <a:ext cx="7772400" cy="1079500"/>
          </a:xfrm>
        </p:spPr>
        <p:txBody>
          <a:bodyPr/>
          <a:lstStyle/>
          <a:p>
            <a:pPr eaLnBrk="1" hangingPunct="1"/>
            <a:r>
              <a:rPr lang="en-US" altLang="ko-KR" sz="2000">
                <a:ea typeface="굴림" panose="020B0600000101010101" pitchFamily="34" charset="-127"/>
              </a:rPr>
              <a:t>Four levels of addresses in TCP/IP protocols</a:t>
            </a:r>
          </a:p>
          <a:p>
            <a:pPr eaLnBrk="1" hangingPunct="1"/>
            <a:r>
              <a:rPr lang="en-US" altLang="ko-KR" sz="2000">
                <a:ea typeface="굴림" panose="020B0600000101010101" pitchFamily="34" charset="-127"/>
              </a:rPr>
              <a:t>Physical (link), logical (IP, network), port, and specific addresses</a:t>
            </a:r>
          </a:p>
        </p:txBody>
      </p:sp>
      <p:pic>
        <p:nvPicPr>
          <p:cNvPr id="27652" name="Picture 6">
            <a:extLst>
              <a:ext uri="{FF2B5EF4-FFF2-40B4-BE49-F238E27FC236}">
                <a16:creationId xmlns:a16="http://schemas.microsoft.com/office/drawing/2014/main" id="{3957B233-5662-4E9E-ABD7-3DA760FA334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27351" y="3284538"/>
            <a:ext cx="6048375" cy="1543050"/>
          </a:xfrm>
          <a:noFill/>
        </p:spPr>
      </p:pic>
      <p:sp>
        <p:nvSpPr>
          <p:cNvPr id="27653" name="Slide Number Placeholder 6">
            <a:extLst>
              <a:ext uri="{FF2B5EF4-FFF2-40B4-BE49-F238E27FC236}">
                <a16:creationId xmlns:a16="http://schemas.microsoft.com/office/drawing/2014/main" id="{F0A3EC5A-EBBD-4489-9FF0-5F3B777B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2-</a:t>
            </a:r>
            <a:fld id="{9DBFAC01-FDF8-48D9-BEC3-7D2A5BBF713B}" type="slidenum">
              <a:rPr lang="en-US" altLang="ko-KR" sz="1400"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ko-KR" sz="1400">
              <a:latin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7070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5B08C150-8E4E-4237-ADF0-33489B608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Relationship of Layers and Addresses</a:t>
            </a:r>
          </a:p>
        </p:txBody>
      </p:sp>
      <p:pic>
        <p:nvPicPr>
          <p:cNvPr id="28675" name="Picture 7">
            <a:extLst>
              <a:ext uri="{FF2B5EF4-FFF2-40B4-BE49-F238E27FC236}">
                <a16:creationId xmlns:a16="http://schemas.microsoft.com/office/drawing/2014/main" id="{1E6CADB9-9C43-4406-88D1-92221205478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87713" y="1773239"/>
            <a:ext cx="5689600" cy="3679825"/>
          </a:xfrm>
          <a:noFill/>
        </p:spPr>
      </p:pic>
      <p:sp>
        <p:nvSpPr>
          <p:cNvPr id="28676" name="Slide Number Placeholder 6">
            <a:extLst>
              <a:ext uri="{FF2B5EF4-FFF2-40B4-BE49-F238E27FC236}">
                <a16:creationId xmlns:a16="http://schemas.microsoft.com/office/drawing/2014/main" id="{C1589D91-FF71-4BCD-9BA9-8010FE79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2-</a:t>
            </a:r>
            <a:fld id="{5B7B4F7E-025D-4A9B-B0CC-1705F0852DC5}" type="slidenum">
              <a:rPr lang="en-US" altLang="ko-KR" sz="1400"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ko-KR" sz="1400">
              <a:latin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573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9AC98714-FD2B-4B06-A273-7C6AA10C2A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Physical Address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1C911D9-8E17-43F5-B93F-A18BFC77E2A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628775"/>
            <a:ext cx="77724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34" charset="-127"/>
              </a:rPr>
              <a:t>A node with physical address 10 sends a frame to a node with physical address 87. The two nodes are connected by a link (bus topology LAN). As the figure shows, the computer with physical address 10 is the sender, and the computer with physical address 87 is the receiver.</a:t>
            </a:r>
          </a:p>
        </p:txBody>
      </p:sp>
      <p:pic>
        <p:nvPicPr>
          <p:cNvPr id="29700" name="Picture 6">
            <a:extLst>
              <a:ext uri="{FF2B5EF4-FFF2-40B4-BE49-F238E27FC236}">
                <a16:creationId xmlns:a16="http://schemas.microsoft.com/office/drawing/2014/main" id="{6734FBAE-E83C-4504-92BC-8B78EE97656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11450" y="3141663"/>
            <a:ext cx="6694488" cy="1543050"/>
          </a:xfrm>
          <a:noFill/>
        </p:spPr>
      </p:pic>
      <p:sp>
        <p:nvSpPr>
          <p:cNvPr id="29701" name="Slide Number Placeholder 6">
            <a:extLst>
              <a:ext uri="{FF2B5EF4-FFF2-40B4-BE49-F238E27FC236}">
                <a16:creationId xmlns:a16="http://schemas.microsoft.com/office/drawing/2014/main" id="{7D1745D1-E491-47E8-90DE-E0453CCA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2-</a:t>
            </a:r>
            <a:fld id="{E0265DAB-1DB3-4225-AF90-DD2E1C112D49}" type="slidenum">
              <a:rPr lang="en-US" altLang="ko-KR" sz="1400"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ko-KR" sz="1400">
              <a:latin typeface="굴림" panose="020B0600000101010101" pitchFamily="34" charset="-127"/>
            </a:endParaRPr>
          </a:p>
        </p:txBody>
      </p:sp>
      <p:sp>
        <p:nvSpPr>
          <p:cNvPr id="29702" name="Rectangle 7">
            <a:extLst>
              <a:ext uri="{FF2B5EF4-FFF2-40B4-BE49-F238E27FC236}">
                <a16:creationId xmlns:a16="http://schemas.microsoft.com/office/drawing/2014/main" id="{A668DF73-97A6-4ECE-9B22-12F4C8E77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5013325"/>
            <a:ext cx="6985000" cy="8334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1">
                <a:solidFill>
                  <a:schemeClr val="folHlink"/>
                </a:solidFill>
              </a:rPr>
              <a:t>07:01:02:01:2C:4B</a:t>
            </a:r>
            <a:br>
              <a:rPr lang="en-US" altLang="ko-KR" sz="2000" b="1">
                <a:solidFill>
                  <a:schemeClr val="folHlink"/>
                </a:solidFill>
              </a:rPr>
            </a:br>
            <a:r>
              <a:rPr lang="en-US" altLang="ko-KR" sz="2000" b="1"/>
              <a:t>A 6-byte (12 hexadecimal digits) physical address</a:t>
            </a:r>
            <a:r>
              <a:rPr lang="en-US" altLang="ko-KR" sz="2800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2204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08026FB1-0488-4BEC-9633-46300AB3A6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26035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/>
              <a:t>Logical (IP) Address</a:t>
            </a:r>
          </a:p>
        </p:txBody>
      </p:sp>
      <p:sp>
        <p:nvSpPr>
          <p:cNvPr id="30723" name="Rectangle 8">
            <a:extLst>
              <a:ext uri="{FF2B5EF4-FFF2-40B4-BE49-F238E27FC236}">
                <a16:creationId xmlns:a16="http://schemas.microsoft.com/office/drawing/2014/main" id="{E04FB50D-848D-4EAF-A7CD-283224AAEDB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809875" y="5445126"/>
            <a:ext cx="7500938" cy="720725"/>
          </a:xfrm>
          <a:noFill/>
        </p:spPr>
        <p:txBody>
          <a:bodyPr/>
          <a:lstStyle/>
          <a:p>
            <a:pPr eaLnBrk="1" hangingPunct="1"/>
            <a:r>
              <a:rPr lang="en-US" altLang="ko-KR" sz="2000">
                <a:ea typeface="굴림" panose="020B0600000101010101" pitchFamily="34" charset="-127"/>
              </a:rPr>
              <a:t>The physical addresses will change from hop to hop, but the logical addresses usually remain the same</a:t>
            </a:r>
          </a:p>
        </p:txBody>
      </p:sp>
      <p:sp>
        <p:nvSpPr>
          <p:cNvPr id="30724" name="Slide Number Placeholder 6">
            <a:extLst>
              <a:ext uri="{FF2B5EF4-FFF2-40B4-BE49-F238E27FC236}">
                <a16:creationId xmlns:a16="http://schemas.microsoft.com/office/drawing/2014/main" id="{F2FD18B0-3393-4D85-AE8A-815C0F5F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2-</a:t>
            </a:r>
            <a:fld id="{9C0542DA-3B22-4081-A890-C740EFD461DE}" type="slidenum">
              <a:rPr lang="en-US" altLang="ko-KR" sz="1400"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ko-KR" sz="1400">
              <a:latin typeface="굴림" panose="020B0600000101010101" pitchFamily="34" charset="-127"/>
            </a:endParaRPr>
          </a:p>
        </p:txBody>
      </p:sp>
      <p:pic>
        <p:nvPicPr>
          <p:cNvPr id="30725" name="Picture 7">
            <a:extLst>
              <a:ext uri="{FF2B5EF4-FFF2-40B4-BE49-F238E27FC236}">
                <a16:creationId xmlns:a16="http://schemas.microsoft.com/office/drawing/2014/main" id="{B2756A0F-DE1C-48C6-9643-3C75C9798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1196975"/>
            <a:ext cx="4824412" cy="404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0544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D06E719C-D0AC-42B2-9970-7CB408B002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Port Address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287F6E0-A8FE-4813-966C-8F944CCF730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628775"/>
            <a:ext cx="7772400" cy="1295400"/>
          </a:xfrm>
        </p:spPr>
        <p:txBody>
          <a:bodyPr/>
          <a:lstStyle/>
          <a:p>
            <a:pPr eaLnBrk="1" hangingPunct="1"/>
            <a:r>
              <a:rPr lang="en-US" altLang="ko-KR" sz="2000">
                <a:ea typeface="굴림" panose="020B0600000101010101" pitchFamily="34" charset="-127"/>
              </a:rPr>
              <a:t>The physical addresses change from hop to hop, but the logical and port addresses usually remain the same</a:t>
            </a:r>
          </a:p>
        </p:txBody>
      </p:sp>
      <p:sp>
        <p:nvSpPr>
          <p:cNvPr id="31748" name="Slide Number Placeholder 6">
            <a:extLst>
              <a:ext uri="{FF2B5EF4-FFF2-40B4-BE49-F238E27FC236}">
                <a16:creationId xmlns:a16="http://schemas.microsoft.com/office/drawing/2014/main" id="{DC4A92B5-EF8E-4A94-B503-E6FBC05C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2-</a:t>
            </a:r>
            <a:fld id="{96089AA6-88EC-4F03-AB3A-B6A8F75247F8}" type="slidenum">
              <a:rPr lang="en-US" altLang="ko-KR" sz="1400"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ko-KR" sz="1400">
              <a:latin typeface="굴림" panose="020B0600000101010101" pitchFamily="34" charset="-127"/>
            </a:endParaRPr>
          </a:p>
        </p:txBody>
      </p:sp>
      <p:pic>
        <p:nvPicPr>
          <p:cNvPr id="31749" name="Picture 7">
            <a:extLst>
              <a:ext uri="{FF2B5EF4-FFF2-40B4-BE49-F238E27FC236}">
                <a16:creationId xmlns:a16="http://schemas.microsoft.com/office/drawing/2014/main" id="{E2CFE8CB-B095-42C5-9750-59000F7F6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2492376"/>
            <a:ext cx="4681538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696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D3EEED53-E9C0-46EE-AD65-8A6E38896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Specific Address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18CDABB-9BB5-4E05-8BF0-DCF337675E1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1" y="1628775"/>
            <a:ext cx="8029575" cy="194468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34" charset="-127"/>
              </a:rPr>
              <a:t>Some application have user-friendly addresses that are designed for that specific address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34" charset="-127"/>
              </a:rPr>
              <a:t>Example 1: e-mail address: nayeema.cse@diu.edu.bd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ea typeface="굴림" panose="020B0600000101010101" pitchFamily="34" charset="-127"/>
              </a:rPr>
              <a:t>Defines the recipient of an e-mail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34" charset="-127"/>
              </a:rPr>
              <a:t>Example 2: URL (Universal Resource Locator) : www.cse.univdhaka.edu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ea typeface="굴림" panose="020B0600000101010101" pitchFamily="34" charset="-127"/>
              </a:rPr>
              <a:t>Used to find a document on the WWW</a:t>
            </a:r>
          </a:p>
        </p:txBody>
      </p:sp>
      <p:sp>
        <p:nvSpPr>
          <p:cNvPr id="32772" name="Slide Number Placeholder 6">
            <a:extLst>
              <a:ext uri="{FF2B5EF4-FFF2-40B4-BE49-F238E27FC236}">
                <a16:creationId xmlns:a16="http://schemas.microsoft.com/office/drawing/2014/main" id="{0BDC4C0E-38E3-4FF3-BB2C-DD60AEDF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2-</a:t>
            </a:r>
            <a:fld id="{85E83203-986E-4E0B-AA3B-5243E46BB619}" type="slidenum">
              <a:rPr lang="en-US" altLang="ko-KR" sz="1400"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ko-KR" sz="1400">
              <a:latin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342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FCAA-65DB-492F-B5BA-34F587A0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Home Works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68123821-A48A-4C2F-92B2-41676F08B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Page 53</a:t>
            </a:r>
          </a:p>
          <a:p>
            <a:pPr lvl="1"/>
            <a:r>
              <a:rPr lang="en-US" altLang="en-US"/>
              <a:t>Problems: 16 - 19</a:t>
            </a:r>
          </a:p>
          <a:p>
            <a:r>
              <a:rPr lang="en-US" altLang="en-US"/>
              <a:t>Page 54</a:t>
            </a:r>
          </a:p>
          <a:p>
            <a:pPr lvl="1"/>
            <a:r>
              <a:rPr lang="en-US" altLang="en-US"/>
              <a:t>Problems: 20, 21, 23, 24, 25, 26, 27, 28 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39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3896F985-C0AE-4D24-93F8-6D44BEBD30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OSI Model</a:t>
            </a:r>
          </a:p>
        </p:txBody>
      </p:sp>
      <p:pic>
        <p:nvPicPr>
          <p:cNvPr id="7171" name="Picture 5">
            <a:extLst>
              <a:ext uri="{FF2B5EF4-FFF2-40B4-BE49-F238E27FC236}">
                <a16:creationId xmlns:a16="http://schemas.microsoft.com/office/drawing/2014/main" id="{110DB30C-B777-477C-B317-C38AA938FC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97363" y="2349501"/>
            <a:ext cx="3435350" cy="3527425"/>
          </a:xfrm>
          <a:noFill/>
        </p:spPr>
      </p:pic>
      <p:sp>
        <p:nvSpPr>
          <p:cNvPr id="7172" name="Slide Number Placeholder 5">
            <a:extLst>
              <a:ext uri="{FF2B5EF4-FFF2-40B4-BE49-F238E27FC236}">
                <a16:creationId xmlns:a16="http://schemas.microsoft.com/office/drawing/2014/main" id="{EFE58BEF-4589-4FBB-82E2-83FF35C4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2-</a:t>
            </a:r>
            <a:fld id="{D01645EA-5641-45B1-9F55-B4803C66ADB2}" type="slidenum">
              <a:rPr lang="en-US" altLang="ko-KR" sz="1400"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ko-KR" sz="1400">
              <a:latin typeface="굴림" panose="020B0600000101010101" pitchFamily="34" charset="-127"/>
            </a:endParaRPr>
          </a:p>
        </p:txBody>
      </p:sp>
      <p:sp>
        <p:nvSpPr>
          <p:cNvPr id="7173" name="Rectangle 6">
            <a:extLst>
              <a:ext uri="{FF2B5EF4-FFF2-40B4-BE49-F238E27FC236}">
                <a16:creationId xmlns:a16="http://schemas.microsoft.com/office/drawing/2014/main" id="{93166E9C-CB10-45EF-9D99-A86F0548F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1557338"/>
            <a:ext cx="77724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>
              <a:buClrTx/>
              <a:buSzTx/>
              <a:buFontTx/>
              <a:buChar char="•"/>
            </a:pPr>
            <a:r>
              <a:rPr lang="en-US" altLang="ko-KR" sz="2400"/>
              <a:t>ISO is the organization. OSI is the model</a:t>
            </a:r>
          </a:p>
        </p:txBody>
      </p:sp>
    </p:spTree>
    <p:extLst>
      <p:ext uri="{BB962C8B-B14F-4D97-AF65-F5344CB8AC3E}">
        <p14:creationId xmlns:p14="http://schemas.microsoft.com/office/powerpoint/2010/main" val="239224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2" name="Rectangle 6">
            <a:extLst>
              <a:ext uri="{FF2B5EF4-FFF2-40B4-BE49-F238E27FC236}">
                <a16:creationId xmlns:a16="http://schemas.microsoft.com/office/drawing/2014/main" id="{92B383E7-38F4-4C1A-9ADD-73B987CF2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3200"/>
              <a:t>Interaction between layers in the OSI model</a:t>
            </a:r>
          </a:p>
        </p:txBody>
      </p:sp>
      <p:pic>
        <p:nvPicPr>
          <p:cNvPr id="8195" name="Picture 9">
            <a:extLst>
              <a:ext uri="{FF2B5EF4-FFF2-40B4-BE49-F238E27FC236}">
                <a16:creationId xmlns:a16="http://schemas.microsoft.com/office/drawing/2014/main" id="{2CCCBC66-A02C-414A-BA0F-0256D26A52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19464" y="1981200"/>
            <a:ext cx="5553075" cy="4114800"/>
          </a:xfrm>
          <a:noFill/>
        </p:spPr>
      </p:pic>
      <p:sp>
        <p:nvSpPr>
          <p:cNvPr id="8196" name="Slide Number Placeholder 5">
            <a:extLst>
              <a:ext uri="{FF2B5EF4-FFF2-40B4-BE49-F238E27FC236}">
                <a16:creationId xmlns:a16="http://schemas.microsoft.com/office/drawing/2014/main" id="{1DAD5262-9C84-46B2-AB5E-A481BA70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2-</a:t>
            </a:r>
            <a:fld id="{044B5EFD-58C5-45B0-AC7C-D4B536B94274}" type="slidenum">
              <a:rPr lang="en-US" altLang="ko-KR" sz="1400"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ko-KR" sz="1400">
              <a:latin typeface="굴림" panose="020B0600000101010101" pitchFamily="34" charset="-127"/>
            </a:endParaRPr>
          </a:p>
        </p:txBody>
      </p:sp>
      <p:sp>
        <p:nvSpPr>
          <p:cNvPr id="8197" name="Rectangle 10">
            <a:extLst>
              <a:ext uri="{FF2B5EF4-FFF2-40B4-BE49-F238E27FC236}">
                <a16:creationId xmlns:a16="http://schemas.microsoft.com/office/drawing/2014/main" id="{AA731F8D-9E95-4D71-B9D2-2B997795C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1412876"/>
            <a:ext cx="77724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>
              <a:buClrTx/>
              <a:buSzTx/>
              <a:buFontTx/>
              <a:buChar char="•"/>
            </a:pPr>
            <a:r>
              <a:rPr lang="en-US" altLang="ko-KR" sz="2400"/>
              <a:t>Layer and interface</a:t>
            </a:r>
          </a:p>
        </p:txBody>
      </p:sp>
    </p:spTree>
    <p:extLst>
      <p:ext uri="{BB962C8B-B14F-4D97-AF65-F5344CB8AC3E}">
        <p14:creationId xmlns:p14="http://schemas.microsoft.com/office/powerpoint/2010/main" val="512398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9FCEEF01-242B-4EAC-A5FA-CAC65D8FEF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An exchange using the OSI model</a:t>
            </a:r>
          </a:p>
        </p:txBody>
      </p:sp>
      <p:pic>
        <p:nvPicPr>
          <p:cNvPr id="9219" name="Picture 5">
            <a:extLst>
              <a:ext uri="{FF2B5EF4-FFF2-40B4-BE49-F238E27FC236}">
                <a16:creationId xmlns:a16="http://schemas.microsoft.com/office/drawing/2014/main" id="{013200DB-18C6-4B3E-8923-610908A802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16276" y="2276475"/>
            <a:ext cx="5622925" cy="3600450"/>
          </a:xfrm>
          <a:noFill/>
        </p:spPr>
      </p:pic>
      <p:sp>
        <p:nvSpPr>
          <p:cNvPr id="9220" name="Slide Number Placeholder 5">
            <a:extLst>
              <a:ext uri="{FF2B5EF4-FFF2-40B4-BE49-F238E27FC236}">
                <a16:creationId xmlns:a16="http://schemas.microsoft.com/office/drawing/2014/main" id="{A746E169-52FF-4D21-9BE3-24E9ABA4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2-</a:t>
            </a:r>
            <a:fld id="{2D0518E3-BF27-401A-BBE5-728527ACC9B8}" type="slidenum">
              <a:rPr lang="en-US" altLang="ko-KR" sz="1400"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ko-KR" sz="1400">
              <a:latin typeface="굴림" panose="020B0600000101010101" pitchFamily="34" charset="-127"/>
            </a:endParaRPr>
          </a:p>
        </p:txBody>
      </p:sp>
      <p:sp>
        <p:nvSpPr>
          <p:cNvPr id="9221" name="Rectangle 6">
            <a:extLst>
              <a:ext uri="{FF2B5EF4-FFF2-40B4-BE49-F238E27FC236}">
                <a16:creationId xmlns:a16="http://schemas.microsoft.com/office/drawing/2014/main" id="{001DB2EA-E3F0-4EF0-A72D-5FCDF805D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1557338"/>
            <a:ext cx="77724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>
              <a:buClrTx/>
              <a:buSzTx/>
              <a:buFontTx/>
              <a:buChar char="•"/>
            </a:pPr>
            <a:r>
              <a:rPr lang="en-US" altLang="ko-KR" sz="2400"/>
              <a:t>Encapsulation with header and possibly trailer</a:t>
            </a:r>
          </a:p>
        </p:txBody>
      </p:sp>
    </p:spTree>
    <p:extLst>
      <p:ext uri="{BB962C8B-B14F-4D97-AF65-F5344CB8AC3E}">
        <p14:creationId xmlns:p14="http://schemas.microsoft.com/office/powerpoint/2010/main" val="314342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FC26CBA7-2BFC-4BA2-AF5A-F2410DE773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Physical Layer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8FFA85D-19C5-4B30-B7B9-7BBA85A4A69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628775"/>
            <a:ext cx="7772400" cy="1104900"/>
          </a:xfrm>
        </p:spPr>
        <p:txBody>
          <a:bodyPr/>
          <a:lstStyle/>
          <a:p>
            <a:pPr eaLnBrk="1" hangingPunct="1"/>
            <a:r>
              <a:rPr lang="en-US" altLang="ko-KR" sz="2000">
                <a:ea typeface="굴림" panose="020B0600000101010101" pitchFamily="34" charset="-127"/>
              </a:rPr>
              <a:t>The physical layer is responsible for movements of individual bits from one hop (node) to the next</a:t>
            </a:r>
          </a:p>
          <a:p>
            <a:pPr eaLnBrk="1" hangingPunct="1"/>
            <a:r>
              <a:rPr lang="en-US" altLang="ko-KR" sz="2000">
                <a:ea typeface="굴림" panose="020B0600000101010101" pitchFamily="34" charset="-127"/>
              </a:rPr>
              <a:t>Mechanical and electrical specification, the procedures and functions</a:t>
            </a:r>
          </a:p>
        </p:txBody>
      </p:sp>
      <p:pic>
        <p:nvPicPr>
          <p:cNvPr id="10244" name="Picture 7">
            <a:extLst>
              <a:ext uri="{FF2B5EF4-FFF2-40B4-BE49-F238E27FC236}">
                <a16:creationId xmlns:a16="http://schemas.microsoft.com/office/drawing/2014/main" id="{30A76B22-753F-4BF1-80FF-CEF19ED97C1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55913" y="3429000"/>
            <a:ext cx="6559550" cy="2095500"/>
          </a:xfrm>
          <a:noFill/>
        </p:spPr>
      </p:pic>
      <p:sp>
        <p:nvSpPr>
          <p:cNvPr id="10245" name="Slide Number Placeholder 6">
            <a:extLst>
              <a:ext uri="{FF2B5EF4-FFF2-40B4-BE49-F238E27FC236}">
                <a16:creationId xmlns:a16="http://schemas.microsoft.com/office/drawing/2014/main" id="{D78025CF-AED7-4857-B102-9DE6268F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2-</a:t>
            </a:r>
            <a:fld id="{4133F639-E018-4C6E-8309-1C65411D2DCF}" type="slidenum">
              <a:rPr lang="en-US" altLang="ko-KR" sz="1400"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ko-KR" sz="1400">
              <a:latin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268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B2624364-C565-4985-85AF-E77B7C51D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Physical Layer: Duties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C87B485-2FC7-4298-8F03-B21B4A5441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Physical characteristics of interfaces and media</a:t>
            </a:r>
          </a:p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Representation of bits</a:t>
            </a:r>
          </a:p>
          <a:p>
            <a:pPr lvl="1" eaLnBrk="1" hangingPunct="1"/>
            <a:r>
              <a:rPr lang="en-US" altLang="ko-KR" sz="2000">
                <a:ea typeface="굴림" panose="020B0600000101010101" pitchFamily="34" charset="-127"/>
              </a:rPr>
              <a:t>Encoded into signals – electrical or optical</a:t>
            </a:r>
          </a:p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Data rate</a:t>
            </a:r>
          </a:p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Synchronization of bits</a:t>
            </a:r>
          </a:p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Line configuration</a:t>
            </a:r>
          </a:p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Physical topology</a:t>
            </a:r>
          </a:p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Transmission mode</a:t>
            </a:r>
            <a:br>
              <a:rPr lang="en-US" altLang="ko-KR">
                <a:ea typeface="굴림" panose="020B0600000101010101" pitchFamily="34" charset="-127"/>
              </a:rPr>
            </a:b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11268" name="Slide Number Placeholder 5">
            <a:extLst>
              <a:ext uri="{FF2B5EF4-FFF2-40B4-BE49-F238E27FC236}">
                <a16:creationId xmlns:a16="http://schemas.microsoft.com/office/drawing/2014/main" id="{E4364E62-5E8F-455C-91F9-2578ED6C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2-</a:t>
            </a:r>
            <a:fld id="{C8555E0A-4673-4BCE-B257-FD5F45C31BFD}" type="slidenum">
              <a:rPr lang="en-US" altLang="ko-KR" sz="1400"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ko-KR" sz="1400">
              <a:latin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022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006FD2C3-BF65-4FDB-A6C9-EFD63CE94A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Data Link Layer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60F2BEE-7188-4558-A315-794F659F269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628776"/>
            <a:ext cx="7772400" cy="1247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34" charset="-127"/>
              </a:rPr>
              <a:t>The data link layer is responsible for moving frames from one hop (node) to the next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34" charset="-127"/>
              </a:rPr>
              <a:t>Transform the physical layer to a reliable (error-free) link</a:t>
            </a:r>
          </a:p>
        </p:txBody>
      </p:sp>
      <p:pic>
        <p:nvPicPr>
          <p:cNvPr id="12292" name="Picture 7">
            <a:extLst>
              <a:ext uri="{FF2B5EF4-FFF2-40B4-BE49-F238E27FC236}">
                <a16:creationId xmlns:a16="http://schemas.microsoft.com/office/drawing/2014/main" id="{D60AF6D4-6139-47BF-8D54-4CEA74206FC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00376" y="3213100"/>
            <a:ext cx="6308725" cy="2095500"/>
          </a:xfrm>
          <a:noFill/>
        </p:spPr>
      </p:pic>
      <p:sp>
        <p:nvSpPr>
          <p:cNvPr id="12293" name="Slide Number Placeholder 6">
            <a:extLst>
              <a:ext uri="{FF2B5EF4-FFF2-40B4-BE49-F238E27FC236}">
                <a16:creationId xmlns:a16="http://schemas.microsoft.com/office/drawing/2014/main" id="{488E4615-89BE-47F2-BB94-758CAEBA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2-</a:t>
            </a:r>
            <a:fld id="{083ADC7E-48A1-4790-8E5B-70C1958627DD}" type="slidenum">
              <a:rPr lang="en-US" altLang="ko-KR" sz="1400"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ko-KR" sz="1400">
              <a:latin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8392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F434A8AA-A7A9-45E2-B0CD-BDA87FC6D3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Data Link Layer: Duties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C11443D-E5BB-466A-BA90-8A6588CC5D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Framing</a:t>
            </a:r>
          </a:p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Physical addressing</a:t>
            </a:r>
          </a:p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Flow control</a:t>
            </a:r>
          </a:p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Error control</a:t>
            </a:r>
          </a:p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Access control</a:t>
            </a:r>
          </a:p>
        </p:txBody>
      </p:sp>
      <p:sp>
        <p:nvSpPr>
          <p:cNvPr id="13316" name="Slide Number Placeholder 5">
            <a:extLst>
              <a:ext uri="{FF2B5EF4-FFF2-40B4-BE49-F238E27FC236}">
                <a16:creationId xmlns:a16="http://schemas.microsoft.com/office/drawing/2014/main" id="{CF204F7D-3C6D-4D57-B3A1-B941595B3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</a:rPr>
              <a:t>2-</a:t>
            </a:r>
            <a:fld id="{C6D86980-03A7-439D-959C-C22A0BF67867}" type="slidenum">
              <a:rPr lang="en-US" altLang="ko-KR" sz="1400"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ko-KR" sz="1400">
              <a:latin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9236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Microsoft Office PowerPoint</Application>
  <PresentationFormat>Widescreen</PresentationFormat>
  <Paragraphs>121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굴림</vt:lpstr>
      <vt:lpstr>맑은 고딕</vt:lpstr>
      <vt:lpstr>Arial</vt:lpstr>
      <vt:lpstr>Calibri</vt:lpstr>
      <vt:lpstr>Calibri Light</vt:lpstr>
      <vt:lpstr>Times New Roman</vt:lpstr>
      <vt:lpstr>Office Theme</vt:lpstr>
      <vt:lpstr>Chapter 2. Network Models</vt:lpstr>
      <vt:lpstr>Layered Model: Sending a Letter</vt:lpstr>
      <vt:lpstr>OSI Model</vt:lpstr>
      <vt:lpstr>Interaction between layers in the OSI model</vt:lpstr>
      <vt:lpstr>An exchange using the OSI model</vt:lpstr>
      <vt:lpstr>Physical Layer</vt:lpstr>
      <vt:lpstr>Physical Layer: Duties</vt:lpstr>
      <vt:lpstr>Data Link Layer</vt:lpstr>
      <vt:lpstr>Data Link Layer: Duties</vt:lpstr>
      <vt:lpstr>Hop-to-Hop Delivery</vt:lpstr>
      <vt:lpstr>Network Layer</vt:lpstr>
      <vt:lpstr>Network Layer: Duties</vt:lpstr>
      <vt:lpstr>Transport Layer</vt:lpstr>
      <vt:lpstr>Transport Layer: Duties</vt:lpstr>
      <vt:lpstr>Reliable Process-to-Process Delivery of a Message</vt:lpstr>
      <vt:lpstr>Session Layer</vt:lpstr>
      <vt:lpstr>Presentation Layer</vt:lpstr>
      <vt:lpstr>Application Layer</vt:lpstr>
      <vt:lpstr>Application Layer: Services</vt:lpstr>
      <vt:lpstr>Summary of Layers</vt:lpstr>
      <vt:lpstr>TCP/IP and OSI Model</vt:lpstr>
      <vt:lpstr>TCP/IP Protocol Suite</vt:lpstr>
      <vt:lpstr>Addressing</vt:lpstr>
      <vt:lpstr>Relationship of Layers and Addresses</vt:lpstr>
      <vt:lpstr>Physical Address</vt:lpstr>
      <vt:lpstr>Logical (IP) Address</vt:lpstr>
      <vt:lpstr>Port Address</vt:lpstr>
      <vt:lpstr>Specific Address</vt:lpstr>
      <vt:lpstr>Home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2. Network Models</dc:title>
  <dc:creator>User</dc:creator>
  <cp:lastModifiedBy>User</cp:lastModifiedBy>
  <cp:revision>1</cp:revision>
  <dcterms:created xsi:type="dcterms:W3CDTF">2022-06-24T17:43:55Z</dcterms:created>
  <dcterms:modified xsi:type="dcterms:W3CDTF">2022-06-24T17:44:05Z</dcterms:modified>
</cp:coreProperties>
</file>