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F2EA-1300-48F5-B237-3F5232EF1F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C1EF37-4078-467F-B834-F1296F059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B4A8E8-121D-4828-9408-E9504335B9F4}"/>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3D0FEC47-A789-4955-828F-8B20C1818D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94A5A6-0C14-4F40-A240-5AF688D3FEA5}"/>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29931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D2AE-C4DA-48C3-9E3D-0079E6578D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569B60-66ED-460D-9191-F4E7430CB2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9BCEE6-93D1-4455-8608-40AA447EB189}"/>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1B65CD02-AFAC-4A9C-9779-283621ECAA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909379-DA41-4EBC-A87D-E82AD1A22FAA}"/>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427880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D33FD-AD5E-441C-AA4A-6DCCA6B018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310B7-DA4A-4E3E-82E7-7DFC0E8FEC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19B5DA-D11A-4CA3-93C4-1EEC327D588E}"/>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FFE40A5E-2C1B-4CF1-B10F-AA10E5E202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42185D-F92C-4C93-A21A-7A656FDA0CE8}"/>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64373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04813"/>
            <a:ext cx="10363200" cy="990600"/>
          </a:xfrm>
        </p:spPr>
        <p:txBody>
          <a:bodyPr/>
          <a:lstStyle/>
          <a:p>
            <a:r>
              <a:rPr lang="en-US"/>
              <a:t>Click to edit Master title style</a:t>
            </a:r>
          </a:p>
        </p:txBody>
      </p:sp>
      <p:sp>
        <p:nvSpPr>
          <p:cNvPr id="3" name="Text Placeholder 2"/>
          <p:cNvSpPr>
            <a:spLocks noGrp="1"/>
          </p:cNvSpPr>
          <p:nvPr>
            <p:ph type="body" sz="half" idx="1"/>
          </p:nvPr>
        </p:nvSpPr>
        <p:spPr>
          <a:xfrm>
            <a:off x="914400" y="160655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3854450"/>
            <a:ext cx="10363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6C948-69AE-4E32-99A0-EE29AEE07CF6}"/>
              </a:ext>
            </a:extLst>
          </p:cNvPr>
          <p:cNvSpPr>
            <a:spLocks noGrp="1"/>
          </p:cNvSpPr>
          <p:nvPr>
            <p:ph type="dt" sz="half" idx="10"/>
          </p:nvPr>
        </p:nvSpPr>
        <p:spPr>
          <a:xfrm>
            <a:off x="914400" y="6248400"/>
            <a:ext cx="23368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7363D23-113E-43D0-9E41-6C7D18AC94EC}"/>
              </a:ext>
            </a:extLst>
          </p:cNvPr>
          <p:cNvSpPr>
            <a:spLocks noGrp="1"/>
          </p:cNvSpPr>
          <p:nvPr>
            <p:ph type="ftr" sz="quarter" idx="11"/>
          </p:nvPr>
        </p:nvSpPr>
        <p:spPr>
          <a:xfrm>
            <a:off x="3352800" y="6248400"/>
            <a:ext cx="5486400" cy="457200"/>
          </a:xfrm>
        </p:spPr>
        <p:txBody>
          <a:bodyPr/>
          <a:lstStyle>
            <a:lvl1pPr>
              <a:defRPr/>
            </a:lvl1pPr>
          </a:lstStyle>
          <a:p>
            <a:pPr>
              <a:defRPr/>
            </a:pPr>
            <a:r>
              <a:rPr lang="en-US" altLang="ko-KR"/>
              <a:t>Data Communications, Kwangwoon University</a:t>
            </a:r>
          </a:p>
        </p:txBody>
      </p:sp>
      <p:sp>
        <p:nvSpPr>
          <p:cNvPr id="7" name="Slide Number Placeholder 6">
            <a:extLst>
              <a:ext uri="{FF2B5EF4-FFF2-40B4-BE49-F238E27FC236}">
                <a16:creationId xmlns:a16="http://schemas.microsoft.com/office/drawing/2014/main" id="{D78F91F9-B076-4281-BE00-BB9B19841A16}"/>
              </a:ext>
            </a:extLst>
          </p:cNvPr>
          <p:cNvSpPr>
            <a:spLocks noGrp="1"/>
          </p:cNvSpPr>
          <p:nvPr>
            <p:ph type="sldNum" sz="quarter" idx="12"/>
          </p:nvPr>
        </p:nvSpPr>
        <p:spPr>
          <a:xfrm>
            <a:off x="8940800" y="6248400"/>
            <a:ext cx="2336800" cy="457200"/>
          </a:xfrm>
        </p:spPr>
        <p:txBody>
          <a:bodyPr/>
          <a:lstStyle>
            <a:lvl1pPr>
              <a:defRPr/>
            </a:lvl1pPr>
          </a:lstStyle>
          <a:p>
            <a:r>
              <a:rPr lang="en-US" altLang="ko-KR"/>
              <a:t>5-</a:t>
            </a:r>
            <a:fld id="{565589CC-347B-497B-A9AA-15AFB56B21C5}" type="slidenum">
              <a:rPr lang="en-US" altLang="ko-KR"/>
              <a:pPr/>
              <a:t>‹#›</a:t>
            </a:fld>
            <a:endParaRPr lang="en-US" altLang="ko-KR"/>
          </a:p>
        </p:txBody>
      </p:sp>
    </p:spTree>
    <p:extLst>
      <p:ext uri="{BB962C8B-B14F-4D97-AF65-F5344CB8AC3E}">
        <p14:creationId xmlns:p14="http://schemas.microsoft.com/office/powerpoint/2010/main" val="32763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C2C9-1B9D-4F82-A5A6-101EBDA14B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25CB7-0187-4D43-87F0-AED2A2CF85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349EC8-1CBE-4BE4-8690-1F8460A7DFAD}"/>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70FEEFCE-342B-4AF9-BC4B-597E6AA95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FE6043-9267-4357-8D6B-2A284CAFAC5B}"/>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195847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7B64-1A73-4F35-810D-DEC5D386C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AE601F-1CD0-46C5-B41B-EF333FA7F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AEA892-E536-4CC7-BF19-765B854C3EC7}"/>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26002DA2-D2B5-40CF-A5DB-110561484A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F208FC-2611-4CA7-A4CF-846463F5B6BC}"/>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69729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E0CB-4238-466B-BD1A-84172A9C5B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756776-0A10-4184-AB66-A1AA1361F6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E8A55A-1630-489B-9239-E1064BC22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856B5C0-BD46-4640-9063-919590AB83A8}"/>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6" name="Footer Placeholder 5">
            <a:extLst>
              <a:ext uri="{FF2B5EF4-FFF2-40B4-BE49-F238E27FC236}">
                <a16:creationId xmlns:a16="http://schemas.microsoft.com/office/drawing/2014/main" id="{2110985D-50ED-4525-96FE-FA77DBE106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4D0E5B-F01E-494D-9A7E-24FC6E37D761}"/>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218924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94BE-4315-4FE6-AD5E-29FF23665F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AB9265-8F43-42FC-A21A-0DC276333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D5B962-1259-4897-AD88-D09232BC9E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81DE7A-CF16-4FE1-91B7-6ED9B361A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2374D5-0824-450A-A7D1-BBA29961DF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1B63F0-56F1-44EF-BCC1-FB4F8DF7734F}"/>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8" name="Footer Placeholder 7">
            <a:extLst>
              <a:ext uri="{FF2B5EF4-FFF2-40B4-BE49-F238E27FC236}">
                <a16:creationId xmlns:a16="http://schemas.microsoft.com/office/drawing/2014/main" id="{065A689E-2D09-4868-900C-984AD0512B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773C61-1EE2-4813-8A9A-B1661240EBB8}"/>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243360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89D6-E474-43E5-9E64-548F170A5F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508FBF-36BD-4441-B3AA-4FC72037B5CA}"/>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4" name="Footer Placeholder 3">
            <a:extLst>
              <a:ext uri="{FF2B5EF4-FFF2-40B4-BE49-F238E27FC236}">
                <a16:creationId xmlns:a16="http://schemas.microsoft.com/office/drawing/2014/main" id="{7A287738-5C51-435E-8950-C2F5A42537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2DA3D7-79A1-42A6-B39B-38BE28A54364}"/>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32183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105F28-9DB2-433A-B51A-4DF43A93B5FC}"/>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3" name="Footer Placeholder 2">
            <a:extLst>
              <a:ext uri="{FF2B5EF4-FFF2-40B4-BE49-F238E27FC236}">
                <a16:creationId xmlns:a16="http://schemas.microsoft.com/office/drawing/2014/main" id="{73F8B598-9172-484B-8173-046AEE9BE8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9240D2-79D9-4C94-9409-88C396D0AB69}"/>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127593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9C0B-79F1-4F8A-A41D-673AD1F8B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B77462-645B-4866-A1EE-3904660CC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2FDCF7-68AA-40B1-BE6F-EEED2B880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EAD380-2032-4C57-A0CF-DA301B28BDA7}"/>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6" name="Footer Placeholder 5">
            <a:extLst>
              <a:ext uri="{FF2B5EF4-FFF2-40B4-BE49-F238E27FC236}">
                <a16:creationId xmlns:a16="http://schemas.microsoft.com/office/drawing/2014/main" id="{AE73A697-6F59-495F-9C90-38B9BED562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63B943-EA6E-4001-9085-DA2790FB0BA7}"/>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214816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B7FD-B1FD-42F6-82B0-BCA329276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83DEC8-F953-47A8-BA9B-9B213B9B6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36F4819-6B84-4185-93E1-EE86EA452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9AC67-9FF1-47AF-8FDA-23F36591D3F4}"/>
              </a:ext>
            </a:extLst>
          </p:cNvPr>
          <p:cNvSpPr>
            <a:spLocks noGrp="1"/>
          </p:cNvSpPr>
          <p:nvPr>
            <p:ph type="dt" sz="half" idx="10"/>
          </p:nvPr>
        </p:nvSpPr>
        <p:spPr/>
        <p:txBody>
          <a:bodyPr/>
          <a:lstStyle/>
          <a:p>
            <a:fld id="{E015018C-AF9E-42AD-BA30-9FA7AC8F2C70}" type="datetimeFigureOut">
              <a:rPr lang="en-GB" smtClean="0"/>
              <a:t>24/06/2022</a:t>
            </a:fld>
            <a:endParaRPr lang="en-GB"/>
          </a:p>
        </p:txBody>
      </p:sp>
      <p:sp>
        <p:nvSpPr>
          <p:cNvPr id="6" name="Footer Placeholder 5">
            <a:extLst>
              <a:ext uri="{FF2B5EF4-FFF2-40B4-BE49-F238E27FC236}">
                <a16:creationId xmlns:a16="http://schemas.microsoft.com/office/drawing/2014/main" id="{52D6A27B-92D0-4070-ABE1-6FAB806640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CA9499-1816-45DA-95BB-E1DE0C72DC65}"/>
              </a:ext>
            </a:extLst>
          </p:cNvPr>
          <p:cNvSpPr>
            <a:spLocks noGrp="1"/>
          </p:cNvSpPr>
          <p:nvPr>
            <p:ph type="sldNum" sz="quarter" idx="12"/>
          </p:nvPr>
        </p:nvSpPr>
        <p:spPr/>
        <p:txBody>
          <a:bodyPr/>
          <a:lstStyle/>
          <a:p>
            <a:fld id="{E18539B6-6037-458D-9649-A1297DD1216B}" type="slidenum">
              <a:rPr lang="en-GB" smtClean="0"/>
              <a:t>‹#›</a:t>
            </a:fld>
            <a:endParaRPr lang="en-GB"/>
          </a:p>
        </p:txBody>
      </p:sp>
    </p:spTree>
    <p:extLst>
      <p:ext uri="{BB962C8B-B14F-4D97-AF65-F5344CB8AC3E}">
        <p14:creationId xmlns:p14="http://schemas.microsoft.com/office/powerpoint/2010/main" val="409729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A30E3-DEED-44D2-A233-014BF9D76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844FDE-BDCB-467A-A042-1CD65DB18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34E002-B07E-4454-ACED-2ECEE32B4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018C-AF9E-42AD-BA30-9FA7AC8F2C70}" type="datetimeFigureOut">
              <a:rPr lang="en-GB" smtClean="0"/>
              <a:t>24/06/2022</a:t>
            </a:fld>
            <a:endParaRPr lang="en-GB"/>
          </a:p>
        </p:txBody>
      </p:sp>
      <p:sp>
        <p:nvSpPr>
          <p:cNvPr id="5" name="Footer Placeholder 4">
            <a:extLst>
              <a:ext uri="{FF2B5EF4-FFF2-40B4-BE49-F238E27FC236}">
                <a16:creationId xmlns:a16="http://schemas.microsoft.com/office/drawing/2014/main" id="{E738C9DC-8663-4FC0-B3BA-7FA354663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10817D-1E07-4045-A123-FAF1CC065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539B6-6037-458D-9649-A1297DD1216B}" type="slidenum">
              <a:rPr lang="en-GB" smtClean="0"/>
              <a:t>‹#›</a:t>
            </a:fld>
            <a:endParaRPr lang="en-GB"/>
          </a:p>
        </p:txBody>
      </p:sp>
    </p:spTree>
    <p:extLst>
      <p:ext uri="{BB962C8B-B14F-4D97-AF65-F5344CB8AC3E}">
        <p14:creationId xmlns:p14="http://schemas.microsoft.com/office/powerpoint/2010/main" val="28308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0F51E0A-705B-46FD-9E4F-177EFA347360}"/>
              </a:ext>
            </a:extLst>
          </p:cNvPr>
          <p:cNvSpPr>
            <a:spLocks noGrp="1" noChangeArrowheads="1"/>
          </p:cNvSpPr>
          <p:nvPr>
            <p:ph type="ctrTitle"/>
          </p:nvPr>
        </p:nvSpPr>
        <p:spPr>
          <a:xfrm>
            <a:off x="2133600" y="1638300"/>
            <a:ext cx="8153400" cy="1143000"/>
          </a:xfrm>
        </p:spPr>
        <p:txBody>
          <a:bodyPr>
            <a:normAutofit fontScale="90000"/>
          </a:bodyPr>
          <a:lstStyle/>
          <a:p>
            <a:pPr eaLnBrk="1" hangingPunct="1"/>
            <a:r>
              <a:rPr lang="en-US" altLang="ko-KR">
                <a:ea typeface="굴림" panose="020B0600000101010101" pitchFamily="34" charset="-127"/>
              </a:rPr>
              <a:t>Chapter 5. Analog Transmission</a:t>
            </a:r>
          </a:p>
        </p:txBody>
      </p:sp>
      <p:sp>
        <p:nvSpPr>
          <p:cNvPr id="4099" name="Rectangle 3">
            <a:extLst>
              <a:ext uri="{FF2B5EF4-FFF2-40B4-BE49-F238E27FC236}">
                <a16:creationId xmlns:a16="http://schemas.microsoft.com/office/drawing/2014/main" id="{D31E8A4B-B607-4902-B038-65FA4C2DB2B4}"/>
              </a:ext>
            </a:extLst>
          </p:cNvPr>
          <p:cNvSpPr>
            <a:spLocks noGrp="1" noChangeArrowheads="1"/>
          </p:cNvSpPr>
          <p:nvPr>
            <p:ph type="subTitle" idx="1"/>
          </p:nvPr>
        </p:nvSpPr>
        <p:spPr>
          <a:xfrm>
            <a:off x="2895600" y="3624263"/>
            <a:ext cx="6400800" cy="1604962"/>
          </a:xfrm>
        </p:spPr>
        <p:txBody>
          <a:bodyPr/>
          <a:lstStyle/>
          <a:p>
            <a:pPr marL="533400" indent="-533400" algn="l">
              <a:buFontTx/>
              <a:buAutoNum type="arabicPeriod"/>
            </a:pPr>
            <a:r>
              <a:rPr lang="en-US" altLang="ko-KR">
                <a:ea typeface="굴림" panose="020B0600000101010101" pitchFamily="34" charset="-127"/>
              </a:rPr>
              <a:t>Digital-to-Analog Conversion</a:t>
            </a:r>
          </a:p>
          <a:p>
            <a:pPr marL="533400" indent="-533400" algn="l">
              <a:buFontTx/>
              <a:buAutoNum type="arabicPeriod"/>
            </a:pPr>
            <a:r>
              <a:rPr lang="en-US" altLang="ko-KR">
                <a:ea typeface="굴림" panose="020B0600000101010101" pitchFamily="34" charset="-127"/>
              </a:rPr>
              <a:t>Analog-to-Analog Conversion</a:t>
            </a:r>
          </a:p>
        </p:txBody>
      </p:sp>
    </p:spTree>
    <p:extLst>
      <p:ext uri="{BB962C8B-B14F-4D97-AF65-F5344CB8AC3E}">
        <p14:creationId xmlns:p14="http://schemas.microsoft.com/office/powerpoint/2010/main" val="306042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69CF84D0-B860-4F6E-A171-86A8B62CDB76}"/>
              </a:ext>
            </a:extLst>
          </p:cNvPr>
          <p:cNvSpPr>
            <a:spLocks noGrp="1" noChangeArrowheads="1"/>
          </p:cNvSpPr>
          <p:nvPr>
            <p:ph type="title"/>
          </p:nvPr>
        </p:nvSpPr>
        <p:spPr/>
        <p:txBody>
          <a:bodyPr/>
          <a:lstStyle/>
          <a:p>
            <a:pPr eaLnBrk="1" hangingPunct="1">
              <a:defRPr/>
            </a:pPr>
            <a:r>
              <a:rPr lang="en-US" altLang="ko-KR"/>
              <a:t>BFSK: Example</a:t>
            </a:r>
          </a:p>
        </p:txBody>
      </p:sp>
      <p:sp>
        <p:nvSpPr>
          <p:cNvPr id="13315" name="Rectangle 3">
            <a:extLst>
              <a:ext uri="{FF2B5EF4-FFF2-40B4-BE49-F238E27FC236}">
                <a16:creationId xmlns:a16="http://schemas.microsoft.com/office/drawing/2014/main" id="{233866C6-E9BD-4BFE-86CE-31D484609C02}"/>
              </a:ext>
            </a:extLst>
          </p:cNvPr>
          <p:cNvSpPr>
            <a:spLocks noChangeArrowheads="1"/>
          </p:cNvSpPr>
          <p:nvPr/>
        </p:nvSpPr>
        <p:spPr bwMode="auto">
          <a:xfrm>
            <a:off x="2209800" y="1606550"/>
            <a:ext cx="77724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spcBef>
                <a:spcPct val="20000"/>
              </a:spcBef>
              <a:buFontTx/>
              <a:buChar char="•"/>
            </a:pPr>
            <a:r>
              <a:rPr kumimoji="0" lang="en-US" altLang="ko-KR">
                <a:latin typeface="Times New Roman" panose="02020603050405020304" pitchFamily="18" charset="0"/>
              </a:rPr>
              <a:t>We have an available bandwidth of 100 kHz which spans from 200 to 300 kHz. What should be the carrier frequency and the bit rate if we modulated our data by using FSK with d = 1?</a:t>
            </a:r>
          </a:p>
          <a:p>
            <a:pPr eaLnBrk="1" hangingPunct="1">
              <a:spcBef>
                <a:spcPct val="20000"/>
              </a:spcBef>
              <a:buFontTx/>
              <a:buChar char="•"/>
            </a:pPr>
            <a:endParaRPr kumimoji="0" lang="en-US" altLang="ko-KR">
              <a:latin typeface="Times New Roman" panose="02020603050405020304" pitchFamily="18" charset="0"/>
            </a:endParaRPr>
          </a:p>
          <a:p>
            <a:pPr eaLnBrk="1" hangingPunct="1">
              <a:spcBef>
                <a:spcPct val="20000"/>
              </a:spcBef>
            </a:pPr>
            <a:r>
              <a:rPr kumimoji="0" lang="en-US" altLang="ko-KR" i="1">
                <a:latin typeface="Times New Roman" panose="02020603050405020304" pitchFamily="18" charset="0"/>
              </a:rPr>
              <a:t>	The midpoint of the band is at 250 kHz. We choose 2Δf to be 50 kHz; this means</a:t>
            </a:r>
          </a:p>
        </p:txBody>
      </p:sp>
      <p:pic>
        <p:nvPicPr>
          <p:cNvPr id="13316" name="Picture 5">
            <a:extLst>
              <a:ext uri="{FF2B5EF4-FFF2-40B4-BE49-F238E27FC236}">
                <a16:creationId xmlns:a16="http://schemas.microsoft.com/office/drawing/2014/main" id="{A63EFB54-4586-4854-8FED-95A783A24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4714876"/>
            <a:ext cx="7491413" cy="40481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3B7423B7-88DE-4FAE-9454-890F6C8E9A9F}"/>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F520F053-A8CF-494A-9B5B-50A9D08226EB}" type="slidenum">
              <a:rPr lang="en-US" altLang="ko-KR" sz="1400">
                <a:solidFill>
                  <a:srgbClr val="262699"/>
                </a:solidFill>
              </a:rPr>
              <a:pPr algn="r" eaLnBrk="1" hangingPunct="1"/>
              <a:t>10</a:t>
            </a:fld>
            <a:endParaRPr lang="en-US" altLang="ko-KR" sz="1400">
              <a:solidFill>
                <a:srgbClr val="262699"/>
              </a:solidFill>
            </a:endParaRPr>
          </a:p>
        </p:txBody>
      </p:sp>
    </p:spTree>
    <p:extLst>
      <p:ext uri="{BB962C8B-B14F-4D97-AF65-F5344CB8AC3E}">
        <p14:creationId xmlns:p14="http://schemas.microsoft.com/office/powerpoint/2010/main" val="26107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4F205C59-C2AA-4EAE-8AC2-29258826AF09}"/>
              </a:ext>
            </a:extLst>
          </p:cNvPr>
          <p:cNvSpPr>
            <a:spLocks noGrp="1" noChangeArrowheads="1"/>
          </p:cNvSpPr>
          <p:nvPr>
            <p:ph type="title"/>
          </p:nvPr>
        </p:nvSpPr>
        <p:spPr/>
        <p:txBody>
          <a:bodyPr/>
          <a:lstStyle/>
          <a:p>
            <a:pPr eaLnBrk="1" hangingPunct="1">
              <a:defRPr/>
            </a:pPr>
            <a:r>
              <a:rPr lang="en-US" altLang="ko-KR"/>
              <a:t>Implementation of Binary FSK</a:t>
            </a:r>
          </a:p>
        </p:txBody>
      </p:sp>
      <p:pic>
        <p:nvPicPr>
          <p:cNvPr id="14339" name="Picture 4">
            <a:extLst>
              <a:ext uri="{FF2B5EF4-FFF2-40B4-BE49-F238E27FC236}">
                <a16:creationId xmlns:a16="http://schemas.microsoft.com/office/drawing/2014/main" id="{8B6D471B-84F4-4E23-871D-328E0A132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420939"/>
            <a:ext cx="75009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DDE81245-5C16-4C7D-9C70-1BFE00AAAF92}"/>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7DAEB981-9848-4585-99FE-A08187A5ADA3}" type="slidenum">
              <a:rPr lang="en-US" altLang="ko-KR" sz="1400">
                <a:solidFill>
                  <a:srgbClr val="262699"/>
                </a:solidFill>
              </a:rPr>
              <a:pPr algn="r" eaLnBrk="1" hangingPunct="1"/>
              <a:t>11</a:t>
            </a:fld>
            <a:endParaRPr lang="en-US" altLang="ko-KR" sz="1400">
              <a:solidFill>
                <a:srgbClr val="262699"/>
              </a:solidFill>
            </a:endParaRPr>
          </a:p>
        </p:txBody>
      </p:sp>
    </p:spTree>
    <p:extLst>
      <p:ext uri="{BB962C8B-B14F-4D97-AF65-F5344CB8AC3E}">
        <p14:creationId xmlns:p14="http://schemas.microsoft.com/office/powerpoint/2010/main" val="321758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977C463-7100-4A64-B579-90E2C94F76A7}"/>
              </a:ext>
            </a:extLst>
          </p:cNvPr>
          <p:cNvSpPr>
            <a:spLocks noGrp="1" noChangeArrowheads="1"/>
          </p:cNvSpPr>
          <p:nvPr>
            <p:ph type="title"/>
          </p:nvPr>
        </p:nvSpPr>
        <p:spPr/>
        <p:txBody>
          <a:bodyPr/>
          <a:lstStyle/>
          <a:p>
            <a:pPr eaLnBrk="1" hangingPunct="1">
              <a:defRPr/>
            </a:pPr>
            <a:r>
              <a:rPr lang="en-US" altLang="ko-KR"/>
              <a:t>Multilevel FSK</a:t>
            </a:r>
          </a:p>
        </p:txBody>
      </p:sp>
      <p:sp>
        <p:nvSpPr>
          <p:cNvPr id="15363" name="Rectangle 5">
            <a:extLst>
              <a:ext uri="{FF2B5EF4-FFF2-40B4-BE49-F238E27FC236}">
                <a16:creationId xmlns:a16="http://schemas.microsoft.com/office/drawing/2014/main" id="{55943C4D-4479-4576-B117-D8543A08FDDD}"/>
              </a:ext>
            </a:extLst>
          </p:cNvPr>
          <p:cNvSpPr>
            <a:spLocks noChangeArrowheads="1"/>
          </p:cNvSpPr>
          <p:nvPr/>
        </p:nvSpPr>
        <p:spPr bwMode="auto">
          <a:xfrm>
            <a:off x="2209800" y="1606551"/>
            <a:ext cx="77724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latinLnBrk="0">
              <a:lnSpc>
                <a:spcPct val="80000"/>
              </a:lnSpc>
              <a:buFontTx/>
              <a:buChar char="•"/>
            </a:pPr>
            <a:r>
              <a:rPr kumimoji="0" lang="en-US" altLang="ko-KR" sz="2000">
                <a:latin typeface="Times New Roman" panose="02020603050405020304" pitchFamily="18" charset="0"/>
                <a:sym typeface="Wingdings" panose="05000000000000000000" pitchFamily="2" charset="2"/>
              </a:rPr>
              <a:t>The frequencies need to be 2</a:t>
            </a:r>
            <a:r>
              <a:rPr kumimoji="0" lang="en-US" altLang="ko-KR" sz="2000" i="1">
                <a:latin typeface="Times New Roman" panose="02020603050405020304" pitchFamily="18" charset="0"/>
              </a:rPr>
              <a:t>Δf </a:t>
            </a:r>
            <a:r>
              <a:rPr kumimoji="0" lang="en-US" altLang="ko-KR" sz="2000">
                <a:latin typeface="Times New Roman" panose="02020603050405020304" pitchFamily="18" charset="0"/>
              </a:rPr>
              <a:t>apart</a:t>
            </a:r>
            <a:r>
              <a:rPr kumimoji="0" lang="en-US" altLang="ko-KR" sz="2000" i="1">
                <a:latin typeface="Times New Roman" panose="02020603050405020304" pitchFamily="18" charset="0"/>
              </a:rPr>
              <a:t>. </a:t>
            </a:r>
            <a:r>
              <a:rPr kumimoji="0" lang="en-US" altLang="ko-KR" sz="2000">
                <a:latin typeface="Times New Roman" panose="02020603050405020304" pitchFamily="18" charset="0"/>
              </a:rPr>
              <a:t>M</a:t>
            </a:r>
            <a:r>
              <a:rPr kumimoji="0" lang="en-US" altLang="ko-KR" sz="2000">
                <a:latin typeface="Times New Roman" panose="02020603050405020304" pitchFamily="18" charset="0"/>
                <a:sym typeface="Wingdings" panose="05000000000000000000" pitchFamily="2" charset="2"/>
              </a:rPr>
              <a:t>in. value 2</a:t>
            </a:r>
            <a:r>
              <a:rPr kumimoji="0" lang="en-US" altLang="ko-KR" sz="2000" i="1">
                <a:latin typeface="Times New Roman" panose="02020603050405020304" pitchFamily="18" charset="0"/>
              </a:rPr>
              <a:t>Δf </a:t>
            </a:r>
            <a:r>
              <a:rPr kumimoji="0" lang="en-US" altLang="ko-KR" sz="2000">
                <a:latin typeface="Times New Roman" panose="02020603050405020304" pitchFamily="18" charset="0"/>
              </a:rPr>
              <a:t>needs to be S.</a:t>
            </a:r>
          </a:p>
          <a:p>
            <a:pPr latinLnBrk="0">
              <a:lnSpc>
                <a:spcPct val="80000"/>
              </a:lnSpc>
              <a:buFontTx/>
              <a:buChar char="•"/>
            </a:pPr>
            <a:r>
              <a:rPr kumimoji="0" lang="en-US" altLang="ko-KR" sz="2000">
                <a:latin typeface="Times New Roman" panose="02020603050405020304" pitchFamily="18" charset="0"/>
              </a:rPr>
              <a:t>B = (1 + d) x S + (L – 1) 2</a:t>
            </a:r>
            <a:r>
              <a:rPr kumimoji="0" lang="en-US" altLang="ko-KR" sz="2000" i="1">
                <a:latin typeface="Times New Roman" panose="02020603050405020304" pitchFamily="18" charset="0"/>
              </a:rPr>
              <a:t>Δf</a:t>
            </a:r>
            <a:r>
              <a:rPr kumimoji="0" lang="en-US" altLang="ko-KR" sz="2000">
                <a:latin typeface="Times New Roman" panose="02020603050405020304" pitchFamily="18" charset="0"/>
              </a:rPr>
              <a:t>  </a:t>
            </a:r>
            <a:r>
              <a:rPr kumimoji="0" lang="en-US" altLang="ko-KR" sz="2000">
                <a:latin typeface="Times New Roman" panose="02020603050405020304" pitchFamily="18" charset="0"/>
                <a:sym typeface="Wingdings" panose="05000000000000000000" pitchFamily="2" charset="2"/>
              </a:rPr>
              <a:t>  B = L x S with d = 0</a:t>
            </a:r>
            <a:endParaRPr kumimoji="0" lang="en-US" altLang="ko-KR" sz="2000">
              <a:latin typeface="Times New Roman" panose="02020603050405020304" pitchFamily="18" charset="0"/>
            </a:endParaRPr>
          </a:p>
          <a:p>
            <a:pPr latinLnBrk="0">
              <a:lnSpc>
                <a:spcPct val="80000"/>
              </a:lnSpc>
              <a:buFontTx/>
              <a:buChar char="•"/>
            </a:pPr>
            <a:r>
              <a:rPr kumimoji="0" lang="en-US" altLang="ko-KR" sz="2000">
                <a:latin typeface="Times New Roman" panose="02020603050405020304" pitchFamily="18" charset="0"/>
              </a:rPr>
              <a:t>Example: We need to send data 3 bits at a time at a bit rate of 3 Mbps. The carrier frequency is 10 MHz. Calculate the number of levels (different frequencies), the baud rate, and the bandwidth</a:t>
            </a:r>
          </a:p>
          <a:p>
            <a:pPr latinLnBrk="0">
              <a:lnSpc>
                <a:spcPct val="80000"/>
              </a:lnSpc>
              <a:buFontTx/>
              <a:buChar char="•"/>
            </a:pPr>
            <a:endParaRPr kumimoji="0" lang="en-US" altLang="ko-KR" sz="2000">
              <a:latin typeface="Times New Roman" panose="02020603050405020304" pitchFamily="18" charset="0"/>
            </a:endParaRPr>
          </a:p>
          <a:p>
            <a:pPr latinLnBrk="0">
              <a:lnSpc>
                <a:spcPct val="80000"/>
              </a:lnSpc>
            </a:pPr>
            <a:r>
              <a:rPr kumimoji="0" lang="en-US" altLang="ko-KR" sz="2000" i="1">
                <a:latin typeface="Times New Roman" panose="02020603050405020304" pitchFamily="18" charset="0"/>
              </a:rPr>
              <a:t>	L = 2</a:t>
            </a:r>
            <a:r>
              <a:rPr kumimoji="0" lang="en-US" altLang="ko-KR" sz="2000" i="1" baseline="30000">
                <a:latin typeface="Times New Roman" panose="02020603050405020304" pitchFamily="18" charset="0"/>
              </a:rPr>
              <a:t>3</a:t>
            </a:r>
            <a:r>
              <a:rPr kumimoji="0" lang="en-US" altLang="ko-KR" sz="2000" i="1">
                <a:latin typeface="Times New Roman" panose="02020603050405020304" pitchFamily="18" charset="0"/>
              </a:rPr>
              <a:t> = 8. The baud rate is S = 3 MHz/3 = 1000 Mbaud. This means that the carrier frequencies must be 1 MHz apart (2Δf = 1 MHz). The bandwidth is B = 8 × 1000 = 8000. </a:t>
            </a:r>
          </a:p>
        </p:txBody>
      </p:sp>
      <p:pic>
        <p:nvPicPr>
          <p:cNvPr id="15364" name="Picture 6">
            <a:extLst>
              <a:ext uri="{FF2B5EF4-FFF2-40B4-BE49-F238E27FC236}">
                <a16:creationId xmlns:a16="http://schemas.microsoft.com/office/drawing/2014/main" id="{90489469-69B6-4E8B-9CE8-4BA5DAB64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349750"/>
            <a:ext cx="67024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459131D-19D1-4BE6-A6DA-F39722A6599A}"/>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04D6DF66-7BD9-4EED-AFC4-DEB075AC9E6E}" type="slidenum">
              <a:rPr lang="en-US" altLang="ko-KR" sz="1400">
                <a:solidFill>
                  <a:srgbClr val="262699"/>
                </a:solidFill>
              </a:rPr>
              <a:pPr algn="r" eaLnBrk="1" hangingPunct="1"/>
              <a:t>12</a:t>
            </a:fld>
            <a:endParaRPr lang="en-US" altLang="ko-KR" sz="1400">
              <a:solidFill>
                <a:srgbClr val="262699"/>
              </a:solidFill>
            </a:endParaRPr>
          </a:p>
        </p:txBody>
      </p:sp>
    </p:spTree>
    <p:extLst>
      <p:ext uri="{BB962C8B-B14F-4D97-AF65-F5344CB8AC3E}">
        <p14:creationId xmlns:p14="http://schemas.microsoft.com/office/powerpoint/2010/main" val="36354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425B00C7-2E13-4FD3-B982-D5A4115AA608}"/>
              </a:ext>
            </a:extLst>
          </p:cNvPr>
          <p:cNvSpPr>
            <a:spLocks noGrp="1" noChangeArrowheads="1"/>
          </p:cNvSpPr>
          <p:nvPr>
            <p:ph type="title"/>
          </p:nvPr>
        </p:nvSpPr>
        <p:spPr/>
        <p:txBody>
          <a:bodyPr/>
          <a:lstStyle/>
          <a:p>
            <a:pPr eaLnBrk="1" hangingPunct="1">
              <a:defRPr/>
            </a:pPr>
            <a:r>
              <a:rPr lang="en-US" altLang="ko-KR"/>
              <a:t>PSK: Binary PSK</a:t>
            </a:r>
          </a:p>
        </p:txBody>
      </p:sp>
      <p:sp>
        <p:nvSpPr>
          <p:cNvPr id="181251" name="Rectangle 3">
            <a:extLst>
              <a:ext uri="{FF2B5EF4-FFF2-40B4-BE49-F238E27FC236}">
                <a16:creationId xmlns:a16="http://schemas.microsoft.com/office/drawing/2014/main" id="{95C7EDA9-1BAC-4ECE-8D51-A1B44627A8E7}"/>
              </a:ext>
            </a:extLst>
          </p:cNvPr>
          <p:cNvSpPr>
            <a:spLocks noChangeArrowheads="1"/>
          </p:cNvSpPr>
          <p:nvPr/>
        </p:nvSpPr>
        <p:spPr bwMode="auto">
          <a:xfrm>
            <a:off x="2209800" y="1606550"/>
            <a:ext cx="7772400" cy="1174750"/>
          </a:xfrm>
          <a:prstGeom prst="rect">
            <a:avLst/>
          </a:prstGeom>
          <a:noFill/>
          <a:ln w="9525">
            <a:noFill/>
            <a:miter lim="800000"/>
            <a:headEnd/>
            <a:tailEnd/>
          </a:ln>
          <a:effectLst/>
        </p:spPr>
        <p:txBody>
          <a:bodyPr/>
          <a:lstStyle/>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Bandwidth :  the same as BASK, B = (1 + d) x S</a:t>
            </a:r>
          </a:p>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Less than that for BFSK</a:t>
            </a:r>
            <a:endParaRPr lang="en-US" altLang="ko-KR" b="1" i="1">
              <a:latin typeface="Times New Roman" pitchFamily="18" charset="0"/>
              <a:ea typeface="굴림" pitchFamily="50" charset="-127"/>
            </a:endParaRPr>
          </a:p>
        </p:txBody>
      </p:sp>
      <p:pic>
        <p:nvPicPr>
          <p:cNvPr id="16388" name="Picture 5">
            <a:extLst>
              <a:ext uri="{FF2B5EF4-FFF2-40B4-BE49-F238E27FC236}">
                <a16:creationId xmlns:a16="http://schemas.microsoft.com/office/drawing/2014/main" id="{3E204A03-8677-46B9-8389-2ED5B0AC2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997200"/>
            <a:ext cx="77279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0A9C7F53-D749-4D79-9E2E-D5824394BF7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B2CFF6B1-326A-4557-9343-A9264CA10C07}" type="slidenum">
              <a:rPr lang="en-US" altLang="ko-KR" sz="1400">
                <a:solidFill>
                  <a:srgbClr val="262699"/>
                </a:solidFill>
              </a:rPr>
              <a:pPr algn="r" eaLnBrk="1" hangingPunct="1"/>
              <a:t>13</a:t>
            </a:fld>
            <a:endParaRPr lang="en-US" altLang="ko-KR" sz="1400">
              <a:solidFill>
                <a:srgbClr val="262699"/>
              </a:solidFill>
            </a:endParaRPr>
          </a:p>
        </p:txBody>
      </p:sp>
    </p:spTree>
    <p:extLst>
      <p:ext uri="{BB962C8B-B14F-4D97-AF65-F5344CB8AC3E}">
        <p14:creationId xmlns:p14="http://schemas.microsoft.com/office/powerpoint/2010/main" val="88432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00CED66C-94D7-4A47-930B-914BAC3F1749}"/>
              </a:ext>
            </a:extLst>
          </p:cNvPr>
          <p:cNvSpPr>
            <a:spLocks noGrp="1" noChangeArrowheads="1"/>
          </p:cNvSpPr>
          <p:nvPr>
            <p:ph type="title"/>
          </p:nvPr>
        </p:nvSpPr>
        <p:spPr/>
        <p:txBody>
          <a:bodyPr/>
          <a:lstStyle/>
          <a:p>
            <a:pPr eaLnBrk="1" hangingPunct="1">
              <a:defRPr/>
            </a:pPr>
            <a:r>
              <a:rPr lang="en-US" altLang="ko-KR"/>
              <a:t>Implementation of Binary PSK</a:t>
            </a:r>
          </a:p>
        </p:txBody>
      </p:sp>
      <p:pic>
        <p:nvPicPr>
          <p:cNvPr id="17411" name="Picture 5">
            <a:extLst>
              <a:ext uri="{FF2B5EF4-FFF2-40B4-BE49-F238E27FC236}">
                <a16:creationId xmlns:a16="http://schemas.microsoft.com/office/drawing/2014/main" id="{708866F2-A2A1-447D-9D07-E0E34A35F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2276476"/>
            <a:ext cx="7354888"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449B35DF-3D2E-420E-8EFB-56ABD49A61A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F361F118-E457-4972-888E-D0E30EB53DE9}" type="slidenum">
              <a:rPr lang="en-US" altLang="ko-KR" sz="1400">
                <a:solidFill>
                  <a:srgbClr val="262699"/>
                </a:solidFill>
              </a:rPr>
              <a:pPr algn="r" eaLnBrk="1" hangingPunct="1"/>
              <a:t>14</a:t>
            </a:fld>
            <a:endParaRPr lang="en-US" altLang="ko-KR" sz="1400">
              <a:solidFill>
                <a:srgbClr val="262699"/>
              </a:solidFill>
            </a:endParaRPr>
          </a:p>
        </p:txBody>
      </p:sp>
    </p:spTree>
    <p:extLst>
      <p:ext uri="{BB962C8B-B14F-4D97-AF65-F5344CB8AC3E}">
        <p14:creationId xmlns:p14="http://schemas.microsoft.com/office/powerpoint/2010/main" val="352383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4D55641C-7F5A-495E-8479-65A653753AC7}"/>
              </a:ext>
            </a:extLst>
          </p:cNvPr>
          <p:cNvSpPr>
            <a:spLocks noGrp="1" noChangeArrowheads="1"/>
          </p:cNvSpPr>
          <p:nvPr>
            <p:ph type="title"/>
          </p:nvPr>
        </p:nvSpPr>
        <p:spPr/>
        <p:txBody>
          <a:bodyPr/>
          <a:lstStyle/>
          <a:p>
            <a:pPr eaLnBrk="1" hangingPunct="1">
              <a:defRPr/>
            </a:pPr>
            <a:r>
              <a:rPr lang="en-US" altLang="ko-KR"/>
              <a:t>Quadrature PSK</a:t>
            </a:r>
          </a:p>
        </p:txBody>
      </p:sp>
      <p:pic>
        <p:nvPicPr>
          <p:cNvPr id="18435" name="Picture 5">
            <a:extLst>
              <a:ext uri="{FF2B5EF4-FFF2-40B4-BE49-F238E27FC236}">
                <a16:creationId xmlns:a16="http://schemas.microsoft.com/office/drawing/2014/main" id="{F8C7BA15-8479-462A-B727-03E2F269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565276"/>
            <a:ext cx="6477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55EF5B69-15B4-4C36-A756-D6D975B64AFF}"/>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F2488BBE-6F53-4C96-A12B-046EA0348A3A}" type="slidenum">
              <a:rPr lang="en-US" altLang="ko-KR" sz="1400">
                <a:solidFill>
                  <a:srgbClr val="262699"/>
                </a:solidFill>
              </a:rPr>
              <a:pPr algn="r" eaLnBrk="1" hangingPunct="1"/>
              <a:t>15</a:t>
            </a:fld>
            <a:endParaRPr lang="en-US" altLang="ko-KR" sz="1400">
              <a:solidFill>
                <a:srgbClr val="262699"/>
              </a:solidFill>
            </a:endParaRPr>
          </a:p>
        </p:txBody>
      </p:sp>
    </p:spTree>
    <p:extLst>
      <p:ext uri="{BB962C8B-B14F-4D97-AF65-F5344CB8AC3E}">
        <p14:creationId xmlns:p14="http://schemas.microsoft.com/office/powerpoint/2010/main" val="374590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8A79D4E8-9A2C-4B18-8D44-50F11B1C8920}"/>
              </a:ext>
            </a:extLst>
          </p:cNvPr>
          <p:cNvSpPr>
            <a:spLocks noGrp="1" noChangeArrowheads="1"/>
          </p:cNvSpPr>
          <p:nvPr>
            <p:ph type="title"/>
          </p:nvPr>
        </p:nvSpPr>
        <p:spPr/>
        <p:txBody>
          <a:bodyPr/>
          <a:lstStyle/>
          <a:p>
            <a:pPr eaLnBrk="1" hangingPunct="1">
              <a:defRPr/>
            </a:pPr>
            <a:r>
              <a:rPr lang="en-US" altLang="ko-KR"/>
              <a:t>Constellation Diagram</a:t>
            </a:r>
          </a:p>
        </p:txBody>
      </p:sp>
      <p:sp>
        <p:nvSpPr>
          <p:cNvPr id="184323" name="Rectangle 3">
            <a:extLst>
              <a:ext uri="{FF2B5EF4-FFF2-40B4-BE49-F238E27FC236}">
                <a16:creationId xmlns:a16="http://schemas.microsoft.com/office/drawing/2014/main" id="{21610886-755C-4025-A0A6-F4B45509EA15}"/>
              </a:ext>
            </a:extLst>
          </p:cNvPr>
          <p:cNvSpPr>
            <a:spLocks noChangeArrowheads="1"/>
          </p:cNvSpPr>
          <p:nvPr/>
        </p:nvSpPr>
        <p:spPr bwMode="auto">
          <a:xfrm>
            <a:off x="2209800" y="1606550"/>
            <a:ext cx="7772400" cy="1174750"/>
          </a:xfrm>
          <a:prstGeom prst="rect">
            <a:avLst/>
          </a:prstGeom>
          <a:noFill/>
          <a:ln w="9525">
            <a:noFill/>
            <a:miter lim="800000"/>
            <a:headEnd/>
            <a:tailEnd/>
          </a:ln>
          <a:effectLst/>
        </p:spPr>
        <p:txBody>
          <a:bodyPr/>
          <a:lstStyle/>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Define the amplitude and phase of a signal element</a:t>
            </a:r>
            <a:endParaRPr lang="en-US" altLang="ko-KR" b="1" i="1">
              <a:latin typeface="Times New Roman" pitchFamily="18" charset="0"/>
              <a:ea typeface="굴림" pitchFamily="50" charset="-127"/>
            </a:endParaRPr>
          </a:p>
        </p:txBody>
      </p:sp>
      <p:pic>
        <p:nvPicPr>
          <p:cNvPr id="19460" name="Picture 5">
            <a:extLst>
              <a:ext uri="{FF2B5EF4-FFF2-40B4-BE49-F238E27FC236}">
                <a16:creationId xmlns:a16="http://schemas.microsoft.com/office/drawing/2014/main" id="{A3F6DE11-14A6-402C-B5A3-1424E93FA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6" y="2565400"/>
            <a:ext cx="50895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29155308-63B0-4AD9-A175-0A8D1BECB8E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D14B759A-11BE-4C72-8A27-8DC95B563223}" type="slidenum">
              <a:rPr lang="en-US" altLang="ko-KR" sz="1400">
                <a:solidFill>
                  <a:srgbClr val="262699"/>
                </a:solidFill>
              </a:rPr>
              <a:pPr algn="r" eaLnBrk="1" hangingPunct="1"/>
              <a:t>16</a:t>
            </a:fld>
            <a:endParaRPr lang="en-US" altLang="ko-KR" sz="1400">
              <a:solidFill>
                <a:srgbClr val="262699"/>
              </a:solidFill>
            </a:endParaRPr>
          </a:p>
        </p:txBody>
      </p:sp>
    </p:spTree>
    <p:extLst>
      <p:ext uri="{BB962C8B-B14F-4D97-AF65-F5344CB8AC3E}">
        <p14:creationId xmlns:p14="http://schemas.microsoft.com/office/powerpoint/2010/main" val="174899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a:extLst>
              <a:ext uri="{FF2B5EF4-FFF2-40B4-BE49-F238E27FC236}">
                <a16:creationId xmlns:a16="http://schemas.microsoft.com/office/drawing/2014/main" id="{47338F54-93A2-4B52-BBE5-8E1EA7842B6F}"/>
              </a:ext>
            </a:extLst>
          </p:cNvPr>
          <p:cNvSpPr>
            <a:spLocks noGrp="1" noChangeArrowheads="1"/>
          </p:cNvSpPr>
          <p:nvPr>
            <p:ph type="title"/>
          </p:nvPr>
        </p:nvSpPr>
        <p:spPr/>
        <p:txBody>
          <a:bodyPr/>
          <a:lstStyle/>
          <a:p>
            <a:pPr eaLnBrk="1" hangingPunct="1">
              <a:defRPr/>
            </a:pPr>
            <a:r>
              <a:rPr lang="en-US" altLang="ko-KR"/>
              <a:t>Constellation Diagram: Examples</a:t>
            </a:r>
          </a:p>
        </p:txBody>
      </p:sp>
      <p:pic>
        <p:nvPicPr>
          <p:cNvPr id="20483" name="Picture 9">
            <a:extLst>
              <a:ext uri="{FF2B5EF4-FFF2-40B4-BE49-F238E27FC236}">
                <a16:creationId xmlns:a16="http://schemas.microsoft.com/office/drawing/2014/main" id="{4603F71E-F91F-4466-9B2E-FB7E6EC1E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420939"/>
            <a:ext cx="719931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135B7459-20E6-413B-BD81-C7E80D736BF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333EC879-B661-4677-9F5F-BFE06AA8EDA5}" type="slidenum">
              <a:rPr lang="en-US" altLang="ko-KR" sz="1400">
                <a:solidFill>
                  <a:srgbClr val="262699"/>
                </a:solidFill>
              </a:rPr>
              <a:pPr algn="r" eaLnBrk="1" hangingPunct="1"/>
              <a:t>17</a:t>
            </a:fld>
            <a:endParaRPr lang="en-US" altLang="ko-KR" sz="1400">
              <a:solidFill>
                <a:srgbClr val="262699"/>
              </a:solidFill>
            </a:endParaRPr>
          </a:p>
        </p:txBody>
      </p:sp>
    </p:spTree>
    <p:extLst>
      <p:ext uri="{BB962C8B-B14F-4D97-AF65-F5344CB8AC3E}">
        <p14:creationId xmlns:p14="http://schemas.microsoft.com/office/powerpoint/2010/main" val="390487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3FB0205-64A1-49FA-842E-62643830378C}"/>
              </a:ext>
            </a:extLst>
          </p:cNvPr>
          <p:cNvSpPr>
            <a:spLocks noGrp="1" noChangeArrowheads="1"/>
          </p:cNvSpPr>
          <p:nvPr>
            <p:ph type="title"/>
          </p:nvPr>
        </p:nvSpPr>
        <p:spPr/>
        <p:txBody>
          <a:bodyPr/>
          <a:lstStyle/>
          <a:p>
            <a:pPr eaLnBrk="1" hangingPunct="1">
              <a:defRPr/>
            </a:pPr>
            <a:r>
              <a:rPr lang="en-US" altLang="ko-KR"/>
              <a:t>QAM</a:t>
            </a:r>
          </a:p>
        </p:txBody>
      </p:sp>
      <p:sp>
        <p:nvSpPr>
          <p:cNvPr id="21507" name="Rectangle 3">
            <a:extLst>
              <a:ext uri="{FF2B5EF4-FFF2-40B4-BE49-F238E27FC236}">
                <a16:creationId xmlns:a16="http://schemas.microsoft.com/office/drawing/2014/main" id="{D6569D94-672A-4622-B0AA-443D773DDBC0}"/>
              </a:ext>
            </a:extLst>
          </p:cNvPr>
          <p:cNvSpPr>
            <a:spLocks noGrp="1" noChangeArrowheads="1"/>
          </p:cNvSpPr>
          <p:nvPr>
            <p:ph type="body" sz="half" idx="1"/>
          </p:nvPr>
        </p:nvSpPr>
        <p:spPr>
          <a:xfrm>
            <a:off x="2209800" y="1606550"/>
            <a:ext cx="7772400" cy="1462088"/>
          </a:xfrm>
        </p:spPr>
        <p:txBody>
          <a:bodyPr/>
          <a:lstStyle/>
          <a:p>
            <a:pPr eaLnBrk="1" hangingPunct="1"/>
            <a:r>
              <a:rPr lang="en-US" altLang="ko-KR" sz="2400">
                <a:ea typeface="굴림" panose="020B0600000101010101" pitchFamily="34" charset="-127"/>
              </a:rPr>
              <a:t>Quadrature amplitude modulation</a:t>
            </a:r>
          </a:p>
          <a:p>
            <a:pPr eaLnBrk="1" hangingPunct="1"/>
            <a:r>
              <a:rPr lang="en-US" altLang="ko-KR" sz="2400">
                <a:ea typeface="굴림" panose="020B0600000101010101" pitchFamily="34" charset="-127"/>
              </a:rPr>
              <a:t>Combination of ASK and PSK</a:t>
            </a:r>
          </a:p>
          <a:p>
            <a:pPr eaLnBrk="1" hangingPunct="1"/>
            <a:r>
              <a:rPr lang="en-US" altLang="ko-KR" sz="2400">
                <a:ea typeface="굴림" panose="020B0600000101010101" pitchFamily="34" charset="-127"/>
              </a:rPr>
              <a:t>Bandwidth : the same as that required for ASK and PSK</a:t>
            </a:r>
            <a:endParaRPr lang="en-US" altLang="ko-KR" sz="2400" baseline="-25000">
              <a:ea typeface="굴림" panose="020B0600000101010101" pitchFamily="34" charset="-127"/>
            </a:endParaRPr>
          </a:p>
        </p:txBody>
      </p:sp>
      <p:pic>
        <p:nvPicPr>
          <p:cNvPr id="21508" name="Picture 8">
            <a:extLst>
              <a:ext uri="{FF2B5EF4-FFF2-40B4-BE49-F238E27FC236}">
                <a16:creationId xmlns:a16="http://schemas.microsoft.com/office/drawing/2014/main" id="{FB953E3E-E428-4792-9B64-556F0A896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3429000"/>
            <a:ext cx="7272338"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8BEDC441-BF4B-4B80-A8ED-715A095172E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B0EBDB6B-DEFA-44F9-B485-90FDDAC50B23}" type="slidenum">
              <a:rPr lang="en-US" altLang="ko-KR" sz="1400">
                <a:solidFill>
                  <a:srgbClr val="262699"/>
                </a:solidFill>
              </a:rPr>
              <a:pPr algn="r" eaLnBrk="1" hangingPunct="1"/>
              <a:t>18</a:t>
            </a:fld>
            <a:endParaRPr lang="en-US" altLang="ko-KR" sz="1400">
              <a:solidFill>
                <a:srgbClr val="262699"/>
              </a:solidFill>
            </a:endParaRPr>
          </a:p>
        </p:txBody>
      </p:sp>
    </p:spTree>
    <p:extLst>
      <p:ext uri="{BB962C8B-B14F-4D97-AF65-F5344CB8AC3E}">
        <p14:creationId xmlns:p14="http://schemas.microsoft.com/office/powerpoint/2010/main" val="65611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a:extLst>
              <a:ext uri="{FF2B5EF4-FFF2-40B4-BE49-F238E27FC236}">
                <a16:creationId xmlns:a16="http://schemas.microsoft.com/office/drawing/2014/main" id="{40CA5180-BAA8-48CB-AC46-F72CC7A8F2C1}"/>
              </a:ext>
            </a:extLst>
          </p:cNvPr>
          <p:cNvSpPr>
            <a:spLocks noGrp="1" noChangeArrowheads="1"/>
          </p:cNvSpPr>
          <p:nvPr>
            <p:ph type="title"/>
          </p:nvPr>
        </p:nvSpPr>
        <p:spPr/>
        <p:txBody>
          <a:bodyPr/>
          <a:lstStyle/>
          <a:p>
            <a:pPr eaLnBrk="1" hangingPunct="1">
              <a:defRPr/>
            </a:pPr>
            <a:r>
              <a:rPr lang="en-US" altLang="ko-KR"/>
              <a:t>Analog-to-Analog Modulation</a:t>
            </a:r>
          </a:p>
        </p:txBody>
      </p:sp>
      <p:sp>
        <p:nvSpPr>
          <p:cNvPr id="151563" name="Rectangle 11">
            <a:extLst>
              <a:ext uri="{FF2B5EF4-FFF2-40B4-BE49-F238E27FC236}">
                <a16:creationId xmlns:a16="http://schemas.microsoft.com/office/drawing/2014/main" id="{AB0733D3-0F22-4185-A912-B5712950A7AC}"/>
              </a:ext>
            </a:extLst>
          </p:cNvPr>
          <p:cNvSpPr>
            <a:spLocks noChangeArrowheads="1"/>
          </p:cNvSpPr>
          <p:nvPr/>
        </p:nvSpPr>
        <p:spPr bwMode="auto">
          <a:xfrm>
            <a:off x="2209800" y="1447800"/>
            <a:ext cx="7772400" cy="1620838"/>
          </a:xfrm>
          <a:prstGeom prst="rect">
            <a:avLst/>
          </a:prstGeom>
          <a:noFill/>
          <a:ln w="9525">
            <a:noFill/>
            <a:miter lim="800000"/>
            <a:headEnd/>
            <a:tailEnd/>
          </a:ln>
          <a:effectLst/>
        </p:spPr>
        <p:txBody>
          <a:bodyPr/>
          <a:lstStyle/>
          <a:p>
            <a:pPr marL="342900" indent="-342900" eaLnBrk="0" hangingPunct="0">
              <a:buFontTx/>
              <a:buChar char="•"/>
              <a:defRPr/>
            </a:pPr>
            <a:r>
              <a:rPr lang="en-US" altLang="ko-KR" sz="2000">
                <a:effectLst>
                  <a:outerShdw blurRad="38100" dist="38100" dir="2700000" algn="tl">
                    <a:srgbClr val="C0C0C0"/>
                  </a:outerShdw>
                </a:effectLst>
                <a:latin typeface="Times New Roman" pitchFamily="18" charset="0"/>
                <a:ea typeface="굴림" pitchFamily="50" charset="-127"/>
              </a:rPr>
              <a:t>Analog-to-analog conversion is the representation of analog information by an analog signal</a:t>
            </a:r>
          </a:p>
          <a:p>
            <a:pPr marL="342900" indent="-342900" eaLnBrk="0" hangingPunct="0">
              <a:buFontTx/>
              <a:buChar char="•"/>
              <a:defRPr/>
            </a:pPr>
            <a:r>
              <a:rPr lang="en-US" altLang="ko-KR" sz="2000">
                <a:effectLst>
                  <a:outerShdw blurRad="38100" dist="38100" dir="2700000" algn="tl">
                    <a:srgbClr val="C0C0C0"/>
                  </a:outerShdw>
                </a:effectLst>
                <a:latin typeface="Times New Roman" pitchFamily="18" charset="0"/>
                <a:ea typeface="굴림" pitchFamily="50" charset="-127"/>
              </a:rPr>
              <a:t>Modulation is needed if the medium is bandpass in nature or if only a bandpass channel is available to us</a:t>
            </a:r>
          </a:p>
        </p:txBody>
      </p:sp>
      <p:pic>
        <p:nvPicPr>
          <p:cNvPr id="22532" name="Picture 12">
            <a:extLst>
              <a:ext uri="{FF2B5EF4-FFF2-40B4-BE49-F238E27FC236}">
                <a16:creationId xmlns:a16="http://schemas.microsoft.com/office/drawing/2014/main" id="{7549E963-3A41-47FC-A8AD-70FBC655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3284538"/>
            <a:ext cx="74168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21B0F3BE-0CC6-4E56-883F-DBE1A45B3358}"/>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1762A5DF-7F23-451F-AB73-3B7E34F94B2B}" type="slidenum">
              <a:rPr lang="en-US" altLang="ko-KR" sz="1400">
                <a:solidFill>
                  <a:srgbClr val="262699"/>
                </a:solidFill>
              </a:rPr>
              <a:pPr algn="r" eaLnBrk="1" hangingPunct="1"/>
              <a:t>19</a:t>
            </a:fld>
            <a:endParaRPr lang="en-US" altLang="ko-KR" sz="1400">
              <a:solidFill>
                <a:srgbClr val="262699"/>
              </a:solidFill>
            </a:endParaRPr>
          </a:p>
        </p:txBody>
      </p:sp>
    </p:spTree>
    <p:extLst>
      <p:ext uri="{BB962C8B-B14F-4D97-AF65-F5344CB8AC3E}">
        <p14:creationId xmlns:p14="http://schemas.microsoft.com/office/powerpoint/2010/main" val="369183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6">
            <a:extLst>
              <a:ext uri="{FF2B5EF4-FFF2-40B4-BE49-F238E27FC236}">
                <a16:creationId xmlns:a16="http://schemas.microsoft.com/office/drawing/2014/main" id="{D372578A-677C-4791-9899-D958C6EF186A}"/>
              </a:ext>
            </a:extLst>
          </p:cNvPr>
          <p:cNvSpPr>
            <a:spLocks noGrp="1" noChangeArrowheads="1"/>
          </p:cNvSpPr>
          <p:nvPr>
            <p:ph type="title"/>
          </p:nvPr>
        </p:nvSpPr>
        <p:spPr/>
        <p:txBody>
          <a:bodyPr/>
          <a:lstStyle/>
          <a:p>
            <a:pPr eaLnBrk="1" hangingPunct="1">
              <a:defRPr/>
            </a:pPr>
            <a:r>
              <a:rPr lang="en-US" altLang="ko-KR"/>
              <a:t>Digital-to-Analog Conversion</a:t>
            </a:r>
          </a:p>
        </p:txBody>
      </p:sp>
      <p:sp>
        <p:nvSpPr>
          <p:cNvPr id="73736" name="Rectangle 8">
            <a:extLst>
              <a:ext uri="{FF2B5EF4-FFF2-40B4-BE49-F238E27FC236}">
                <a16:creationId xmlns:a16="http://schemas.microsoft.com/office/drawing/2014/main" id="{4BF63FDB-8658-438F-9066-E455B9769C32}"/>
              </a:ext>
            </a:extLst>
          </p:cNvPr>
          <p:cNvSpPr>
            <a:spLocks noChangeArrowheads="1"/>
          </p:cNvSpPr>
          <p:nvPr/>
        </p:nvSpPr>
        <p:spPr bwMode="auto">
          <a:xfrm>
            <a:off x="2209800" y="1606550"/>
            <a:ext cx="7772400" cy="1174750"/>
          </a:xfrm>
          <a:prstGeom prst="rect">
            <a:avLst/>
          </a:prstGeom>
          <a:noFill/>
          <a:ln w="9525">
            <a:noFill/>
            <a:miter lim="800000"/>
            <a:headEnd/>
            <a:tailEnd/>
          </a:ln>
          <a:effectLst/>
        </p:spPr>
        <p:txBody>
          <a:bodyPr/>
          <a:lstStyle/>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Digital-to-analog conversion is the process of changing one of the characteristics of an analog signal based on the information in digital data</a:t>
            </a:r>
          </a:p>
        </p:txBody>
      </p:sp>
      <p:pic>
        <p:nvPicPr>
          <p:cNvPr id="5124" name="Picture 10">
            <a:extLst>
              <a:ext uri="{FF2B5EF4-FFF2-40B4-BE49-F238E27FC236}">
                <a16:creationId xmlns:a16="http://schemas.microsoft.com/office/drawing/2014/main" id="{C0648AE9-0C86-4557-ACBE-5B80EFF44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3141663"/>
            <a:ext cx="705643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a:extLst>
              <a:ext uri="{FF2B5EF4-FFF2-40B4-BE49-F238E27FC236}">
                <a16:creationId xmlns:a16="http://schemas.microsoft.com/office/drawing/2014/main" id="{346BC939-FA61-44AA-B3D7-6366A7A3B1A1}"/>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90EC158D-C432-4454-8A7E-28C8762C417D}" type="slidenum">
              <a:rPr lang="en-US" altLang="ko-KR" sz="1400">
                <a:solidFill>
                  <a:srgbClr val="262699"/>
                </a:solidFill>
              </a:rPr>
              <a:pPr algn="r" eaLnBrk="1" hangingPunct="1"/>
              <a:t>2</a:t>
            </a:fld>
            <a:endParaRPr lang="en-US" altLang="ko-KR" sz="1400">
              <a:solidFill>
                <a:srgbClr val="262699"/>
              </a:solidFill>
            </a:endParaRPr>
          </a:p>
        </p:txBody>
      </p:sp>
    </p:spTree>
    <p:extLst>
      <p:ext uri="{BB962C8B-B14F-4D97-AF65-F5344CB8AC3E}">
        <p14:creationId xmlns:p14="http://schemas.microsoft.com/office/powerpoint/2010/main" val="1248418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2" name="Rectangle 6">
            <a:extLst>
              <a:ext uri="{FF2B5EF4-FFF2-40B4-BE49-F238E27FC236}">
                <a16:creationId xmlns:a16="http://schemas.microsoft.com/office/drawing/2014/main" id="{B3DB4B0B-8E18-4372-8890-F2B439CEE4EE}"/>
              </a:ext>
            </a:extLst>
          </p:cNvPr>
          <p:cNvSpPr>
            <a:spLocks noGrp="1" noChangeArrowheads="1"/>
          </p:cNvSpPr>
          <p:nvPr>
            <p:ph type="title"/>
          </p:nvPr>
        </p:nvSpPr>
        <p:spPr/>
        <p:txBody>
          <a:bodyPr/>
          <a:lstStyle/>
          <a:p>
            <a:pPr eaLnBrk="1" hangingPunct="1">
              <a:defRPr/>
            </a:pPr>
            <a:r>
              <a:rPr lang="en-US" altLang="ko-KR"/>
              <a:t>Amplitude Modulation</a:t>
            </a:r>
          </a:p>
        </p:txBody>
      </p:sp>
      <p:sp>
        <p:nvSpPr>
          <p:cNvPr id="23555" name="Rectangle 8">
            <a:extLst>
              <a:ext uri="{FF2B5EF4-FFF2-40B4-BE49-F238E27FC236}">
                <a16:creationId xmlns:a16="http://schemas.microsoft.com/office/drawing/2014/main" id="{1810FFC5-FAF2-4FB4-B38F-48140601F953}"/>
              </a:ext>
            </a:extLst>
          </p:cNvPr>
          <p:cNvSpPr>
            <a:spLocks noChangeArrowheads="1"/>
          </p:cNvSpPr>
          <p:nvPr/>
        </p:nvSpPr>
        <p:spPr bwMode="auto">
          <a:xfrm>
            <a:off x="2351088" y="1628775"/>
            <a:ext cx="7416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spcBef>
                <a:spcPct val="20000"/>
              </a:spcBef>
              <a:buFontTx/>
              <a:buChar char="•"/>
            </a:pPr>
            <a:r>
              <a:rPr kumimoji="0" lang="en-US" altLang="ko-KR">
                <a:latin typeface="Times New Roman" panose="02020603050405020304" pitchFamily="18" charset="0"/>
              </a:rPr>
              <a:t>The total bandwidth required for AM can be determined from the bandwidth of the audio signal: B</a:t>
            </a:r>
            <a:r>
              <a:rPr kumimoji="0" lang="en-US" altLang="ko-KR" baseline="-25000">
                <a:latin typeface="Times New Roman" panose="02020603050405020304" pitchFamily="18" charset="0"/>
              </a:rPr>
              <a:t>AM</a:t>
            </a:r>
            <a:r>
              <a:rPr kumimoji="0" lang="en-US" altLang="ko-KR">
                <a:latin typeface="Times New Roman" panose="02020603050405020304" pitchFamily="18" charset="0"/>
              </a:rPr>
              <a:t> = 2B.</a:t>
            </a:r>
          </a:p>
        </p:txBody>
      </p:sp>
      <p:pic>
        <p:nvPicPr>
          <p:cNvPr id="23556" name="Picture 10">
            <a:extLst>
              <a:ext uri="{FF2B5EF4-FFF2-40B4-BE49-F238E27FC236}">
                <a16:creationId xmlns:a16="http://schemas.microsoft.com/office/drawing/2014/main" id="{02324A45-46AF-4969-8752-8595B83E2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2852739"/>
            <a:ext cx="6697662"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036E1215-EE13-46DE-9090-5A8C502881C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94C58F2D-398E-4D3D-8F11-7A2C5EE9946F}" type="slidenum">
              <a:rPr lang="en-US" altLang="ko-KR" sz="1400">
                <a:solidFill>
                  <a:srgbClr val="262699"/>
                </a:solidFill>
              </a:rPr>
              <a:pPr algn="r" eaLnBrk="1" hangingPunct="1"/>
              <a:t>20</a:t>
            </a:fld>
            <a:endParaRPr lang="en-US" altLang="ko-KR" sz="1400">
              <a:solidFill>
                <a:srgbClr val="262699"/>
              </a:solidFill>
            </a:endParaRPr>
          </a:p>
        </p:txBody>
      </p:sp>
    </p:spTree>
    <p:extLst>
      <p:ext uri="{BB962C8B-B14F-4D97-AF65-F5344CB8AC3E}">
        <p14:creationId xmlns:p14="http://schemas.microsoft.com/office/powerpoint/2010/main" val="235710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a:extLst>
              <a:ext uri="{FF2B5EF4-FFF2-40B4-BE49-F238E27FC236}">
                <a16:creationId xmlns:a16="http://schemas.microsoft.com/office/drawing/2014/main" id="{832F2B5C-BA34-402D-9BF2-84885EED1AE0}"/>
              </a:ext>
            </a:extLst>
          </p:cNvPr>
          <p:cNvSpPr>
            <a:spLocks noGrp="1" noChangeArrowheads="1"/>
          </p:cNvSpPr>
          <p:nvPr>
            <p:ph type="title"/>
          </p:nvPr>
        </p:nvSpPr>
        <p:spPr/>
        <p:txBody>
          <a:bodyPr/>
          <a:lstStyle/>
          <a:p>
            <a:pPr eaLnBrk="1" hangingPunct="1">
              <a:defRPr/>
            </a:pPr>
            <a:r>
              <a:rPr lang="en-US" altLang="ko-KR"/>
              <a:t>AM Band Allocation</a:t>
            </a:r>
          </a:p>
        </p:txBody>
      </p:sp>
      <p:pic>
        <p:nvPicPr>
          <p:cNvPr id="24579" name="Picture 8">
            <a:extLst>
              <a:ext uri="{FF2B5EF4-FFF2-40B4-BE49-F238E27FC236}">
                <a16:creationId xmlns:a16="http://schemas.microsoft.com/office/drawing/2014/main" id="{F0E1A706-2AA6-44C3-B21D-D3622894A5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1" y="3429001"/>
            <a:ext cx="7286625" cy="1071563"/>
          </a:xfrm>
          <a:noFill/>
        </p:spPr>
      </p:pic>
      <p:sp>
        <p:nvSpPr>
          <p:cNvPr id="24580" name="Rectangle 9">
            <a:extLst>
              <a:ext uri="{FF2B5EF4-FFF2-40B4-BE49-F238E27FC236}">
                <a16:creationId xmlns:a16="http://schemas.microsoft.com/office/drawing/2014/main" id="{26E516F0-D479-4C40-8DF6-6C1334C3859E}"/>
              </a:ext>
            </a:extLst>
          </p:cNvPr>
          <p:cNvSpPr>
            <a:spLocks noChangeArrowheads="1"/>
          </p:cNvSpPr>
          <p:nvPr/>
        </p:nvSpPr>
        <p:spPr bwMode="auto">
          <a:xfrm>
            <a:off x="2497139" y="1606550"/>
            <a:ext cx="71278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spcBef>
                <a:spcPct val="20000"/>
              </a:spcBef>
              <a:buFontTx/>
              <a:buChar char="•"/>
            </a:pPr>
            <a:r>
              <a:rPr lang="en-US" altLang="ko-KR">
                <a:latin typeface="Times New Roman" panose="02020603050405020304" pitchFamily="18" charset="0"/>
              </a:rPr>
              <a:t>Bandwidth of an audio signal (speech and music) is usually 5 kHz</a:t>
            </a:r>
          </a:p>
        </p:txBody>
      </p:sp>
      <p:sp>
        <p:nvSpPr>
          <p:cNvPr id="12" name="Slide Number Placeholder 5">
            <a:extLst>
              <a:ext uri="{FF2B5EF4-FFF2-40B4-BE49-F238E27FC236}">
                <a16:creationId xmlns:a16="http://schemas.microsoft.com/office/drawing/2014/main" id="{099E6170-726E-4148-A73D-0B47BB759B2C}"/>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52C335F8-DC51-4A57-B345-6C7D1059F805}" type="slidenum">
              <a:rPr lang="en-US" altLang="ko-KR" sz="1400">
                <a:solidFill>
                  <a:srgbClr val="262699"/>
                </a:solidFill>
              </a:rPr>
              <a:pPr algn="r" eaLnBrk="1" hangingPunct="1"/>
              <a:t>21</a:t>
            </a:fld>
            <a:endParaRPr lang="en-US" altLang="ko-KR" sz="1400">
              <a:solidFill>
                <a:srgbClr val="262699"/>
              </a:solidFill>
            </a:endParaRPr>
          </a:p>
        </p:txBody>
      </p:sp>
    </p:spTree>
    <p:extLst>
      <p:ext uri="{BB962C8B-B14F-4D97-AF65-F5344CB8AC3E}">
        <p14:creationId xmlns:p14="http://schemas.microsoft.com/office/powerpoint/2010/main" val="107910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a:extLst>
              <a:ext uri="{FF2B5EF4-FFF2-40B4-BE49-F238E27FC236}">
                <a16:creationId xmlns:a16="http://schemas.microsoft.com/office/drawing/2014/main" id="{557E22BC-C285-4615-8E7B-AE2B7D6F34B1}"/>
              </a:ext>
            </a:extLst>
          </p:cNvPr>
          <p:cNvSpPr>
            <a:spLocks noGrp="1" noChangeArrowheads="1"/>
          </p:cNvSpPr>
          <p:nvPr>
            <p:ph type="title"/>
          </p:nvPr>
        </p:nvSpPr>
        <p:spPr>
          <a:xfrm>
            <a:off x="2208213" y="404813"/>
            <a:ext cx="7772400" cy="990600"/>
          </a:xfrm>
        </p:spPr>
        <p:txBody>
          <a:bodyPr/>
          <a:lstStyle/>
          <a:p>
            <a:pPr eaLnBrk="1" hangingPunct="1">
              <a:defRPr/>
            </a:pPr>
            <a:r>
              <a:rPr lang="en-US" altLang="ko-KR"/>
              <a:t>Frequency Modulation</a:t>
            </a:r>
          </a:p>
        </p:txBody>
      </p:sp>
      <p:sp>
        <p:nvSpPr>
          <p:cNvPr id="25603" name="Rectangle 7">
            <a:extLst>
              <a:ext uri="{FF2B5EF4-FFF2-40B4-BE49-F238E27FC236}">
                <a16:creationId xmlns:a16="http://schemas.microsoft.com/office/drawing/2014/main" id="{C49DD0C1-0385-4EDE-AC07-885748D154B3}"/>
              </a:ext>
            </a:extLst>
          </p:cNvPr>
          <p:cNvSpPr>
            <a:spLocks noChangeArrowheads="1"/>
          </p:cNvSpPr>
          <p:nvPr/>
        </p:nvSpPr>
        <p:spPr bwMode="auto">
          <a:xfrm>
            <a:off x="2279650" y="1606550"/>
            <a:ext cx="78486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spcBef>
                <a:spcPct val="20000"/>
              </a:spcBef>
              <a:buFontTx/>
              <a:buChar char="•"/>
            </a:pPr>
            <a:r>
              <a:rPr kumimoji="0" lang="en-US" altLang="ko-KR">
                <a:latin typeface="Times New Roman" panose="02020603050405020304" pitchFamily="18" charset="0"/>
              </a:rPr>
              <a:t>The total bandwidth required for FM can be determined from the bandwidth of the audio signal: B</a:t>
            </a:r>
            <a:r>
              <a:rPr kumimoji="0" lang="en-US" altLang="ko-KR" baseline="-25000">
                <a:latin typeface="Times New Roman" panose="02020603050405020304" pitchFamily="18" charset="0"/>
              </a:rPr>
              <a:t>FM</a:t>
            </a:r>
            <a:r>
              <a:rPr kumimoji="0" lang="en-US" altLang="ko-KR">
                <a:latin typeface="Times New Roman" panose="02020603050405020304" pitchFamily="18" charset="0"/>
              </a:rPr>
              <a:t> = 2(1 + β)B.</a:t>
            </a:r>
          </a:p>
        </p:txBody>
      </p:sp>
      <p:pic>
        <p:nvPicPr>
          <p:cNvPr id="25604" name="Picture 9">
            <a:extLst>
              <a:ext uri="{FF2B5EF4-FFF2-40B4-BE49-F238E27FC236}">
                <a16:creationId xmlns:a16="http://schemas.microsoft.com/office/drawing/2014/main" id="{D14D5A07-C292-4D6D-8F99-72143663E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617788"/>
            <a:ext cx="6943725"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727D38F5-A34D-4B17-9CAB-B3E5C07F0E5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FC3925FB-21D8-44E8-B66F-4D783398D913}" type="slidenum">
              <a:rPr lang="en-US" altLang="ko-KR" sz="1400">
                <a:solidFill>
                  <a:srgbClr val="262699"/>
                </a:solidFill>
              </a:rPr>
              <a:pPr algn="r" eaLnBrk="1" hangingPunct="1"/>
              <a:t>22</a:t>
            </a:fld>
            <a:endParaRPr lang="en-US" altLang="ko-KR" sz="1400">
              <a:solidFill>
                <a:srgbClr val="262699"/>
              </a:solidFill>
            </a:endParaRPr>
          </a:p>
        </p:txBody>
      </p:sp>
    </p:spTree>
    <p:extLst>
      <p:ext uri="{BB962C8B-B14F-4D97-AF65-F5344CB8AC3E}">
        <p14:creationId xmlns:p14="http://schemas.microsoft.com/office/powerpoint/2010/main" val="241492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F5E4F289-A687-4A6B-B61B-EB9D6A5E609D}"/>
              </a:ext>
            </a:extLst>
          </p:cNvPr>
          <p:cNvSpPr>
            <a:spLocks noGrp="1" noChangeArrowheads="1"/>
          </p:cNvSpPr>
          <p:nvPr>
            <p:ph type="title"/>
          </p:nvPr>
        </p:nvSpPr>
        <p:spPr/>
        <p:txBody>
          <a:bodyPr/>
          <a:lstStyle/>
          <a:p>
            <a:pPr eaLnBrk="1" hangingPunct="1">
              <a:defRPr/>
            </a:pPr>
            <a:r>
              <a:rPr lang="en-US" altLang="ko-KR"/>
              <a:t>FM Band Allocation</a:t>
            </a:r>
          </a:p>
        </p:txBody>
      </p:sp>
      <p:pic>
        <p:nvPicPr>
          <p:cNvPr id="26627" name="Picture 6">
            <a:extLst>
              <a:ext uri="{FF2B5EF4-FFF2-40B4-BE49-F238E27FC236}">
                <a16:creationId xmlns:a16="http://schemas.microsoft.com/office/drawing/2014/main" id="{FE1A66D1-B505-4B31-BD9D-262A7328E1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1" y="4206875"/>
            <a:ext cx="7358063" cy="1079500"/>
          </a:xfrm>
          <a:noFill/>
        </p:spPr>
      </p:pic>
      <p:sp>
        <p:nvSpPr>
          <p:cNvPr id="26628" name="Rectangle 4">
            <a:extLst>
              <a:ext uri="{FF2B5EF4-FFF2-40B4-BE49-F238E27FC236}">
                <a16:creationId xmlns:a16="http://schemas.microsoft.com/office/drawing/2014/main" id="{3204921E-7686-45DD-AB6C-BAC6729F7D05}"/>
              </a:ext>
            </a:extLst>
          </p:cNvPr>
          <p:cNvSpPr>
            <a:spLocks noChangeArrowheads="1"/>
          </p:cNvSpPr>
          <p:nvPr/>
        </p:nvSpPr>
        <p:spPr bwMode="auto">
          <a:xfrm>
            <a:off x="2497139" y="1606551"/>
            <a:ext cx="7127875"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spcBef>
                <a:spcPct val="20000"/>
              </a:spcBef>
              <a:buFontTx/>
              <a:buChar char="•"/>
            </a:pPr>
            <a:r>
              <a:rPr lang="en-US" altLang="ko-KR">
                <a:latin typeface="Times New Roman" panose="02020603050405020304" pitchFamily="18" charset="0"/>
              </a:rPr>
              <a:t>Bandwidth of an audio signal (speech and music) broadcast in stereo is almost 15 kH</a:t>
            </a:r>
          </a:p>
          <a:p>
            <a:pPr eaLnBrk="1" hangingPunct="1">
              <a:spcBef>
                <a:spcPct val="20000"/>
              </a:spcBef>
              <a:buFontTx/>
              <a:buChar char="•"/>
            </a:pPr>
            <a:r>
              <a:rPr lang="en-US" altLang="ko-KR">
                <a:latin typeface="Times New Roman" panose="02020603050405020304" pitchFamily="18" charset="0"/>
              </a:rPr>
              <a:t>FCC allows 200 kHz for each station (</a:t>
            </a:r>
            <a:r>
              <a:rPr kumimoji="0" lang="en-US" altLang="ko-KR">
                <a:latin typeface="Times New Roman" panose="02020603050405020304" pitchFamily="18" charset="0"/>
              </a:rPr>
              <a:t>β =4 with some extra guard band)</a:t>
            </a:r>
          </a:p>
          <a:p>
            <a:pPr eaLnBrk="1" hangingPunct="1">
              <a:spcBef>
                <a:spcPct val="20000"/>
              </a:spcBef>
              <a:buFontTx/>
              <a:buChar char="•"/>
            </a:pPr>
            <a:r>
              <a:rPr kumimoji="0" lang="en-US" altLang="ko-KR">
                <a:latin typeface="Times New Roman" panose="02020603050405020304" pitchFamily="18" charset="0"/>
              </a:rPr>
              <a:t>Separated by at least 200 kHz</a:t>
            </a:r>
          </a:p>
        </p:txBody>
      </p:sp>
      <p:sp>
        <p:nvSpPr>
          <p:cNvPr id="12" name="Slide Number Placeholder 5">
            <a:extLst>
              <a:ext uri="{FF2B5EF4-FFF2-40B4-BE49-F238E27FC236}">
                <a16:creationId xmlns:a16="http://schemas.microsoft.com/office/drawing/2014/main" id="{41B7E84B-19F8-4CD2-9F55-B4E0F97AE65E}"/>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EAD7B4DD-1F89-4E72-8F9F-DB0983E2F071}" type="slidenum">
              <a:rPr lang="en-US" altLang="ko-KR" sz="1400">
                <a:solidFill>
                  <a:srgbClr val="262699"/>
                </a:solidFill>
              </a:rPr>
              <a:pPr algn="r" eaLnBrk="1" hangingPunct="1"/>
              <a:t>23</a:t>
            </a:fld>
            <a:endParaRPr lang="en-US" altLang="ko-KR" sz="1400">
              <a:solidFill>
                <a:srgbClr val="262699"/>
              </a:solidFill>
            </a:endParaRPr>
          </a:p>
        </p:txBody>
      </p:sp>
    </p:spTree>
    <p:extLst>
      <p:ext uri="{BB962C8B-B14F-4D97-AF65-F5344CB8AC3E}">
        <p14:creationId xmlns:p14="http://schemas.microsoft.com/office/powerpoint/2010/main" val="405387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438E746B-10D6-4325-A163-A238F7FC567B}"/>
              </a:ext>
            </a:extLst>
          </p:cNvPr>
          <p:cNvSpPr>
            <a:spLocks noGrp="1" noChangeArrowheads="1"/>
          </p:cNvSpPr>
          <p:nvPr>
            <p:ph type="title"/>
          </p:nvPr>
        </p:nvSpPr>
        <p:spPr>
          <a:xfrm>
            <a:off x="2208213" y="404813"/>
            <a:ext cx="7772400" cy="990600"/>
          </a:xfrm>
        </p:spPr>
        <p:txBody>
          <a:bodyPr/>
          <a:lstStyle/>
          <a:p>
            <a:pPr eaLnBrk="1" hangingPunct="1">
              <a:defRPr/>
            </a:pPr>
            <a:r>
              <a:rPr lang="en-US" altLang="ko-KR"/>
              <a:t>Phase Modulation</a:t>
            </a:r>
          </a:p>
        </p:txBody>
      </p:sp>
      <p:sp>
        <p:nvSpPr>
          <p:cNvPr id="27651" name="Rectangle 3">
            <a:extLst>
              <a:ext uri="{FF2B5EF4-FFF2-40B4-BE49-F238E27FC236}">
                <a16:creationId xmlns:a16="http://schemas.microsoft.com/office/drawing/2014/main" id="{1F628F36-102E-41A4-867B-D45DA8D79D09}"/>
              </a:ext>
            </a:extLst>
          </p:cNvPr>
          <p:cNvSpPr>
            <a:spLocks noChangeArrowheads="1"/>
          </p:cNvSpPr>
          <p:nvPr/>
        </p:nvSpPr>
        <p:spPr bwMode="auto">
          <a:xfrm>
            <a:off x="2279650" y="1484313"/>
            <a:ext cx="78486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latinLnBrk="0">
              <a:buFontTx/>
              <a:buChar char="•"/>
            </a:pPr>
            <a:r>
              <a:rPr kumimoji="0" lang="en-US" altLang="ko-KR">
                <a:latin typeface="Times New Roman" panose="02020603050405020304" pitchFamily="18" charset="0"/>
              </a:rPr>
              <a:t>The total bandwidth required for PM can be determined from the bandwidth and maximum amplitude of the modulating signal: B</a:t>
            </a:r>
            <a:r>
              <a:rPr kumimoji="0" lang="en-US" altLang="ko-KR" baseline="-25000">
                <a:latin typeface="Times New Roman" panose="02020603050405020304" pitchFamily="18" charset="0"/>
              </a:rPr>
              <a:t>PM</a:t>
            </a:r>
            <a:r>
              <a:rPr kumimoji="0" lang="en-US" altLang="ko-KR">
                <a:latin typeface="Times New Roman" panose="02020603050405020304" pitchFamily="18" charset="0"/>
              </a:rPr>
              <a:t> = 2(1 + β)B.</a:t>
            </a:r>
          </a:p>
          <a:p>
            <a:pPr algn="ctr" latinLnBrk="0"/>
            <a:endParaRPr kumimoji="0" lang="en-US" altLang="ko-KR">
              <a:latin typeface="Times New Roman" panose="02020603050405020304" pitchFamily="18" charset="0"/>
            </a:endParaRPr>
          </a:p>
        </p:txBody>
      </p:sp>
      <p:pic>
        <p:nvPicPr>
          <p:cNvPr id="27652" name="Picture 5">
            <a:extLst>
              <a:ext uri="{FF2B5EF4-FFF2-40B4-BE49-F238E27FC236}">
                <a16:creationId xmlns:a16="http://schemas.microsoft.com/office/drawing/2014/main" id="{B370824F-260D-45CE-8F33-662D92F6D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886076"/>
            <a:ext cx="659765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E1E54E2F-7B68-4FC7-946A-0A65F97280B7}"/>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E89D13B2-FDD2-45E1-B57A-F0707AC034CA}" type="slidenum">
              <a:rPr lang="en-US" altLang="ko-KR" sz="1400">
                <a:solidFill>
                  <a:srgbClr val="262699"/>
                </a:solidFill>
              </a:rPr>
              <a:pPr algn="r" eaLnBrk="1" hangingPunct="1"/>
              <a:t>24</a:t>
            </a:fld>
            <a:endParaRPr lang="en-US" altLang="ko-KR" sz="1400">
              <a:solidFill>
                <a:srgbClr val="262699"/>
              </a:solidFill>
            </a:endParaRPr>
          </a:p>
        </p:txBody>
      </p:sp>
    </p:spTree>
    <p:extLst>
      <p:ext uri="{BB962C8B-B14F-4D97-AF65-F5344CB8AC3E}">
        <p14:creationId xmlns:p14="http://schemas.microsoft.com/office/powerpoint/2010/main" val="357583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a:extLst>
              <a:ext uri="{FF2B5EF4-FFF2-40B4-BE49-F238E27FC236}">
                <a16:creationId xmlns:a16="http://schemas.microsoft.com/office/drawing/2014/main" id="{5976B406-ED76-46E0-BC22-4BF35651D47B}"/>
              </a:ext>
            </a:extLst>
          </p:cNvPr>
          <p:cNvSpPr>
            <a:spLocks noGrp="1" noChangeArrowheads="1"/>
          </p:cNvSpPr>
          <p:nvPr>
            <p:ph type="title"/>
          </p:nvPr>
        </p:nvSpPr>
        <p:spPr/>
        <p:txBody>
          <a:bodyPr/>
          <a:lstStyle/>
          <a:p>
            <a:pPr eaLnBrk="1" hangingPunct="1">
              <a:defRPr/>
            </a:pPr>
            <a:r>
              <a:rPr lang="en-US" altLang="ko-KR"/>
              <a:t>Types of Digital-to-Analog Modulation</a:t>
            </a:r>
          </a:p>
        </p:txBody>
      </p:sp>
      <p:pic>
        <p:nvPicPr>
          <p:cNvPr id="6147" name="Picture 8">
            <a:extLst>
              <a:ext uri="{FF2B5EF4-FFF2-40B4-BE49-F238E27FC236}">
                <a16:creationId xmlns:a16="http://schemas.microsoft.com/office/drawing/2014/main" id="{4177036E-C12C-4319-84A8-80900E178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2675" y="2420939"/>
            <a:ext cx="7488238" cy="2573337"/>
          </a:xfrm>
          <a:noFill/>
        </p:spPr>
      </p:pic>
      <p:sp>
        <p:nvSpPr>
          <p:cNvPr id="7" name="Rectangle 6">
            <a:extLst>
              <a:ext uri="{FF2B5EF4-FFF2-40B4-BE49-F238E27FC236}">
                <a16:creationId xmlns:a16="http://schemas.microsoft.com/office/drawing/2014/main" id="{F00D2F92-9BDE-4091-97DC-56830F0AD25E}"/>
              </a:ext>
            </a:extLst>
          </p:cNvPr>
          <p:cNvSpPr/>
          <p:nvPr/>
        </p:nvSpPr>
        <p:spPr bwMode="auto">
          <a:xfrm>
            <a:off x="1519237" y="6154738"/>
            <a:ext cx="9145588" cy="685800"/>
          </a:xfrm>
          <a:prstGeom prst="rect">
            <a:avLst/>
          </a:prstGeom>
          <a:solidFill>
            <a:srgbClr val="C0CB87"/>
          </a:solidFill>
          <a:ln>
            <a:solidFill>
              <a:srgbClr val="B4C1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sz="2400" kern="1200">
                <a:solidFill>
                  <a:schemeClr val="lt1"/>
                </a:solidFill>
                <a:latin typeface="+mn-lt"/>
                <a:ea typeface="+mn-ea"/>
                <a:cs typeface="+mn-cs"/>
              </a:defRPr>
            </a:lvl1pPr>
            <a:lvl2pPr marL="457200" algn="l" rtl="0" fontAlgn="base" latinLnBrk="1">
              <a:spcBef>
                <a:spcPct val="0"/>
              </a:spcBef>
              <a:spcAft>
                <a:spcPct val="0"/>
              </a:spcAft>
              <a:defRPr kumimoji="1" sz="2400" kern="1200">
                <a:solidFill>
                  <a:schemeClr val="lt1"/>
                </a:solidFill>
                <a:latin typeface="+mn-lt"/>
                <a:ea typeface="+mn-ea"/>
                <a:cs typeface="+mn-cs"/>
              </a:defRPr>
            </a:lvl2pPr>
            <a:lvl3pPr marL="914400" algn="l" rtl="0" fontAlgn="base" latinLnBrk="1">
              <a:spcBef>
                <a:spcPct val="0"/>
              </a:spcBef>
              <a:spcAft>
                <a:spcPct val="0"/>
              </a:spcAft>
              <a:defRPr kumimoji="1" sz="2400" kern="1200">
                <a:solidFill>
                  <a:schemeClr val="lt1"/>
                </a:solidFill>
                <a:latin typeface="+mn-lt"/>
                <a:ea typeface="+mn-ea"/>
                <a:cs typeface="+mn-cs"/>
              </a:defRPr>
            </a:lvl3pPr>
            <a:lvl4pPr marL="1371600" algn="l" rtl="0" fontAlgn="base" latinLnBrk="1">
              <a:spcBef>
                <a:spcPct val="0"/>
              </a:spcBef>
              <a:spcAft>
                <a:spcPct val="0"/>
              </a:spcAft>
              <a:defRPr kumimoji="1" sz="2400" kern="1200">
                <a:solidFill>
                  <a:schemeClr val="lt1"/>
                </a:solidFill>
                <a:latin typeface="+mn-lt"/>
                <a:ea typeface="+mn-ea"/>
                <a:cs typeface="+mn-cs"/>
              </a:defRPr>
            </a:lvl4pPr>
            <a:lvl5pPr marL="1828800" algn="l" rtl="0" fontAlgn="base" latinLnBrk="1">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defRPr/>
            </a:pPr>
            <a:endParaRPr lang="en-US"/>
          </a:p>
        </p:txBody>
      </p:sp>
      <p:sp>
        <p:nvSpPr>
          <p:cNvPr id="11" name="Slide Number Placeholder 5">
            <a:extLst>
              <a:ext uri="{FF2B5EF4-FFF2-40B4-BE49-F238E27FC236}">
                <a16:creationId xmlns:a16="http://schemas.microsoft.com/office/drawing/2014/main" id="{7C7F815E-5B18-4311-B044-0CA29D3D843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B735258B-7E52-4F56-AC55-DEE92F4248E0}" type="slidenum">
              <a:rPr lang="en-US" altLang="ko-KR" sz="1400">
                <a:solidFill>
                  <a:srgbClr val="262699"/>
                </a:solidFill>
              </a:rPr>
              <a:pPr algn="r" eaLnBrk="1" hangingPunct="1"/>
              <a:t>3</a:t>
            </a:fld>
            <a:endParaRPr lang="en-US" altLang="ko-KR" sz="1400">
              <a:solidFill>
                <a:srgbClr val="262699"/>
              </a:solidFill>
            </a:endParaRPr>
          </a:p>
        </p:txBody>
      </p:sp>
    </p:spTree>
    <p:extLst>
      <p:ext uri="{BB962C8B-B14F-4D97-AF65-F5344CB8AC3E}">
        <p14:creationId xmlns:p14="http://schemas.microsoft.com/office/powerpoint/2010/main" val="190668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625FC65-75D6-4052-9C0E-198B460004DD}"/>
              </a:ext>
            </a:extLst>
          </p:cNvPr>
          <p:cNvSpPr>
            <a:spLocks noGrp="1" noChangeArrowheads="1"/>
          </p:cNvSpPr>
          <p:nvPr>
            <p:ph type="title"/>
          </p:nvPr>
        </p:nvSpPr>
        <p:spPr/>
        <p:txBody>
          <a:bodyPr/>
          <a:lstStyle/>
          <a:p>
            <a:pPr eaLnBrk="1" hangingPunct="1">
              <a:defRPr/>
            </a:pPr>
            <a:r>
              <a:rPr lang="en-US" altLang="ko-KR"/>
              <a:t>Aspects of D/A Conversion</a:t>
            </a:r>
          </a:p>
        </p:txBody>
      </p:sp>
      <p:sp>
        <p:nvSpPr>
          <p:cNvPr id="7171" name="Rectangle 3">
            <a:extLst>
              <a:ext uri="{FF2B5EF4-FFF2-40B4-BE49-F238E27FC236}">
                <a16:creationId xmlns:a16="http://schemas.microsoft.com/office/drawing/2014/main" id="{47FD9D90-1528-43EB-B460-D6F32A8E60AA}"/>
              </a:ext>
            </a:extLst>
          </p:cNvPr>
          <p:cNvSpPr>
            <a:spLocks noGrp="1" noChangeArrowheads="1"/>
          </p:cNvSpPr>
          <p:nvPr>
            <p:ph idx="1"/>
          </p:nvPr>
        </p:nvSpPr>
        <p:spPr>
          <a:xfrm>
            <a:off x="2595563" y="1714500"/>
            <a:ext cx="7429500" cy="4286250"/>
          </a:xfrm>
        </p:spPr>
        <p:txBody>
          <a:bodyPr/>
          <a:lstStyle/>
          <a:p>
            <a:pPr eaLnBrk="1" hangingPunct="1"/>
            <a:r>
              <a:rPr lang="en-US" altLang="ko-KR" sz="2400">
                <a:ea typeface="굴림" panose="020B0600000101010101" pitchFamily="34" charset="-127"/>
              </a:rPr>
              <a:t>Data element versus signal element</a:t>
            </a:r>
          </a:p>
          <a:p>
            <a:pPr eaLnBrk="1" hangingPunct="1"/>
            <a:r>
              <a:rPr lang="en-US" altLang="ko-KR" sz="2400">
                <a:ea typeface="굴림" panose="020B0600000101010101" pitchFamily="34" charset="-127"/>
              </a:rPr>
              <a:t>Data rate (bit rate) versus signal rate (baud rate)</a:t>
            </a:r>
          </a:p>
          <a:p>
            <a:pPr lvl="1" eaLnBrk="1" hangingPunct="1"/>
            <a:r>
              <a:rPr lang="en-US" altLang="ko-KR" sz="2000" i="1">
                <a:ea typeface="굴림" panose="020B0600000101010101" pitchFamily="34" charset="-127"/>
              </a:rPr>
              <a:t>S = N </a:t>
            </a:r>
            <a:r>
              <a:rPr lang="en-US" altLang="ko-KR" sz="2000">
                <a:ea typeface="굴림" panose="020B0600000101010101" pitchFamily="34" charset="-127"/>
              </a:rPr>
              <a:t>x</a:t>
            </a:r>
            <a:r>
              <a:rPr lang="en-US" altLang="ko-KR" sz="2000" i="1">
                <a:ea typeface="굴림" panose="020B0600000101010101" pitchFamily="34" charset="-127"/>
              </a:rPr>
              <a:t> 1/r</a:t>
            </a:r>
            <a:r>
              <a:rPr lang="en-US" altLang="ko-KR" sz="2000">
                <a:ea typeface="굴림" panose="020B0600000101010101" pitchFamily="34" charset="-127"/>
              </a:rPr>
              <a:t>  baud </a:t>
            </a:r>
          </a:p>
          <a:p>
            <a:pPr lvl="2" eaLnBrk="1" hangingPunct="1">
              <a:buFontTx/>
              <a:buNone/>
            </a:pPr>
            <a:r>
              <a:rPr lang="en-US" altLang="ko-KR">
                <a:ea typeface="굴림" panose="020B0600000101010101" pitchFamily="34" charset="-127"/>
              </a:rPr>
              <a:t>    S (signal rate), N (data rate), </a:t>
            </a:r>
          </a:p>
          <a:p>
            <a:pPr lvl="2" eaLnBrk="1" hangingPunct="1">
              <a:buFontTx/>
              <a:buNone/>
            </a:pPr>
            <a:r>
              <a:rPr lang="en-US" altLang="ko-KR">
                <a:ea typeface="굴림" panose="020B0600000101010101" pitchFamily="34" charset="-127"/>
              </a:rPr>
              <a:t>     r (number of data element in one signal element)</a:t>
            </a:r>
          </a:p>
          <a:p>
            <a:pPr lvl="1" eaLnBrk="1" hangingPunct="1"/>
            <a:r>
              <a:rPr lang="en-US" altLang="ko-KR" sz="2000">
                <a:ea typeface="굴림" panose="020B0600000101010101" pitchFamily="34" charset="-127"/>
              </a:rPr>
              <a:t>Bit rate: bits per second (in bps)</a:t>
            </a:r>
          </a:p>
          <a:p>
            <a:pPr lvl="1" eaLnBrk="1" hangingPunct="1"/>
            <a:r>
              <a:rPr lang="en-US" altLang="ko-KR" sz="2000">
                <a:ea typeface="굴림" panose="020B0600000101010101" pitchFamily="34" charset="-127"/>
              </a:rPr>
              <a:t>Baud rate: signal elements per second (in baud)</a:t>
            </a:r>
          </a:p>
          <a:p>
            <a:pPr lvl="1" eaLnBrk="1" hangingPunct="1"/>
            <a:r>
              <a:rPr lang="en-US" altLang="ko-KR" sz="2000">
                <a:ea typeface="굴림" panose="020B0600000101010101" pitchFamily="34" charset="-127"/>
              </a:rPr>
              <a:t>Bit rate </a:t>
            </a:r>
            <a:r>
              <a:rPr lang="en-US" altLang="ko-KR" sz="2000">
                <a:ea typeface="굴림" panose="020B0600000101010101" pitchFamily="34" charset="-127"/>
                <a:sym typeface="Symbol" panose="05050102010706020507" pitchFamily="18" charset="2"/>
              </a:rPr>
              <a:t> baud rate</a:t>
            </a:r>
          </a:p>
          <a:p>
            <a:pPr eaLnBrk="1" hangingPunct="1"/>
            <a:r>
              <a:rPr lang="en-US" altLang="ko-KR" sz="2400">
                <a:ea typeface="굴림" panose="020B0600000101010101" pitchFamily="34" charset="-127"/>
              </a:rPr>
              <a:t>Carrier signal (carrier frequency)</a:t>
            </a:r>
          </a:p>
          <a:p>
            <a:pPr lvl="1" eaLnBrk="1" hangingPunct="1"/>
            <a:r>
              <a:rPr lang="en-US" altLang="ko-KR" sz="2000">
                <a:ea typeface="굴림" panose="020B0600000101010101" pitchFamily="34" charset="-127"/>
              </a:rPr>
              <a:t>High-frequency signal used to modulate the information</a:t>
            </a:r>
          </a:p>
          <a:p>
            <a:pPr lvl="1" eaLnBrk="1" hangingPunct="1"/>
            <a:r>
              <a:rPr lang="en-US" altLang="ko-KR" sz="2000">
                <a:ea typeface="굴림" panose="020B0600000101010101" pitchFamily="34" charset="-127"/>
              </a:rPr>
              <a:t>Modulated signal: information modulated by the carrier signal</a:t>
            </a:r>
          </a:p>
        </p:txBody>
      </p:sp>
      <p:sp>
        <p:nvSpPr>
          <p:cNvPr id="7" name="Rectangle 6">
            <a:extLst>
              <a:ext uri="{FF2B5EF4-FFF2-40B4-BE49-F238E27FC236}">
                <a16:creationId xmlns:a16="http://schemas.microsoft.com/office/drawing/2014/main" id="{90ABBCB2-11FB-4CEE-BE5F-DB90D1CCE18B}"/>
              </a:ext>
            </a:extLst>
          </p:cNvPr>
          <p:cNvSpPr/>
          <p:nvPr/>
        </p:nvSpPr>
        <p:spPr bwMode="auto">
          <a:xfrm>
            <a:off x="1519237" y="6154738"/>
            <a:ext cx="9145588" cy="685800"/>
          </a:xfrm>
          <a:prstGeom prst="rect">
            <a:avLst/>
          </a:prstGeom>
          <a:solidFill>
            <a:srgbClr val="C0CB87"/>
          </a:solidFill>
          <a:ln>
            <a:solidFill>
              <a:srgbClr val="B4C1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ko-KR"/>
            </a:defPPr>
            <a:lvl1pPr algn="l" rtl="0" fontAlgn="base" latinLnBrk="1">
              <a:spcBef>
                <a:spcPct val="0"/>
              </a:spcBef>
              <a:spcAft>
                <a:spcPct val="0"/>
              </a:spcAft>
              <a:defRPr kumimoji="1" sz="2400" kern="1200">
                <a:solidFill>
                  <a:schemeClr val="lt1"/>
                </a:solidFill>
                <a:latin typeface="+mn-lt"/>
                <a:ea typeface="+mn-ea"/>
                <a:cs typeface="+mn-cs"/>
              </a:defRPr>
            </a:lvl1pPr>
            <a:lvl2pPr marL="457200" algn="l" rtl="0" fontAlgn="base" latinLnBrk="1">
              <a:spcBef>
                <a:spcPct val="0"/>
              </a:spcBef>
              <a:spcAft>
                <a:spcPct val="0"/>
              </a:spcAft>
              <a:defRPr kumimoji="1" sz="2400" kern="1200">
                <a:solidFill>
                  <a:schemeClr val="lt1"/>
                </a:solidFill>
                <a:latin typeface="+mn-lt"/>
                <a:ea typeface="+mn-ea"/>
                <a:cs typeface="+mn-cs"/>
              </a:defRPr>
            </a:lvl2pPr>
            <a:lvl3pPr marL="914400" algn="l" rtl="0" fontAlgn="base" latinLnBrk="1">
              <a:spcBef>
                <a:spcPct val="0"/>
              </a:spcBef>
              <a:spcAft>
                <a:spcPct val="0"/>
              </a:spcAft>
              <a:defRPr kumimoji="1" sz="2400" kern="1200">
                <a:solidFill>
                  <a:schemeClr val="lt1"/>
                </a:solidFill>
                <a:latin typeface="+mn-lt"/>
                <a:ea typeface="+mn-ea"/>
                <a:cs typeface="+mn-cs"/>
              </a:defRPr>
            </a:lvl3pPr>
            <a:lvl4pPr marL="1371600" algn="l" rtl="0" fontAlgn="base" latinLnBrk="1">
              <a:spcBef>
                <a:spcPct val="0"/>
              </a:spcBef>
              <a:spcAft>
                <a:spcPct val="0"/>
              </a:spcAft>
              <a:defRPr kumimoji="1" sz="2400" kern="1200">
                <a:solidFill>
                  <a:schemeClr val="lt1"/>
                </a:solidFill>
                <a:latin typeface="+mn-lt"/>
                <a:ea typeface="+mn-ea"/>
                <a:cs typeface="+mn-cs"/>
              </a:defRPr>
            </a:lvl4pPr>
            <a:lvl5pPr marL="1828800" algn="l" rtl="0" fontAlgn="base" latinLnBrk="1">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defRPr/>
            </a:pPr>
            <a:endParaRPr lang="en-US"/>
          </a:p>
        </p:txBody>
      </p:sp>
      <p:sp>
        <p:nvSpPr>
          <p:cNvPr id="11" name="Slide Number Placeholder 5">
            <a:extLst>
              <a:ext uri="{FF2B5EF4-FFF2-40B4-BE49-F238E27FC236}">
                <a16:creationId xmlns:a16="http://schemas.microsoft.com/office/drawing/2014/main" id="{6D2E17F6-27E8-405F-B2C6-CF3AA8C6A2C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82CF7DA1-11C2-4DE9-8CDA-5A825718B615}" type="slidenum">
              <a:rPr lang="en-US" altLang="ko-KR" sz="1400">
                <a:solidFill>
                  <a:srgbClr val="262699"/>
                </a:solidFill>
              </a:rPr>
              <a:pPr algn="r" eaLnBrk="1" hangingPunct="1"/>
              <a:t>4</a:t>
            </a:fld>
            <a:endParaRPr lang="en-US" altLang="ko-KR" sz="1400">
              <a:solidFill>
                <a:srgbClr val="262699"/>
              </a:solidFill>
            </a:endParaRPr>
          </a:p>
        </p:txBody>
      </p:sp>
    </p:spTree>
    <p:extLst>
      <p:ext uri="{BB962C8B-B14F-4D97-AF65-F5344CB8AC3E}">
        <p14:creationId xmlns:p14="http://schemas.microsoft.com/office/powerpoint/2010/main" val="70342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A8D19F2-D9BE-4B17-9348-976BA88EF809}"/>
              </a:ext>
            </a:extLst>
          </p:cNvPr>
          <p:cNvSpPr>
            <a:spLocks noGrp="1" noChangeArrowheads="1"/>
          </p:cNvSpPr>
          <p:nvPr>
            <p:ph type="title"/>
          </p:nvPr>
        </p:nvSpPr>
        <p:spPr/>
        <p:txBody>
          <a:bodyPr/>
          <a:lstStyle/>
          <a:p>
            <a:pPr eaLnBrk="1" hangingPunct="1">
              <a:defRPr/>
            </a:pPr>
            <a:r>
              <a:rPr lang="en-US" altLang="ko-KR"/>
              <a:t>Examples 5.2</a:t>
            </a:r>
          </a:p>
        </p:txBody>
      </p:sp>
      <p:sp>
        <p:nvSpPr>
          <p:cNvPr id="8195" name="Rectangle 3">
            <a:extLst>
              <a:ext uri="{FF2B5EF4-FFF2-40B4-BE49-F238E27FC236}">
                <a16:creationId xmlns:a16="http://schemas.microsoft.com/office/drawing/2014/main" id="{12C4CAF1-2D3F-4407-BD77-5D59A7FD0891}"/>
              </a:ext>
            </a:extLst>
          </p:cNvPr>
          <p:cNvSpPr>
            <a:spLocks noGrp="1" noChangeArrowheads="1"/>
          </p:cNvSpPr>
          <p:nvPr>
            <p:ph idx="1"/>
          </p:nvPr>
        </p:nvSpPr>
        <p:spPr>
          <a:xfrm>
            <a:off x="1992313" y="1557339"/>
            <a:ext cx="7772400" cy="3024187"/>
          </a:xfrm>
        </p:spPr>
        <p:txBody>
          <a:bodyPr>
            <a:normAutofit lnSpcReduction="10000"/>
          </a:bodyPr>
          <a:lstStyle/>
          <a:p>
            <a:pPr marL="533400" indent="-533400"/>
            <a:r>
              <a:rPr lang="en-US" altLang="ko-KR" sz="2400">
                <a:ea typeface="굴림" panose="020B0600000101010101" pitchFamily="34" charset="-127"/>
              </a:rPr>
              <a:t>An analog signal has a bit rate of 8000 bps and a baud rate of 1000 baud. How many data elements are carried by each signal element? How many signal elements do we need?</a:t>
            </a:r>
          </a:p>
          <a:p>
            <a:pPr marL="533400" indent="-533400"/>
            <a:endParaRPr lang="en-US" altLang="ko-KR" sz="2400">
              <a:ea typeface="굴림" panose="020B0600000101010101" pitchFamily="34" charset="-127"/>
            </a:endParaRPr>
          </a:p>
          <a:p>
            <a:pPr marL="533400" indent="-533400">
              <a:buNone/>
            </a:pPr>
            <a:r>
              <a:rPr lang="en-US" altLang="ko-KR" sz="2400" b="1">
                <a:ea typeface="굴림" panose="020B0600000101010101" pitchFamily="34" charset="-127"/>
              </a:rPr>
              <a:t>	Solution</a:t>
            </a:r>
          </a:p>
          <a:p>
            <a:pPr marL="533400" indent="-533400">
              <a:buNone/>
            </a:pPr>
            <a:r>
              <a:rPr lang="en-US" altLang="ko-KR" sz="2400">
                <a:ea typeface="굴림" panose="020B0600000101010101" pitchFamily="34" charset="-127"/>
              </a:rPr>
              <a:t>	</a:t>
            </a:r>
            <a:r>
              <a:rPr lang="en-US" altLang="ko-KR" sz="2400" i="1">
                <a:ea typeface="굴림" panose="020B0600000101010101" pitchFamily="34" charset="-127"/>
              </a:rPr>
              <a:t>S = 1000, N = 8000, and r and L are unknown. We find first the value of r and then the value of L.</a:t>
            </a:r>
          </a:p>
        </p:txBody>
      </p:sp>
      <p:pic>
        <p:nvPicPr>
          <p:cNvPr id="8196" name="Picture 5">
            <a:extLst>
              <a:ext uri="{FF2B5EF4-FFF2-40B4-BE49-F238E27FC236}">
                <a16:creationId xmlns:a16="http://schemas.microsoft.com/office/drawing/2014/main" id="{96D50553-6AF0-47B7-AC89-0D1A0830E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4797426"/>
            <a:ext cx="5427663" cy="10445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D6DE2B90-910F-46F1-803B-70B29E26B596}"/>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7E50BB50-1607-4CCA-823F-6DEF1CD761F1}" type="slidenum">
              <a:rPr lang="en-US" altLang="ko-KR" sz="1400">
                <a:solidFill>
                  <a:srgbClr val="262699"/>
                </a:solidFill>
              </a:rPr>
              <a:pPr algn="r" eaLnBrk="1" hangingPunct="1"/>
              <a:t>5</a:t>
            </a:fld>
            <a:endParaRPr lang="en-US" altLang="ko-KR" sz="1400">
              <a:solidFill>
                <a:srgbClr val="262699"/>
              </a:solidFill>
            </a:endParaRPr>
          </a:p>
        </p:txBody>
      </p:sp>
    </p:spTree>
    <p:extLst>
      <p:ext uri="{BB962C8B-B14F-4D97-AF65-F5344CB8AC3E}">
        <p14:creationId xmlns:p14="http://schemas.microsoft.com/office/powerpoint/2010/main" val="4870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a:extLst>
              <a:ext uri="{FF2B5EF4-FFF2-40B4-BE49-F238E27FC236}">
                <a16:creationId xmlns:a16="http://schemas.microsoft.com/office/drawing/2014/main" id="{E295B67A-313F-4B41-A868-80A7854A64CC}"/>
              </a:ext>
            </a:extLst>
          </p:cNvPr>
          <p:cNvSpPr>
            <a:spLocks noGrp="1" noChangeArrowheads="1"/>
          </p:cNvSpPr>
          <p:nvPr>
            <p:ph type="title"/>
          </p:nvPr>
        </p:nvSpPr>
        <p:spPr/>
        <p:txBody>
          <a:bodyPr/>
          <a:lstStyle/>
          <a:p>
            <a:pPr eaLnBrk="1" hangingPunct="1">
              <a:defRPr/>
            </a:pPr>
            <a:r>
              <a:rPr lang="en-US" altLang="ko-KR"/>
              <a:t>ASK : Binary ASK</a:t>
            </a:r>
          </a:p>
        </p:txBody>
      </p:sp>
      <p:sp>
        <p:nvSpPr>
          <p:cNvPr id="80904" name="Rectangle 8">
            <a:extLst>
              <a:ext uri="{FF2B5EF4-FFF2-40B4-BE49-F238E27FC236}">
                <a16:creationId xmlns:a16="http://schemas.microsoft.com/office/drawing/2014/main" id="{5F415C5A-DC14-404D-9D13-989587590734}"/>
              </a:ext>
            </a:extLst>
          </p:cNvPr>
          <p:cNvSpPr>
            <a:spLocks noChangeArrowheads="1"/>
          </p:cNvSpPr>
          <p:nvPr/>
        </p:nvSpPr>
        <p:spPr bwMode="auto">
          <a:xfrm>
            <a:off x="2209800" y="1606550"/>
            <a:ext cx="7772400" cy="1174750"/>
          </a:xfrm>
          <a:prstGeom prst="rect">
            <a:avLst/>
          </a:prstGeom>
          <a:noFill/>
          <a:ln w="9525">
            <a:noFill/>
            <a:miter lim="800000"/>
            <a:headEnd/>
            <a:tailEnd/>
          </a:ln>
          <a:effectLst/>
        </p:spPr>
        <p:txBody>
          <a:bodyPr/>
          <a:lstStyle/>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BASK or OOK (on-off keying)</a:t>
            </a:r>
          </a:p>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Bandwidth for ASK:  B = (1 + d) x S</a:t>
            </a:r>
          </a:p>
        </p:txBody>
      </p:sp>
      <p:pic>
        <p:nvPicPr>
          <p:cNvPr id="9220" name="Picture 10">
            <a:extLst>
              <a:ext uri="{FF2B5EF4-FFF2-40B4-BE49-F238E27FC236}">
                <a16:creationId xmlns:a16="http://schemas.microsoft.com/office/drawing/2014/main" id="{5CFFA4D6-0869-41B4-85A4-5F5D97662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6" y="2786064"/>
            <a:ext cx="75612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889CBFCE-0D18-4C86-B862-51E370FE4393}"/>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6BBEDE1C-472B-4F40-9062-9BB357FA217D}" type="slidenum">
              <a:rPr lang="en-US" altLang="ko-KR" sz="1400">
                <a:solidFill>
                  <a:srgbClr val="262699"/>
                </a:solidFill>
              </a:rPr>
              <a:pPr algn="r" eaLnBrk="1" hangingPunct="1"/>
              <a:t>6</a:t>
            </a:fld>
            <a:endParaRPr lang="en-US" altLang="ko-KR" sz="1400">
              <a:solidFill>
                <a:srgbClr val="262699"/>
              </a:solidFill>
            </a:endParaRPr>
          </a:p>
        </p:txBody>
      </p:sp>
    </p:spTree>
    <p:extLst>
      <p:ext uri="{BB962C8B-B14F-4D97-AF65-F5344CB8AC3E}">
        <p14:creationId xmlns:p14="http://schemas.microsoft.com/office/powerpoint/2010/main" val="285267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8C0F4CB3-E42D-47BD-9CB9-3FA8C8198436}"/>
              </a:ext>
            </a:extLst>
          </p:cNvPr>
          <p:cNvSpPr>
            <a:spLocks noGrp="1" noChangeArrowheads="1"/>
          </p:cNvSpPr>
          <p:nvPr>
            <p:ph type="title"/>
          </p:nvPr>
        </p:nvSpPr>
        <p:spPr/>
        <p:txBody>
          <a:bodyPr/>
          <a:lstStyle/>
          <a:p>
            <a:pPr eaLnBrk="1" hangingPunct="1">
              <a:defRPr/>
            </a:pPr>
            <a:r>
              <a:rPr lang="en-US" altLang="ko-KR"/>
              <a:t>Implementation of Binary ASK</a:t>
            </a:r>
          </a:p>
        </p:txBody>
      </p:sp>
      <p:pic>
        <p:nvPicPr>
          <p:cNvPr id="10243" name="Picture 5">
            <a:extLst>
              <a:ext uri="{FF2B5EF4-FFF2-40B4-BE49-F238E27FC236}">
                <a16:creationId xmlns:a16="http://schemas.microsoft.com/office/drawing/2014/main" id="{4726E30D-EBE3-4A67-9829-7D2B5CC53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844676"/>
            <a:ext cx="7524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a16="http://schemas.microsoft.com/office/drawing/2014/main" id="{B493D16B-5ED2-49F4-BFC4-8518C86F2DD5}"/>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90F19B2C-454F-4667-B8CA-BE9D2B18D595}" type="slidenum">
              <a:rPr lang="en-US" altLang="ko-KR" sz="1400">
                <a:solidFill>
                  <a:srgbClr val="262699"/>
                </a:solidFill>
              </a:rPr>
              <a:pPr algn="r" eaLnBrk="1" hangingPunct="1"/>
              <a:t>7</a:t>
            </a:fld>
            <a:endParaRPr lang="en-US" altLang="ko-KR" sz="1400">
              <a:solidFill>
                <a:srgbClr val="262699"/>
              </a:solidFill>
            </a:endParaRPr>
          </a:p>
        </p:txBody>
      </p:sp>
    </p:spTree>
    <p:extLst>
      <p:ext uri="{BB962C8B-B14F-4D97-AF65-F5344CB8AC3E}">
        <p14:creationId xmlns:p14="http://schemas.microsoft.com/office/powerpoint/2010/main" val="222316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EB7F7BC-BA39-4531-B3E7-A31C0B5D2031}"/>
              </a:ext>
            </a:extLst>
          </p:cNvPr>
          <p:cNvSpPr>
            <a:spLocks noGrp="1" noChangeArrowheads="1"/>
          </p:cNvSpPr>
          <p:nvPr>
            <p:ph type="title"/>
          </p:nvPr>
        </p:nvSpPr>
        <p:spPr/>
        <p:txBody>
          <a:bodyPr/>
          <a:lstStyle/>
          <a:p>
            <a:pPr eaLnBrk="1" hangingPunct="1">
              <a:defRPr/>
            </a:pPr>
            <a:r>
              <a:rPr lang="en-US" altLang="ko-KR"/>
              <a:t>Full-duplex ASK: Example</a:t>
            </a:r>
          </a:p>
        </p:txBody>
      </p:sp>
      <p:sp>
        <p:nvSpPr>
          <p:cNvPr id="11267" name="Rectangle 3">
            <a:extLst>
              <a:ext uri="{FF2B5EF4-FFF2-40B4-BE49-F238E27FC236}">
                <a16:creationId xmlns:a16="http://schemas.microsoft.com/office/drawing/2014/main" id="{B6B7DC13-FC8B-4D1B-BEC3-B0F49AF462C0}"/>
              </a:ext>
            </a:extLst>
          </p:cNvPr>
          <p:cNvSpPr>
            <a:spLocks noGrp="1" noChangeArrowheads="1"/>
          </p:cNvSpPr>
          <p:nvPr>
            <p:ph idx="1"/>
          </p:nvPr>
        </p:nvSpPr>
        <p:spPr>
          <a:xfrm>
            <a:off x="2209800" y="1606550"/>
            <a:ext cx="7772400" cy="2108200"/>
          </a:xfrm>
        </p:spPr>
        <p:txBody>
          <a:bodyPr/>
          <a:lstStyle/>
          <a:p>
            <a:pPr>
              <a:lnSpc>
                <a:spcPct val="80000"/>
              </a:lnSpc>
              <a:spcBef>
                <a:spcPct val="0"/>
              </a:spcBef>
            </a:pPr>
            <a:r>
              <a:rPr lang="en-US" altLang="ko-KR" sz="2400">
                <a:ea typeface="굴림" panose="020B0600000101010101" pitchFamily="34" charset="-127"/>
              </a:rPr>
              <a:t>In data communications, we normally use full-duplex links with communication in both directions. We need to divide the bandwidth into two with two carrier frequencies. In this example, the available bandwidth for each direction is now 50 kHz, which leaves us with a data rate of 25 kbps in each direction.	</a:t>
            </a:r>
            <a:endParaRPr lang="en-US" altLang="ko-KR" sz="2400" i="1">
              <a:ea typeface="굴림" panose="020B0600000101010101" pitchFamily="34" charset="-127"/>
            </a:endParaRPr>
          </a:p>
        </p:txBody>
      </p:sp>
      <p:pic>
        <p:nvPicPr>
          <p:cNvPr id="11268" name="Picture 4">
            <a:extLst>
              <a:ext uri="{FF2B5EF4-FFF2-40B4-BE49-F238E27FC236}">
                <a16:creationId xmlns:a16="http://schemas.microsoft.com/office/drawing/2014/main" id="{F64DA421-404E-46F7-B1D5-873ADCC6F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1" y="3933826"/>
            <a:ext cx="4899025"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484FC2AE-2CAE-4F12-821C-C57404C485E9}"/>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91BA3D87-7A96-4634-B85C-5355B5E66D7B}" type="slidenum">
              <a:rPr lang="en-US" altLang="ko-KR" sz="1400">
                <a:solidFill>
                  <a:srgbClr val="262699"/>
                </a:solidFill>
              </a:rPr>
              <a:pPr algn="r" eaLnBrk="1" hangingPunct="1"/>
              <a:t>8</a:t>
            </a:fld>
            <a:endParaRPr lang="en-US" altLang="ko-KR" sz="1400">
              <a:solidFill>
                <a:srgbClr val="262699"/>
              </a:solidFill>
            </a:endParaRPr>
          </a:p>
        </p:txBody>
      </p:sp>
    </p:spTree>
    <p:extLst>
      <p:ext uri="{BB962C8B-B14F-4D97-AF65-F5344CB8AC3E}">
        <p14:creationId xmlns:p14="http://schemas.microsoft.com/office/powerpoint/2010/main" val="278067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9D8701B0-6487-49E4-BFB1-7A7F26C9E365}"/>
              </a:ext>
            </a:extLst>
          </p:cNvPr>
          <p:cNvSpPr>
            <a:spLocks noGrp="1" noChangeArrowheads="1"/>
          </p:cNvSpPr>
          <p:nvPr>
            <p:ph type="title"/>
          </p:nvPr>
        </p:nvSpPr>
        <p:spPr/>
        <p:txBody>
          <a:bodyPr/>
          <a:lstStyle/>
          <a:p>
            <a:pPr eaLnBrk="1" hangingPunct="1">
              <a:defRPr/>
            </a:pPr>
            <a:r>
              <a:rPr lang="en-US" altLang="ko-KR"/>
              <a:t>FSK: Binary FSK</a:t>
            </a:r>
          </a:p>
        </p:txBody>
      </p:sp>
      <p:sp>
        <p:nvSpPr>
          <p:cNvPr id="177155" name="Rectangle 3">
            <a:extLst>
              <a:ext uri="{FF2B5EF4-FFF2-40B4-BE49-F238E27FC236}">
                <a16:creationId xmlns:a16="http://schemas.microsoft.com/office/drawing/2014/main" id="{924EB934-6383-46F3-A40F-34689483CA84}"/>
              </a:ext>
            </a:extLst>
          </p:cNvPr>
          <p:cNvSpPr>
            <a:spLocks noChangeArrowheads="1"/>
          </p:cNvSpPr>
          <p:nvPr/>
        </p:nvSpPr>
        <p:spPr bwMode="auto">
          <a:xfrm>
            <a:off x="2209800" y="1606550"/>
            <a:ext cx="7772400" cy="1174750"/>
          </a:xfrm>
          <a:prstGeom prst="rect">
            <a:avLst/>
          </a:prstGeom>
          <a:noFill/>
          <a:ln w="9525">
            <a:noFill/>
            <a:miter lim="800000"/>
            <a:headEnd/>
            <a:tailEnd/>
          </a:ln>
          <a:effectLst/>
        </p:spPr>
        <p:txBody>
          <a:bodyPr/>
          <a:lstStyle/>
          <a:p>
            <a:pPr marL="342900" indent="-342900">
              <a:spcBef>
                <a:spcPct val="20000"/>
              </a:spcBef>
              <a:buFontTx/>
              <a:buChar char="•"/>
              <a:defRPr/>
            </a:pPr>
            <a:r>
              <a:rPr lang="en-US" altLang="ko-KR">
                <a:effectLst>
                  <a:outerShdw blurRad="38100" dist="38100" dir="2700000" algn="tl">
                    <a:srgbClr val="C0C0C0"/>
                  </a:outerShdw>
                </a:effectLst>
                <a:latin typeface="Times New Roman" pitchFamily="18" charset="0"/>
                <a:ea typeface="굴림" pitchFamily="50" charset="-127"/>
              </a:rPr>
              <a:t>Bandwidth for ASK:  B = (1 + d) x S + 2</a:t>
            </a:r>
            <a:r>
              <a:rPr lang="en-US" altLang="ko-KR" b="1" i="1">
                <a:latin typeface="Times New Roman" pitchFamily="18" charset="0"/>
                <a:ea typeface="굴림" pitchFamily="50" charset="-127"/>
              </a:rPr>
              <a:t>Δf</a:t>
            </a:r>
          </a:p>
        </p:txBody>
      </p:sp>
      <p:pic>
        <p:nvPicPr>
          <p:cNvPr id="12292" name="Picture 5">
            <a:extLst>
              <a:ext uri="{FF2B5EF4-FFF2-40B4-BE49-F238E27FC236}">
                <a16:creationId xmlns:a16="http://schemas.microsoft.com/office/drawing/2014/main" id="{D6751092-5EA9-4BF3-8584-2FDFE4A88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860675"/>
            <a:ext cx="76835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a:extLst>
              <a:ext uri="{FF2B5EF4-FFF2-40B4-BE49-F238E27FC236}">
                <a16:creationId xmlns:a16="http://schemas.microsoft.com/office/drawing/2014/main" id="{3ECE6999-DFF1-494B-BC11-4A55C7395D3B}"/>
              </a:ext>
            </a:extLst>
          </p:cNvPr>
          <p:cNvSpPr txBox="1">
            <a:spLocks/>
          </p:cNvSpPr>
          <p:nvPr/>
        </p:nvSpPr>
        <p:spPr bwMode="auto">
          <a:xfrm>
            <a:off x="1524001" y="1"/>
            <a:ext cx="1071563" cy="428625"/>
          </a:xfrm>
          <a:prstGeom prst="rect">
            <a:avLst/>
          </a:prstGeom>
          <a:solidFill>
            <a:schemeClr val="accent3">
              <a:lumMod val="75000"/>
            </a:schemeClr>
          </a:solidFill>
          <a:ln w="19050">
            <a:noFill/>
            <a:miter lim="800000"/>
            <a:headEnd/>
            <a:tailEnd/>
          </a:ln>
          <a:effectLst/>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r" eaLnBrk="1" hangingPunct="1"/>
            <a:r>
              <a:rPr lang="en-US" altLang="ko-KR" sz="1400">
                <a:solidFill>
                  <a:srgbClr val="262699"/>
                </a:solidFill>
              </a:rPr>
              <a:t>3-</a:t>
            </a:r>
            <a:fld id="{8FC3EAF3-4468-4B96-90DE-EF03DFCF4C77}" type="slidenum">
              <a:rPr lang="en-US" altLang="ko-KR" sz="1400">
                <a:solidFill>
                  <a:srgbClr val="262699"/>
                </a:solidFill>
              </a:rPr>
              <a:pPr algn="r" eaLnBrk="1" hangingPunct="1"/>
              <a:t>9</a:t>
            </a:fld>
            <a:endParaRPr lang="en-US" altLang="ko-KR" sz="1400">
              <a:solidFill>
                <a:srgbClr val="262699"/>
              </a:solidFill>
            </a:endParaRPr>
          </a:p>
        </p:txBody>
      </p:sp>
    </p:spTree>
    <p:extLst>
      <p:ext uri="{BB962C8B-B14F-4D97-AF65-F5344CB8AC3E}">
        <p14:creationId xmlns:p14="http://schemas.microsoft.com/office/powerpoint/2010/main" val="384137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굴림</vt:lpstr>
      <vt:lpstr>맑은 고딕</vt:lpstr>
      <vt:lpstr>Arial</vt:lpstr>
      <vt:lpstr>Calibri</vt:lpstr>
      <vt:lpstr>Calibri Light</vt:lpstr>
      <vt:lpstr>Symbol</vt:lpstr>
      <vt:lpstr>Times New Roman</vt:lpstr>
      <vt:lpstr>Wingdings</vt:lpstr>
      <vt:lpstr>Office Theme</vt:lpstr>
      <vt:lpstr>Chapter 5. Analog Transmission</vt:lpstr>
      <vt:lpstr>Digital-to-Analog Conversion</vt:lpstr>
      <vt:lpstr>Types of Digital-to-Analog Modulation</vt:lpstr>
      <vt:lpstr>Aspects of D/A Conversion</vt:lpstr>
      <vt:lpstr>Examples 5.2</vt:lpstr>
      <vt:lpstr>ASK : Binary ASK</vt:lpstr>
      <vt:lpstr>Implementation of Binary ASK</vt:lpstr>
      <vt:lpstr>Full-duplex ASK: Example</vt:lpstr>
      <vt:lpstr>FSK: Binary FSK</vt:lpstr>
      <vt:lpstr>BFSK: Example</vt:lpstr>
      <vt:lpstr>Implementation of Binary FSK</vt:lpstr>
      <vt:lpstr>Multilevel FSK</vt:lpstr>
      <vt:lpstr>PSK: Binary PSK</vt:lpstr>
      <vt:lpstr>Implementation of Binary PSK</vt:lpstr>
      <vt:lpstr>Quadrature PSK</vt:lpstr>
      <vt:lpstr>Constellation Diagram</vt:lpstr>
      <vt:lpstr>Constellation Diagram: Examples</vt:lpstr>
      <vt:lpstr>QAM</vt:lpstr>
      <vt:lpstr>Analog-to-Analog Modulation</vt:lpstr>
      <vt:lpstr>Amplitude Modulation</vt:lpstr>
      <vt:lpstr>AM Band Allocation</vt:lpstr>
      <vt:lpstr>Frequency Modulation</vt:lpstr>
      <vt:lpstr>FM Band Allocation</vt:lpstr>
      <vt:lpstr>Phase Modulation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Analog Transmission</dc:title>
  <dc:creator>User</dc:creator>
  <cp:lastModifiedBy>User</cp:lastModifiedBy>
  <cp:revision>1</cp:revision>
  <dcterms:created xsi:type="dcterms:W3CDTF">2022-06-24T17:50:10Z</dcterms:created>
  <dcterms:modified xsi:type="dcterms:W3CDTF">2022-06-24T17:50:27Z</dcterms:modified>
</cp:coreProperties>
</file>