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F06F-CAD2-41E7-A643-FF72985AA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E1D58-C545-4A08-BA56-72D21A36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4DAB-0085-4A63-A681-98A411D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A9E5-00AF-4718-9669-99DCA3CB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4C59-5906-4255-AC74-78D75E4B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4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FBDE-8F39-48B3-80DF-5900068B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512A-2B7E-4C93-8A49-BB76094C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84FF-CED8-403B-8FC0-B668F5C9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4814-E50A-45E6-9E2F-3145BE55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319-0D6B-4D44-B1C5-14BA61B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39DE2-50B0-460F-8A71-03AB37C0B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49D1-F893-4B03-A1D1-0681EF319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6267-5873-49AC-AEA4-A7437FD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0DFE-8732-4942-BAD2-17B45555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8A08-C3B0-4C13-AF5E-580CBDE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8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25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766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C4FFB-1016-4AD9-83A9-7E0DF74EB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9FF90-93FC-4EA0-8465-7EE5FDF0D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09C87-3FD3-45F2-88BB-B5A06C600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8-</a:t>
            </a:r>
            <a:fld id="{EAC704A0-CA99-4567-BEB3-915E43D396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3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22F-9362-48CB-AA0A-A25835FF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C0B8-EBF2-42AE-9657-08599831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8138-A989-46D8-9572-90A0A7DB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14BE-84AA-4E4A-ADE6-B8E11B22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F24B-7888-40F2-8DD1-D9C131FD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C6E0-1166-4F12-9950-DD46AB9C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A89C-7062-460C-88F5-0BC80DF2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090A-E614-407C-8AFB-507615A2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A20B-8512-4A10-8FD3-AFEF8204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CA7B-2092-45A8-84F8-B98B5B81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1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6E7E-5924-4CCA-B7C4-15AEB916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587E-2F1B-4EF5-98B5-5AD4034A2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7A9EA-A708-4900-B4EE-9FB2A658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B7E8-7416-4E7E-93F3-030F5653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50FB-F5E9-4C4A-B139-72943B4A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3B42-E4EB-4144-BDEA-A3611AA4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1BEC-4465-407D-AE33-9926D81A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597D-5E9D-4356-941A-9848B33B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2383-086C-4FD4-819F-12C820B6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648FE-8822-4577-82D7-09515C0E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7EC25-13D8-4478-9855-BFB33074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504C0-8328-4A28-9E19-34BA5F0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03FFC-D0AE-4552-98B0-F5A18C71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57983-9772-4CA6-BEB9-0E09595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91DC-9DEA-441D-B611-750EF343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CAD62-F1DF-44FD-9DAB-6BAE4931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4B79C-0761-4E4D-9C1E-0320A5B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DA9DB-51B1-42EC-86B5-FDA1B122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A7446-75BC-438A-8988-33584707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022A-7E32-4222-9DDA-4940C121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06693-7843-453E-9B06-AB2051A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EFB-499B-4488-ADEE-9009CDD8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6023-A47A-449C-8487-C054C5A2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4E0AE-0EEE-4DA1-AEDF-8C94B70C4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A22F-EE93-4CCD-B480-DC82675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6F4C-DDBC-4CF5-9058-80BDB0CA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87396-13BA-4641-AD93-E56C01FD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53EE-0364-4946-9B37-357AC9AB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2B81A-D08E-4B02-8E8D-B981F384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E256-ED08-473E-BEC5-F61185E7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9AA7-9E4D-489B-91CE-31608A3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F28F-3C47-4F17-94E2-E03B49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930C-7F68-42B9-9AE3-5DE4AEA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C58DC-36F8-451F-A074-69D18D46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4484-9507-44F6-AAEE-11D72223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62FE-4343-4EE4-8783-5B5B40F73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EE1A-B3FF-47AB-94A7-83923C5AFBEF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8E6A-1160-41AF-A649-13D9C41E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2AB6-1479-4BEA-991C-6245A53B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914E-EE84-4386-9747-7D964A9BF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3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38BF02-681F-4603-B4A2-027AF7A00A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85814"/>
            <a:ext cx="7772400" cy="1851025"/>
          </a:xfrm>
        </p:spPr>
        <p:txBody>
          <a:bodyPr/>
          <a:lstStyle/>
          <a:p>
            <a:pPr eaLnBrk="1" hangingPunct="1"/>
            <a:r>
              <a:rPr lang="en-US" altLang="ko-KR" sz="4800">
                <a:ea typeface="굴림" panose="020B0600000101010101" pitchFamily="34" charset="-127"/>
              </a:rPr>
              <a:t>Chapter 8 Switching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3F004B4-C7D2-48FC-BFA7-8C44A679C1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00376" y="2857501"/>
            <a:ext cx="6881813" cy="2493963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Circuit-Switched Networks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Datagram Networks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Virtual-Circuit Networks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Structure of a Switch</a:t>
            </a:r>
          </a:p>
        </p:txBody>
      </p:sp>
    </p:spTree>
    <p:extLst>
      <p:ext uri="{BB962C8B-B14F-4D97-AF65-F5344CB8AC3E}">
        <p14:creationId xmlns:p14="http://schemas.microsoft.com/office/powerpoint/2010/main" val="61550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F6E2610-C28F-4CBC-8771-6DB1203C4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Delay in a Datagram Network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6126909-B844-4A8F-AEF9-DE24F8BDD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152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Datagram network may have greater delay than a virtual-circuit network even though no setup and teardown phase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Delay is not uniform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FCE41936-258F-4B2B-B4F8-0E5A5DE0F6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3613" y="3262313"/>
            <a:ext cx="5472112" cy="2254250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31CAAF-3865-4E9D-A941-0B292A5F33B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EAA88044-A7C9-4838-A7EF-9A13AA58C0F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BFA762F-A3FF-46CC-9785-92D965C63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Virtual-Circuit Networks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F992CCF-F5CD-4146-8317-285EDC3476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3887788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Setup, data transfer, and teardown phases as in a circuit-switched network (CSN)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Resource allocated during setup phase, as in a CSN, or on demand as in a datagram network (DN)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As in DN, data are packetized and each packet carries an address in the header. The address has local jurisdiction, not end-to-end jurisdiction.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As in CSN, all packets follow the same path established during the connection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VCN is normally implemented in the data link layer, while CSN is in physical layer and DN in the network layer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67C8F2-DE37-4DFF-9962-4D7CB4CE8C3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705EBF14-B998-40BE-9A88-80326F470538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DA00F4-29DF-4184-88B0-25C2FA450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Virtual-Circuit Network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63015D55-EBA5-4686-A655-8523989D2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958975"/>
            <a:ext cx="6596062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70DDE4-1C20-44F0-A5C9-08C84491174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FE572744-DDC3-4F22-966D-EBDF15B82D8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04B488-EAF6-4427-AD9F-CC79A2722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Addressing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CE9801-651D-4CF0-9E51-C71112A483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84314"/>
            <a:ext cx="7772400" cy="1512887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Two types of addressing in a virtual-circuit network: global and local (virtual-circuit identifier: VCI)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Global address is used only to create a VCI 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Virtual Circuit Identifier</a:t>
            </a: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26C58ECA-A54D-4E71-8559-722560F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3357564"/>
            <a:ext cx="648017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81DF66-F65A-48E9-BD3A-D20D1F70498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06B55913-710D-4D61-9DD7-A8205C909D2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7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EFC612B-3E22-43E8-8A77-9893C8471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Three Phases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4E05182-6A49-4091-9A22-0CFE13C0F0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843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ko-KR" sz="2000" b="1">
                <a:ea typeface="굴림" panose="020B0600000101010101" pitchFamily="34" charset="-127"/>
              </a:rPr>
              <a:t>Data transfer phase</a:t>
            </a:r>
            <a:r>
              <a:rPr lang="en-US" altLang="ko-KR" sz="2000">
                <a:ea typeface="굴림" panose="020B0600000101010101" pitchFamily="34" charset="-127"/>
              </a:rPr>
              <a:t>, setup phase, teardown phase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Switch and tables in a virtual-circuit network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51674C9C-A0E9-4476-82EB-C246B784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706688"/>
            <a:ext cx="4754562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0934AD-1203-423E-82F0-90E5CA0091D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A618A2E2-3F6F-470E-8D02-78FAE65F396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3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524E536-CBA9-4E5A-8739-014A4E408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Transfer Phases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D3EB17-8E72-403F-9749-5C0402C9CF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84314"/>
            <a:ext cx="77724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Source-to-destination data transfer in a virtual-circuit network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0540F357-B0D6-4354-900E-F175CF18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2111376"/>
            <a:ext cx="58324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D0367D-D0E4-44EB-AEC1-5D92FDE4C12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A76F8B07-D556-44DB-8604-23FBF55B4BC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F8087D7-9929-4462-A0C9-EA28FF1F3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Setup Phases: Setup Request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EE97BFB6-8D14-4039-B073-608C52CE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6" y="1844676"/>
            <a:ext cx="70580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294EEB-548E-4B5E-B7E0-0F3E3A2E78D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F71F73B3-79BA-4463-8596-1223D1E8510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6DB029C-C606-4BD9-ACF9-F22B66C20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Setup Phases: Acknowledgement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C07D7555-4775-4BF2-B23D-BB5B170D3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76414"/>
            <a:ext cx="694848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F92C4A-ECA6-4308-97C9-D0578D909FC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8E75639F-0AA7-409A-A51F-8D48DC0CF1A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6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7CF88B-DC10-4ABC-82E1-73C9EDE33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Delay in a Virtual-Circuit Network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F2DAEE-5EAD-4A66-9296-E023E3BCE1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84313"/>
            <a:ext cx="7772400" cy="10080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In virtual-circuit switching, all packets belonging to the same source and destination travel the same path; but the packets  may arrive at the destination with different delays if resource allocation is on demand</a:t>
            </a:r>
            <a:r>
              <a:rPr lang="en-US" altLang="ko-KR" sz="2000" b="1">
                <a:ea typeface="굴림" panose="020B0600000101010101" pitchFamily="34" charset="-127"/>
              </a:rPr>
              <a:t>.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15688C86-3295-4507-AC9E-61221333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2781300"/>
            <a:ext cx="65516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1E610-DB05-410D-9257-65C37C4DD49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3A401643-D09F-4C01-AB87-D9E812D570F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2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550B9F-7E99-46E0-97B8-D1152D66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Structure of Circuit Switches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F8AED93-C6CB-4EDE-B7CD-C703C067F2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72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Space-division switch or time-division switch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Space-division: </a:t>
            </a:r>
            <a:r>
              <a:rPr lang="en-US" altLang="ko-KR" sz="2000" b="1">
                <a:ea typeface="굴림" panose="020B0600000101010101" pitchFamily="34" charset="-127"/>
              </a:rPr>
              <a:t>crossbar switch</a:t>
            </a:r>
            <a:r>
              <a:rPr lang="en-US" altLang="ko-KR" sz="2000">
                <a:ea typeface="굴림" panose="020B0600000101010101" pitchFamily="34" charset="-127"/>
              </a:rPr>
              <a:t>, multistage switch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1A2BF96-8F07-465B-8E9B-643448D7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65413"/>
            <a:ext cx="5976938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5F1654-D26F-4680-8259-341FBB0EA55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1DF74AC2-0FF4-478B-901E-07593E593FEC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99462D-3FD3-4DCD-A530-3D72E8003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Switching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9CC5C41B-C35C-4258-8D9A-E18CCF04F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6"/>
            <a:ext cx="77724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Switches are devices capable of creating temporary connections between two or more devices linked to the switch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324F9D93-CC05-4AB6-8002-883B9790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9" y="2997201"/>
            <a:ext cx="5938837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3C0E25-F514-4084-9EAC-70A9222A0D1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E01F18A-7AF3-40AD-BE5E-9138DD78EFA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0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2B8D109-27DF-4F5E-B515-519C15C60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Crossbar Switches: Problem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0A3A98-0E47-43FF-9501-3181FDF02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The number of switches is huge.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connect n inputs by m output -- require n * m crosspoint.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Ex : 1000 input, 1000 output → 1,000,000 crosspoint</a:t>
            </a:r>
          </a:p>
          <a:p>
            <a:pPr lvl="1" eaLnBrk="1" hangingPunct="1">
              <a:buFontTx/>
              <a:buNone/>
            </a:pPr>
            <a:endParaRPr lang="en-US" altLang="ko-KR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Inefficient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fewer than 25% of the crosspoints are in use at a given time.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7EC798-379D-4603-AE80-53B649D7838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6E07CBC5-6112-4AEE-AB82-C93E29985CC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1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4FA764-706D-4758-B76D-1A6AAB23D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Multistage Switch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D6C9F5-2747-48EF-A8DA-3B21709962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Solution to the limitation of the crossbar switch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2F774F82-19AD-4311-9543-01251C41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565400"/>
            <a:ext cx="74295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760EF6-D529-4196-BE4D-E01575A4422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E73A83F3-14B6-439C-898D-9652FDCA6AA8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1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29E9A87-C8EA-4EA5-95FC-8E9D5FEB5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Design of a Three-Stage Switch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CCFD5C2-A88A-4108-9EF3-E377A4BEBE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3887788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Three steps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Divide the N input lines into groups, each of n lines. For each group, use one crossbar of size</a:t>
            </a:r>
            <a:r>
              <a:rPr lang="en-US" altLang="ko-KR" sz="2000" i="1">
                <a:ea typeface="굴림" panose="020B0600000101010101" pitchFamily="34" charset="-127"/>
              </a:rPr>
              <a:t> n</a:t>
            </a:r>
            <a:r>
              <a:rPr lang="en-US" altLang="ko-KR" sz="2000">
                <a:ea typeface="굴림" panose="020B0600000101010101" pitchFamily="34" charset="-127"/>
              </a:rPr>
              <a:t> x </a:t>
            </a:r>
            <a:r>
              <a:rPr lang="en-US" altLang="ko-KR" sz="2000" i="1">
                <a:ea typeface="굴림" panose="020B0600000101010101" pitchFamily="34" charset="-127"/>
              </a:rPr>
              <a:t>k</a:t>
            </a:r>
            <a:r>
              <a:rPr lang="en-US" altLang="ko-KR" sz="2000">
                <a:ea typeface="굴림" panose="020B0600000101010101" pitchFamily="34" charset="-127"/>
              </a:rPr>
              <a:t>, where </a:t>
            </a:r>
            <a:r>
              <a:rPr lang="en-US" altLang="ko-KR" sz="2000" i="1">
                <a:ea typeface="굴림" panose="020B0600000101010101" pitchFamily="34" charset="-127"/>
              </a:rPr>
              <a:t>k</a:t>
            </a:r>
            <a:r>
              <a:rPr lang="en-US" altLang="ko-KR" sz="2000">
                <a:ea typeface="굴림" panose="020B0600000101010101" pitchFamily="34" charset="-127"/>
              </a:rPr>
              <a:t> is the number of crossbars in the middle stage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Use </a:t>
            </a:r>
            <a:r>
              <a:rPr lang="en-US" altLang="ko-KR" sz="2000" i="1">
                <a:ea typeface="굴림" panose="020B0600000101010101" pitchFamily="34" charset="-127"/>
              </a:rPr>
              <a:t>k</a:t>
            </a:r>
            <a:r>
              <a:rPr lang="en-US" altLang="ko-KR" sz="2000">
                <a:ea typeface="굴림" panose="020B0600000101010101" pitchFamily="34" charset="-127"/>
              </a:rPr>
              <a:t> crossbars, each of size </a:t>
            </a:r>
            <a:r>
              <a:rPr lang="en-US" altLang="ko-KR" sz="2000" i="1">
                <a:ea typeface="굴림" panose="020B0600000101010101" pitchFamily="34" charset="-127"/>
              </a:rPr>
              <a:t>(N/n) </a:t>
            </a:r>
            <a:r>
              <a:rPr lang="en-US" altLang="ko-KR" sz="2000">
                <a:ea typeface="굴림" panose="020B0600000101010101" pitchFamily="34" charset="-127"/>
              </a:rPr>
              <a:t>x</a:t>
            </a:r>
            <a:r>
              <a:rPr lang="en-US" altLang="ko-KR" sz="2000" i="1">
                <a:ea typeface="굴림" panose="020B0600000101010101" pitchFamily="34" charset="-127"/>
              </a:rPr>
              <a:t> (N/n) </a:t>
            </a:r>
            <a:r>
              <a:rPr lang="en-US" altLang="ko-KR" sz="2000">
                <a:ea typeface="굴림" panose="020B0600000101010101" pitchFamily="34" charset="-127"/>
              </a:rPr>
              <a:t>in the middle stage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Use </a:t>
            </a:r>
            <a:r>
              <a:rPr lang="en-US" altLang="ko-KR" sz="2000" i="1">
                <a:ea typeface="굴림" panose="020B0600000101010101" pitchFamily="34" charset="-127"/>
              </a:rPr>
              <a:t>N/n</a:t>
            </a:r>
            <a:r>
              <a:rPr lang="en-US" altLang="ko-KR" sz="2000">
                <a:ea typeface="굴림" panose="020B0600000101010101" pitchFamily="34" charset="-127"/>
              </a:rPr>
              <a:t> crossbars, each of size </a:t>
            </a:r>
            <a:r>
              <a:rPr lang="en-US" altLang="ko-KR" sz="2000" i="1">
                <a:ea typeface="굴림" panose="020B0600000101010101" pitchFamily="34" charset="-127"/>
              </a:rPr>
              <a:t>k </a:t>
            </a:r>
            <a:r>
              <a:rPr lang="en-US" altLang="ko-KR" sz="2000">
                <a:ea typeface="굴림" panose="020B0600000101010101" pitchFamily="34" charset="-127"/>
              </a:rPr>
              <a:t>x</a:t>
            </a:r>
            <a:r>
              <a:rPr lang="en-US" altLang="ko-KR" sz="2000" i="1">
                <a:ea typeface="굴림" panose="020B0600000101010101" pitchFamily="34" charset="-127"/>
              </a:rPr>
              <a:t> n</a:t>
            </a:r>
            <a:r>
              <a:rPr lang="en-US" altLang="ko-KR" sz="2000">
                <a:ea typeface="굴림" panose="020B0600000101010101" pitchFamily="34" charset="-127"/>
              </a:rPr>
              <a:t> at the third stage</a:t>
            </a:r>
          </a:p>
          <a:p>
            <a:pPr eaLnBrk="1" hangingPunct="1"/>
            <a:r>
              <a:rPr lang="en-US" altLang="ko-KR" sz="2400" i="1">
                <a:ea typeface="굴림" panose="020B0600000101010101" pitchFamily="34" charset="-127"/>
              </a:rPr>
              <a:t>N/n(n </a:t>
            </a:r>
            <a:r>
              <a:rPr lang="en-US" altLang="ko-KR" sz="2400">
                <a:ea typeface="굴림" panose="020B0600000101010101" pitchFamily="34" charset="-127"/>
              </a:rPr>
              <a:t>x</a:t>
            </a:r>
            <a:r>
              <a:rPr lang="en-US" altLang="ko-KR" sz="2400" i="1">
                <a:ea typeface="굴림" panose="020B0600000101010101" pitchFamily="34" charset="-127"/>
              </a:rPr>
              <a:t> k) + k(N/n </a:t>
            </a:r>
            <a:r>
              <a:rPr lang="en-US" altLang="ko-KR" sz="2400">
                <a:ea typeface="굴림" panose="020B0600000101010101" pitchFamily="34" charset="-127"/>
              </a:rPr>
              <a:t>x</a:t>
            </a:r>
            <a:r>
              <a:rPr lang="en-US" altLang="ko-KR" sz="2400" i="1">
                <a:ea typeface="굴림" panose="020B0600000101010101" pitchFamily="34" charset="-127"/>
              </a:rPr>
              <a:t> N/n) + N/n(k </a:t>
            </a:r>
            <a:r>
              <a:rPr lang="en-US" altLang="ko-KR" sz="2400">
                <a:ea typeface="굴림" panose="020B0600000101010101" pitchFamily="34" charset="-127"/>
              </a:rPr>
              <a:t>x</a:t>
            </a:r>
            <a:r>
              <a:rPr lang="en-US" altLang="ko-KR" sz="2400" i="1">
                <a:ea typeface="굴림" panose="020B0600000101010101" pitchFamily="34" charset="-127"/>
              </a:rPr>
              <a:t> n)</a:t>
            </a:r>
            <a:r>
              <a:rPr lang="en-US" altLang="ko-KR" sz="2400">
                <a:ea typeface="굴림" panose="020B0600000101010101" pitchFamily="34" charset="-127"/>
              </a:rPr>
              <a:t> = </a:t>
            </a:r>
            <a:r>
              <a:rPr lang="en-US" altLang="ko-KR" sz="2400" i="1">
                <a:ea typeface="굴림" panose="020B0600000101010101" pitchFamily="34" charset="-127"/>
              </a:rPr>
              <a:t>2kN + k(N/n)</a:t>
            </a:r>
            <a:r>
              <a:rPr lang="en-US" altLang="ko-KR" sz="2400" i="1" baseline="30000">
                <a:ea typeface="굴림" panose="020B0600000101010101" pitchFamily="34" charset="-127"/>
              </a:rPr>
              <a:t>2</a:t>
            </a:r>
            <a:r>
              <a:rPr lang="en-US" altLang="ko-KR" sz="2400">
                <a:ea typeface="굴림" panose="020B0600000101010101" pitchFamily="34" charset="-127"/>
              </a:rPr>
              <a:t> 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In a three-stage switch, the total number of crosspoints is </a:t>
            </a:r>
            <a:r>
              <a:rPr lang="en-US" altLang="ko-KR" sz="2400" i="1">
                <a:ea typeface="굴림" panose="020B0600000101010101" pitchFamily="34" charset="-127"/>
              </a:rPr>
              <a:t>2kN + k(N/n)</a:t>
            </a:r>
            <a:r>
              <a:rPr lang="en-US" altLang="ko-KR" sz="2400" i="1" baseline="30000">
                <a:ea typeface="굴림" panose="020B0600000101010101" pitchFamily="34" charset="-127"/>
              </a:rPr>
              <a:t>2</a:t>
            </a:r>
            <a:r>
              <a:rPr lang="en-US" altLang="ko-KR" sz="2400">
                <a:ea typeface="굴림" panose="020B0600000101010101" pitchFamily="34" charset="-127"/>
              </a:rPr>
              <a:t> which is much smaller than the number of crosspoints in a single-stage switch (N</a:t>
            </a:r>
            <a:r>
              <a:rPr lang="en-US" altLang="ko-KR" sz="2400" baseline="30000">
                <a:ea typeface="굴림" panose="020B0600000101010101" pitchFamily="34" charset="-127"/>
              </a:rPr>
              <a:t>2</a:t>
            </a:r>
            <a:r>
              <a:rPr lang="en-US" altLang="ko-KR" sz="2400">
                <a:ea typeface="굴림" panose="020B0600000101010101" pitchFamily="34" charset="-127"/>
              </a:rPr>
              <a:t>).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C3305D-2D2B-4AF6-A8D6-F44A0E08B59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3C273609-66FD-4808-8E3C-2885802B537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7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05EB395-27DB-4C06-8BB2-33788D9CA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Multistage Switch: Example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C8AD522-261D-4A24-A70B-EFA5646E50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38877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Design a three-stage, 200 × 200 switch (N = 200) with k = 4 and n = 20.</a:t>
            </a:r>
          </a:p>
          <a:p>
            <a:pPr eaLnBrk="1" hangingPunct="1">
              <a:spcBef>
                <a:spcPct val="0"/>
              </a:spcBef>
            </a:pPr>
            <a:endParaRPr lang="en-US" altLang="ko-KR" sz="2400">
              <a:ea typeface="굴림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 i="1">
                <a:ea typeface="굴림" panose="020B0600000101010101" pitchFamily="34" charset="-127"/>
              </a:rPr>
              <a:t>In the first stage we have N/n or 10 crossbars, each of size 20 × 4. In the second stage, we have 4 crossbars, each of size 10 × 10. In the third stage, we have 10 crossbars, each of size 4 × 20. The total number of crosspoints is 2kN + k(N/n)</a:t>
            </a:r>
            <a:r>
              <a:rPr lang="en-US" altLang="ko-KR" sz="2400" i="1" baseline="30000">
                <a:ea typeface="굴림" panose="020B0600000101010101" pitchFamily="34" charset="-127"/>
              </a:rPr>
              <a:t>2</a:t>
            </a:r>
            <a:r>
              <a:rPr lang="en-US" altLang="ko-KR" sz="2400" i="1">
                <a:ea typeface="굴림" panose="020B0600000101010101" pitchFamily="34" charset="-127"/>
              </a:rPr>
              <a:t>, or 2000 crosspoints. This is 5 percent of the number of crosspoints in a single-stage switch (200 × 200 = 40,000).</a:t>
            </a:r>
          </a:p>
          <a:p>
            <a:pPr eaLnBrk="1" hangingPunct="1">
              <a:spcBef>
                <a:spcPct val="0"/>
              </a:spcBef>
            </a:pPr>
            <a:endParaRPr lang="en-US" altLang="ko-KR" sz="2400" i="1">
              <a:ea typeface="굴림" panose="020B0600000101010101" pitchFamily="34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38709B-B30A-42EA-A82A-0017C20A762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F9382B11-193D-4614-A61F-9CC1E9E06F9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3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98AA333-393A-4117-9091-13B73A618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Multistage Switches: Blocking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835FD7B-D919-40F8-8E8F-48645560C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Advantage: The number of crosspoints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Disadvantage: blocking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Clos criterion: condition of nonblocking</a:t>
            </a:r>
          </a:p>
          <a:p>
            <a:pPr lvl="1" eaLnBrk="1" hangingPunct="1"/>
            <a:r>
              <a:rPr lang="en-US" altLang="ko-KR" sz="2000" i="1">
                <a:ea typeface="굴림" panose="020B0600000101010101" pitchFamily="34" charset="-127"/>
              </a:rPr>
              <a:t>n</a:t>
            </a:r>
            <a:r>
              <a:rPr lang="en-US" altLang="ko-KR" sz="2000">
                <a:ea typeface="굴림" panose="020B0600000101010101" pitchFamily="34" charset="-127"/>
              </a:rPr>
              <a:t> = (N/2)</a:t>
            </a:r>
            <a:r>
              <a:rPr lang="en-US" altLang="ko-KR" sz="2000" baseline="30000">
                <a:ea typeface="굴림" panose="020B0600000101010101" pitchFamily="34" charset="-127"/>
              </a:rPr>
              <a:t>1/2</a:t>
            </a:r>
          </a:p>
          <a:p>
            <a:pPr lvl="1" eaLnBrk="1" hangingPunct="1"/>
            <a:r>
              <a:rPr lang="en-US" altLang="ko-KR" sz="2000" i="1">
                <a:ea typeface="굴림" panose="020B0600000101010101" pitchFamily="34" charset="-127"/>
              </a:rPr>
              <a:t> k</a:t>
            </a:r>
            <a:r>
              <a:rPr lang="en-US" altLang="ko-KR" sz="2000">
                <a:ea typeface="굴림" panose="020B0600000101010101" pitchFamily="34" charset="-127"/>
              </a:rPr>
              <a:t>  ≥ 2</a:t>
            </a:r>
            <a:r>
              <a:rPr lang="en-US" altLang="ko-KR" sz="2000" i="1">
                <a:ea typeface="굴림" panose="020B0600000101010101" pitchFamily="34" charset="-127"/>
              </a:rPr>
              <a:t>n</a:t>
            </a:r>
            <a:r>
              <a:rPr lang="en-US" altLang="ko-KR" sz="2000">
                <a:ea typeface="굴림" panose="020B0600000101010101" pitchFamily="34" charset="-127"/>
              </a:rPr>
              <a:t> – 1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 Crosspoints  ≥ 4N [(2N)</a:t>
            </a:r>
            <a:r>
              <a:rPr lang="en-US" altLang="ko-KR" sz="2000" baseline="30000">
                <a:ea typeface="굴림" panose="020B0600000101010101" pitchFamily="34" charset="-127"/>
              </a:rPr>
              <a:t>1/2</a:t>
            </a:r>
            <a:r>
              <a:rPr lang="en-US" altLang="ko-KR" sz="2000">
                <a:ea typeface="굴림" panose="020B0600000101010101" pitchFamily="34" charset="-127"/>
              </a:rPr>
              <a:t> – 1]</a:t>
            </a:r>
          </a:p>
          <a:p>
            <a:pPr eaLnBrk="1" hangingPunct="1"/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AF5110-DAC8-496E-8BB2-D3D7E1012F3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F696103-1226-4B17-9DA2-74A9E4839D5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6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2C430D1-AC52-4F3D-8EEE-78B69D29B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Multistage Switch: Example 2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B07DC75-1786-4086-862F-17FA6CF1D8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388778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34" charset="-127"/>
              </a:rPr>
              <a:t>Redesign the previous three-stage, 200 × 200 switch, using the Clos criteria with a minimum number of crosspoints.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000" i="1">
                <a:ea typeface="굴림" panose="020B0600000101010101" pitchFamily="34" charset="-127"/>
              </a:rPr>
              <a:t>We let n = (200/2)</a:t>
            </a:r>
            <a:r>
              <a:rPr lang="en-US" altLang="ko-KR" sz="2000" i="1" baseline="30000">
                <a:ea typeface="굴림" panose="020B0600000101010101" pitchFamily="34" charset="-127"/>
              </a:rPr>
              <a:t>1/2</a:t>
            </a:r>
            <a:r>
              <a:rPr lang="en-US" altLang="ko-KR" sz="2000" i="1">
                <a:ea typeface="굴림" panose="020B0600000101010101" pitchFamily="34" charset="-127"/>
              </a:rPr>
              <a:t>, or n = 10. We calculate k = 2n − 1 = 19. In the first stage, we have 200/10, or 20, crossbars, each with 10 × 19 crosspoints. In the second stage, we have 19 crossbars, each with 10 × 10 crosspoints. In the third stage, we have 20 crossbars each with 19 × 10 crosspoints. The total number of crosspoints is 20(10 × 19) + 19(10 × 10) + 20(19 ×10) = 9500.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2000" i="1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2000" i="1">
              <a:ea typeface="굴림" panose="020B0600000101010101" pitchFamily="34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451FAC-EC68-4ACB-890B-4ABF2263957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5080221B-2A5F-444D-9ADA-4EC70F605D5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1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C0A870CD-C9C3-4A0F-ABAA-4B3F4E23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TDM, with and without TSI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D6F8EC9E-8DFA-44F7-8212-24AD61125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089" y="1628775"/>
            <a:ext cx="7456487" cy="4343400"/>
          </a:xfrm>
          <a:noFill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A4FE2E-1A1F-40E1-912D-28483876029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68269860-7AD2-4F05-9F39-9DC319395BF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8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007ACE34-EDDB-4D3B-B061-4DF18B117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Time-Slot Interchange</a:t>
            </a:r>
          </a:p>
        </p:txBody>
      </p:sp>
      <p:pic>
        <p:nvPicPr>
          <p:cNvPr id="30723" name="Picture 8">
            <a:extLst>
              <a:ext uri="{FF2B5EF4-FFF2-40B4-BE49-F238E27FC236}">
                <a16:creationId xmlns:a16="http://schemas.microsoft.com/office/drawing/2014/main" id="{83A0B6FA-5D76-468F-94A0-9A8FB7F2A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2205038"/>
            <a:ext cx="7772400" cy="3128962"/>
          </a:xfrm>
          <a:noFill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2745FA-B48E-478F-A1DD-FC321956D8C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28BBE55F-8A7E-4527-8A11-4016268CD44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5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6DFB82B-9DC1-4A15-8FDE-FDD3D8BEA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Time- and Space-Division Switch Combination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5CCD967-A1F9-4525-8CE2-70B030C0D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Space division: instantaneous, crosspoints</a:t>
            </a:r>
          </a:p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Time division: no crosspoint, processing delay</a:t>
            </a:r>
          </a:p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Space-and time-division switching combinations take advantage of the best of both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TST(time-space-time)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34" charset="-127"/>
              </a:rPr>
              <a:t>TSST(time-space-space-time)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STTS(space-time-time-space)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25E05E-E575-4BD6-B9BD-1F1E734F629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F8547A85-F2B6-40D3-A23E-42D05422CEB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6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4FD3AE-BDF1-404F-95C7-69EAEBB3F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TST Switch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FB796E8E-7AF6-4C03-AF34-12A43C791E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00250"/>
            <a:ext cx="7772400" cy="4076700"/>
          </a:xfrm>
          <a:noFill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A1E63E-76B5-4825-853F-911D049A9FA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B1A3D3FD-069F-4ECE-A0F6-2600FE2BCCE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19C304-27B9-4A78-912D-87926A6A8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Taxonomy of Switched Networks</a:t>
            </a:r>
          </a:p>
        </p:txBody>
      </p:sp>
      <p:pic>
        <p:nvPicPr>
          <p:cNvPr id="6147" name="Picture 6">
            <a:extLst>
              <a:ext uri="{FF2B5EF4-FFF2-40B4-BE49-F238E27FC236}">
                <a16:creationId xmlns:a16="http://schemas.microsoft.com/office/drawing/2014/main" id="{66087EF9-643F-4B35-87BE-04E6FF1C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65300"/>
            <a:ext cx="7450138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58ED48-A06A-4919-94B9-FFAB09D8CE16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2493FBB3-C335-4233-A84B-64CC9E5A288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98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1C7270E-64BF-4F50-9A49-C7E4FE339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Structure of Packet Switch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44C494C-1A04-4734-B8A9-8624CCEDE3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Four components: input port, output port, routing processor, switching fabric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AD9573F0-046C-4011-BA69-901FD5FE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624139"/>
            <a:ext cx="67675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CAB0C7-47D6-49DF-A0C6-B92BF525423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651D9523-BD7C-44B0-A739-2193B052DD1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4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DE908E-A52C-4055-85F9-8BFF9D20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Input/Output Port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78154F0B-EA92-4FD6-A80F-CCAFDDBF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133601"/>
            <a:ext cx="64087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>
            <a:extLst>
              <a:ext uri="{FF2B5EF4-FFF2-40B4-BE49-F238E27FC236}">
                <a16:creationId xmlns:a16="http://schemas.microsoft.com/office/drawing/2014/main" id="{7239EBF5-C4E6-417E-92EA-E4EB3B1A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933825"/>
            <a:ext cx="6408737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8420E3-8663-4AA5-8C26-C37808DE90A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94DFAF6A-B698-46F2-A1A1-20C42400001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80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517079-4CE3-4E06-B8EF-E2F20E80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Structure of Packet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5D9B1F6-39AE-45E3-8C64-29F20CAE9B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Routing processor: network layer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Table lookup: searching the routing table by destination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Switching Fabric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Crossbar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Banyan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Batcher-Banyan switch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1057AF-AC61-469D-834E-DC8FD82FB56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7F442876-D8CD-4723-96A2-26D21F46EC4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92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23753A4-0A9D-4EDD-B659-6FB1704B8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Banyan Switch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C5DDA658-555A-4509-B673-94B142DD5B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863600"/>
          </a:xfrm>
          <a:noFill/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Multistage switch with microswitches at each stage that route the packets based on the output port represented as a binary string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19D1CAA9-6978-47E5-B50C-A371A938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2620964"/>
            <a:ext cx="52562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A0FD70-8E3E-48C3-9346-D17291F075A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E265BFA3-0B3D-4E29-B6C8-01F2ADD1284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7F37D47-FDF3-4E39-9236-96F639D63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of Routing in a Banyan Switch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4BCE8F2D-7E46-4FE4-B626-2A3E3A4C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4" y="2060575"/>
            <a:ext cx="7507287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FF14CA-DD95-4D4C-93F8-BFF54B43123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D0B6C22-5820-4848-BD26-E9DED35B0A1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44A621D-6F67-4908-840F-33F99004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Batcher-Banyan Switch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8C4BDEBB-3EAF-4B6A-96C3-E94BC13625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863600"/>
          </a:xfrm>
          <a:noFill/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Problem in Banyan switch: possibility of internal collision</a:t>
            </a:r>
          </a:p>
          <a:p>
            <a:pPr lvl="1" eaLnBrk="1" hangingPunct="1"/>
            <a:r>
              <a:rPr lang="en-US" altLang="ko-KR" sz="1800">
                <a:ea typeface="굴림" panose="020B0600000101010101" pitchFamily="34" charset="-127"/>
              </a:rPr>
              <a:t>Solve it by sorting the arriving packets based on their destination port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25B6929E-FA19-4A40-9704-00A9A5B9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52739"/>
            <a:ext cx="7589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8C224-D74C-49B0-8EB4-26CF9CFD7F0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DFBA5C5-C3A8-4B00-816F-0244BBE3D13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0728573B-D44A-4B7D-ADD9-B2F44AEF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Circuit-switched Network</a:t>
            </a:r>
          </a:p>
        </p:txBody>
      </p:sp>
      <p:sp>
        <p:nvSpPr>
          <p:cNvPr id="7171" name="Rectangle 8">
            <a:extLst>
              <a:ext uri="{FF2B5EF4-FFF2-40B4-BE49-F238E27FC236}">
                <a16:creationId xmlns:a16="http://schemas.microsoft.com/office/drawing/2014/main" id="{36136E28-6600-425C-9DE9-C25A899346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512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A circuit-switched network is made of a set of switches connected by physical links, in which  each link is divided into </a:t>
            </a:r>
            <a:r>
              <a:rPr lang="en-US" altLang="ko-KR" sz="2000" i="1">
                <a:ea typeface="굴림" panose="020B0600000101010101" pitchFamily="34" charset="-127"/>
              </a:rPr>
              <a:t>n</a:t>
            </a:r>
            <a:r>
              <a:rPr lang="en-US" altLang="ko-KR" sz="2000">
                <a:ea typeface="굴림" panose="020B0600000101010101" pitchFamily="34" charset="-127"/>
              </a:rPr>
              <a:t> channels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In circuit switching, the resources need to be  reserved during the setup phase; the resources remain dedicated for the entire duration of data transfer until the teardown phase.</a:t>
            </a:r>
          </a:p>
        </p:txBody>
      </p:sp>
      <p:pic>
        <p:nvPicPr>
          <p:cNvPr id="7172" name="Picture 10">
            <a:extLst>
              <a:ext uri="{FF2B5EF4-FFF2-40B4-BE49-F238E27FC236}">
                <a16:creationId xmlns:a16="http://schemas.microsoft.com/office/drawing/2014/main" id="{F174F763-2D61-4C87-895A-EBE1F2B956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3286125"/>
            <a:ext cx="4608513" cy="2757488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644538-EC47-4EFF-99CB-5ECBF057FFB4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2DE8159E-3479-4A0F-B656-3C1C4E9BD2A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30FC45-B672-4479-AE94-D5DF290A3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Circuit-Switched Network: Example 1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3BE9168B-704F-4F8E-AC35-5A38068D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1981200"/>
            <a:ext cx="71120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DC7B00-6060-463B-88F0-33A6FF86C42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1192210F-E903-4E7E-8D01-EAD2A31939A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224372F-0AF4-4DB2-B891-423EB8EF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Circuit-Switched Network: Example 2</a:t>
            </a: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6BCE1853-5059-4DD0-AAA1-056E71AB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9"/>
            <a:ext cx="7200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AA9B43-0A87-4494-AB6E-FD4FEF4CE43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13B985EB-D2A0-40A1-94EA-80192D170CB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B52459E-9A79-4354-A89C-8D61984F7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Circuit Switching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A27B44-F1B4-4149-A908-D101328CE6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Three phases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34" charset="-127"/>
              </a:rPr>
              <a:t>Setup phase, data transfer phase, teardown phase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Delay in a circuit-switched network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A83142F5-1D77-4EB8-8B31-BF3D054D8A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3" y="3078164"/>
            <a:ext cx="5472112" cy="2727325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692B66-285D-47F4-81B9-E1BA8A0B7FF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9B0DCE7-A3A0-452A-89D7-7B6896712D57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5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1332C01-A015-47CD-B988-F576AB53B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Datagram Networks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7935E8B-DAB5-4801-B0A0-8B50DD914F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152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In a packet-switched network, there is no resource reservation; resources are allocated on demand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In a datagram network, each packet is treated independently of all others. Sometimes referred to as connectionless networks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9947538B-8B08-43DB-84A1-549CA25DB3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4" y="3644900"/>
            <a:ext cx="6264275" cy="2224088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A9085F-1BD3-4648-AFC8-18E22B0CB156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827AE9AD-9DD6-40BA-8FB7-4069721759EC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72F540-24BE-459D-A81D-4DE8D92C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Routing Table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9D84AEE-149F-4067-8A4E-DC3B0A20B8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152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A switch in a datagram networks uses a routing table that is based on the destination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>
                <a:ea typeface="굴림" panose="020B0600000101010101" pitchFamily="34" charset="-127"/>
              </a:rPr>
              <a:t>The destination address in the header of a packet in a datagram network remains the same during the entire journey of the packet</a:t>
            </a: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91949074-8699-48DD-BE20-64E6760FEE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75" y="3068638"/>
            <a:ext cx="1817688" cy="2952750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18EE86-C5A5-4EF5-83EF-F5DC3BB3E6D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8-</a:t>
            </a:r>
            <a:fld id="{4435F1CD-95F6-4F38-99DF-8B2224EC123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3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Office PowerPoint</Application>
  <PresentationFormat>Widescreen</PresentationFormat>
  <Paragraphs>140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Office Theme</vt:lpstr>
      <vt:lpstr>Chapter 8 Switching</vt:lpstr>
      <vt:lpstr>Switching</vt:lpstr>
      <vt:lpstr>Taxonomy of Switched Networks</vt:lpstr>
      <vt:lpstr>Circuit-switched Network</vt:lpstr>
      <vt:lpstr>Circuit-Switched Network: Example 1</vt:lpstr>
      <vt:lpstr>Circuit-Switched Network: Example 2</vt:lpstr>
      <vt:lpstr>Circuit Switching</vt:lpstr>
      <vt:lpstr>Datagram Networks</vt:lpstr>
      <vt:lpstr>Routing Table</vt:lpstr>
      <vt:lpstr>Delay in a Datagram Network</vt:lpstr>
      <vt:lpstr>Virtual-Circuit Networks</vt:lpstr>
      <vt:lpstr>Virtual-Circuit Network</vt:lpstr>
      <vt:lpstr>Addressing</vt:lpstr>
      <vt:lpstr>Three Phases</vt:lpstr>
      <vt:lpstr>Data Transfer Phases</vt:lpstr>
      <vt:lpstr>Setup Phases: Setup Request</vt:lpstr>
      <vt:lpstr>Setup Phases: Acknowledgement</vt:lpstr>
      <vt:lpstr>Delay in a Virtual-Circuit Network</vt:lpstr>
      <vt:lpstr>Structure of Circuit Switches</vt:lpstr>
      <vt:lpstr>Crossbar Switches: Problem</vt:lpstr>
      <vt:lpstr>Multistage Switch</vt:lpstr>
      <vt:lpstr>Design of a Three-Stage Switch</vt:lpstr>
      <vt:lpstr>Multistage Switch: Example 1</vt:lpstr>
      <vt:lpstr>Multistage Switches: Blocking</vt:lpstr>
      <vt:lpstr>Multistage Switch: Example 2</vt:lpstr>
      <vt:lpstr>TDM, with and without TSI</vt:lpstr>
      <vt:lpstr>Time-Slot Interchange</vt:lpstr>
      <vt:lpstr>Time- and Space-Division Switch Combination</vt:lpstr>
      <vt:lpstr>TST Switch</vt:lpstr>
      <vt:lpstr>Structure of Packet Switch</vt:lpstr>
      <vt:lpstr>Input/Output Port</vt:lpstr>
      <vt:lpstr>Structure of Packet Switch</vt:lpstr>
      <vt:lpstr>Banyan Switch</vt:lpstr>
      <vt:lpstr>Example of Routing in a Banyan Switch</vt:lpstr>
      <vt:lpstr>Batcher-Banyan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Switching</dc:title>
  <dc:creator>User</dc:creator>
  <cp:lastModifiedBy>User</cp:lastModifiedBy>
  <cp:revision>1</cp:revision>
  <dcterms:created xsi:type="dcterms:W3CDTF">2022-06-24T17:47:24Z</dcterms:created>
  <dcterms:modified xsi:type="dcterms:W3CDTF">2022-06-24T17:47:36Z</dcterms:modified>
</cp:coreProperties>
</file>