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CD50-8A68-4F2D-950F-CF6643915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0F4F13-7012-47A9-90AF-2839EEDB4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A06D88-1E18-4463-B212-99DBCE16AB92}"/>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10859D22-1319-4F42-8FE7-F8DC60CE1D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CFBD0B-7679-4267-A9CE-BE93DEAA9F9D}"/>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262859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0961-6CB2-4327-BE48-D99BB44CCA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9D342B-1FE2-4A2D-B342-0C6770ECCA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5C8F26-DF39-443C-A412-FBFE824E1D0E}"/>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F5444262-75D0-4F08-A1AF-496E5BBF0D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7528E7-4E51-4153-97EE-44B3B5AB3007}"/>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348032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220D2-7B6E-40BD-A509-5A0E82E4C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B618CF-91AE-4A28-9080-89B60CC60F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726D1C-8158-47C2-91E0-E11CDB694389}"/>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A4C6495F-2898-49E3-9883-BD807D40A5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A6B923-5C01-4431-B063-8889CCBDBBF4}"/>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279663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04813"/>
            <a:ext cx="10363200" cy="914400"/>
          </a:xfrm>
        </p:spPr>
        <p:txBody>
          <a:bodyPr/>
          <a:lstStyle/>
          <a:p>
            <a:r>
              <a:rPr lang="en-US"/>
              <a:t>Click to edit Master title style</a:t>
            </a:r>
          </a:p>
        </p:txBody>
      </p:sp>
      <p:sp>
        <p:nvSpPr>
          <p:cNvPr id="3" name="Text Placeholder 2"/>
          <p:cNvSpPr>
            <a:spLocks noGrp="1"/>
          </p:cNvSpPr>
          <p:nvPr>
            <p:ph type="body" sz="half" idx="1"/>
          </p:nvPr>
        </p:nvSpPr>
        <p:spPr>
          <a:xfrm>
            <a:off x="914400" y="1557338"/>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805238"/>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84BE3-D8EB-4858-993F-2F955780129C}"/>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DD56CC35-4C44-4D73-99F4-F147D2A93E66}"/>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B2D22046-67B8-4AC2-A1AE-FCD0050D5B16}"/>
              </a:ext>
            </a:extLst>
          </p:cNvPr>
          <p:cNvSpPr>
            <a:spLocks noGrp="1"/>
          </p:cNvSpPr>
          <p:nvPr>
            <p:ph type="sldNum" sz="quarter" idx="12"/>
          </p:nvPr>
        </p:nvSpPr>
        <p:spPr>
          <a:xfrm>
            <a:off x="8940800" y="6248400"/>
            <a:ext cx="2336800" cy="457200"/>
          </a:xfrm>
        </p:spPr>
        <p:txBody>
          <a:bodyPr/>
          <a:lstStyle>
            <a:lvl1pPr>
              <a:defRPr smtClean="0"/>
            </a:lvl1pPr>
          </a:lstStyle>
          <a:p>
            <a:pPr>
              <a:defRPr/>
            </a:pPr>
            <a:r>
              <a:rPr lang="en-US" altLang="ko-KR"/>
              <a:t>10-</a:t>
            </a:r>
            <a:fld id="{682EAA59-B20A-49D2-A21F-D4BD6AC9B7A1}" type="slidenum">
              <a:rPr lang="en-US" altLang="ko-KR"/>
              <a:pPr>
                <a:defRPr/>
              </a:pPr>
              <a:t>‹#›</a:t>
            </a:fld>
            <a:endParaRPr lang="en-US" altLang="ko-KR"/>
          </a:p>
        </p:txBody>
      </p:sp>
    </p:spTree>
    <p:extLst>
      <p:ext uri="{BB962C8B-B14F-4D97-AF65-F5344CB8AC3E}">
        <p14:creationId xmlns:p14="http://schemas.microsoft.com/office/powerpoint/2010/main" val="138195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0CBC-C8D6-45A8-B63F-CB2A719A5F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350D79-B532-4AD8-A882-BB76084291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FFAA58-78ED-42F6-94E0-49B58F6E6248}"/>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FDDE863A-0C5E-464B-BF38-56E14F4CB9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C188B6-394F-4E13-B3CB-4B314B4E2C51}"/>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346404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B049-24CF-424C-99EB-E98DB70DF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B79129-273E-47DD-B001-22AAE0767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35F2B4-628B-4A5F-A226-E6F5B461344E}"/>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ED55E860-E7FC-4ACC-A179-FC387D3C8F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EBB689-C0DF-4D64-8444-6BD5379D2779}"/>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361481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2E2B-AB8B-42FA-9763-F5F2E70B60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41CF65-A995-48C6-9E92-822613F102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5AA58F-5F5B-44D2-BC00-035561ED7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5EC3B4-2618-4A72-89C8-744DE35E001E}"/>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6" name="Footer Placeholder 5">
            <a:extLst>
              <a:ext uri="{FF2B5EF4-FFF2-40B4-BE49-F238E27FC236}">
                <a16:creationId xmlns:a16="http://schemas.microsoft.com/office/drawing/2014/main" id="{89DF2A65-ACDE-46A2-8DE6-C30A9D7CD6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D1D2F6-7C00-4376-B0F3-D66B33463B01}"/>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165273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918D-373A-40F0-8BFD-C40FFD39D39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06A5E6-F814-4099-B55A-B44D5F8D7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EDF214-8915-4E7D-900D-52F7145614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3A4881-CE63-4461-B2E4-D89A11C49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28F7ED-5F8C-49D9-B6E1-3D30CA0A27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6F27C4-2B9D-4019-B916-70FBF7F29BB8}"/>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8" name="Footer Placeholder 7">
            <a:extLst>
              <a:ext uri="{FF2B5EF4-FFF2-40B4-BE49-F238E27FC236}">
                <a16:creationId xmlns:a16="http://schemas.microsoft.com/office/drawing/2014/main" id="{41AA3A4A-F109-4EB6-94ED-99734A251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733C84-3A1B-4F59-8083-773B27C8BD02}"/>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8128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8D9-BB6B-4199-9AE0-6CD2778EA5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A85AC8-E592-4DD5-B8DC-A8E79FD31970}"/>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4" name="Footer Placeholder 3">
            <a:extLst>
              <a:ext uri="{FF2B5EF4-FFF2-40B4-BE49-F238E27FC236}">
                <a16:creationId xmlns:a16="http://schemas.microsoft.com/office/drawing/2014/main" id="{A7B40395-7FE7-40BA-ACE9-D428761DC44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1007C4-125D-408D-BF00-F5EBFA9D9CB0}"/>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239707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40AF5B-3CA9-4D12-8AFA-97500EB9E597}"/>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3" name="Footer Placeholder 2">
            <a:extLst>
              <a:ext uri="{FF2B5EF4-FFF2-40B4-BE49-F238E27FC236}">
                <a16:creationId xmlns:a16="http://schemas.microsoft.com/office/drawing/2014/main" id="{6F3B112D-C0C3-418A-9F2C-BADBFCFFFD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234421-F377-4955-B55C-0433099F689B}"/>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104599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7F68-021F-4D19-9AD5-9E7F61311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2AEA2E-99B4-4308-B809-376F48D17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7D167F-9F07-4D8D-AB6F-76E3E452A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04C97E-AA1D-4E1C-836F-BEF71D8793B7}"/>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6" name="Footer Placeholder 5">
            <a:extLst>
              <a:ext uri="{FF2B5EF4-FFF2-40B4-BE49-F238E27FC236}">
                <a16:creationId xmlns:a16="http://schemas.microsoft.com/office/drawing/2014/main" id="{D696F857-2B1F-4226-9AF7-7776862BE4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937B1-3B03-4182-A455-4625F8C92B48}"/>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240952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1FC2-930D-4B38-901F-43D294065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BA80113-E952-40D6-9ACD-35F0FE8DF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ECC287-0682-4A78-ABB9-2D5C9D21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3E75C8-E127-4570-BA83-53CB3393A6E5}"/>
              </a:ext>
            </a:extLst>
          </p:cNvPr>
          <p:cNvSpPr>
            <a:spLocks noGrp="1"/>
          </p:cNvSpPr>
          <p:nvPr>
            <p:ph type="dt" sz="half" idx="10"/>
          </p:nvPr>
        </p:nvSpPr>
        <p:spPr/>
        <p:txBody>
          <a:bodyPr/>
          <a:lstStyle/>
          <a:p>
            <a:fld id="{18265319-5BE4-4FBA-A4AD-E0703CB880AE}" type="datetimeFigureOut">
              <a:rPr lang="en-GB" smtClean="0"/>
              <a:t>24/06/2022</a:t>
            </a:fld>
            <a:endParaRPr lang="en-GB"/>
          </a:p>
        </p:txBody>
      </p:sp>
      <p:sp>
        <p:nvSpPr>
          <p:cNvPr id="6" name="Footer Placeholder 5">
            <a:extLst>
              <a:ext uri="{FF2B5EF4-FFF2-40B4-BE49-F238E27FC236}">
                <a16:creationId xmlns:a16="http://schemas.microsoft.com/office/drawing/2014/main" id="{103AA23F-6E98-47BE-B1C2-4A00734254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8D75CC-4254-4000-8369-C1D54FC246C4}"/>
              </a:ext>
            </a:extLst>
          </p:cNvPr>
          <p:cNvSpPr>
            <a:spLocks noGrp="1"/>
          </p:cNvSpPr>
          <p:nvPr>
            <p:ph type="sldNum" sz="quarter" idx="12"/>
          </p:nvPr>
        </p:nvSpPr>
        <p:spPr/>
        <p:txBody>
          <a:bodyPr/>
          <a:lstStyle/>
          <a:p>
            <a:fld id="{13828B13-A79F-4CF4-B9D0-BC4F6C779709}" type="slidenum">
              <a:rPr lang="en-GB" smtClean="0"/>
              <a:t>‹#›</a:t>
            </a:fld>
            <a:endParaRPr lang="en-GB"/>
          </a:p>
        </p:txBody>
      </p:sp>
    </p:spTree>
    <p:extLst>
      <p:ext uri="{BB962C8B-B14F-4D97-AF65-F5344CB8AC3E}">
        <p14:creationId xmlns:p14="http://schemas.microsoft.com/office/powerpoint/2010/main" val="206831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2C94E-12D7-4C54-B446-15E84314C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06BF73-9C41-4259-860C-3E06432EC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47662B-33D8-4951-8472-2B41B8616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65319-5BE4-4FBA-A4AD-E0703CB880AE}" type="datetimeFigureOut">
              <a:rPr lang="en-GB" smtClean="0"/>
              <a:t>24/06/2022</a:t>
            </a:fld>
            <a:endParaRPr lang="en-GB"/>
          </a:p>
        </p:txBody>
      </p:sp>
      <p:sp>
        <p:nvSpPr>
          <p:cNvPr id="5" name="Footer Placeholder 4">
            <a:extLst>
              <a:ext uri="{FF2B5EF4-FFF2-40B4-BE49-F238E27FC236}">
                <a16:creationId xmlns:a16="http://schemas.microsoft.com/office/drawing/2014/main" id="{1D2D7134-3E69-4874-9C7C-015838CF9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4DE0264-6732-4CDF-9304-364CAB6C4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28B13-A79F-4CF4-B9D0-BC4F6C779709}" type="slidenum">
              <a:rPr lang="en-GB" smtClean="0"/>
              <a:t>‹#›</a:t>
            </a:fld>
            <a:endParaRPr lang="en-GB"/>
          </a:p>
        </p:txBody>
      </p:sp>
    </p:spTree>
    <p:extLst>
      <p:ext uri="{BB962C8B-B14F-4D97-AF65-F5344CB8AC3E}">
        <p14:creationId xmlns:p14="http://schemas.microsoft.com/office/powerpoint/2010/main" val="392870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5A947-81FF-4665-B803-E5D66E5026BB}"/>
              </a:ext>
            </a:extLst>
          </p:cNvPr>
          <p:cNvSpPr>
            <a:spLocks noGrp="1" noChangeArrowheads="1"/>
          </p:cNvSpPr>
          <p:nvPr>
            <p:ph type="ctrTitle"/>
          </p:nvPr>
        </p:nvSpPr>
        <p:spPr>
          <a:xfrm>
            <a:off x="2209800" y="1493838"/>
            <a:ext cx="7772400" cy="1143000"/>
          </a:xfrm>
        </p:spPr>
        <p:txBody>
          <a:bodyPr/>
          <a:lstStyle/>
          <a:p>
            <a:pPr eaLnBrk="1" hangingPunct="1"/>
            <a:r>
              <a:rPr lang="en-US" altLang="ko-KR" sz="3200">
                <a:ea typeface="굴림" panose="020B0600000101010101" pitchFamily="34" charset="-127"/>
              </a:rPr>
              <a:t>Chapter 10  Error Detection and Correction</a:t>
            </a:r>
          </a:p>
        </p:txBody>
      </p:sp>
      <p:sp>
        <p:nvSpPr>
          <p:cNvPr id="5123" name="Rectangle 3">
            <a:extLst>
              <a:ext uri="{FF2B5EF4-FFF2-40B4-BE49-F238E27FC236}">
                <a16:creationId xmlns:a16="http://schemas.microsoft.com/office/drawing/2014/main" id="{880AEBBD-66A3-410E-93A1-69BF73EDF4A2}"/>
              </a:ext>
            </a:extLst>
          </p:cNvPr>
          <p:cNvSpPr>
            <a:spLocks noGrp="1" noChangeArrowheads="1"/>
          </p:cNvSpPr>
          <p:nvPr>
            <p:ph type="subTitle" idx="1"/>
          </p:nvPr>
        </p:nvSpPr>
        <p:spPr>
          <a:xfrm>
            <a:off x="3000375" y="2786063"/>
            <a:ext cx="6400800" cy="2565400"/>
          </a:xfrm>
        </p:spPr>
        <p:txBody>
          <a:bodyPr/>
          <a:lstStyle/>
          <a:p>
            <a:pPr marL="533400" indent="-533400" algn="l">
              <a:buFontTx/>
              <a:buAutoNum type="arabicPeriod"/>
            </a:pPr>
            <a:r>
              <a:rPr lang="en-US" altLang="ko-KR" sz="2800">
                <a:ea typeface="굴림" panose="020B0600000101010101" pitchFamily="34" charset="-127"/>
              </a:rPr>
              <a:t>Introduction</a:t>
            </a:r>
          </a:p>
          <a:p>
            <a:pPr marL="533400" indent="-533400" algn="l">
              <a:buFontTx/>
              <a:buAutoNum type="arabicPeriod"/>
            </a:pPr>
            <a:r>
              <a:rPr lang="en-US" altLang="ko-KR" sz="2800">
                <a:ea typeface="굴림" panose="020B0600000101010101" pitchFamily="34" charset="-127"/>
              </a:rPr>
              <a:t>Block Coding</a:t>
            </a:r>
          </a:p>
          <a:p>
            <a:pPr marL="533400" indent="-533400" algn="l">
              <a:buFontTx/>
              <a:buAutoNum type="arabicPeriod"/>
            </a:pPr>
            <a:r>
              <a:rPr lang="en-US" altLang="ko-KR" sz="2800">
                <a:ea typeface="굴림" panose="020B0600000101010101" pitchFamily="34" charset="-127"/>
              </a:rPr>
              <a:t>Linear Block Codes</a:t>
            </a:r>
          </a:p>
          <a:p>
            <a:pPr marL="533400" indent="-533400" algn="l">
              <a:buFontTx/>
              <a:buAutoNum type="arabicPeriod"/>
            </a:pPr>
            <a:r>
              <a:rPr lang="en-US" altLang="ko-KR" sz="2800">
                <a:ea typeface="굴림" panose="020B0600000101010101" pitchFamily="34" charset="-127"/>
              </a:rPr>
              <a:t>Cyclic Codes</a:t>
            </a:r>
          </a:p>
          <a:p>
            <a:pPr marL="533400" indent="-533400" algn="l">
              <a:buFontTx/>
              <a:buAutoNum type="arabicPeriod"/>
            </a:pPr>
            <a:r>
              <a:rPr lang="en-US" altLang="ko-KR" sz="2800">
                <a:ea typeface="굴림" panose="020B0600000101010101" pitchFamily="34" charset="-127"/>
              </a:rPr>
              <a:t>Checksum</a:t>
            </a:r>
          </a:p>
          <a:p>
            <a:pPr marL="533400" indent="-533400" algn="l">
              <a:buFontTx/>
              <a:buAutoNum type="arabicPeriod"/>
            </a:pPr>
            <a:endParaRPr lang="en-US" altLang="ko-KR" sz="2800">
              <a:ea typeface="굴림" panose="020B0600000101010101" pitchFamily="34" charset="-127"/>
            </a:endParaRPr>
          </a:p>
        </p:txBody>
      </p:sp>
    </p:spTree>
    <p:extLst>
      <p:ext uri="{BB962C8B-B14F-4D97-AF65-F5344CB8AC3E}">
        <p14:creationId xmlns:p14="http://schemas.microsoft.com/office/powerpoint/2010/main" val="373795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BCD94AD8-CCB8-4669-AD44-A99772C03DC1}"/>
              </a:ext>
            </a:extLst>
          </p:cNvPr>
          <p:cNvSpPr>
            <a:spLocks noGrp="1" noChangeArrowheads="1"/>
          </p:cNvSpPr>
          <p:nvPr>
            <p:ph type="title"/>
          </p:nvPr>
        </p:nvSpPr>
        <p:spPr>
          <a:xfrm>
            <a:off x="2209800" y="428625"/>
            <a:ext cx="7772400" cy="1143000"/>
          </a:xfrm>
        </p:spPr>
        <p:txBody>
          <a:bodyPr/>
          <a:lstStyle/>
          <a:p>
            <a:pPr eaLnBrk="1" hangingPunct="1">
              <a:defRPr/>
            </a:pPr>
            <a:r>
              <a:rPr lang="en-US" altLang="ko-KR" dirty="0"/>
              <a:t>Error Detection: Example</a:t>
            </a:r>
          </a:p>
        </p:txBody>
      </p:sp>
      <p:sp>
        <p:nvSpPr>
          <p:cNvPr id="14339" name="Rectangle 3">
            <a:extLst>
              <a:ext uri="{FF2B5EF4-FFF2-40B4-BE49-F238E27FC236}">
                <a16:creationId xmlns:a16="http://schemas.microsoft.com/office/drawing/2014/main" id="{C0BC6435-EC51-4032-AB2C-D8788E2372E1}"/>
              </a:ext>
            </a:extLst>
          </p:cNvPr>
          <p:cNvSpPr>
            <a:spLocks noGrp="1" noChangeArrowheads="1"/>
          </p:cNvSpPr>
          <p:nvPr>
            <p:ph idx="1"/>
          </p:nvPr>
        </p:nvSpPr>
        <p:spPr>
          <a:xfrm>
            <a:off x="2493963" y="1628776"/>
            <a:ext cx="7531100" cy="4176713"/>
          </a:xfrm>
        </p:spPr>
        <p:txBody>
          <a:bodyPr/>
          <a:lstStyle/>
          <a:p>
            <a:pPr eaLnBrk="1" hangingPunct="1">
              <a:lnSpc>
                <a:spcPct val="90000"/>
              </a:lnSpc>
            </a:pPr>
            <a:r>
              <a:rPr lang="en-US" altLang="ko-KR" sz="2000">
                <a:ea typeface="굴림" panose="020B0600000101010101" pitchFamily="34" charset="-127"/>
              </a:rPr>
              <a:t>Assume the sender encodes the dataword 01 as 011 and sends it to the receiver. Consider the following cases:</a:t>
            </a:r>
          </a:p>
          <a:p>
            <a:pPr eaLnBrk="1" hangingPunct="1">
              <a:lnSpc>
                <a:spcPct val="90000"/>
              </a:lnSpc>
              <a:buFontTx/>
              <a:buNone/>
            </a:pPr>
            <a:endParaRPr lang="en-US" altLang="ko-KR" sz="2000" i="1">
              <a:ea typeface="굴림" panose="020B0600000101010101" pitchFamily="34" charset="-127"/>
            </a:endParaRPr>
          </a:p>
          <a:p>
            <a:pPr eaLnBrk="1" hangingPunct="1">
              <a:lnSpc>
                <a:spcPct val="90000"/>
              </a:lnSpc>
              <a:buFontTx/>
              <a:buNone/>
            </a:pPr>
            <a:r>
              <a:rPr lang="en-US" altLang="ko-KR" sz="2000" i="1">
                <a:ea typeface="굴림" panose="020B0600000101010101" pitchFamily="34" charset="-127"/>
              </a:rPr>
              <a:t>1. The receiver receives 011 which is a valid codeword. The receiver extracts the dataword 01 from it.</a:t>
            </a:r>
          </a:p>
          <a:p>
            <a:pPr eaLnBrk="1" hangingPunct="1">
              <a:lnSpc>
                <a:spcPct val="90000"/>
              </a:lnSpc>
              <a:buFontTx/>
              <a:buNone/>
            </a:pPr>
            <a:r>
              <a:rPr lang="en-US" altLang="ko-KR" sz="2000" i="1">
                <a:ea typeface="굴림" panose="020B0600000101010101" pitchFamily="34" charset="-127"/>
              </a:rPr>
              <a:t>2. The codeword is corrupted during transmission, and 111 is received. This is not a valid codeword and is discarded.</a:t>
            </a:r>
          </a:p>
          <a:p>
            <a:pPr eaLnBrk="1" hangingPunct="1">
              <a:lnSpc>
                <a:spcPct val="90000"/>
              </a:lnSpc>
              <a:buFontTx/>
              <a:buNone/>
            </a:pPr>
            <a:r>
              <a:rPr lang="en-US" altLang="ko-KR" sz="2000" i="1">
                <a:ea typeface="굴림" panose="020B0600000101010101" pitchFamily="34" charset="-127"/>
              </a:rPr>
              <a:t>3. The codeword is corrupted during transmission, and 000 is received. This is a valid codeword. The receiver incorrectly extracts the dataword 00. Two corrupted bits have made the error undetectable.</a:t>
            </a:r>
          </a:p>
          <a:p>
            <a:pPr eaLnBrk="1" hangingPunct="1">
              <a:lnSpc>
                <a:spcPct val="90000"/>
              </a:lnSpc>
              <a:buFontTx/>
              <a:buNone/>
            </a:pPr>
            <a:r>
              <a:rPr lang="en-US" altLang="ko-KR" sz="2000" i="1">
                <a:ea typeface="굴림" panose="020B0600000101010101" pitchFamily="34" charset="-127"/>
                <a:sym typeface="Wingdings" panose="05000000000000000000" pitchFamily="2" charset="2"/>
              </a:rPr>
              <a:t> </a:t>
            </a:r>
            <a:r>
              <a:rPr lang="en-US" altLang="ko-KR" sz="2000" b="1">
                <a:ea typeface="굴림" panose="020B0600000101010101" pitchFamily="34" charset="-127"/>
              </a:rPr>
              <a:t>An error-detecting code can detect only the types of errors for which it is designed; other types of errors may remain undetected</a:t>
            </a:r>
          </a:p>
        </p:txBody>
      </p:sp>
      <p:sp>
        <p:nvSpPr>
          <p:cNvPr id="11" name="Slide Number Placeholder 5">
            <a:extLst>
              <a:ext uri="{FF2B5EF4-FFF2-40B4-BE49-F238E27FC236}">
                <a16:creationId xmlns:a16="http://schemas.microsoft.com/office/drawing/2014/main" id="{C55FEB6A-22EA-49D3-A94C-CBDA61D375F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BB2FB7F4-9E9A-492C-86CB-1BB8354FED63}" type="slidenum">
              <a:rPr lang="en-US" altLang="ko-KR" sz="1400">
                <a:solidFill>
                  <a:srgbClr val="262699"/>
                </a:solidFill>
              </a:rPr>
              <a:pPr algn="r" eaLnBrk="1" latinLnBrk="1" hangingPunct="1">
                <a:defRPr/>
              </a:pPr>
              <a:t>10</a:t>
            </a:fld>
            <a:endParaRPr lang="en-US" altLang="ko-KR" sz="1400">
              <a:solidFill>
                <a:srgbClr val="262699"/>
              </a:solidFill>
            </a:endParaRPr>
          </a:p>
        </p:txBody>
      </p:sp>
    </p:spTree>
    <p:extLst>
      <p:ext uri="{BB962C8B-B14F-4D97-AF65-F5344CB8AC3E}">
        <p14:creationId xmlns:p14="http://schemas.microsoft.com/office/powerpoint/2010/main" val="80089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119CAAB8-BCE7-4C5D-B812-A805BE9B3229}"/>
              </a:ext>
            </a:extLst>
          </p:cNvPr>
          <p:cNvSpPr>
            <a:spLocks noGrp="1" noChangeArrowheads="1"/>
          </p:cNvSpPr>
          <p:nvPr>
            <p:ph type="title"/>
          </p:nvPr>
        </p:nvSpPr>
        <p:spPr/>
        <p:txBody>
          <a:bodyPr/>
          <a:lstStyle/>
          <a:p>
            <a:pPr eaLnBrk="1" hangingPunct="1">
              <a:defRPr/>
            </a:pPr>
            <a:r>
              <a:rPr lang="en-US" altLang="ko-KR"/>
              <a:t>Error Correction in Block Coding</a:t>
            </a:r>
          </a:p>
        </p:txBody>
      </p:sp>
      <p:sp>
        <p:nvSpPr>
          <p:cNvPr id="15363" name="Rectangle 3">
            <a:extLst>
              <a:ext uri="{FF2B5EF4-FFF2-40B4-BE49-F238E27FC236}">
                <a16:creationId xmlns:a16="http://schemas.microsoft.com/office/drawing/2014/main" id="{081ECF5A-25E7-4070-A058-1C4332E5F208}"/>
              </a:ext>
            </a:extLst>
          </p:cNvPr>
          <p:cNvSpPr>
            <a:spLocks noGrp="1" noChangeArrowheads="1"/>
          </p:cNvSpPr>
          <p:nvPr>
            <p:ph idx="1"/>
          </p:nvPr>
        </p:nvSpPr>
        <p:spPr>
          <a:xfrm>
            <a:off x="2422526" y="4724401"/>
            <a:ext cx="3457575" cy="936625"/>
          </a:xfrm>
        </p:spPr>
        <p:txBody>
          <a:bodyPr/>
          <a:lstStyle/>
          <a:p>
            <a:pPr algn="just" eaLnBrk="1" hangingPunct="1">
              <a:spcBef>
                <a:spcPct val="0"/>
              </a:spcBef>
            </a:pPr>
            <a:r>
              <a:rPr lang="en-US" altLang="ko-KR" sz="2000" b="1">
                <a:ea typeface="굴림" panose="020B0600000101010101" pitchFamily="34" charset="-127"/>
              </a:rPr>
              <a:t>Example:</a:t>
            </a:r>
            <a:r>
              <a:rPr lang="en-US" altLang="ko-KR" sz="2000" b="1" i="1">
                <a:ea typeface="굴림" panose="020B0600000101010101" pitchFamily="34" charset="-127"/>
              </a:rPr>
              <a:t> </a:t>
            </a:r>
          </a:p>
          <a:p>
            <a:pPr algn="just" eaLnBrk="1" hangingPunct="1">
              <a:spcBef>
                <a:spcPct val="0"/>
              </a:spcBef>
              <a:buFontTx/>
              <a:buNone/>
            </a:pPr>
            <a:r>
              <a:rPr lang="en-US" altLang="ko-KR" sz="2000">
                <a:ea typeface="굴림" panose="020B0600000101010101" pitchFamily="34" charset="-127"/>
              </a:rPr>
              <a:t>	Assume that k = 2 and r = 3 </a:t>
            </a:r>
          </a:p>
          <a:p>
            <a:pPr algn="just" eaLnBrk="1" hangingPunct="1">
              <a:spcBef>
                <a:spcPct val="0"/>
              </a:spcBef>
              <a:buFontTx/>
              <a:buNone/>
            </a:pPr>
            <a:r>
              <a:rPr lang="en-US" altLang="ko-KR" sz="2000">
                <a:ea typeface="굴림" panose="020B0600000101010101" pitchFamily="34" charset="-127"/>
              </a:rPr>
              <a:t>      n = 5 (Table 10.2)</a:t>
            </a:r>
          </a:p>
        </p:txBody>
      </p:sp>
      <p:pic>
        <p:nvPicPr>
          <p:cNvPr id="15364" name="Picture 6">
            <a:extLst>
              <a:ext uri="{FF2B5EF4-FFF2-40B4-BE49-F238E27FC236}">
                <a16:creationId xmlns:a16="http://schemas.microsoft.com/office/drawing/2014/main" id="{9E6BB7ED-E29E-4630-A75F-02926893E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714501"/>
            <a:ext cx="664368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7">
            <a:extLst>
              <a:ext uri="{FF2B5EF4-FFF2-40B4-BE49-F238E27FC236}">
                <a16:creationId xmlns:a16="http://schemas.microsoft.com/office/drawing/2014/main" id="{A063AC74-5666-4742-A459-8F52CF746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6" y="4629150"/>
            <a:ext cx="410527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a:extLst>
              <a:ext uri="{FF2B5EF4-FFF2-40B4-BE49-F238E27FC236}">
                <a16:creationId xmlns:a16="http://schemas.microsoft.com/office/drawing/2014/main" id="{67060F3B-4D77-4A48-BCCC-56C49DFCAED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9E2DC25-6FFA-4CA5-AF3E-80F0D4B99B36}" type="slidenum">
              <a:rPr lang="en-US" altLang="ko-KR" sz="1400">
                <a:solidFill>
                  <a:srgbClr val="262699"/>
                </a:solidFill>
              </a:rPr>
              <a:pPr algn="r" eaLnBrk="1" latinLnBrk="1" hangingPunct="1">
                <a:defRPr/>
              </a:pPr>
              <a:t>11</a:t>
            </a:fld>
            <a:endParaRPr lang="en-US" altLang="ko-KR" sz="1400">
              <a:solidFill>
                <a:srgbClr val="262699"/>
              </a:solidFill>
            </a:endParaRPr>
          </a:p>
        </p:txBody>
      </p:sp>
    </p:spTree>
    <p:extLst>
      <p:ext uri="{BB962C8B-B14F-4D97-AF65-F5344CB8AC3E}">
        <p14:creationId xmlns:p14="http://schemas.microsoft.com/office/powerpoint/2010/main" val="37256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B720FEA7-C355-48A0-B3E5-0ED89DDF669B}"/>
              </a:ext>
            </a:extLst>
          </p:cNvPr>
          <p:cNvSpPr>
            <a:spLocks noGrp="1" noChangeArrowheads="1"/>
          </p:cNvSpPr>
          <p:nvPr>
            <p:ph type="title"/>
          </p:nvPr>
        </p:nvSpPr>
        <p:spPr/>
        <p:txBody>
          <a:bodyPr/>
          <a:lstStyle/>
          <a:p>
            <a:pPr eaLnBrk="1" hangingPunct="1">
              <a:defRPr/>
            </a:pPr>
            <a:r>
              <a:rPr lang="en-US" altLang="ko-KR"/>
              <a:t>Error Correction: Example</a:t>
            </a:r>
          </a:p>
        </p:txBody>
      </p:sp>
      <p:sp>
        <p:nvSpPr>
          <p:cNvPr id="16387" name="Rectangle 3">
            <a:extLst>
              <a:ext uri="{FF2B5EF4-FFF2-40B4-BE49-F238E27FC236}">
                <a16:creationId xmlns:a16="http://schemas.microsoft.com/office/drawing/2014/main" id="{E499F148-A4B5-49B8-8C53-03A01AA592B4}"/>
              </a:ext>
            </a:extLst>
          </p:cNvPr>
          <p:cNvSpPr>
            <a:spLocks noGrp="1" noChangeArrowheads="1"/>
          </p:cNvSpPr>
          <p:nvPr>
            <p:ph idx="1"/>
          </p:nvPr>
        </p:nvSpPr>
        <p:spPr>
          <a:xfrm>
            <a:off x="2351089" y="1628776"/>
            <a:ext cx="7273925" cy="4176713"/>
          </a:xfrm>
        </p:spPr>
        <p:txBody>
          <a:bodyPr>
            <a:normAutofit lnSpcReduction="10000"/>
          </a:bodyPr>
          <a:lstStyle/>
          <a:p>
            <a:pPr>
              <a:spcBef>
                <a:spcPct val="0"/>
              </a:spcBef>
            </a:pPr>
            <a:r>
              <a:rPr lang="en-US" altLang="ko-KR" sz="2000">
                <a:ea typeface="굴림" panose="020B0600000101010101" pitchFamily="34" charset="-127"/>
              </a:rPr>
              <a:t>Assume the dataword is 01. The sender creates the codeword 01011. The codeword is corrupted during transmission, and 01001 is received. First, the receiver finds that the received codeword is not in the table. This means an error has occurred. The receiver, assuming that there is only 1 bit corrupted, uses the following strategy to guess the correct dataword</a:t>
            </a:r>
          </a:p>
          <a:p>
            <a:pPr>
              <a:spcBef>
                <a:spcPct val="0"/>
              </a:spcBef>
            </a:pPr>
            <a:endParaRPr lang="en-US" altLang="ko-KR" sz="2000">
              <a:ea typeface="굴림" panose="020B0600000101010101" pitchFamily="34" charset="-127"/>
            </a:endParaRPr>
          </a:p>
          <a:p>
            <a:pPr eaLnBrk="1" hangingPunct="1">
              <a:lnSpc>
                <a:spcPct val="90000"/>
              </a:lnSpc>
              <a:buFontTx/>
              <a:buNone/>
            </a:pPr>
            <a:r>
              <a:rPr lang="en-US" altLang="ko-KR" sz="1800">
                <a:ea typeface="굴림" panose="020B0600000101010101" pitchFamily="34" charset="-127"/>
              </a:rPr>
              <a:t> </a:t>
            </a:r>
            <a:r>
              <a:rPr lang="en-US" altLang="ko-KR" sz="2000" i="1">
                <a:ea typeface="굴림" panose="020B0600000101010101" pitchFamily="34" charset="-127"/>
              </a:rPr>
              <a:t>1. Comparing the received codeword with the first codeword in the table (01001 versus 00000), the receiver decides that the first codeword is not the one that was sent because there are two different bits.  (the same for third or fourth one in the table)</a:t>
            </a:r>
          </a:p>
          <a:p>
            <a:pPr eaLnBrk="1" hangingPunct="1">
              <a:lnSpc>
                <a:spcPct val="90000"/>
              </a:lnSpc>
              <a:buFontTx/>
              <a:buNone/>
            </a:pPr>
            <a:r>
              <a:rPr lang="en-US" altLang="ko-KR" sz="2000" i="1">
                <a:ea typeface="굴림" panose="020B0600000101010101" pitchFamily="34" charset="-127"/>
              </a:rPr>
              <a:t>2.</a:t>
            </a:r>
            <a:r>
              <a:rPr lang="en-US" altLang="ko-KR" sz="2000" i="1">
                <a:solidFill>
                  <a:schemeClr val="hlink"/>
                </a:solidFill>
                <a:ea typeface="굴림" panose="020B0600000101010101" pitchFamily="34" charset="-127"/>
              </a:rPr>
              <a:t>.</a:t>
            </a:r>
            <a:r>
              <a:rPr lang="en-US" altLang="ko-KR" sz="2000" i="1">
                <a:ea typeface="굴림" panose="020B0600000101010101" pitchFamily="34" charset="-127"/>
              </a:rPr>
              <a:t> The original codeword must be the second one in the table because this is the only one that differs from the received codeword by 1 bit. </a:t>
            </a:r>
            <a:endParaRPr lang="en-US" altLang="ko-KR" sz="2000">
              <a:ea typeface="굴림" panose="020B0600000101010101" pitchFamily="34" charset="-127"/>
            </a:endParaRPr>
          </a:p>
        </p:txBody>
      </p:sp>
      <p:sp>
        <p:nvSpPr>
          <p:cNvPr id="11" name="Slide Number Placeholder 5">
            <a:extLst>
              <a:ext uri="{FF2B5EF4-FFF2-40B4-BE49-F238E27FC236}">
                <a16:creationId xmlns:a16="http://schemas.microsoft.com/office/drawing/2014/main" id="{C14C7BE2-75DC-48FD-A76A-E1B164D4B440}"/>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752BD085-32BA-4854-A6BC-771047E53006}" type="slidenum">
              <a:rPr lang="en-US" altLang="ko-KR" sz="1400">
                <a:solidFill>
                  <a:srgbClr val="262699"/>
                </a:solidFill>
              </a:rPr>
              <a:pPr algn="r" eaLnBrk="1" latinLnBrk="1" hangingPunct="1">
                <a:defRPr/>
              </a:pPr>
              <a:t>12</a:t>
            </a:fld>
            <a:endParaRPr lang="en-US" altLang="ko-KR" sz="1400">
              <a:solidFill>
                <a:srgbClr val="262699"/>
              </a:solidFill>
            </a:endParaRPr>
          </a:p>
        </p:txBody>
      </p:sp>
    </p:spTree>
    <p:extLst>
      <p:ext uri="{BB962C8B-B14F-4D97-AF65-F5344CB8AC3E}">
        <p14:creationId xmlns:p14="http://schemas.microsoft.com/office/powerpoint/2010/main" val="177333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17CDB0F1-DFF5-4BF8-9F5E-BD0CFA48EFE6}"/>
              </a:ext>
            </a:extLst>
          </p:cNvPr>
          <p:cNvSpPr>
            <a:spLocks noGrp="1" noChangeArrowheads="1"/>
          </p:cNvSpPr>
          <p:nvPr>
            <p:ph type="title"/>
          </p:nvPr>
        </p:nvSpPr>
        <p:spPr/>
        <p:txBody>
          <a:bodyPr/>
          <a:lstStyle/>
          <a:p>
            <a:pPr eaLnBrk="1" hangingPunct="1">
              <a:defRPr/>
            </a:pPr>
            <a:r>
              <a:rPr lang="en-US" altLang="ko-KR"/>
              <a:t>Hamming Distance</a:t>
            </a:r>
          </a:p>
        </p:txBody>
      </p:sp>
      <p:sp>
        <p:nvSpPr>
          <p:cNvPr id="17411" name="Rectangle 3">
            <a:extLst>
              <a:ext uri="{FF2B5EF4-FFF2-40B4-BE49-F238E27FC236}">
                <a16:creationId xmlns:a16="http://schemas.microsoft.com/office/drawing/2014/main" id="{64CE5E57-BCE2-434E-A5B7-C7E48FBD296B}"/>
              </a:ext>
            </a:extLst>
          </p:cNvPr>
          <p:cNvSpPr>
            <a:spLocks noGrp="1" noChangeArrowheads="1"/>
          </p:cNvSpPr>
          <p:nvPr>
            <p:ph idx="1"/>
          </p:nvPr>
        </p:nvSpPr>
        <p:spPr>
          <a:xfrm>
            <a:off x="2351089" y="1628775"/>
            <a:ext cx="7273925" cy="2592388"/>
          </a:xfrm>
        </p:spPr>
        <p:txBody>
          <a:bodyPr/>
          <a:lstStyle/>
          <a:p>
            <a:pPr>
              <a:spcBef>
                <a:spcPct val="0"/>
              </a:spcBef>
            </a:pPr>
            <a:r>
              <a:rPr lang="en-US" altLang="ko-KR" sz="2000">
                <a:ea typeface="굴림" panose="020B0600000101010101" pitchFamily="34" charset="-127"/>
              </a:rPr>
              <a:t>The </a:t>
            </a:r>
            <a:r>
              <a:rPr lang="en-US" altLang="ko-KR" sz="2000" b="1">
                <a:ea typeface="굴림" panose="020B0600000101010101" pitchFamily="34" charset="-127"/>
              </a:rPr>
              <a:t>Hamming distance</a:t>
            </a:r>
            <a:r>
              <a:rPr lang="en-US" altLang="ko-KR" sz="2000">
                <a:ea typeface="굴림" panose="020B0600000101010101" pitchFamily="34" charset="-127"/>
              </a:rPr>
              <a:t> between two words is the number of differences between corresponding bits.</a:t>
            </a:r>
          </a:p>
          <a:p>
            <a:pPr algn="just">
              <a:spcBef>
                <a:spcPct val="0"/>
              </a:spcBef>
            </a:pPr>
            <a:r>
              <a:rPr lang="en-US" altLang="ko-KR" sz="2000">
                <a:ea typeface="굴림" panose="020B0600000101010101" pitchFamily="34" charset="-127"/>
              </a:rPr>
              <a:t>Example: Hamming distance d(10101, 11110) is 3</a:t>
            </a:r>
          </a:p>
          <a:p>
            <a:pPr algn="just">
              <a:spcBef>
                <a:spcPct val="0"/>
              </a:spcBef>
            </a:pPr>
            <a:endParaRPr lang="en-US" altLang="ko-KR" sz="2000">
              <a:ea typeface="굴림" panose="020B0600000101010101" pitchFamily="34" charset="-127"/>
            </a:endParaRPr>
          </a:p>
          <a:p>
            <a:pPr>
              <a:spcBef>
                <a:spcPct val="0"/>
              </a:spcBef>
            </a:pPr>
            <a:r>
              <a:rPr lang="en-US" altLang="ko-KR" sz="2000">
                <a:ea typeface="굴림" panose="020B0600000101010101" pitchFamily="34" charset="-127"/>
              </a:rPr>
              <a:t>The </a:t>
            </a:r>
            <a:r>
              <a:rPr lang="en-US" altLang="ko-KR" sz="2000" b="1">
                <a:ea typeface="굴림" panose="020B0600000101010101" pitchFamily="34" charset="-127"/>
              </a:rPr>
              <a:t>minimum Hamming distance</a:t>
            </a:r>
            <a:r>
              <a:rPr lang="en-US" altLang="ko-KR" sz="2000">
                <a:ea typeface="굴림" panose="020B0600000101010101" pitchFamily="34" charset="-127"/>
              </a:rPr>
              <a:t> is the smallest Hamming distance between all possible pairs in a set of words</a:t>
            </a:r>
          </a:p>
          <a:p>
            <a:pPr>
              <a:spcBef>
                <a:spcPct val="0"/>
              </a:spcBef>
            </a:pPr>
            <a:r>
              <a:rPr lang="en-US" altLang="ko-KR" sz="2000">
                <a:ea typeface="굴림" panose="020B0600000101010101" pitchFamily="34" charset="-127"/>
              </a:rPr>
              <a:t>Example for Table 10.1</a:t>
            </a:r>
          </a:p>
          <a:p>
            <a:pPr lvl="1">
              <a:spcBef>
                <a:spcPct val="0"/>
              </a:spcBef>
              <a:buFontTx/>
              <a:buNone/>
            </a:pPr>
            <a:r>
              <a:rPr lang="en-US" altLang="ko-KR" sz="2000">
                <a:ea typeface="굴림" panose="020B0600000101010101" pitchFamily="34" charset="-127"/>
              </a:rPr>
              <a:t>	- d</a:t>
            </a:r>
            <a:r>
              <a:rPr lang="en-US" altLang="ko-KR" sz="2000" baseline="-25000">
                <a:ea typeface="굴림" panose="020B0600000101010101" pitchFamily="34" charset="-127"/>
              </a:rPr>
              <a:t>min</a:t>
            </a:r>
            <a:r>
              <a:rPr lang="en-US" altLang="ko-KR" sz="2000">
                <a:ea typeface="굴림" panose="020B0600000101010101" pitchFamily="34" charset="-127"/>
              </a:rPr>
              <a:t> = 2</a:t>
            </a:r>
          </a:p>
          <a:p>
            <a:pPr>
              <a:spcBef>
                <a:spcPct val="0"/>
              </a:spcBef>
            </a:pPr>
            <a:endParaRPr lang="en-US" altLang="ko-KR" sz="2000">
              <a:ea typeface="굴림" panose="020B0600000101010101" pitchFamily="34" charset="-127"/>
            </a:endParaRPr>
          </a:p>
          <a:p>
            <a:pPr>
              <a:spcBef>
                <a:spcPct val="0"/>
              </a:spcBef>
            </a:pPr>
            <a:endParaRPr lang="en-US" altLang="ko-KR" sz="2000">
              <a:ea typeface="굴림" panose="020B0600000101010101" pitchFamily="34" charset="-127"/>
            </a:endParaRPr>
          </a:p>
        </p:txBody>
      </p:sp>
      <p:pic>
        <p:nvPicPr>
          <p:cNvPr id="17412" name="Picture 4">
            <a:extLst>
              <a:ext uri="{FF2B5EF4-FFF2-40B4-BE49-F238E27FC236}">
                <a16:creationId xmlns:a16="http://schemas.microsoft.com/office/drawing/2014/main" id="{BE1524C9-31EF-4142-912C-9073CFF2B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4581525"/>
            <a:ext cx="7131050" cy="5349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35238ECC-D963-4E59-B739-87DB71BC88B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7FDD48EF-6B21-42FD-93D4-E354879F6588}" type="slidenum">
              <a:rPr lang="en-US" altLang="ko-KR" sz="1400">
                <a:solidFill>
                  <a:srgbClr val="262699"/>
                </a:solidFill>
              </a:rPr>
              <a:pPr algn="r" eaLnBrk="1" latinLnBrk="1" hangingPunct="1">
                <a:defRPr/>
              </a:pPr>
              <a:t>13</a:t>
            </a:fld>
            <a:endParaRPr lang="en-US" altLang="ko-KR" sz="1400">
              <a:solidFill>
                <a:srgbClr val="262699"/>
              </a:solidFill>
            </a:endParaRPr>
          </a:p>
        </p:txBody>
      </p:sp>
    </p:spTree>
    <p:extLst>
      <p:ext uri="{BB962C8B-B14F-4D97-AF65-F5344CB8AC3E}">
        <p14:creationId xmlns:p14="http://schemas.microsoft.com/office/powerpoint/2010/main" val="212248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06DF9758-6D5D-471A-8467-13D0B13781E3}"/>
              </a:ext>
            </a:extLst>
          </p:cNvPr>
          <p:cNvSpPr>
            <a:spLocks noGrp="1" noChangeArrowheads="1"/>
          </p:cNvSpPr>
          <p:nvPr>
            <p:ph type="title"/>
          </p:nvPr>
        </p:nvSpPr>
        <p:spPr>
          <a:xfrm>
            <a:off x="2452688" y="428625"/>
            <a:ext cx="7143750" cy="1143000"/>
          </a:xfrm>
        </p:spPr>
        <p:txBody>
          <a:bodyPr/>
          <a:lstStyle/>
          <a:p>
            <a:pPr eaLnBrk="1" hangingPunct="1">
              <a:defRPr/>
            </a:pPr>
            <a:r>
              <a:rPr lang="en-US" altLang="ko-KR" dirty="0"/>
              <a:t>Hamming Distance</a:t>
            </a:r>
          </a:p>
        </p:txBody>
      </p:sp>
      <p:sp>
        <p:nvSpPr>
          <p:cNvPr id="18435" name="Rectangle 3">
            <a:extLst>
              <a:ext uri="{FF2B5EF4-FFF2-40B4-BE49-F238E27FC236}">
                <a16:creationId xmlns:a16="http://schemas.microsoft.com/office/drawing/2014/main" id="{0A4A00AF-200E-438E-A862-0AE8B2D842B7}"/>
              </a:ext>
            </a:extLst>
          </p:cNvPr>
          <p:cNvSpPr>
            <a:spLocks noGrp="1" noChangeArrowheads="1"/>
          </p:cNvSpPr>
          <p:nvPr>
            <p:ph idx="1"/>
          </p:nvPr>
        </p:nvSpPr>
        <p:spPr>
          <a:xfrm>
            <a:off x="2351088" y="1484314"/>
            <a:ext cx="7745412" cy="4465637"/>
          </a:xfrm>
        </p:spPr>
        <p:txBody>
          <a:bodyPr/>
          <a:lstStyle/>
          <a:p>
            <a:pPr>
              <a:spcBef>
                <a:spcPct val="0"/>
              </a:spcBef>
            </a:pPr>
            <a:r>
              <a:rPr lang="en-US" altLang="ko-KR" sz="2000">
                <a:ea typeface="굴림" panose="020B0600000101010101" pitchFamily="34" charset="-127"/>
              </a:rPr>
              <a:t>Three parameters to define the coding schemes</a:t>
            </a:r>
          </a:p>
          <a:p>
            <a:pPr lvl="1">
              <a:spcBef>
                <a:spcPct val="0"/>
              </a:spcBef>
            </a:pPr>
            <a:r>
              <a:rPr lang="en-US" altLang="ko-KR" sz="2000">
                <a:ea typeface="굴림" panose="020B0600000101010101" pitchFamily="34" charset="-127"/>
              </a:rPr>
              <a:t>Codeword size </a:t>
            </a:r>
            <a:r>
              <a:rPr lang="en-US" altLang="ko-KR" sz="2000" i="1">
                <a:ea typeface="굴림" panose="020B0600000101010101" pitchFamily="34" charset="-127"/>
              </a:rPr>
              <a:t>n</a:t>
            </a:r>
          </a:p>
          <a:p>
            <a:pPr lvl="1">
              <a:spcBef>
                <a:spcPct val="0"/>
              </a:spcBef>
            </a:pPr>
            <a:r>
              <a:rPr lang="en-US" altLang="ko-KR" sz="2000">
                <a:ea typeface="굴림" panose="020B0600000101010101" pitchFamily="34" charset="-127"/>
              </a:rPr>
              <a:t>Dataword size </a:t>
            </a:r>
            <a:r>
              <a:rPr lang="en-US" altLang="ko-KR" sz="2000" i="1">
                <a:ea typeface="굴림" panose="020B0600000101010101" pitchFamily="34" charset="-127"/>
              </a:rPr>
              <a:t>k</a:t>
            </a:r>
          </a:p>
          <a:p>
            <a:pPr lvl="1">
              <a:spcBef>
                <a:spcPct val="0"/>
              </a:spcBef>
            </a:pPr>
            <a:r>
              <a:rPr lang="en-US" altLang="ko-KR" sz="2000">
                <a:ea typeface="굴림" panose="020B0600000101010101" pitchFamily="34" charset="-127"/>
              </a:rPr>
              <a:t>The minimum Hamming distance </a:t>
            </a:r>
            <a:r>
              <a:rPr lang="en-US" altLang="ko-KR" sz="2000" i="1">
                <a:ea typeface="굴림" panose="020B0600000101010101" pitchFamily="34" charset="-127"/>
              </a:rPr>
              <a:t>d</a:t>
            </a:r>
            <a:r>
              <a:rPr lang="en-US" altLang="ko-KR" sz="2000" i="1" baseline="-25000">
                <a:ea typeface="굴림" panose="020B0600000101010101" pitchFamily="34" charset="-127"/>
              </a:rPr>
              <a:t>min</a:t>
            </a:r>
          </a:p>
          <a:p>
            <a:pPr lvl="1">
              <a:spcBef>
                <a:spcPct val="0"/>
              </a:spcBef>
            </a:pPr>
            <a:endParaRPr lang="en-US" altLang="ko-KR" sz="2000" i="1" baseline="-25000">
              <a:ea typeface="굴림" panose="020B0600000101010101" pitchFamily="34" charset="-127"/>
            </a:endParaRPr>
          </a:p>
          <a:p>
            <a:pPr>
              <a:spcBef>
                <a:spcPct val="0"/>
              </a:spcBef>
            </a:pPr>
            <a:r>
              <a:rPr lang="en-US" altLang="ko-KR" sz="2000">
                <a:ea typeface="굴림" panose="020B0600000101010101" pitchFamily="34" charset="-127"/>
              </a:rPr>
              <a:t>Coding scheme </a:t>
            </a:r>
            <a:r>
              <a:rPr lang="en-US" altLang="ko-KR" sz="2000" i="1">
                <a:ea typeface="굴림" panose="020B0600000101010101" pitchFamily="34" charset="-127"/>
              </a:rPr>
              <a:t>C(n, k)</a:t>
            </a:r>
            <a:r>
              <a:rPr lang="en-US" altLang="ko-KR" sz="2000">
                <a:ea typeface="굴림" panose="020B0600000101010101" pitchFamily="34" charset="-127"/>
              </a:rPr>
              <a:t> with a separate expression for </a:t>
            </a:r>
            <a:r>
              <a:rPr lang="en-US" altLang="ko-KR" sz="2000" i="1">
                <a:ea typeface="굴림" panose="020B0600000101010101" pitchFamily="34" charset="-127"/>
              </a:rPr>
              <a:t>d</a:t>
            </a:r>
            <a:r>
              <a:rPr lang="en-US" altLang="ko-KR" sz="2000" i="1" baseline="-25000">
                <a:ea typeface="굴림" panose="020B0600000101010101" pitchFamily="34" charset="-127"/>
              </a:rPr>
              <a:t>min</a:t>
            </a:r>
          </a:p>
          <a:p>
            <a:pPr>
              <a:spcBef>
                <a:spcPct val="0"/>
              </a:spcBef>
            </a:pPr>
            <a:endParaRPr lang="en-US" altLang="ko-KR" sz="2000" i="1" baseline="-25000">
              <a:ea typeface="굴림" panose="020B0600000101010101" pitchFamily="34" charset="-127"/>
            </a:endParaRPr>
          </a:p>
          <a:p>
            <a:pPr>
              <a:spcBef>
                <a:spcPct val="0"/>
              </a:spcBef>
            </a:pPr>
            <a:r>
              <a:rPr lang="en-US" altLang="ko-KR" sz="2000">
                <a:ea typeface="굴림" panose="020B0600000101010101" pitchFamily="34" charset="-127"/>
              </a:rPr>
              <a:t>Hamming distance and error</a:t>
            </a:r>
          </a:p>
          <a:p>
            <a:pPr lvl="1" eaLnBrk="1" hangingPunct="1">
              <a:lnSpc>
                <a:spcPct val="80000"/>
              </a:lnSpc>
            </a:pPr>
            <a:r>
              <a:rPr lang="en-US" altLang="ko-KR" sz="2000">
                <a:ea typeface="굴림" panose="020B0600000101010101" pitchFamily="34" charset="-127"/>
              </a:rPr>
              <a:t>Hamming distance between the received codeword and the sent codeword is the number of bits that are corrupted </a:t>
            </a:r>
          </a:p>
          <a:p>
            <a:pPr lvl="1" eaLnBrk="1" hangingPunct="1">
              <a:lnSpc>
                <a:spcPct val="80000"/>
              </a:lnSpc>
            </a:pPr>
            <a:endParaRPr lang="en-US" altLang="ko-KR" sz="2000">
              <a:ea typeface="굴림" panose="020B0600000101010101" pitchFamily="34" charset="-127"/>
            </a:endParaRPr>
          </a:p>
          <a:p>
            <a:pPr>
              <a:spcBef>
                <a:spcPct val="0"/>
              </a:spcBef>
            </a:pPr>
            <a:r>
              <a:rPr lang="en-US" altLang="ko-KR" sz="2000">
                <a:ea typeface="굴림" panose="020B0600000101010101" pitchFamily="34" charset="-127"/>
              </a:rPr>
              <a:t>Minimum distance for error detection</a:t>
            </a:r>
          </a:p>
          <a:p>
            <a:pPr lvl="1" eaLnBrk="1" hangingPunct="1">
              <a:lnSpc>
                <a:spcPct val="80000"/>
              </a:lnSpc>
            </a:pPr>
            <a:r>
              <a:rPr lang="en-US" altLang="ko-KR" sz="2000">
                <a:ea typeface="굴림" panose="020B0600000101010101" pitchFamily="34" charset="-127"/>
              </a:rPr>
              <a:t>To guarantee the detection of up to s errors in all cases, the minimum Hamming distance in a block code must be        </a:t>
            </a:r>
          </a:p>
          <a:p>
            <a:pPr lvl="1" eaLnBrk="1" hangingPunct="1">
              <a:lnSpc>
                <a:spcPct val="80000"/>
              </a:lnSpc>
              <a:buFont typeface="Wingdings" panose="05000000000000000000" pitchFamily="2" charset="2"/>
              <a:buNone/>
            </a:pPr>
            <a:r>
              <a:rPr lang="en-US" altLang="ko-KR" sz="2000">
                <a:ea typeface="굴림" panose="020B0600000101010101" pitchFamily="34" charset="-127"/>
              </a:rPr>
              <a:t>    </a:t>
            </a:r>
            <a:r>
              <a:rPr lang="en-US" altLang="ko-KR" sz="2000" i="1">
                <a:ea typeface="굴림" panose="020B0600000101010101" pitchFamily="34" charset="-127"/>
              </a:rPr>
              <a:t>d</a:t>
            </a:r>
            <a:r>
              <a:rPr lang="en-US" altLang="ko-KR" sz="2000" i="1" baseline="-25000">
                <a:ea typeface="굴림" panose="020B0600000101010101" pitchFamily="34" charset="-127"/>
              </a:rPr>
              <a:t>min</a:t>
            </a:r>
            <a:r>
              <a:rPr lang="en-US" altLang="ko-KR" sz="2000" i="1">
                <a:ea typeface="굴림" panose="020B0600000101010101" pitchFamily="34" charset="-127"/>
              </a:rPr>
              <a:t> = s + 1</a:t>
            </a:r>
            <a:r>
              <a:rPr lang="en-US" altLang="ko-KR" sz="2000">
                <a:ea typeface="굴림" panose="020B0600000101010101" pitchFamily="34" charset="-127"/>
              </a:rPr>
              <a:t>.</a:t>
            </a:r>
          </a:p>
          <a:p>
            <a:pPr lvl="1">
              <a:spcBef>
                <a:spcPct val="0"/>
              </a:spcBef>
              <a:buFontTx/>
              <a:buChar char="•"/>
            </a:pPr>
            <a:endParaRPr lang="en-US" altLang="ko-KR" sz="2000">
              <a:ea typeface="굴림" panose="020B0600000101010101" pitchFamily="34" charset="-127"/>
            </a:endParaRPr>
          </a:p>
          <a:p>
            <a:pPr>
              <a:spcBef>
                <a:spcPct val="0"/>
              </a:spcBef>
            </a:pPr>
            <a:endParaRPr lang="en-US" altLang="ko-KR" sz="2000">
              <a:ea typeface="굴림" panose="020B0600000101010101" pitchFamily="34" charset="-127"/>
            </a:endParaRPr>
          </a:p>
        </p:txBody>
      </p:sp>
      <p:sp>
        <p:nvSpPr>
          <p:cNvPr id="11" name="Slide Number Placeholder 5">
            <a:extLst>
              <a:ext uri="{FF2B5EF4-FFF2-40B4-BE49-F238E27FC236}">
                <a16:creationId xmlns:a16="http://schemas.microsoft.com/office/drawing/2014/main" id="{56056D8F-EA12-4081-B13E-CC0A1E9C001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32785CDC-EC24-4043-B63E-C4D773545D3D}" type="slidenum">
              <a:rPr lang="en-US" altLang="ko-KR" sz="1400">
                <a:solidFill>
                  <a:srgbClr val="262699"/>
                </a:solidFill>
              </a:rPr>
              <a:pPr algn="r" eaLnBrk="1" latinLnBrk="1" hangingPunct="1">
                <a:defRPr/>
              </a:pPr>
              <a:t>14</a:t>
            </a:fld>
            <a:endParaRPr lang="en-US" altLang="ko-KR" sz="1400">
              <a:solidFill>
                <a:srgbClr val="262699"/>
              </a:solidFill>
            </a:endParaRPr>
          </a:p>
        </p:txBody>
      </p:sp>
    </p:spTree>
    <p:extLst>
      <p:ext uri="{BB962C8B-B14F-4D97-AF65-F5344CB8AC3E}">
        <p14:creationId xmlns:p14="http://schemas.microsoft.com/office/powerpoint/2010/main" val="408146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BFF0BB5A-C0F0-49A9-B90E-7181961C5F03}"/>
              </a:ext>
            </a:extLst>
          </p:cNvPr>
          <p:cNvSpPr>
            <a:spLocks noGrp="1" noChangeArrowheads="1"/>
          </p:cNvSpPr>
          <p:nvPr>
            <p:ph type="title"/>
          </p:nvPr>
        </p:nvSpPr>
        <p:spPr>
          <a:xfrm>
            <a:off x="2166938" y="428625"/>
            <a:ext cx="7772400" cy="1143000"/>
          </a:xfrm>
        </p:spPr>
        <p:txBody>
          <a:bodyPr>
            <a:normAutofit fontScale="90000"/>
          </a:bodyPr>
          <a:lstStyle/>
          <a:p>
            <a:pPr eaLnBrk="1" hangingPunct="1">
              <a:defRPr/>
            </a:pPr>
            <a:r>
              <a:rPr lang="en-US" altLang="ko-KR" dirty="0"/>
              <a:t>Minimum Hamming Distance: Example</a:t>
            </a:r>
          </a:p>
        </p:txBody>
      </p:sp>
      <p:sp>
        <p:nvSpPr>
          <p:cNvPr id="19459" name="Rectangle 3">
            <a:extLst>
              <a:ext uri="{FF2B5EF4-FFF2-40B4-BE49-F238E27FC236}">
                <a16:creationId xmlns:a16="http://schemas.microsoft.com/office/drawing/2014/main" id="{A0F065C3-87AE-4012-83ED-1CBF0996A8CB}"/>
              </a:ext>
            </a:extLst>
          </p:cNvPr>
          <p:cNvSpPr>
            <a:spLocks noGrp="1" noChangeArrowheads="1"/>
          </p:cNvSpPr>
          <p:nvPr>
            <p:ph idx="1"/>
          </p:nvPr>
        </p:nvSpPr>
        <p:spPr>
          <a:xfrm>
            <a:off x="2351089" y="1628775"/>
            <a:ext cx="7273925" cy="3887788"/>
          </a:xfrm>
        </p:spPr>
        <p:txBody>
          <a:bodyPr/>
          <a:lstStyle/>
          <a:p>
            <a:pPr>
              <a:spcBef>
                <a:spcPct val="0"/>
              </a:spcBef>
            </a:pPr>
            <a:r>
              <a:rPr lang="en-US" altLang="ko-KR" sz="2000">
                <a:ea typeface="굴림" panose="020B0600000101010101" pitchFamily="34" charset="-127"/>
              </a:rPr>
              <a:t>The minimum Hamming distance in Table 10.1 is 2. This code guarantees detection of only a single error.</a:t>
            </a:r>
            <a:r>
              <a:rPr lang="en-US" altLang="ko-KR" sz="2000" i="1">
                <a:ea typeface="굴림" panose="020B0600000101010101" pitchFamily="34" charset="-127"/>
              </a:rPr>
              <a:t> </a:t>
            </a:r>
          </a:p>
          <a:p>
            <a:pPr>
              <a:spcBef>
                <a:spcPct val="0"/>
              </a:spcBef>
              <a:buFontTx/>
              <a:buNone/>
            </a:pPr>
            <a:r>
              <a:rPr lang="en-US" altLang="ko-KR" sz="2000" i="1">
                <a:ea typeface="굴림" panose="020B0600000101010101" pitchFamily="34" charset="-127"/>
              </a:rPr>
              <a:t>	For example, if the third codeword (101) is sent and one error occurs, the received codeword does not match any valid codeword. If two errors occur, however, the received codeword may match a valid codeword and the errors are not detected.</a:t>
            </a:r>
          </a:p>
          <a:p>
            <a:pPr eaLnBrk="1" hangingPunct="1">
              <a:lnSpc>
                <a:spcPct val="80000"/>
              </a:lnSpc>
            </a:pPr>
            <a:endParaRPr lang="en-US" altLang="ko-KR" sz="2000" i="1">
              <a:ea typeface="굴림" panose="020B0600000101010101" pitchFamily="34" charset="-127"/>
            </a:endParaRPr>
          </a:p>
          <a:p>
            <a:pPr eaLnBrk="1" hangingPunct="1">
              <a:lnSpc>
                <a:spcPct val="80000"/>
              </a:lnSpc>
            </a:pPr>
            <a:r>
              <a:rPr lang="en-US" altLang="ko-KR" sz="2000">
                <a:ea typeface="굴림" panose="020B0600000101010101" pitchFamily="34" charset="-127"/>
              </a:rPr>
              <a:t>In Table 10.2, it has d</a:t>
            </a:r>
            <a:r>
              <a:rPr lang="en-US" altLang="ko-KR" sz="2000" baseline="-25000">
                <a:ea typeface="굴림" panose="020B0600000101010101" pitchFamily="34" charset="-127"/>
              </a:rPr>
              <a:t>min</a:t>
            </a:r>
            <a:r>
              <a:rPr lang="en-US" altLang="ko-KR" sz="2000">
                <a:ea typeface="굴림" panose="020B0600000101010101" pitchFamily="34" charset="-127"/>
              </a:rPr>
              <a:t> = 3. This code can detect up to two errors. </a:t>
            </a:r>
          </a:p>
          <a:p>
            <a:pPr eaLnBrk="1" hangingPunct="1">
              <a:lnSpc>
                <a:spcPct val="80000"/>
              </a:lnSpc>
              <a:buFontTx/>
              <a:buNone/>
            </a:pPr>
            <a:r>
              <a:rPr lang="en-US" altLang="ko-KR" sz="2000" i="1">
                <a:ea typeface="굴림" panose="020B0600000101010101" pitchFamily="34" charset="-127"/>
              </a:rPr>
              <a:t>	When any of the valid codewords is sent, two errors create a codeword which is not in the table of valid codewords. The receiver cannot be fooled. However, some combinations of three errors change a valid codeword to another valid codeword. The receiver accepts the received codeword and the errors are undetected.</a:t>
            </a:r>
          </a:p>
          <a:p>
            <a:pPr>
              <a:spcBef>
                <a:spcPct val="0"/>
              </a:spcBef>
              <a:buFontTx/>
              <a:buNone/>
            </a:pPr>
            <a:endParaRPr lang="en-US" altLang="ko-KR" sz="2000" i="1">
              <a:ea typeface="굴림" panose="020B0600000101010101" pitchFamily="34" charset="-127"/>
            </a:endParaRPr>
          </a:p>
        </p:txBody>
      </p:sp>
      <p:sp>
        <p:nvSpPr>
          <p:cNvPr id="11" name="Slide Number Placeholder 5">
            <a:extLst>
              <a:ext uri="{FF2B5EF4-FFF2-40B4-BE49-F238E27FC236}">
                <a16:creationId xmlns:a16="http://schemas.microsoft.com/office/drawing/2014/main" id="{7429FB50-93FF-46EF-96B9-17DE3C79634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9BB82352-B62B-49C4-A0B5-FE74A93447EA}" type="slidenum">
              <a:rPr lang="en-US" altLang="ko-KR" sz="1400">
                <a:solidFill>
                  <a:srgbClr val="262699"/>
                </a:solidFill>
              </a:rPr>
              <a:pPr algn="r" eaLnBrk="1" latinLnBrk="1" hangingPunct="1">
                <a:defRPr/>
              </a:pPr>
              <a:t>15</a:t>
            </a:fld>
            <a:endParaRPr lang="en-US" altLang="ko-KR" sz="1400">
              <a:solidFill>
                <a:srgbClr val="262699"/>
              </a:solidFill>
            </a:endParaRPr>
          </a:p>
        </p:txBody>
      </p:sp>
    </p:spTree>
    <p:extLst>
      <p:ext uri="{BB962C8B-B14F-4D97-AF65-F5344CB8AC3E}">
        <p14:creationId xmlns:p14="http://schemas.microsoft.com/office/powerpoint/2010/main" val="425501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FEE3CA73-8D49-44B2-8241-27AB36702321}"/>
              </a:ext>
            </a:extLst>
          </p:cNvPr>
          <p:cNvSpPr>
            <a:spLocks noGrp="1" noChangeArrowheads="1"/>
          </p:cNvSpPr>
          <p:nvPr>
            <p:ph type="title"/>
          </p:nvPr>
        </p:nvSpPr>
        <p:spPr/>
        <p:txBody>
          <a:bodyPr/>
          <a:lstStyle/>
          <a:p>
            <a:pPr eaLnBrk="1" hangingPunct="1">
              <a:defRPr/>
            </a:pPr>
            <a:r>
              <a:rPr lang="en-US" altLang="ko-KR" sz="3200"/>
              <a:t>Geometric Concept for Finding d</a:t>
            </a:r>
            <a:r>
              <a:rPr lang="en-US" altLang="ko-KR" sz="3200" baseline="-25000"/>
              <a:t>min  </a:t>
            </a:r>
            <a:r>
              <a:rPr lang="en-US" altLang="ko-KR" sz="3200"/>
              <a:t>for Error Detection</a:t>
            </a:r>
          </a:p>
        </p:txBody>
      </p:sp>
      <p:sp>
        <p:nvSpPr>
          <p:cNvPr id="20483" name="Rectangle 6">
            <a:extLst>
              <a:ext uri="{FF2B5EF4-FFF2-40B4-BE49-F238E27FC236}">
                <a16:creationId xmlns:a16="http://schemas.microsoft.com/office/drawing/2014/main" id="{CD8DCB20-F7AB-4E6A-A10A-EC8D15F2074E}"/>
              </a:ext>
            </a:extLst>
          </p:cNvPr>
          <p:cNvSpPr>
            <a:spLocks noGrp="1" noChangeArrowheads="1"/>
          </p:cNvSpPr>
          <p:nvPr>
            <p:ph idx="1"/>
          </p:nvPr>
        </p:nvSpPr>
        <p:spPr>
          <a:xfrm>
            <a:off x="2351089" y="1771651"/>
            <a:ext cx="7273925" cy="720725"/>
          </a:xfrm>
        </p:spPr>
        <p:txBody>
          <a:bodyPr>
            <a:normAutofit fontScale="92500" lnSpcReduction="20000"/>
          </a:bodyPr>
          <a:lstStyle/>
          <a:p>
            <a:pPr eaLnBrk="1" hangingPunct="1"/>
            <a:r>
              <a:rPr lang="en-US" altLang="ko-KR">
                <a:ea typeface="굴림" panose="020B0600000101010101" pitchFamily="34" charset="-127"/>
              </a:rPr>
              <a:t>d</a:t>
            </a:r>
            <a:r>
              <a:rPr lang="en-US" altLang="ko-KR" baseline="-25000">
                <a:ea typeface="굴림" panose="020B0600000101010101" pitchFamily="34" charset="-127"/>
              </a:rPr>
              <a:t>min</a:t>
            </a:r>
            <a:r>
              <a:rPr lang="en-US" altLang="ko-KR">
                <a:ea typeface="굴림" panose="020B0600000101010101" pitchFamily="34" charset="-127"/>
              </a:rPr>
              <a:t> must be an integer greater than s: that is,  d</a:t>
            </a:r>
            <a:r>
              <a:rPr lang="en-US" altLang="ko-KR" baseline="-25000">
                <a:ea typeface="굴림" panose="020B0600000101010101" pitchFamily="34" charset="-127"/>
              </a:rPr>
              <a:t>min </a:t>
            </a:r>
            <a:r>
              <a:rPr lang="en-US" altLang="ko-KR">
                <a:ea typeface="굴림" panose="020B0600000101010101" pitchFamily="34" charset="-127"/>
              </a:rPr>
              <a:t>= s + 1.</a:t>
            </a:r>
          </a:p>
          <a:p>
            <a:pPr lvl="1" eaLnBrk="1" hangingPunct="1">
              <a:lnSpc>
                <a:spcPct val="80000"/>
              </a:lnSpc>
            </a:pPr>
            <a:endParaRPr lang="en-US" altLang="ko-KR">
              <a:ea typeface="굴림" panose="020B0600000101010101" pitchFamily="34" charset="-127"/>
            </a:endParaRPr>
          </a:p>
          <a:p>
            <a:pPr>
              <a:spcBef>
                <a:spcPct val="0"/>
              </a:spcBef>
            </a:pPr>
            <a:endParaRPr lang="en-US" altLang="ko-KR" sz="2000">
              <a:ea typeface="굴림" panose="020B0600000101010101" pitchFamily="34" charset="-127"/>
            </a:endParaRPr>
          </a:p>
        </p:txBody>
      </p:sp>
      <p:pic>
        <p:nvPicPr>
          <p:cNvPr id="20484" name="Picture 5">
            <a:extLst>
              <a:ext uri="{FF2B5EF4-FFF2-40B4-BE49-F238E27FC236}">
                <a16:creationId xmlns:a16="http://schemas.microsoft.com/office/drawing/2014/main" id="{FB330CC0-9F01-4EBB-A9AE-93E12A9F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6" y="3141664"/>
            <a:ext cx="63849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E457BA1D-C8C6-4E0C-9EA9-87949947D201}"/>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27FDE1AE-D820-42A5-9FF7-7CC5C10A3E3F}" type="slidenum">
              <a:rPr lang="en-US" altLang="ko-KR" sz="1400">
                <a:solidFill>
                  <a:srgbClr val="262699"/>
                </a:solidFill>
              </a:rPr>
              <a:pPr algn="r" eaLnBrk="1" latinLnBrk="1" hangingPunct="1">
                <a:defRPr/>
              </a:pPr>
              <a:t>16</a:t>
            </a:fld>
            <a:endParaRPr lang="en-US" altLang="ko-KR" sz="1400">
              <a:solidFill>
                <a:srgbClr val="262699"/>
              </a:solidFill>
            </a:endParaRPr>
          </a:p>
        </p:txBody>
      </p:sp>
    </p:spTree>
    <p:extLst>
      <p:ext uri="{BB962C8B-B14F-4D97-AF65-F5344CB8AC3E}">
        <p14:creationId xmlns:p14="http://schemas.microsoft.com/office/powerpoint/2010/main" val="769464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2607FF18-8C38-4AE5-8CB8-3186EF3A5F4D}"/>
              </a:ext>
            </a:extLst>
          </p:cNvPr>
          <p:cNvSpPr>
            <a:spLocks noGrp="1" noChangeArrowheads="1"/>
          </p:cNvSpPr>
          <p:nvPr>
            <p:ph type="title"/>
          </p:nvPr>
        </p:nvSpPr>
        <p:spPr/>
        <p:txBody>
          <a:bodyPr/>
          <a:lstStyle/>
          <a:p>
            <a:pPr eaLnBrk="1" hangingPunct="1">
              <a:defRPr/>
            </a:pPr>
            <a:r>
              <a:rPr lang="en-US" altLang="ko-KR" sz="3200"/>
              <a:t>Geometric Concept for Finding d</a:t>
            </a:r>
            <a:r>
              <a:rPr lang="en-US" altLang="ko-KR" sz="3200" baseline="-25000"/>
              <a:t>min  </a:t>
            </a:r>
            <a:r>
              <a:rPr lang="en-US" altLang="ko-KR" sz="3200"/>
              <a:t>for Error Correction</a:t>
            </a:r>
          </a:p>
        </p:txBody>
      </p:sp>
      <p:sp>
        <p:nvSpPr>
          <p:cNvPr id="21507" name="Rectangle 4">
            <a:extLst>
              <a:ext uri="{FF2B5EF4-FFF2-40B4-BE49-F238E27FC236}">
                <a16:creationId xmlns:a16="http://schemas.microsoft.com/office/drawing/2014/main" id="{8CC64DFD-ABDC-4194-BCA6-44B5EB4A9883}"/>
              </a:ext>
            </a:extLst>
          </p:cNvPr>
          <p:cNvSpPr>
            <a:spLocks noGrp="1" noChangeArrowheads="1"/>
          </p:cNvSpPr>
          <p:nvPr>
            <p:ph idx="1"/>
          </p:nvPr>
        </p:nvSpPr>
        <p:spPr>
          <a:xfrm>
            <a:off x="2351089" y="1771650"/>
            <a:ext cx="7273925" cy="865188"/>
          </a:xfrm>
        </p:spPr>
        <p:txBody>
          <a:bodyPr>
            <a:normAutofit fontScale="92500" lnSpcReduction="20000"/>
          </a:bodyPr>
          <a:lstStyle/>
          <a:p>
            <a:pPr eaLnBrk="1" hangingPunct="1">
              <a:lnSpc>
                <a:spcPct val="80000"/>
              </a:lnSpc>
            </a:pPr>
            <a:r>
              <a:rPr lang="en-US" altLang="ko-KR">
                <a:ea typeface="굴림" panose="020B0600000101010101" pitchFamily="34" charset="-127"/>
              </a:rPr>
              <a:t>To guarantee correction of up to </a:t>
            </a:r>
            <a:r>
              <a:rPr lang="en-US" altLang="ko-KR" i="1">
                <a:ea typeface="굴림" panose="020B0600000101010101" pitchFamily="34" charset="-127"/>
              </a:rPr>
              <a:t>t</a:t>
            </a:r>
            <a:r>
              <a:rPr lang="en-US" altLang="ko-KR">
                <a:ea typeface="굴림" panose="020B0600000101010101" pitchFamily="34" charset="-127"/>
              </a:rPr>
              <a:t> errors in all cases, the minimum Hamming distance in a block code must be d</a:t>
            </a:r>
            <a:r>
              <a:rPr lang="en-US" altLang="ko-KR" baseline="-25000">
                <a:ea typeface="굴림" panose="020B0600000101010101" pitchFamily="34" charset="-127"/>
              </a:rPr>
              <a:t>min</a:t>
            </a:r>
            <a:r>
              <a:rPr lang="en-US" altLang="ko-KR">
                <a:ea typeface="굴림" panose="020B0600000101010101" pitchFamily="34" charset="-127"/>
              </a:rPr>
              <a:t> = 2</a:t>
            </a:r>
            <a:r>
              <a:rPr lang="en-US" altLang="ko-KR" i="1">
                <a:ea typeface="굴림" panose="020B0600000101010101" pitchFamily="34" charset="-127"/>
              </a:rPr>
              <a:t>t</a:t>
            </a:r>
            <a:r>
              <a:rPr lang="en-US" altLang="ko-KR">
                <a:ea typeface="굴림" panose="020B0600000101010101" pitchFamily="34" charset="-127"/>
              </a:rPr>
              <a:t> + 1</a:t>
            </a:r>
          </a:p>
        </p:txBody>
      </p:sp>
      <p:pic>
        <p:nvPicPr>
          <p:cNvPr id="21508" name="Picture 5">
            <a:extLst>
              <a:ext uri="{FF2B5EF4-FFF2-40B4-BE49-F238E27FC236}">
                <a16:creationId xmlns:a16="http://schemas.microsoft.com/office/drawing/2014/main" id="{17D348BF-FF7C-4B2B-A9FF-929385F16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1" y="3484563"/>
            <a:ext cx="73707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C4810555-FFF0-46BE-AFD6-84A621776D7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EA25F3B-D348-4ADA-B1DD-EC2E6AE80C98}" type="slidenum">
              <a:rPr lang="en-US" altLang="ko-KR" sz="1400">
                <a:solidFill>
                  <a:srgbClr val="262699"/>
                </a:solidFill>
              </a:rPr>
              <a:pPr algn="r" eaLnBrk="1" latinLnBrk="1" hangingPunct="1">
                <a:defRPr/>
              </a:pPr>
              <a:t>17</a:t>
            </a:fld>
            <a:endParaRPr lang="en-US" altLang="ko-KR" sz="1400">
              <a:solidFill>
                <a:srgbClr val="262699"/>
              </a:solidFill>
            </a:endParaRPr>
          </a:p>
        </p:txBody>
      </p:sp>
    </p:spTree>
    <p:extLst>
      <p:ext uri="{BB962C8B-B14F-4D97-AF65-F5344CB8AC3E}">
        <p14:creationId xmlns:p14="http://schemas.microsoft.com/office/powerpoint/2010/main" val="365287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403AF6EA-10FF-401D-B5CC-E160DA12AF0F}"/>
              </a:ext>
            </a:extLst>
          </p:cNvPr>
          <p:cNvSpPr>
            <a:spLocks noGrp="1" noChangeArrowheads="1"/>
          </p:cNvSpPr>
          <p:nvPr>
            <p:ph type="title"/>
          </p:nvPr>
        </p:nvSpPr>
        <p:spPr>
          <a:xfrm>
            <a:off x="2238375" y="428625"/>
            <a:ext cx="7772400" cy="1143000"/>
          </a:xfrm>
        </p:spPr>
        <p:txBody>
          <a:bodyPr/>
          <a:lstStyle/>
          <a:p>
            <a:pPr eaLnBrk="1" hangingPunct="1">
              <a:defRPr/>
            </a:pPr>
            <a:r>
              <a:rPr lang="en-US" altLang="ko-KR" dirty="0">
                <a:solidFill>
                  <a:schemeClr val="tx1"/>
                </a:solidFill>
              </a:rPr>
              <a:t>Linear Block Codes</a:t>
            </a:r>
          </a:p>
        </p:txBody>
      </p:sp>
      <p:sp>
        <p:nvSpPr>
          <p:cNvPr id="231427" name="Rectangle 3">
            <a:extLst>
              <a:ext uri="{FF2B5EF4-FFF2-40B4-BE49-F238E27FC236}">
                <a16:creationId xmlns:a16="http://schemas.microsoft.com/office/drawing/2014/main" id="{01D105D0-A960-4030-81F0-2101D1D6FCB1}"/>
              </a:ext>
            </a:extLst>
          </p:cNvPr>
          <p:cNvSpPr>
            <a:spLocks noGrp="1" noChangeArrowheads="1"/>
          </p:cNvSpPr>
          <p:nvPr>
            <p:ph idx="1"/>
          </p:nvPr>
        </p:nvSpPr>
        <p:spPr>
          <a:xfrm>
            <a:off x="2452689" y="1771651"/>
            <a:ext cx="7172325" cy="3871913"/>
          </a:xfrm>
        </p:spPr>
        <p:txBody>
          <a:bodyPr/>
          <a:lstStyle/>
          <a:p>
            <a:pPr eaLnBrk="1" hangingPunct="1">
              <a:lnSpc>
                <a:spcPct val="80000"/>
              </a:lnSpc>
              <a:defRPr/>
            </a:pPr>
            <a:r>
              <a:rPr lang="en-US" altLang="ko-KR" dirty="0">
                <a:effectLst>
                  <a:outerShdw blurRad="38100" dist="38100" dir="2700000" algn="tl">
                    <a:srgbClr val="C0C0C0"/>
                  </a:outerShdw>
                </a:effectLst>
              </a:rPr>
              <a:t>Almost all block codes used today belong to a subset called linear block codes. </a:t>
            </a:r>
          </a:p>
          <a:p>
            <a:pPr eaLnBrk="1" hangingPunct="1">
              <a:lnSpc>
                <a:spcPct val="80000"/>
              </a:lnSpc>
              <a:defRPr/>
            </a:pPr>
            <a:r>
              <a:rPr lang="en-US" altLang="ko-KR" dirty="0">
                <a:effectLst>
                  <a:outerShdw blurRad="38100" dist="38100" dir="2700000" algn="tl">
                    <a:srgbClr val="C0C0C0"/>
                  </a:outerShdw>
                </a:effectLst>
              </a:rPr>
              <a:t>A linear block code is a code in which the exclusive OR (addition modulo-2) of two valid </a:t>
            </a:r>
            <a:r>
              <a:rPr lang="en-US" altLang="ko-KR" dirty="0" err="1">
                <a:effectLst>
                  <a:outerShdw blurRad="38100" dist="38100" dir="2700000" algn="tl">
                    <a:srgbClr val="C0C0C0"/>
                  </a:outerShdw>
                </a:effectLst>
              </a:rPr>
              <a:t>codewords</a:t>
            </a:r>
            <a:r>
              <a:rPr lang="en-US" altLang="ko-KR" dirty="0">
                <a:effectLst>
                  <a:outerShdw blurRad="38100" dist="38100" dir="2700000" algn="tl">
                    <a:srgbClr val="C0C0C0"/>
                  </a:outerShdw>
                </a:effectLst>
              </a:rPr>
              <a:t> creates another valid codeword</a:t>
            </a:r>
          </a:p>
          <a:p>
            <a:pPr eaLnBrk="1" hangingPunct="1">
              <a:lnSpc>
                <a:spcPct val="80000"/>
              </a:lnSpc>
              <a:defRPr/>
            </a:pPr>
            <a:r>
              <a:rPr lang="en-US" altLang="ko-KR" dirty="0">
                <a:effectLst>
                  <a:outerShdw blurRad="38100" dist="38100" dir="2700000" algn="tl">
                    <a:srgbClr val="C0C0C0"/>
                  </a:outerShdw>
                </a:effectLst>
              </a:rPr>
              <a:t>The minimum Hamming distance is the number of 1s in the nonzero valid codeword with the smallest number of 1s</a:t>
            </a:r>
          </a:p>
        </p:txBody>
      </p:sp>
      <p:sp>
        <p:nvSpPr>
          <p:cNvPr id="11" name="Slide Number Placeholder 5">
            <a:extLst>
              <a:ext uri="{FF2B5EF4-FFF2-40B4-BE49-F238E27FC236}">
                <a16:creationId xmlns:a16="http://schemas.microsoft.com/office/drawing/2014/main" id="{18A9F793-FAC3-41B4-976B-27F63C607B8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BFDC2CDF-B63B-4A15-BE5A-1EF9C3F489C8}" type="slidenum">
              <a:rPr lang="en-US" altLang="ko-KR" sz="1400">
                <a:solidFill>
                  <a:srgbClr val="262699"/>
                </a:solidFill>
              </a:rPr>
              <a:pPr algn="r" eaLnBrk="1" latinLnBrk="1" hangingPunct="1">
                <a:defRPr/>
              </a:pPr>
              <a:t>18</a:t>
            </a:fld>
            <a:endParaRPr lang="en-US" altLang="ko-KR" sz="1400">
              <a:solidFill>
                <a:srgbClr val="262699"/>
              </a:solidFill>
            </a:endParaRPr>
          </a:p>
        </p:txBody>
      </p:sp>
    </p:spTree>
    <p:extLst>
      <p:ext uri="{BB962C8B-B14F-4D97-AF65-F5344CB8AC3E}">
        <p14:creationId xmlns:p14="http://schemas.microsoft.com/office/powerpoint/2010/main" val="393992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37CAA48C-DC5D-4C77-AED6-FFFBC5E82EA3}"/>
              </a:ext>
            </a:extLst>
          </p:cNvPr>
          <p:cNvSpPr>
            <a:spLocks noGrp="1" noChangeArrowheads="1"/>
          </p:cNvSpPr>
          <p:nvPr>
            <p:ph type="title"/>
          </p:nvPr>
        </p:nvSpPr>
        <p:spPr>
          <a:xfrm>
            <a:off x="2024063" y="428625"/>
            <a:ext cx="7772400" cy="1143000"/>
          </a:xfrm>
        </p:spPr>
        <p:txBody>
          <a:bodyPr>
            <a:normAutofit fontScale="90000"/>
          </a:bodyPr>
          <a:lstStyle/>
          <a:p>
            <a:pPr eaLnBrk="1" hangingPunct="1">
              <a:defRPr/>
            </a:pPr>
            <a:r>
              <a:rPr lang="en-US" altLang="ko-KR" dirty="0">
                <a:solidFill>
                  <a:schemeClr val="tx1"/>
                </a:solidFill>
              </a:rPr>
              <a:t>Linear Block Code: Parity-Check Code</a:t>
            </a:r>
          </a:p>
        </p:txBody>
      </p:sp>
      <p:sp>
        <p:nvSpPr>
          <p:cNvPr id="232451" name="Rectangle 3">
            <a:extLst>
              <a:ext uri="{FF2B5EF4-FFF2-40B4-BE49-F238E27FC236}">
                <a16:creationId xmlns:a16="http://schemas.microsoft.com/office/drawing/2014/main" id="{A0EF61D0-4148-48F3-94FA-D555815D9878}"/>
              </a:ext>
            </a:extLst>
          </p:cNvPr>
          <p:cNvSpPr>
            <a:spLocks noGrp="1" noChangeArrowheads="1"/>
          </p:cNvSpPr>
          <p:nvPr>
            <p:ph idx="1"/>
          </p:nvPr>
        </p:nvSpPr>
        <p:spPr>
          <a:xfrm>
            <a:off x="2238376" y="1714500"/>
            <a:ext cx="7858125" cy="865188"/>
          </a:xfrm>
        </p:spPr>
        <p:txBody>
          <a:bodyPr/>
          <a:lstStyle/>
          <a:p>
            <a:pPr>
              <a:spcBef>
                <a:spcPct val="0"/>
              </a:spcBef>
              <a:defRPr/>
            </a:pPr>
            <a:r>
              <a:rPr lang="en-US" altLang="ko-KR" sz="2400" dirty="0"/>
              <a:t>A simple parity-check code is a single-bit error-detecting code in which </a:t>
            </a:r>
            <a:r>
              <a:rPr lang="en-US" altLang="ko-KR" sz="2400" i="1" dirty="0"/>
              <a:t>n</a:t>
            </a:r>
            <a:r>
              <a:rPr lang="en-US" altLang="ko-KR" sz="2400" dirty="0"/>
              <a:t> = </a:t>
            </a:r>
            <a:r>
              <a:rPr lang="en-US" altLang="ko-KR" sz="2400" i="1" dirty="0"/>
              <a:t>k</a:t>
            </a:r>
            <a:r>
              <a:rPr lang="en-US" altLang="ko-KR" sz="2400" dirty="0"/>
              <a:t> + 1 with </a:t>
            </a:r>
            <a:r>
              <a:rPr lang="en-US" altLang="ko-KR" sz="2400" i="1" dirty="0" err="1"/>
              <a:t>d</a:t>
            </a:r>
            <a:r>
              <a:rPr lang="en-US" altLang="ko-KR" sz="2400" baseline="-25000" dirty="0" err="1"/>
              <a:t>min</a:t>
            </a:r>
            <a:r>
              <a:rPr lang="en-US" altLang="ko-KR" sz="2400" dirty="0"/>
              <a:t> = 2.</a:t>
            </a:r>
          </a:p>
          <a:p>
            <a:pPr>
              <a:spcBef>
                <a:spcPct val="0"/>
              </a:spcBef>
              <a:buFontTx/>
              <a:buNone/>
              <a:defRPr/>
            </a:pPr>
            <a:endParaRPr lang="en-US" altLang="ko-KR" sz="1600" dirty="0">
              <a:effectLst>
                <a:outerShdw blurRad="38100" dist="38100" dir="2700000" algn="tl">
                  <a:srgbClr val="C0C0C0"/>
                </a:outerShdw>
              </a:effectLst>
            </a:endParaRPr>
          </a:p>
        </p:txBody>
      </p:sp>
      <p:pic>
        <p:nvPicPr>
          <p:cNvPr id="23556" name="Picture 4">
            <a:extLst>
              <a:ext uri="{FF2B5EF4-FFF2-40B4-BE49-F238E27FC236}">
                <a16:creationId xmlns:a16="http://schemas.microsoft.com/office/drawing/2014/main" id="{9D213852-4C73-48FA-B2E0-6B2C88BD8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2643188"/>
            <a:ext cx="6557963"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FE4496A1-9A77-48C1-86D2-96A7EFD35D3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067F853C-4FCB-43F0-A34C-AA6336FA83CC}" type="slidenum">
              <a:rPr lang="en-US" altLang="ko-KR" sz="1400">
                <a:solidFill>
                  <a:srgbClr val="262699"/>
                </a:solidFill>
              </a:rPr>
              <a:pPr algn="r" eaLnBrk="1" latinLnBrk="1" hangingPunct="1">
                <a:defRPr/>
              </a:pPr>
              <a:t>19</a:t>
            </a:fld>
            <a:endParaRPr lang="en-US" altLang="ko-KR" sz="1400">
              <a:solidFill>
                <a:srgbClr val="262699"/>
              </a:solidFill>
            </a:endParaRPr>
          </a:p>
        </p:txBody>
      </p:sp>
    </p:spTree>
    <p:extLst>
      <p:ext uri="{BB962C8B-B14F-4D97-AF65-F5344CB8AC3E}">
        <p14:creationId xmlns:p14="http://schemas.microsoft.com/office/powerpoint/2010/main" val="217801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E12895D-30DB-4F6B-9F14-714A11A40683}"/>
              </a:ext>
            </a:extLst>
          </p:cNvPr>
          <p:cNvSpPr>
            <a:spLocks noGrp="1" noChangeArrowheads="1"/>
          </p:cNvSpPr>
          <p:nvPr>
            <p:ph type="title"/>
          </p:nvPr>
        </p:nvSpPr>
        <p:spPr/>
        <p:txBody>
          <a:bodyPr/>
          <a:lstStyle/>
          <a:p>
            <a:pPr eaLnBrk="1" hangingPunct="1">
              <a:defRPr/>
            </a:pPr>
            <a:r>
              <a:rPr lang="en-US" altLang="ko-KR"/>
              <a:t>Type of Errors</a:t>
            </a:r>
          </a:p>
        </p:txBody>
      </p:sp>
      <p:sp>
        <p:nvSpPr>
          <p:cNvPr id="6147" name="Rectangle 3">
            <a:extLst>
              <a:ext uri="{FF2B5EF4-FFF2-40B4-BE49-F238E27FC236}">
                <a16:creationId xmlns:a16="http://schemas.microsoft.com/office/drawing/2014/main" id="{5D8662E7-9326-41E9-BB65-1502EEF1F95A}"/>
              </a:ext>
            </a:extLst>
          </p:cNvPr>
          <p:cNvSpPr>
            <a:spLocks noGrp="1" noChangeArrowheads="1"/>
          </p:cNvSpPr>
          <p:nvPr>
            <p:ph idx="1"/>
          </p:nvPr>
        </p:nvSpPr>
        <p:spPr>
          <a:xfrm>
            <a:off x="2209800" y="1557338"/>
            <a:ext cx="7772400" cy="2057400"/>
          </a:xfrm>
        </p:spPr>
        <p:txBody>
          <a:bodyPr>
            <a:normAutofit lnSpcReduction="10000"/>
          </a:bodyPr>
          <a:lstStyle/>
          <a:p>
            <a:pPr eaLnBrk="1" hangingPunct="1">
              <a:lnSpc>
                <a:spcPct val="90000"/>
              </a:lnSpc>
            </a:pPr>
            <a:r>
              <a:rPr lang="en-US" altLang="ko-KR">
                <a:ea typeface="굴림" panose="020B0600000101010101" pitchFamily="34" charset="-127"/>
              </a:rPr>
              <a:t>An electromagnetic signal is subject to interference from heat, magnetism, and other forms of electricity</a:t>
            </a:r>
          </a:p>
          <a:p>
            <a:pPr eaLnBrk="1" hangingPunct="1">
              <a:lnSpc>
                <a:spcPct val="90000"/>
              </a:lnSpc>
            </a:pPr>
            <a:r>
              <a:rPr lang="en-US" altLang="ko-KR">
                <a:ea typeface="굴림" panose="020B0600000101010101" pitchFamily="34" charset="-127"/>
              </a:rPr>
              <a:t>Single-bit error: 0 </a:t>
            </a:r>
            <a:r>
              <a:rPr lang="en-US" altLang="ko-KR">
                <a:ea typeface="굴림" panose="020B0600000101010101" pitchFamily="34" charset="-127"/>
                <a:sym typeface="Symbol" panose="05050102010706020507" pitchFamily="18" charset="2"/>
              </a:rPr>
              <a:t> 1 or 1  0</a:t>
            </a:r>
          </a:p>
          <a:p>
            <a:pPr eaLnBrk="1" hangingPunct="1">
              <a:lnSpc>
                <a:spcPct val="90000"/>
              </a:lnSpc>
            </a:pPr>
            <a:r>
              <a:rPr lang="en-US" altLang="ko-KR">
                <a:ea typeface="굴림" panose="020B0600000101010101" pitchFamily="34" charset="-127"/>
                <a:sym typeface="Symbol" panose="05050102010706020507" pitchFamily="18" charset="2"/>
              </a:rPr>
              <a:t>Burst error: 2 or more bits have changed</a:t>
            </a:r>
            <a:endParaRPr lang="en-US" altLang="ko-KR">
              <a:ea typeface="굴림" panose="020B0600000101010101" pitchFamily="34" charset="-127"/>
            </a:endParaRPr>
          </a:p>
          <a:p>
            <a:pPr eaLnBrk="1" hangingPunct="1">
              <a:lnSpc>
                <a:spcPct val="90000"/>
              </a:lnSpc>
            </a:pPr>
            <a:endParaRPr lang="en-US" altLang="ko-KR">
              <a:ea typeface="굴림" panose="020B0600000101010101" pitchFamily="34" charset="-127"/>
            </a:endParaRPr>
          </a:p>
        </p:txBody>
      </p:sp>
      <p:pic>
        <p:nvPicPr>
          <p:cNvPr id="6148" name="Picture 4">
            <a:extLst>
              <a:ext uri="{FF2B5EF4-FFF2-40B4-BE49-F238E27FC236}">
                <a16:creationId xmlns:a16="http://schemas.microsoft.com/office/drawing/2014/main" id="{0E93043E-481A-43EB-8746-557610A61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4268788"/>
            <a:ext cx="5500688"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5814F49B-E735-4707-9567-41D4C33F9890}"/>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36904FFA-3B0D-451F-B0E1-CA3A97A8332F}" type="slidenum">
              <a:rPr lang="en-US" altLang="ko-KR" sz="1400">
                <a:solidFill>
                  <a:srgbClr val="262699"/>
                </a:solidFill>
              </a:rPr>
              <a:pPr algn="r" eaLnBrk="1" latinLnBrk="1" hangingPunct="1">
                <a:defRPr/>
              </a:pPr>
              <a:t>2</a:t>
            </a:fld>
            <a:endParaRPr lang="en-US" altLang="ko-KR" sz="1400">
              <a:solidFill>
                <a:srgbClr val="262699"/>
              </a:solidFill>
            </a:endParaRPr>
          </a:p>
        </p:txBody>
      </p:sp>
    </p:spTree>
    <p:extLst>
      <p:ext uri="{BB962C8B-B14F-4D97-AF65-F5344CB8AC3E}">
        <p14:creationId xmlns:p14="http://schemas.microsoft.com/office/powerpoint/2010/main" val="334094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08E51161-3234-429B-AE93-7A19EB8D3B4F}"/>
              </a:ext>
            </a:extLst>
          </p:cNvPr>
          <p:cNvSpPr>
            <a:spLocks noGrp="1" noChangeArrowheads="1"/>
          </p:cNvSpPr>
          <p:nvPr>
            <p:ph type="title"/>
          </p:nvPr>
        </p:nvSpPr>
        <p:spPr/>
        <p:txBody>
          <a:bodyPr/>
          <a:lstStyle/>
          <a:p>
            <a:pPr eaLnBrk="1" hangingPunct="1">
              <a:defRPr/>
            </a:pPr>
            <a:r>
              <a:rPr lang="en-US" altLang="ko-KR" sz="3200"/>
              <a:t>Encoder and Decoder for Parity-Check Code</a:t>
            </a:r>
          </a:p>
        </p:txBody>
      </p:sp>
      <p:sp>
        <p:nvSpPr>
          <p:cNvPr id="233475" name="Rectangle 3">
            <a:extLst>
              <a:ext uri="{FF2B5EF4-FFF2-40B4-BE49-F238E27FC236}">
                <a16:creationId xmlns:a16="http://schemas.microsoft.com/office/drawing/2014/main" id="{4154D1D0-AD47-4039-9E15-552B4CD32E94}"/>
              </a:ext>
            </a:extLst>
          </p:cNvPr>
          <p:cNvSpPr>
            <a:spLocks noGrp="1" noChangeArrowheads="1"/>
          </p:cNvSpPr>
          <p:nvPr>
            <p:ph idx="1"/>
          </p:nvPr>
        </p:nvSpPr>
        <p:spPr>
          <a:xfrm>
            <a:off x="2351089" y="1555751"/>
            <a:ext cx="7273925" cy="504825"/>
          </a:xfrm>
        </p:spPr>
        <p:txBody>
          <a:bodyPr/>
          <a:lstStyle/>
          <a:p>
            <a:pPr>
              <a:spcBef>
                <a:spcPct val="0"/>
              </a:spcBef>
              <a:defRPr/>
            </a:pPr>
            <a:r>
              <a:rPr lang="en-US" altLang="ko-KR" sz="2000">
                <a:effectLst>
                  <a:outerShdw blurRad="38100" dist="38100" dir="2700000" algn="tl">
                    <a:srgbClr val="C0C0C0"/>
                  </a:outerShdw>
                </a:effectLst>
              </a:rPr>
              <a:t>The result of addition over all 5 bits: </a:t>
            </a:r>
            <a:r>
              <a:rPr lang="en-US" altLang="ko-KR" sz="2000" b="1">
                <a:effectLst>
                  <a:outerShdw blurRad="38100" dist="38100" dir="2700000" algn="tl">
                    <a:srgbClr val="C0C0C0"/>
                  </a:outerShdw>
                </a:effectLst>
              </a:rPr>
              <a:t>syndrome</a:t>
            </a:r>
          </a:p>
        </p:txBody>
      </p:sp>
      <p:pic>
        <p:nvPicPr>
          <p:cNvPr id="24580" name="Picture 5">
            <a:extLst>
              <a:ext uri="{FF2B5EF4-FFF2-40B4-BE49-F238E27FC236}">
                <a16:creationId xmlns:a16="http://schemas.microsoft.com/office/drawing/2014/main" id="{295F03E7-2454-476F-BC7E-16EE2E789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222501"/>
            <a:ext cx="67691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EB7C7EF-844E-4172-A447-06016259209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7854696D-7051-47CB-A36D-B922AE8D6949}" type="slidenum">
              <a:rPr lang="en-US" altLang="ko-KR" sz="1400">
                <a:solidFill>
                  <a:srgbClr val="262699"/>
                </a:solidFill>
              </a:rPr>
              <a:pPr algn="r" eaLnBrk="1" latinLnBrk="1" hangingPunct="1">
                <a:defRPr/>
              </a:pPr>
              <a:t>20</a:t>
            </a:fld>
            <a:endParaRPr lang="en-US" altLang="ko-KR" sz="1400">
              <a:solidFill>
                <a:srgbClr val="262699"/>
              </a:solidFill>
            </a:endParaRPr>
          </a:p>
        </p:txBody>
      </p:sp>
    </p:spTree>
    <p:extLst>
      <p:ext uri="{BB962C8B-B14F-4D97-AF65-F5344CB8AC3E}">
        <p14:creationId xmlns:p14="http://schemas.microsoft.com/office/powerpoint/2010/main" val="147081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573952F6-6A9D-4A48-B2D7-5C1191F9A280}"/>
              </a:ext>
            </a:extLst>
          </p:cNvPr>
          <p:cNvSpPr>
            <a:spLocks noGrp="1" noChangeArrowheads="1"/>
          </p:cNvSpPr>
          <p:nvPr>
            <p:ph type="title"/>
          </p:nvPr>
        </p:nvSpPr>
        <p:spPr>
          <a:xfrm>
            <a:off x="1952626" y="285750"/>
            <a:ext cx="7986713" cy="1143000"/>
          </a:xfrm>
        </p:spPr>
        <p:txBody>
          <a:bodyPr/>
          <a:lstStyle/>
          <a:p>
            <a:pPr eaLnBrk="1" hangingPunct="1">
              <a:defRPr/>
            </a:pPr>
            <a:r>
              <a:rPr lang="en-US" altLang="ko-KR" dirty="0">
                <a:solidFill>
                  <a:schemeClr val="tx1"/>
                </a:solidFill>
              </a:rPr>
              <a:t>2 Dimensional Parity-Check Code</a:t>
            </a:r>
          </a:p>
        </p:txBody>
      </p:sp>
      <p:pic>
        <p:nvPicPr>
          <p:cNvPr id="25603" name="Picture 6">
            <a:extLst>
              <a:ext uri="{FF2B5EF4-FFF2-40B4-BE49-F238E27FC236}">
                <a16:creationId xmlns:a16="http://schemas.microsoft.com/office/drawing/2014/main" id="{5AB0F501-5AE6-4B75-8988-81AA45D3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551" y="1454150"/>
            <a:ext cx="3097213"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7">
            <a:extLst>
              <a:ext uri="{FF2B5EF4-FFF2-40B4-BE49-F238E27FC236}">
                <a16:creationId xmlns:a16="http://schemas.microsoft.com/office/drawing/2014/main" id="{59016C20-4C23-4852-8703-4E45D509A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3889375"/>
            <a:ext cx="662463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1C770C23-6A3D-4222-9C62-7FEB7035B6D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E085F9A7-0BB7-4C66-BE23-C970C0B0A31C}" type="slidenum">
              <a:rPr lang="en-US" altLang="ko-KR" sz="1400">
                <a:solidFill>
                  <a:srgbClr val="262699"/>
                </a:solidFill>
              </a:rPr>
              <a:pPr algn="r" eaLnBrk="1" latinLnBrk="1" hangingPunct="1">
                <a:defRPr/>
              </a:pPr>
              <a:t>21</a:t>
            </a:fld>
            <a:endParaRPr lang="en-US" altLang="ko-KR" sz="1400">
              <a:solidFill>
                <a:srgbClr val="262699"/>
              </a:solidFill>
            </a:endParaRPr>
          </a:p>
        </p:txBody>
      </p:sp>
    </p:spTree>
    <p:extLst>
      <p:ext uri="{BB962C8B-B14F-4D97-AF65-F5344CB8AC3E}">
        <p14:creationId xmlns:p14="http://schemas.microsoft.com/office/powerpoint/2010/main" val="331494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88A31F38-8ADE-40FA-B8AF-274DCD0E6595}"/>
              </a:ext>
            </a:extLst>
          </p:cNvPr>
          <p:cNvSpPr>
            <a:spLocks noGrp="1" noChangeArrowheads="1"/>
          </p:cNvSpPr>
          <p:nvPr>
            <p:ph type="title"/>
          </p:nvPr>
        </p:nvSpPr>
        <p:spPr>
          <a:xfrm>
            <a:off x="2024064" y="357188"/>
            <a:ext cx="7958137" cy="1143000"/>
          </a:xfrm>
        </p:spPr>
        <p:txBody>
          <a:bodyPr/>
          <a:lstStyle/>
          <a:p>
            <a:pPr eaLnBrk="1" hangingPunct="1">
              <a:defRPr/>
            </a:pPr>
            <a:r>
              <a:rPr lang="en-US" altLang="ko-KR" dirty="0">
                <a:solidFill>
                  <a:schemeClr val="tx1"/>
                </a:solidFill>
              </a:rPr>
              <a:t>2 Dimensional Parity-Check Code</a:t>
            </a:r>
          </a:p>
        </p:txBody>
      </p:sp>
      <p:sp>
        <p:nvSpPr>
          <p:cNvPr id="26627" name="Slide Number Placeholder 5">
            <a:extLst>
              <a:ext uri="{FF2B5EF4-FFF2-40B4-BE49-F238E27FC236}">
                <a16:creationId xmlns:a16="http://schemas.microsoft.com/office/drawing/2014/main" id="{9F7B515E-9869-4746-9BF6-BA6F1B78E7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77739"/>
              </a:buClr>
              <a:buSzPct val="60000"/>
              <a:buBlip>
                <a:blip r:embed="rId2"/>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3"/>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4"/>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400">
                <a:latin typeface="굴림" panose="020B0600000101010101" pitchFamily="34" charset="-127"/>
                <a:ea typeface="굴림" panose="020B0600000101010101" pitchFamily="34" charset="-127"/>
              </a:rPr>
              <a:t>10-</a:t>
            </a:r>
            <a:fld id="{8FC5B748-8F67-40E3-95F2-977863D65376}" type="slidenum">
              <a:rPr lang="en-US" altLang="ko-KR" sz="1400">
                <a:latin typeface="굴림" panose="020B0600000101010101" pitchFamily="34" charset="-127"/>
                <a:ea typeface="굴림" panose="020B0600000101010101" pitchFamily="34" charset="-127"/>
              </a:rPr>
              <a:pPr>
                <a:spcBef>
                  <a:spcPct val="0"/>
                </a:spcBef>
                <a:buClrTx/>
                <a:buSzTx/>
                <a:buFontTx/>
                <a:buNone/>
              </a:pPr>
              <a:t>22</a:t>
            </a:fld>
            <a:endParaRPr lang="en-US" altLang="ko-KR" sz="1400">
              <a:latin typeface="굴림" panose="020B0600000101010101" pitchFamily="34" charset="-127"/>
              <a:ea typeface="굴림" panose="020B0600000101010101" pitchFamily="34" charset="-127"/>
            </a:endParaRPr>
          </a:p>
        </p:txBody>
      </p:sp>
      <p:pic>
        <p:nvPicPr>
          <p:cNvPr id="26628" name="Picture 3">
            <a:extLst>
              <a:ext uri="{FF2B5EF4-FFF2-40B4-BE49-F238E27FC236}">
                <a16:creationId xmlns:a16="http://schemas.microsoft.com/office/drawing/2014/main" id="{732B921B-16B5-4391-B99E-9CDAF6CD3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551" y="1454150"/>
            <a:ext cx="3097213"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B507D23E-27AB-4B6A-9DA1-A01F862FE3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4" y="3832226"/>
            <a:ext cx="6588125"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9EB768D9-7937-4BD5-B70B-170FB95F675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C833AC85-66FC-47AD-B942-8259CBED37DA}" type="slidenum">
              <a:rPr lang="en-US" altLang="ko-KR" sz="1400">
                <a:solidFill>
                  <a:srgbClr val="262699"/>
                </a:solidFill>
              </a:rPr>
              <a:pPr algn="r" eaLnBrk="1" latinLnBrk="1" hangingPunct="1">
                <a:defRPr/>
              </a:pPr>
              <a:t>22</a:t>
            </a:fld>
            <a:endParaRPr lang="en-US" altLang="ko-KR" sz="1400">
              <a:solidFill>
                <a:srgbClr val="262699"/>
              </a:solidFill>
            </a:endParaRPr>
          </a:p>
        </p:txBody>
      </p:sp>
    </p:spTree>
    <p:extLst>
      <p:ext uri="{BB962C8B-B14F-4D97-AF65-F5344CB8AC3E}">
        <p14:creationId xmlns:p14="http://schemas.microsoft.com/office/powerpoint/2010/main" val="358713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9B1E471E-158C-469B-97C1-34FE2F85277A}"/>
              </a:ext>
            </a:extLst>
          </p:cNvPr>
          <p:cNvSpPr>
            <a:spLocks noGrp="1" noChangeArrowheads="1"/>
          </p:cNvSpPr>
          <p:nvPr>
            <p:ph type="title"/>
          </p:nvPr>
        </p:nvSpPr>
        <p:spPr>
          <a:xfrm>
            <a:off x="1881188" y="214313"/>
            <a:ext cx="8101012" cy="1143000"/>
          </a:xfrm>
        </p:spPr>
        <p:txBody>
          <a:bodyPr/>
          <a:lstStyle/>
          <a:p>
            <a:pPr eaLnBrk="1" hangingPunct="1">
              <a:defRPr/>
            </a:pPr>
            <a:r>
              <a:rPr lang="en-US" altLang="ko-KR" sz="4000" dirty="0"/>
              <a:t>Linear Block Code: Hamming Code</a:t>
            </a:r>
          </a:p>
        </p:txBody>
      </p:sp>
      <p:sp>
        <p:nvSpPr>
          <p:cNvPr id="27651" name="Rectangle 3">
            <a:extLst>
              <a:ext uri="{FF2B5EF4-FFF2-40B4-BE49-F238E27FC236}">
                <a16:creationId xmlns:a16="http://schemas.microsoft.com/office/drawing/2014/main" id="{0B248037-9DEF-4628-B9E4-0BB09929E6ED}"/>
              </a:ext>
            </a:extLst>
          </p:cNvPr>
          <p:cNvSpPr>
            <a:spLocks noGrp="1" noChangeArrowheads="1"/>
          </p:cNvSpPr>
          <p:nvPr>
            <p:ph idx="1"/>
          </p:nvPr>
        </p:nvSpPr>
        <p:spPr>
          <a:xfrm>
            <a:off x="2351089" y="1555751"/>
            <a:ext cx="7273925" cy="1444625"/>
          </a:xfrm>
        </p:spPr>
        <p:txBody>
          <a:bodyPr/>
          <a:lstStyle/>
          <a:p>
            <a:pPr eaLnBrk="1" hangingPunct="1">
              <a:lnSpc>
                <a:spcPct val="80000"/>
              </a:lnSpc>
            </a:pPr>
            <a:r>
              <a:rPr lang="en-US" altLang="ko-KR" sz="2400">
                <a:ea typeface="굴림" panose="020B0600000101010101" pitchFamily="34" charset="-127"/>
              </a:rPr>
              <a:t>All Hamming codes discussed in our textbook have d</a:t>
            </a:r>
            <a:r>
              <a:rPr lang="en-US" altLang="ko-KR" sz="2400" baseline="-25000">
                <a:ea typeface="굴림" panose="020B0600000101010101" pitchFamily="34" charset="-127"/>
              </a:rPr>
              <a:t>min</a:t>
            </a:r>
            <a:r>
              <a:rPr lang="en-US" altLang="ko-KR" sz="2400">
                <a:ea typeface="굴림" panose="020B0600000101010101" pitchFamily="34" charset="-127"/>
              </a:rPr>
              <a:t> = 3.</a:t>
            </a:r>
          </a:p>
          <a:p>
            <a:pPr eaLnBrk="1" hangingPunct="1">
              <a:lnSpc>
                <a:spcPct val="80000"/>
              </a:lnSpc>
            </a:pPr>
            <a:r>
              <a:rPr lang="en-US" altLang="ko-KR" sz="2400">
                <a:ea typeface="굴림" panose="020B0600000101010101" pitchFamily="34" charset="-127"/>
              </a:rPr>
              <a:t>An integer, m&gt;=3, the relationship between </a:t>
            </a:r>
            <a:r>
              <a:rPr lang="en-US" altLang="ko-KR" sz="2400" i="1">
                <a:ea typeface="굴림" panose="020B0600000101010101" pitchFamily="34" charset="-127"/>
              </a:rPr>
              <a:t>m</a:t>
            </a:r>
            <a:r>
              <a:rPr lang="en-US" altLang="ko-KR" sz="2400">
                <a:ea typeface="굴림" panose="020B0600000101010101" pitchFamily="34" charset="-127"/>
              </a:rPr>
              <a:t> and </a:t>
            </a:r>
            <a:r>
              <a:rPr lang="en-US" altLang="ko-KR" sz="2400" i="1">
                <a:ea typeface="굴림" panose="020B0600000101010101" pitchFamily="34" charset="-127"/>
              </a:rPr>
              <a:t>n</a:t>
            </a:r>
            <a:r>
              <a:rPr lang="en-US" altLang="ko-KR" sz="2400">
                <a:ea typeface="굴림" panose="020B0600000101010101" pitchFamily="34" charset="-127"/>
              </a:rPr>
              <a:t> in these codes is </a:t>
            </a:r>
            <a:r>
              <a:rPr lang="en-US" altLang="ko-KR" sz="2400" i="1">
                <a:ea typeface="굴림" panose="020B0600000101010101" pitchFamily="34" charset="-127"/>
              </a:rPr>
              <a:t>n</a:t>
            </a:r>
            <a:r>
              <a:rPr lang="en-US" altLang="ko-KR" sz="2400">
                <a:ea typeface="굴림" panose="020B0600000101010101" pitchFamily="34" charset="-127"/>
              </a:rPr>
              <a:t> = 2</a:t>
            </a:r>
            <a:r>
              <a:rPr lang="en-US" altLang="ko-KR" sz="2400" i="1" baseline="30000">
                <a:ea typeface="굴림" panose="020B0600000101010101" pitchFamily="34" charset="-127"/>
              </a:rPr>
              <a:t>m</a:t>
            </a:r>
            <a:r>
              <a:rPr lang="en-US" altLang="ko-KR" sz="2400">
                <a:ea typeface="굴림" panose="020B0600000101010101" pitchFamily="34" charset="-127"/>
              </a:rPr>
              <a:t> − 1; k = n – m; check bits, r = m</a:t>
            </a:r>
          </a:p>
        </p:txBody>
      </p:sp>
      <p:pic>
        <p:nvPicPr>
          <p:cNvPr id="27652" name="Picture 5">
            <a:extLst>
              <a:ext uri="{FF2B5EF4-FFF2-40B4-BE49-F238E27FC236}">
                <a16:creationId xmlns:a16="http://schemas.microsoft.com/office/drawing/2014/main" id="{49506E64-EDC9-47A4-95BE-146D7AE0C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3046414"/>
            <a:ext cx="62642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3E086F04-FF0D-48F8-95CF-8657A29D1AB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D321F00-F420-4A25-8CC2-867AE5DF26C4}" type="slidenum">
              <a:rPr lang="en-US" altLang="ko-KR" sz="1400">
                <a:solidFill>
                  <a:srgbClr val="262699"/>
                </a:solidFill>
              </a:rPr>
              <a:pPr algn="r" eaLnBrk="1" latinLnBrk="1" hangingPunct="1">
                <a:defRPr/>
              </a:pPr>
              <a:t>23</a:t>
            </a:fld>
            <a:endParaRPr lang="en-US" altLang="ko-KR" sz="1400">
              <a:solidFill>
                <a:srgbClr val="262699"/>
              </a:solidFill>
            </a:endParaRPr>
          </a:p>
        </p:txBody>
      </p:sp>
    </p:spTree>
    <p:extLst>
      <p:ext uri="{BB962C8B-B14F-4D97-AF65-F5344CB8AC3E}">
        <p14:creationId xmlns:p14="http://schemas.microsoft.com/office/powerpoint/2010/main" val="130264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323C91F3-B677-450A-8147-5B64AA9C8E10}"/>
              </a:ext>
            </a:extLst>
          </p:cNvPr>
          <p:cNvSpPr>
            <a:spLocks noGrp="1" noChangeArrowheads="1"/>
          </p:cNvSpPr>
          <p:nvPr>
            <p:ph type="title"/>
          </p:nvPr>
        </p:nvSpPr>
        <p:spPr/>
        <p:txBody>
          <a:bodyPr/>
          <a:lstStyle/>
          <a:p>
            <a:pPr eaLnBrk="1" hangingPunct="1">
              <a:defRPr/>
            </a:pPr>
            <a:r>
              <a:rPr lang="en-US" altLang="ko-KR" sz="3200"/>
              <a:t>Encoder and Decoder for Hamming Code</a:t>
            </a:r>
          </a:p>
        </p:txBody>
      </p:sp>
      <p:pic>
        <p:nvPicPr>
          <p:cNvPr id="28675" name="Picture 5">
            <a:extLst>
              <a:ext uri="{FF2B5EF4-FFF2-40B4-BE49-F238E27FC236}">
                <a16:creationId xmlns:a16="http://schemas.microsoft.com/office/drawing/2014/main" id="{A86F0DE7-483E-4FE6-99A6-8D2390EC6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557339"/>
            <a:ext cx="7481887"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75E8DE30-DDED-4B7D-8F33-CC3F04012F9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15A17180-B54D-4EA9-B2FF-C891B03973F8}" type="slidenum">
              <a:rPr lang="en-US" altLang="ko-KR" sz="1400">
                <a:solidFill>
                  <a:srgbClr val="262699"/>
                </a:solidFill>
              </a:rPr>
              <a:pPr algn="r" eaLnBrk="1" latinLnBrk="1" hangingPunct="1">
                <a:defRPr/>
              </a:pPr>
              <a:t>24</a:t>
            </a:fld>
            <a:endParaRPr lang="en-US" altLang="ko-KR" sz="1400">
              <a:solidFill>
                <a:srgbClr val="262699"/>
              </a:solidFill>
            </a:endParaRPr>
          </a:p>
        </p:txBody>
      </p:sp>
    </p:spTree>
    <p:extLst>
      <p:ext uri="{BB962C8B-B14F-4D97-AF65-F5344CB8AC3E}">
        <p14:creationId xmlns:p14="http://schemas.microsoft.com/office/powerpoint/2010/main" val="184927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BD8671AB-8DEE-45FC-A2F9-FAD38C4DC314}"/>
              </a:ext>
            </a:extLst>
          </p:cNvPr>
          <p:cNvSpPr>
            <a:spLocks noGrp="1" noChangeArrowheads="1"/>
          </p:cNvSpPr>
          <p:nvPr>
            <p:ph type="title"/>
          </p:nvPr>
        </p:nvSpPr>
        <p:spPr/>
        <p:txBody>
          <a:bodyPr/>
          <a:lstStyle/>
          <a:p>
            <a:pPr eaLnBrk="1" hangingPunct="1">
              <a:defRPr/>
            </a:pPr>
            <a:r>
              <a:rPr lang="en-US" altLang="ko-KR">
                <a:solidFill>
                  <a:schemeClr val="tx1"/>
                </a:solidFill>
              </a:rPr>
              <a:t>Hamming Code</a:t>
            </a:r>
          </a:p>
        </p:txBody>
      </p:sp>
      <p:sp>
        <p:nvSpPr>
          <p:cNvPr id="267267" name="Rectangle 3">
            <a:extLst>
              <a:ext uri="{FF2B5EF4-FFF2-40B4-BE49-F238E27FC236}">
                <a16:creationId xmlns:a16="http://schemas.microsoft.com/office/drawing/2014/main" id="{9D9C2AFD-2EB9-4F81-97E3-AC39AAA773E3}"/>
              </a:ext>
            </a:extLst>
          </p:cNvPr>
          <p:cNvSpPr>
            <a:spLocks noGrp="1" noChangeArrowheads="1"/>
          </p:cNvSpPr>
          <p:nvPr>
            <p:ph idx="1"/>
          </p:nvPr>
        </p:nvSpPr>
        <p:spPr>
          <a:xfrm>
            <a:off x="2351088" y="1557339"/>
            <a:ext cx="7416800" cy="3527425"/>
          </a:xfrm>
        </p:spPr>
        <p:txBody>
          <a:bodyPr/>
          <a:lstStyle/>
          <a:p>
            <a:pPr eaLnBrk="1" hangingPunct="1">
              <a:lnSpc>
                <a:spcPct val="80000"/>
              </a:lnSpc>
              <a:defRPr/>
            </a:pPr>
            <a:r>
              <a:rPr lang="en-US" altLang="ko-KR" sz="2000">
                <a:effectLst>
                  <a:outerShdw blurRad="38100" dist="38100" dir="2700000" algn="tl">
                    <a:srgbClr val="C0C0C0"/>
                  </a:outerShdw>
                </a:effectLst>
              </a:rPr>
              <a:t>r</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modulo-2</a:t>
            </a:r>
          </a:p>
          <a:p>
            <a:pPr eaLnBrk="1" hangingPunct="1">
              <a:lnSpc>
                <a:spcPct val="80000"/>
              </a:lnSpc>
              <a:defRPr/>
            </a:pPr>
            <a:r>
              <a:rPr lang="en-US" altLang="ko-KR" sz="2000">
                <a:effectLst>
                  <a:outerShdw blurRad="38100" dist="38100" dir="2700000" algn="tl">
                    <a:srgbClr val="C0C0C0"/>
                  </a:outerShdw>
                </a:effectLst>
              </a:rPr>
              <a:t>r</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3</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modulo-2</a:t>
            </a:r>
          </a:p>
          <a:p>
            <a:pPr eaLnBrk="1" hangingPunct="1">
              <a:lnSpc>
                <a:spcPct val="80000"/>
              </a:lnSpc>
              <a:defRPr/>
            </a:pPr>
            <a:r>
              <a:rPr lang="en-US" altLang="ko-KR" sz="2000">
                <a:effectLst>
                  <a:outerShdw blurRad="38100" dist="38100" dir="2700000" algn="tl">
                    <a:srgbClr val="C0C0C0"/>
                  </a:outerShdw>
                </a:effectLst>
              </a:rPr>
              <a:t>r</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 a</a:t>
            </a:r>
            <a:r>
              <a:rPr lang="en-US" altLang="ko-KR" sz="2000" baseline="-25000">
                <a:effectLst>
                  <a:outerShdw blurRad="38100" dist="38100" dir="2700000" algn="tl">
                    <a:srgbClr val="C0C0C0"/>
                  </a:outerShdw>
                </a:effectLst>
              </a:rPr>
              <a:t>3</a:t>
            </a:r>
            <a:r>
              <a:rPr lang="en-US" altLang="ko-KR" sz="2000">
                <a:effectLst>
                  <a:outerShdw blurRad="38100" dist="38100" dir="2700000" algn="tl">
                    <a:srgbClr val="C0C0C0"/>
                  </a:outerShdw>
                </a:effectLst>
              </a:rPr>
              <a:t>  	modulo-2</a:t>
            </a:r>
          </a:p>
          <a:p>
            <a:pPr eaLnBrk="1" hangingPunct="1">
              <a:lnSpc>
                <a:spcPct val="80000"/>
              </a:lnSpc>
              <a:defRPr/>
            </a:pPr>
            <a:endParaRPr lang="en-US" altLang="ko-KR" sz="2000">
              <a:effectLst>
                <a:outerShdw blurRad="38100" dist="38100" dir="2700000" algn="tl">
                  <a:srgbClr val="C0C0C0"/>
                </a:outerShdw>
              </a:effectLst>
            </a:endParaRPr>
          </a:p>
          <a:p>
            <a:pPr eaLnBrk="1" hangingPunct="1">
              <a:lnSpc>
                <a:spcPct val="80000"/>
              </a:lnSpc>
              <a:defRPr/>
            </a:pPr>
            <a:r>
              <a:rPr lang="en-US" altLang="ko-KR" sz="2000">
                <a:effectLst>
                  <a:outerShdw blurRad="38100" dist="38100" dir="2700000" algn="tl">
                    <a:srgbClr val="C0C0C0"/>
                  </a:outerShdw>
                </a:effectLst>
              </a:rPr>
              <a:t>s</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 q</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modulo-2</a:t>
            </a:r>
          </a:p>
          <a:p>
            <a:pPr eaLnBrk="1" hangingPunct="1">
              <a:lnSpc>
                <a:spcPct val="80000"/>
              </a:lnSpc>
              <a:defRPr/>
            </a:pPr>
            <a:r>
              <a:rPr lang="en-US" altLang="ko-KR" sz="2000">
                <a:effectLst>
                  <a:outerShdw blurRad="38100" dist="38100" dir="2700000" algn="tl">
                    <a:srgbClr val="C0C0C0"/>
                  </a:outerShdw>
                </a:effectLst>
              </a:rPr>
              <a:t>s</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3</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q</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modulo-2</a:t>
            </a:r>
          </a:p>
          <a:p>
            <a:pPr eaLnBrk="1" hangingPunct="1">
              <a:lnSpc>
                <a:spcPct val="80000"/>
              </a:lnSpc>
              <a:defRPr/>
            </a:pPr>
            <a:r>
              <a:rPr lang="en-US" altLang="ko-KR" sz="2000">
                <a:effectLst>
                  <a:outerShdw blurRad="38100" dist="38100" dir="2700000" algn="tl">
                    <a:srgbClr val="C0C0C0"/>
                  </a:outerShdw>
                </a:effectLst>
              </a:rPr>
              <a:t>s</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1</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0</a:t>
            </a:r>
            <a:r>
              <a:rPr lang="en-US" altLang="ko-KR" sz="2000">
                <a:effectLst>
                  <a:outerShdw blurRad="38100" dist="38100" dir="2700000" algn="tl">
                    <a:srgbClr val="C0C0C0"/>
                  </a:outerShdw>
                </a:effectLst>
              </a:rPr>
              <a:t> + b</a:t>
            </a:r>
            <a:r>
              <a:rPr lang="en-US" altLang="ko-KR" sz="2000" baseline="-25000">
                <a:effectLst>
                  <a:outerShdw blurRad="38100" dist="38100" dir="2700000" algn="tl">
                    <a:srgbClr val="C0C0C0"/>
                  </a:outerShdw>
                </a:effectLst>
              </a:rPr>
              <a:t>3</a:t>
            </a:r>
            <a:r>
              <a:rPr lang="en-US" altLang="ko-KR" sz="2000">
                <a:effectLst>
                  <a:outerShdw blurRad="38100" dist="38100" dir="2700000" algn="tl">
                    <a:srgbClr val="C0C0C0"/>
                  </a:outerShdw>
                </a:effectLst>
              </a:rPr>
              <a:t> + q</a:t>
            </a:r>
            <a:r>
              <a:rPr lang="en-US" altLang="ko-KR" sz="2000" baseline="-25000">
                <a:effectLst>
                  <a:outerShdw blurRad="38100" dist="38100" dir="2700000" algn="tl">
                    <a:srgbClr val="C0C0C0"/>
                  </a:outerShdw>
                </a:effectLst>
              </a:rPr>
              <a:t>2</a:t>
            </a:r>
            <a:r>
              <a:rPr lang="en-US" altLang="ko-KR" sz="2000">
                <a:effectLst>
                  <a:outerShdw blurRad="38100" dist="38100" dir="2700000" algn="tl">
                    <a:srgbClr val="C0C0C0"/>
                  </a:outerShdw>
                </a:effectLst>
              </a:rPr>
              <a:t> 	modulo-2</a:t>
            </a:r>
          </a:p>
          <a:p>
            <a:pPr eaLnBrk="1" hangingPunct="1">
              <a:lnSpc>
                <a:spcPct val="80000"/>
              </a:lnSpc>
              <a:defRPr/>
            </a:pPr>
            <a:endParaRPr lang="en-US" altLang="ko-KR" sz="2000">
              <a:effectLst>
                <a:outerShdw blurRad="38100" dist="38100" dir="2700000" algn="tl">
                  <a:srgbClr val="C0C0C0"/>
                </a:outerShdw>
              </a:effectLst>
            </a:endParaRPr>
          </a:p>
        </p:txBody>
      </p:sp>
      <p:sp>
        <p:nvSpPr>
          <p:cNvPr id="11" name="Slide Number Placeholder 5">
            <a:extLst>
              <a:ext uri="{FF2B5EF4-FFF2-40B4-BE49-F238E27FC236}">
                <a16:creationId xmlns:a16="http://schemas.microsoft.com/office/drawing/2014/main" id="{77B3F465-806E-47FB-B72B-953AAB7C1EA1}"/>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E7935920-9D99-43E1-8CA1-2E08F85F9098}" type="slidenum">
              <a:rPr lang="en-US" altLang="ko-KR" sz="1400">
                <a:solidFill>
                  <a:srgbClr val="262699"/>
                </a:solidFill>
              </a:rPr>
              <a:pPr algn="r" eaLnBrk="1" latinLnBrk="1" hangingPunct="1">
                <a:defRPr/>
              </a:pPr>
              <a:t>25</a:t>
            </a:fld>
            <a:endParaRPr lang="en-US" altLang="ko-KR" sz="1400">
              <a:solidFill>
                <a:srgbClr val="262699"/>
              </a:solidFill>
            </a:endParaRPr>
          </a:p>
        </p:txBody>
      </p:sp>
    </p:spTree>
    <p:extLst>
      <p:ext uri="{BB962C8B-B14F-4D97-AF65-F5344CB8AC3E}">
        <p14:creationId xmlns:p14="http://schemas.microsoft.com/office/powerpoint/2010/main" val="318447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2213D2E7-A090-4157-A25D-A3B4134BEBD0}"/>
              </a:ext>
            </a:extLst>
          </p:cNvPr>
          <p:cNvSpPr>
            <a:spLocks noGrp="1" noChangeArrowheads="1"/>
          </p:cNvSpPr>
          <p:nvPr>
            <p:ph type="title"/>
          </p:nvPr>
        </p:nvSpPr>
        <p:spPr/>
        <p:txBody>
          <a:bodyPr/>
          <a:lstStyle/>
          <a:p>
            <a:pPr eaLnBrk="1" hangingPunct="1">
              <a:defRPr/>
            </a:pPr>
            <a:r>
              <a:rPr lang="en-US" altLang="ko-KR">
                <a:solidFill>
                  <a:schemeClr val="tx1"/>
                </a:solidFill>
              </a:rPr>
              <a:t>Logical Decision by Decoder</a:t>
            </a:r>
          </a:p>
        </p:txBody>
      </p:sp>
      <p:sp>
        <p:nvSpPr>
          <p:cNvPr id="30723" name="Rectangle 6">
            <a:extLst>
              <a:ext uri="{FF2B5EF4-FFF2-40B4-BE49-F238E27FC236}">
                <a16:creationId xmlns:a16="http://schemas.microsoft.com/office/drawing/2014/main" id="{89B3778A-F773-47AF-9932-24F628B16824}"/>
              </a:ext>
            </a:extLst>
          </p:cNvPr>
          <p:cNvSpPr>
            <a:spLocks noGrp="1" noChangeArrowheads="1"/>
          </p:cNvSpPr>
          <p:nvPr>
            <p:ph idx="1"/>
          </p:nvPr>
        </p:nvSpPr>
        <p:spPr>
          <a:xfrm>
            <a:off x="2279650" y="2636839"/>
            <a:ext cx="7488238" cy="3455987"/>
          </a:xfrm>
        </p:spPr>
        <p:txBody>
          <a:bodyPr/>
          <a:lstStyle/>
          <a:p>
            <a:pPr eaLnBrk="1" hangingPunct="1">
              <a:lnSpc>
                <a:spcPct val="80000"/>
              </a:lnSpc>
            </a:pPr>
            <a:r>
              <a:rPr lang="en-US" altLang="ko-KR" sz="2000">
                <a:ea typeface="굴림" panose="020B0600000101010101" pitchFamily="34" charset="-127"/>
              </a:rPr>
              <a:t>Let us trace the path of three datawords from the sender to the destination:</a:t>
            </a:r>
          </a:p>
          <a:p>
            <a:pPr eaLnBrk="1" hangingPunct="1">
              <a:lnSpc>
                <a:spcPct val="80000"/>
              </a:lnSpc>
              <a:buFontTx/>
              <a:buNone/>
            </a:pPr>
            <a:r>
              <a:rPr lang="en-US" altLang="ko-KR" sz="2000" i="1">
                <a:ea typeface="굴림" panose="020B0600000101010101" pitchFamily="34" charset="-127"/>
              </a:rPr>
              <a:t>1  The dataword 0100 becomes the codeword 0100011. The codeword 0100011 is received. The syndrome is 000, the final dataword is 0100.</a:t>
            </a:r>
          </a:p>
          <a:p>
            <a:pPr eaLnBrk="1" hangingPunct="1">
              <a:lnSpc>
                <a:spcPct val="80000"/>
              </a:lnSpc>
              <a:buFontTx/>
              <a:buNone/>
            </a:pPr>
            <a:r>
              <a:rPr lang="en-US" altLang="ko-KR" sz="2000" i="1">
                <a:ea typeface="굴림" panose="020B0600000101010101" pitchFamily="34" charset="-127"/>
              </a:rPr>
              <a:t>2. The dataword 0111 becomes the codeword 0111001. The codeword 0011001 received. The syndrome is 011. After  flipping b</a:t>
            </a:r>
            <a:r>
              <a:rPr lang="en-US" altLang="ko-KR" sz="2000" i="1" baseline="-25000">
                <a:ea typeface="굴림" panose="020B0600000101010101" pitchFamily="34" charset="-127"/>
              </a:rPr>
              <a:t>2</a:t>
            </a:r>
            <a:r>
              <a:rPr lang="en-US" altLang="ko-KR" sz="2000" i="1">
                <a:ea typeface="굴림" panose="020B0600000101010101" pitchFamily="34" charset="-127"/>
              </a:rPr>
              <a:t> (changing the 1 to 0), the final dataword is 0111.</a:t>
            </a:r>
          </a:p>
          <a:p>
            <a:pPr eaLnBrk="1" hangingPunct="1">
              <a:lnSpc>
                <a:spcPct val="80000"/>
              </a:lnSpc>
              <a:buFontTx/>
              <a:buNone/>
            </a:pPr>
            <a:r>
              <a:rPr lang="en-US" altLang="ko-KR" sz="2000" i="1">
                <a:ea typeface="굴림" panose="020B0600000101010101" pitchFamily="34" charset="-127"/>
              </a:rPr>
              <a:t>3. The dataword 1101 becomes the codeword 1101000. The codeword 0001000 received (two errors). The syndrome is 101. After flipping b</a:t>
            </a:r>
            <a:r>
              <a:rPr lang="en-US" altLang="ko-KR" sz="2000" i="1" baseline="-25000">
                <a:ea typeface="굴림" panose="020B0600000101010101" pitchFamily="34" charset="-127"/>
              </a:rPr>
              <a:t>0</a:t>
            </a:r>
            <a:r>
              <a:rPr lang="en-US" altLang="ko-KR" sz="2000" i="1">
                <a:ea typeface="굴림" panose="020B0600000101010101" pitchFamily="34" charset="-127"/>
              </a:rPr>
              <a:t>, we get 0000, the wrong dataword. This shows that our code cannot correct two errors.</a:t>
            </a:r>
          </a:p>
        </p:txBody>
      </p:sp>
      <p:pic>
        <p:nvPicPr>
          <p:cNvPr id="30724" name="Picture 4">
            <a:extLst>
              <a:ext uri="{FF2B5EF4-FFF2-40B4-BE49-F238E27FC236}">
                <a16:creationId xmlns:a16="http://schemas.microsoft.com/office/drawing/2014/main" id="{989FF203-4226-4175-B337-70E6D548D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1484314"/>
            <a:ext cx="794861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08DF6A6B-EE33-46E0-B70E-5081E52082B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C64793F8-B39F-4775-97FD-E4F4D9B6D4F3}" type="slidenum">
              <a:rPr lang="en-US" altLang="ko-KR" sz="1400">
                <a:solidFill>
                  <a:srgbClr val="262699"/>
                </a:solidFill>
              </a:rPr>
              <a:pPr algn="r" eaLnBrk="1" latinLnBrk="1" hangingPunct="1">
                <a:defRPr/>
              </a:pPr>
              <a:t>26</a:t>
            </a:fld>
            <a:endParaRPr lang="en-US" altLang="ko-KR" sz="1400">
              <a:solidFill>
                <a:srgbClr val="262699"/>
              </a:solidFill>
            </a:endParaRPr>
          </a:p>
        </p:txBody>
      </p:sp>
    </p:spTree>
    <p:extLst>
      <p:ext uri="{BB962C8B-B14F-4D97-AF65-F5344CB8AC3E}">
        <p14:creationId xmlns:p14="http://schemas.microsoft.com/office/powerpoint/2010/main" val="423661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D6579995-DEA3-4D2F-8D68-18C62D19DE61}"/>
              </a:ext>
            </a:extLst>
          </p:cNvPr>
          <p:cNvSpPr>
            <a:spLocks noGrp="1" noChangeArrowheads="1"/>
          </p:cNvSpPr>
          <p:nvPr>
            <p:ph type="title"/>
          </p:nvPr>
        </p:nvSpPr>
        <p:spPr/>
        <p:txBody>
          <a:bodyPr/>
          <a:lstStyle/>
          <a:p>
            <a:pPr eaLnBrk="1" hangingPunct="1">
              <a:defRPr/>
            </a:pPr>
            <a:r>
              <a:rPr lang="en-US" altLang="ko-KR" sz="3200"/>
              <a:t>Burst Error Correction Using Hamming Code</a:t>
            </a:r>
          </a:p>
        </p:txBody>
      </p:sp>
      <p:pic>
        <p:nvPicPr>
          <p:cNvPr id="31747" name="Picture 4">
            <a:extLst>
              <a:ext uri="{FF2B5EF4-FFF2-40B4-BE49-F238E27FC236}">
                <a16:creationId xmlns:a16="http://schemas.microsoft.com/office/drawing/2014/main" id="{973673A4-A4C9-4DC6-9324-A929E4ABD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226" y="1535113"/>
            <a:ext cx="6791325"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14A54121-EED2-462B-BC3D-B6C79B295D6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91C4A864-B8D5-43EF-9D6A-FBA4C47135E2}" type="slidenum">
              <a:rPr lang="en-US" altLang="ko-KR" sz="1400">
                <a:solidFill>
                  <a:srgbClr val="262699"/>
                </a:solidFill>
              </a:rPr>
              <a:pPr algn="r" eaLnBrk="1" latinLnBrk="1" hangingPunct="1">
                <a:defRPr/>
              </a:pPr>
              <a:t>27</a:t>
            </a:fld>
            <a:endParaRPr lang="en-US" altLang="ko-KR" sz="1400">
              <a:solidFill>
                <a:srgbClr val="262699"/>
              </a:solidFill>
            </a:endParaRPr>
          </a:p>
        </p:txBody>
      </p:sp>
    </p:spTree>
    <p:extLst>
      <p:ext uri="{BB962C8B-B14F-4D97-AF65-F5344CB8AC3E}">
        <p14:creationId xmlns:p14="http://schemas.microsoft.com/office/powerpoint/2010/main" val="4048854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01A23906-9618-4BF2-AFBD-E1E0D611E6C0}"/>
              </a:ext>
            </a:extLst>
          </p:cNvPr>
          <p:cNvSpPr>
            <a:spLocks noGrp="1" noChangeArrowheads="1"/>
          </p:cNvSpPr>
          <p:nvPr>
            <p:ph type="title"/>
          </p:nvPr>
        </p:nvSpPr>
        <p:spPr/>
        <p:txBody>
          <a:bodyPr/>
          <a:lstStyle/>
          <a:p>
            <a:pPr eaLnBrk="1" hangingPunct="1">
              <a:defRPr/>
            </a:pPr>
            <a:r>
              <a:rPr lang="en-US" altLang="ko-KR">
                <a:solidFill>
                  <a:schemeClr val="tx1"/>
                </a:solidFill>
              </a:rPr>
              <a:t>Cyclic Code: CRC</a:t>
            </a:r>
          </a:p>
        </p:txBody>
      </p:sp>
      <p:sp>
        <p:nvSpPr>
          <p:cNvPr id="240643" name="Rectangle 3">
            <a:extLst>
              <a:ext uri="{FF2B5EF4-FFF2-40B4-BE49-F238E27FC236}">
                <a16:creationId xmlns:a16="http://schemas.microsoft.com/office/drawing/2014/main" id="{CD5EC43D-8A4E-47E6-88C3-6E7F5CE2B7C4}"/>
              </a:ext>
            </a:extLst>
          </p:cNvPr>
          <p:cNvSpPr>
            <a:spLocks noGrp="1" noChangeArrowheads="1"/>
          </p:cNvSpPr>
          <p:nvPr>
            <p:ph idx="1"/>
          </p:nvPr>
        </p:nvSpPr>
        <p:spPr>
          <a:xfrm>
            <a:off x="2351088" y="1557339"/>
            <a:ext cx="7416800" cy="1150937"/>
          </a:xfrm>
        </p:spPr>
        <p:txBody>
          <a:bodyPr>
            <a:normAutofit fontScale="92500" lnSpcReduction="20000"/>
          </a:bodyPr>
          <a:lstStyle/>
          <a:p>
            <a:pPr eaLnBrk="1" hangingPunct="1">
              <a:lnSpc>
                <a:spcPct val="80000"/>
              </a:lnSpc>
              <a:defRPr/>
            </a:pPr>
            <a:r>
              <a:rPr lang="en-US" altLang="ko-KR" sz="2000">
                <a:effectLst>
                  <a:outerShdw blurRad="38100" dist="38100" dir="2700000" algn="tl">
                    <a:srgbClr val="C0C0C0"/>
                  </a:outerShdw>
                </a:effectLst>
              </a:rPr>
              <a:t>Cyclic codes are special linear block codes with one extra property.</a:t>
            </a:r>
          </a:p>
          <a:p>
            <a:pPr eaLnBrk="1" hangingPunct="1">
              <a:lnSpc>
                <a:spcPct val="80000"/>
              </a:lnSpc>
              <a:defRPr/>
            </a:pPr>
            <a:r>
              <a:rPr lang="en-US" altLang="ko-KR" sz="2000">
                <a:effectLst>
                  <a:outerShdw blurRad="38100" dist="38100" dir="2700000" algn="tl">
                    <a:srgbClr val="C0C0C0"/>
                  </a:outerShdw>
                </a:effectLst>
              </a:rPr>
              <a:t>If a codeword is cyclically shifted (rotated), the result is another codeword</a:t>
            </a:r>
            <a:endParaRPr lang="en-US" altLang="ko-KR" sz="2000"/>
          </a:p>
          <a:p>
            <a:pPr eaLnBrk="1" hangingPunct="1">
              <a:lnSpc>
                <a:spcPct val="80000"/>
              </a:lnSpc>
              <a:defRPr/>
            </a:pPr>
            <a:r>
              <a:rPr lang="en-US" altLang="ko-KR" sz="2000"/>
              <a:t>Cyclic Redundancy Check (CRC)</a:t>
            </a:r>
          </a:p>
        </p:txBody>
      </p:sp>
      <p:pic>
        <p:nvPicPr>
          <p:cNvPr id="32772" name="Picture 5">
            <a:extLst>
              <a:ext uri="{FF2B5EF4-FFF2-40B4-BE49-F238E27FC236}">
                <a16:creationId xmlns:a16="http://schemas.microsoft.com/office/drawing/2014/main" id="{38087B5A-19E2-449A-92FF-7AF446D9F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3022600"/>
            <a:ext cx="64087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B3B53072-C3D9-4DBA-824E-248F3E1AD4E7}"/>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9B390FCA-2FFC-48A6-AEFA-C2905CD0ED00}" type="slidenum">
              <a:rPr lang="en-US" altLang="ko-KR" sz="1400">
                <a:solidFill>
                  <a:srgbClr val="262699"/>
                </a:solidFill>
              </a:rPr>
              <a:pPr algn="r" eaLnBrk="1" latinLnBrk="1" hangingPunct="1">
                <a:defRPr/>
              </a:pPr>
              <a:t>28</a:t>
            </a:fld>
            <a:endParaRPr lang="en-US" altLang="ko-KR" sz="1400">
              <a:solidFill>
                <a:srgbClr val="262699"/>
              </a:solidFill>
            </a:endParaRPr>
          </a:p>
        </p:txBody>
      </p:sp>
    </p:spTree>
    <p:extLst>
      <p:ext uri="{BB962C8B-B14F-4D97-AF65-F5344CB8AC3E}">
        <p14:creationId xmlns:p14="http://schemas.microsoft.com/office/powerpoint/2010/main" val="119640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E950537D-B64B-4223-A0CA-2AB3955ECB6E}"/>
              </a:ext>
            </a:extLst>
          </p:cNvPr>
          <p:cNvSpPr>
            <a:spLocks noGrp="1" noChangeArrowheads="1"/>
          </p:cNvSpPr>
          <p:nvPr>
            <p:ph type="title"/>
          </p:nvPr>
        </p:nvSpPr>
        <p:spPr/>
        <p:txBody>
          <a:bodyPr/>
          <a:lstStyle/>
          <a:p>
            <a:pPr eaLnBrk="1" hangingPunct="1">
              <a:defRPr/>
            </a:pPr>
            <a:r>
              <a:rPr lang="en-US" altLang="ko-KR">
                <a:solidFill>
                  <a:schemeClr val="tx1"/>
                </a:solidFill>
              </a:rPr>
              <a:t>CRC Encoder and Decoder</a:t>
            </a:r>
          </a:p>
        </p:txBody>
      </p:sp>
      <p:pic>
        <p:nvPicPr>
          <p:cNvPr id="33795" name="Picture 4">
            <a:extLst>
              <a:ext uri="{FF2B5EF4-FFF2-40B4-BE49-F238E27FC236}">
                <a16:creationId xmlns:a16="http://schemas.microsoft.com/office/drawing/2014/main" id="{19C17BA3-E08B-42EB-9375-67B37DCDE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484313"/>
            <a:ext cx="76327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7AC5112B-8221-44DF-BB62-F0487E4B772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54566F0A-222B-43B6-8201-D984EA6721C9}" type="slidenum">
              <a:rPr lang="en-US" altLang="ko-KR" sz="1400">
                <a:solidFill>
                  <a:srgbClr val="262699"/>
                </a:solidFill>
              </a:rPr>
              <a:pPr algn="r" eaLnBrk="1" latinLnBrk="1" hangingPunct="1">
                <a:defRPr/>
              </a:pPr>
              <a:t>29</a:t>
            </a:fld>
            <a:endParaRPr lang="en-US" altLang="ko-KR" sz="1400">
              <a:solidFill>
                <a:srgbClr val="262699"/>
              </a:solidFill>
            </a:endParaRPr>
          </a:p>
        </p:txBody>
      </p:sp>
    </p:spTree>
    <p:extLst>
      <p:ext uri="{BB962C8B-B14F-4D97-AF65-F5344CB8AC3E}">
        <p14:creationId xmlns:p14="http://schemas.microsoft.com/office/powerpoint/2010/main" val="73341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6BAD9462-D93B-4FA8-839A-961B2442CB50}"/>
              </a:ext>
            </a:extLst>
          </p:cNvPr>
          <p:cNvSpPr>
            <a:spLocks noGrp="1" noChangeArrowheads="1"/>
          </p:cNvSpPr>
          <p:nvPr>
            <p:ph type="title"/>
          </p:nvPr>
        </p:nvSpPr>
        <p:spPr/>
        <p:txBody>
          <a:bodyPr/>
          <a:lstStyle/>
          <a:p>
            <a:pPr eaLnBrk="1" hangingPunct="1">
              <a:defRPr/>
            </a:pPr>
            <a:r>
              <a:rPr lang="en-US" altLang="ko-KR"/>
              <a:t>Single-Bit Error</a:t>
            </a:r>
          </a:p>
        </p:txBody>
      </p:sp>
      <p:sp>
        <p:nvSpPr>
          <p:cNvPr id="7171" name="Rectangle 3">
            <a:extLst>
              <a:ext uri="{FF2B5EF4-FFF2-40B4-BE49-F238E27FC236}">
                <a16:creationId xmlns:a16="http://schemas.microsoft.com/office/drawing/2014/main" id="{AEBA3E90-6A2E-4C55-9426-CF9681FA6886}"/>
              </a:ext>
            </a:extLst>
          </p:cNvPr>
          <p:cNvSpPr>
            <a:spLocks noGrp="1" noChangeArrowheads="1"/>
          </p:cNvSpPr>
          <p:nvPr>
            <p:ph idx="1"/>
          </p:nvPr>
        </p:nvSpPr>
        <p:spPr>
          <a:xfrm>
            <a:off x="2209800" y="1676400"/>
            <a:ext cx="7848600" cy="1752600"/>
          </a:xfrm>
        </p:spPr>
        <p:txBody>
          <a:bodyPr/>
          <a:lstStyle/>
          <a:p>
            <a:pPr eaLnBrk="1" hangingPunct="1"/>
            <a:r>
              <a:rPr lang="en-US" altLang="ko-KR">
                <a:ea typeface="굴림" panose="020B0600000101010101" pitchFamily="34" charset="-127"/>
              </a:rPr>
              <a:t>Only one bit of a given data unit is changed</a:t>
            </a:r>
          </a:p>
          <a:p>
            <a:pPr eaLnBrk="1" hangingPunct="1"/>
            <a:r>
              <a:rPr lang="en-US" altLang="ko-KR">
                <a:ea typeface="굴림" panose="020B0600000101010101" pitchFamily="34" charset="-127"/>
              </a:rPr>
              <a:t>The least likely type of error in serial transmission</a:t>
            </a:r>
          </a:p>
          <a:p>
            <a:pPr eaLnBrk="1" hangingPunct="1"/>
            <a:r>
              <a:rPr lang="en-US" altLang="ko-KR">
                <a:ea typeface="굴림" panose="020B0600000101010101" pitchFamily="34" charset="-127"/>
              </a:rPr>
              <a:t>Single-bit error can happen in parallel transmission</a:t>
            </a:r>
          </a:p>
        </p:txBody>
      </p:sp>
      <p:pic>
        <p:nvPicPr>
          <p:cNvPr id="7172" name="Picture 5">
            <a:extLst>
              <a:ext uri="{FF2B5EF4-FFF2-40B4-BE49-F238E27FC236}">
                <a16:creationId xmlns:a16="http://schemas.microsoft.com/office/drawing/2014/main" id="{47195347-E667-44F6-9499-EBF25549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4" y="4521200"/>
            <a:ext cx="71723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6100C98-2954-4C5D-81D0-A1BC8FE7C9B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C771552-5403-4CBF-BA5C-166BCE0F5238}" type="slidenum">
              <a:rPr lang="en-US" altLang="ko-KR" sz="1400">
                <a:solidFill>
                  <a:srgbClr val="262699"/>
                </a:solidFill>
              </a:rPr>
              <a:pPr algn="r" eaLnBrk="1" latinLnBrk="1" hangingPunct="1">
                <a:defRPr/>
              </a:pPr>
              <a:t>3</a:t>
            </a:fld>
            <a:endParaRPr lang="en-US" altLang="ko-KR" sz="1400">
              <a:solidFill>
                <a:srgbClr val="262699"/>
              </a:solidFill>
            </a:endParaRPr>
          </a:p>
        </p:txBody>
      </p:sp>
    </p:spTree>
    <p:extLst>
      <p:ext uri="{BB962C8B-B14F-4D97-AF65-F5344CB8AC3E}">
        <p14:creationId xmlns:p14="http://schemas.microsoft.com/office/powerpoint/2010/main" val="87065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D8234C68-2E44-4935-821A-BC28B5B84ACC}"/>
              </a:ext>
            </a:extLst>
          </p:cNvPr>
          <p:cNvSpPr>
            <a:spLocks noGrp="1" noChangeArrowheads="1"/>
          </p:cNvSpPr>
          <p:nvPr>
            <p:ph type="title"/>
          </p:nvPr>
        </p:nvSpPr>
        <p:spPr/>
        <p:txBody>
          <a:bodyPr/>
          <a:lstStyle/>
          <a:p>
            <a:pPr eaLnBrk="1" hangingPunct="1">
              <a:defRPr/>
            </a:pPr>
            <a:r>
              <a:rPr lang="en-US" altLang="ko-KR">
                <a:solidFill>
                  <a:schemeClr val="tx1"/>
                </a:solidFill>
              </a:rPr>
              <a:t>Division in CRC Encoder</a:t>
            </a:r>
          </a:p>
        </p:txBody>
      </p:sp>
      <p:pic>
        <p:nvPicPr>
          <p:cNvPr id="34819" name="Picture 4">
            <a:extLst>
              <a:ext uri="{FF2B5EF4-FFF2-40B4-BE49-F238E27FC236}">
                <a16:creationId xmlns:a16="http://schemas.microsoft.com/office/drawing/2014/main" id="{0D115D69-1909-49A0-BB71-96C9313EB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3" y="1643064"/>
            <a:ext cx="4646612"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5FC0FDD7-05EC-41CB-805E-1C80001F0ED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37935343-0184-45FA-A30D-9831E5ECD494}" type="slidenum">
              <a:rPr lang="en-US" altLang="ko-KR" sz="1400">
                <a:solidFill>
                  <a:srgbClr val="262699"/>
                </a:solidFill>
              </a:rPr>
              <a:pPr algn="r" eaLnBrk="1" latinLnBrk="1" hangingPunct="1">
                <a:defRPr/>
              </a:pPr>
              <a:t>30</a:t>
            </a:fld>
            <a:endParaRPr lang="en-US" altLang="ko-KR" sz="1400">
              <a:solidFill>
                <a:srgbClr val="262699"/>
              </a:solidFill>
            </a:endParaRPr>
          </a:p>
        </p:txBody>
      </p:sp>
    </p:spTree>
    <p:extLst>
      <p:ext uri="{BB962C8B-B14F-4D97-AF65-F5344CB8AC3E}">
        <p14:creationId xmlns:p14="http://schemas.microsoft.com/office/powerpoint/2010/main" val="24654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8834675D-478B-440D-8B61-5F986DA8C2BF}"/>
              </a:ext>
            </a:extLst>
          </p:cNvPr>
          <p:cNvSpPr>
            <a:spLocks noGrp="1" noChangeArrowheads="1"/>
          </p:cNvSpPr>
          <p:nvPr>
            <p:ph type="title"/>
          </p:nvPr>
        </p:nvSpPr>
        <p:spPr/>
        <p:txBody>
          <a:bodyPr/>
          <a:lstStyle/>
          <a:p>
            <a:pPr eaLnBrk="1" hangingPunct="1">
              <a:defRPr/>
            </a:pPr>
            <a:r>
              <a:rPr lang="en-US" altLang="ko-KR">
                <a:solidFill>
                  <a:schemeClr val="tx1"/>
                </a:solidFill>
              </a:rPr>
              <a:t>Division in CRC Decoder</a:t>
            </a:r>
          </a:p>
        </p:txBody>
      </p:sp>
      <p:pic>
        <p:nvPicPr>
          <p:cNvPr id="35843" name="Picture 4">
            <a:extLst>
              <a:ext uri="{FF2B5EF4-FFF2-40B4-BE49-F238E27FC236}">
                <a16:creationId xmlns:a16="http://schemas.microsoft.com/office/drawing/2014/main" id="{FC939188-6333-4A78-9A22-9FEB43D97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50" y="1576389"/>
            <a:ext cx="7246938"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C4014899-E598-407D-B2F6-C3B4CD4ACB0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F09B9FEA-AC44-4AD9-A5D1-3913FBD700B2}" type="slidenum">
              <a:rPr lang="en-US" altLang="ko-KR" sz="1400">
                <a:solidFill>
                  <a:srgbClr val="262699"/>
                </a:solidFill>
              </a:rPr>
              <a:pPr algn="r" eaLnBrk="1" latinLnBrk="1" hangingPunct="1">
                <a:defRPr/>
              </a:pPr>
              <a:t>31</a:t>
            </a:fld>
            <a:endParaRPr lang="en-US" altLang="ko-KR" sz="1400">
              <a:solidFill>
                <a:srgbClr val="262699"/>
              </a:solidFill>
            </a:endParaRPr>
          </a:p>
        </p:txBody>
      </p:sp>
    </p:spTree>
    <p:extLst>
      <p:ext uri="{BB962C8B-B14F-4D97-AF65-F5344CB8AC3E}">
        <p14:creationId xmlns:p14="http://schemas.microsoft.com/office/powerpoint/2010/main" val="3811659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6451DCDB-D88E-40C0-B5E4-63FD4D04EA7C}"/>
              </a:ext>
            </a:extLst>
          </p:cNvPr>
          <p:cNvSpPr>
            <a:spLocks noGrp="1" noChangeArrowheads="1"/>
          </p:cNvSpPr>
          <p:nvPr>
            <p:ph type="title"/>
          </p:nvPr>
        </p:nvSpPr>
        <p:spPr/>
        <p:txBody>
          <a:bodyPr/>
          <a:lstStyle/>
          <a:p>
            <a:pPr eaLnBrk="1" hangingPunct="1">
              <a:defRPr/>
            </a:pPr>
            <a:r>
              <a:rPr lang="en-US" altLang="ko-KR">
                <a:solidFill>
                  <a:schemeClr val="tx1"/>
                </a:solidFill>
              </a:rPr>
              <a:t>Polynomials</a:t>
            </a:r>
          </a:p>
        </p:txBody>
      </p:sp>
      <p:sp>
        <p:nvSpPr>
          <p:cNvPr id="36867" name="Rectangle 7">
            <a:extLst>
              <a:ext uri="{FF2B5EF4-FFF2-40B4-BE49-F238E27FC236}">
                <a16:creationId xmlns:a16="http://schemas.microsoft.com/office/drawing/2014/main" id="{F1B047B6-9E71-4E46-A865-9DAD0AA193DC}"/>
              </a:ext>
            </a:extLst>
          </p:cNvPr>
          <p:cNvSpPr>
            <a:spLocks noGrp="1" noChangeArrowheads="1"/>
          </p:cNvSpPr>
          <p:nvPr>
            <p:ph idx="1"/>
          </p:nvPr>
        </p:nvSpPr>
        <p:spPr>
          <a:xfrm>
            <a:off x="2424113" y="4437063"/>
            <a:ext cx="7416800" cy="1008062"/>
          </a:xfrm>
        </p:spPr>
        <p:txBody>
          <a:bodyPr/>
          <a:lstStyle/>
          <a:p>
            <a:pPr algn="just">
              <a:lnSpc>
                <a:spcPct val="90000"/>
              </a:lnSpc>
              <a:spcBef>
                <a:spcPct val="0"/>
              </a:spcBef>
            </a:pPr>
            <a:r>
              <a:rPr lang="en-US" altLang="ko-KR" sz="2000">
                <a:ea typeface="굴림" panose="020B0600000101010101" pitchFamily="34" charset="-127"/>
              </a:rPr>
              <a:t>Degree of a polynomial: the highest power in the polynomial</a:t>
            </a:r>
          </a:p>
          <a:p>
            <a:pPr lvl="1" algn="just">
              <a:lnSpc>
                <a:spcPct val="90000"/>
              </a:lnSpc>
              <a:spcBef>
                <a:spcPct val="0"/>
              </a:spcBef>
              <a:buFontTx/>
              <a:buNone/>
            </a:pPr>
            <a:endParaRPr lang="en-US" altLang="ko-KR" sz="2000">
              <a:ea typeface="굴림" panose="020B0600000101010101" pitchFamily="34" charset="-127"/>
            </a:endParaRPr>
          </a:p>
          <a:p>
            <a:pPr lvl="1" algn="just">
              <a:lnSpc>
                <a:spcPct val="90000"/>
              </a:lnSpc>
              <a:spcBef>
                <a:spcPct val="0"/>
              </a:spcBef>
              <a:buFontTx/>
              <a:buNone/>
            </a:pPr>
            <a:r>
              <a:rPr lang="en-US" altLang="ko-KR" sz="2000">
                <a:ea typeface="굴림" panose="020B0600000101010101" pitchFamily="34" charset="-127"/>
              </a:rPr>
              <a:t>Example:</a:t>
            </a:r>
            <a:r>
              <a:rPr lang="en-US" altLang="ko-KR" sz="2000" i="1">
                <a:ea typeface="굴림" panose="020B0600000101010101" pitchFamily="34" charset="-127"/>
              </a:rPr>
              <a:t> x</a:t>
            </a:r>
            <a:r>
              <a:rPr lang="en-US" altLang="ko-KR" sz="2000" i="1" baseline="30000">
                <a:ea typeface="굴림" panose="020B0600000101010101" pitchFamily="34" charset="-127"/>
              </a:rPr>
              <a:t>6</a:t>
            </a:r>
            <a:r>
              <a:rPr lang="en-US" altLang="ko-KR" sz="2000" i="1">
                <a:ea typeface="굴림" panose="020B0600000101010101" pitchFamily="34" charset="-127"/>
              </a:rPr>
              <a:t> + x + 1</a:t>
            </a:r>
            <a:r>
              <a:rPr lang="en-US" altLang="ko-KR" sz="2000">
                <a:ea typeface="굴림" panose="020B0600000101010101" pitchFamily="34" charset="-127"/>
              </a:rPr>
              <a:t> </a:t>
            </a:r>
            <a:r>
              <a:rPr lang="en-US" altLang="ko-KR" sz="2000">
                <a:ea typeface="굴림" panose="020B0600000101010101" pitchFamily="34" charset="-127"/>
                <a:sym typeface="Wingdings" panose="05000000000000000000" pitchFamily="2" charset="2"/>
              </a:rPr>
              <a:t> the degree ‘6’</a:t>
            </a:r>
          </a:p>
          <a:p>
            <a:pPr algn="just">
              <a:lnSpc>
                <a:spcPct val="90000"/>
              </a:lnSpc>
              <a:spcBef>
                <a:spcPct val="0"/>
              </a:spcBef>
            </a:pPr>
            <a:endParaRPr lang="en-US" altLang="ko-KR" sz="2000">
              <a:ea typeface="굴림" panose="020B0600000101010101" pitchFamily="34" charset="-127"/>
            </a:endParaRPr>
          </a:p>
          <a:p>
            <a:pPr eaLnBrk="1" hangingPunct="1">
              <a:lnSpc>
                <a:spcPct val="80000"/>
              </a:lnSpc>
            </a:pPr>
            <a:endParaRPr lang="en-US" altLang="ko-KR" sz="1800">
              <a:ea typeface="굴림" panose="020B0600000101010101" pitchFamily="34" charset="-127"/>
            </a:endParaRPr>
          </a:p>
        </p:txBody>
      </p:sp>
      <p:pic>
        <p:nvPicPr>
          <p:cNvPr id="36868" name="Picture 6">
            <a:extLst>
              <a:ext uri="{FF2B5EF4-FFF2-40B4-BE49-F238E27FC236}">
                <a16:creationId xmlns:a16="http://schemas.microsoft.com/office/drawing/2014/main" id="{2749A60A-98CF-40AD-A052-417F3D746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795463"/>
            <a:ext cx="73755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30160DA3-ACD0-455A-B5D8-9DE245F342CD}"/>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8394B57C-1F16-4B36-91CA-CFF914AB29E5}" type="slidenum">
              <a:rPr lang="en-US" altLang="ko-KR" sz="1400">
                <a:solidFill>
                  <a:srgbClr val="262699"/>
                </a:solidFill>
              </a:rPr>
              <a:pPr algn="r" eaLnBrk="1" latinLnBrk="1" hangingPunct="1">
                <a:defRPr/>
              </a:pPr>
              <a:t>32</a:t>
            </a:fld>
            <a:endParaRPr lang="en-US" altLang="ko-KR" sz="1400">
              <a:solidFill>
                <a:srgbClr val="262699"/>
              </a:solidFill>
            </a:endParaRPr>
          </a:p>
        </p:txBody>
      </p:sp>
    </p:spTree>
    <p:extLst>
      <p:ext uri="{BB962C8B-B14F-4D97-AF65-F5344CB8AC3E}">
        <p14:creationId xmlns:p14="http://schemas.microsoft.com/office/powerpoint/2010/main" val="3514414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7F2C49A3-48E2-4BF5-B4AD-8914B97CC129}"/>
              </a:ext>
            </a:extLst>
          </p:cNvPr>
          <p:cNvSpPr>
            <a:spLocks noGrp="1" noChangeArrowheads="1"/>
          </p:cNvSpPr>
          <p:nvPr>
            <p:ph type="title"/>
          </p:nvPr>
        </p:nvSpPr>
        <p:spPr>
          <a:xfrm>
            <a:off x="2209800" y="142875"/>
            <a:ext cx="7772400" cy="1143000"/>
          </a:xfrm>
        </p:spPr>
        <p:txBody>
          <a:bodyPr/>
          <a:lstStyle/>
          <a:p>
            <a:pPr eaLnBrk="1" hangingPunct="1">
              <a:defRPr/>
            </a:pPr>
            <a:r>
              <a:rPr lang="en-US" altLang="ko-KR" dirty="0">
                <a:solidFill>
                  <a:schemeClr val="tx1"/>
                </a:solidFill>
              </a:rPr>
              <a:t>Polynomial Operation</a:t>
            </a:r>
          </a:p>
        </p:txBody>
      </p:sp>
      <p:sp>
        <p:nvSpPr>
          <p:cNvPr id="37891" name="Rectangle 3">
            <a:extLst>
              <a:ext uri="{FF2B5EF4-FFF2-40B4-BE49-F238E27FC236}">
                <a16:creationId xmlns:a16="http://schemas.microsoft.com/office/drawing/2014/main" id="{5D2A70E0-2C63-41CB-B429-33A047BDD614}"/>
              </a:ext>
            </a:extLst>
          </p:cNvPr>
          <p:cNvSpPr>
            <a:spLocks noGrp="1" noChangeArrowheads="1"/>
          </p:cNvSpPr>
          <p:nvPr>
            <p:ph idx="1"/>
          </p:nvPr>
        </p:nvSpPr>
        <p:spPr>
          <a:xfrm>
            <a:off x="2351088" y="1341438"/>
            <a:ext cx="7561262" cy="4392612"/>
          </a:xfrm>
        </p:spPr>
        <p:txBody>
          <a:bodyPr/>
          <a:lstStyle/>
          <a:p>
            <a:pPr algn="just">
              <a:spcBef>
                <a:spcPct val="0"/>
              </a:spcBef>
            </a:pPr>
            <a:r>
              <a:rPr lang="en-US" altLang="ko-KR">
                <a:ea typeface="굴림" panose="020B0600000101010101" pitchFamily="34" charset="-127"/>
              </a:rPr>
              <a:t>Adding and subtracting polynomials</a:t>
            </a:r>
          </a:p>
          <a:p>
            <a:pPr lvl="1" algn="just">
              <a:spcBef>
                <a:spcPct val="0"/>
              </a:spcBef>
              <a:buFontTx/>
              <a:buNone/>
            </a:pPr>
            <a:r>
              <a:rPr lang="en-US" altLang="ko-KR" i="1">
                <a:ea typeface="굴림" panose="020B0600000101010101" pitchFamily="34" charset="-127"/>
              </a:rPr>
              <a:t>(x</a:t>
            </a:r>
            <a:r>
              <a:rPr lang="en-US" altLang="ko-KR" i="1" baseline="30000">
                <a:ea typeface="굴림" panose="020B0600000101010101" pitchFamily="34" charset="-127"/>
              </a:rPr>
              <a:t>5</a:t>
            </a:r>
            <a:r>
              <a:rPr lang="en-US" altLang="ko-KR" i="1">
                <a:ea typeface="굴림" panose="020B0600000101010101" pitchFamily="34" charset="-127"/>
              </a:rPr>
              <a:t> + x</a:t>
            </a:r>
            <a:r>
              <a:rPr lang="en-US" altLang="ko-KR" i="1" baseline="30000">
                <a:ea typeface="굴림" panose="020B0600000101010101" pitchFamily="34" charset="-127"/>
              </a:rPr>
              <a:t>4</a:t>
            </a:r>
            <a:r>
              <a:rPr lang="en-US" altLang="ko-KR" i="1">
                <a:ea typeface="굴림" panose="020B0600000101010101" pitchFamily="34" charset="-127"/>
              </a:rPr>
              <a:t> + x</a:t>
            </a:r>
            <a:r>
              <a:rPr lang="en-US" altLang="ko-KR" i="1" baseline="30000">
                <a:ea typeface="굴림" panose="020B0600000101010101" pitchFamily="34" charset="-127"/>
              </a:rPr>
              <a:t>2</a:t>
            </a:r>
            <a:r>
              <a:rPr lang="en-US" altLang="ko-KR" i="1">
                <a:ea typeface="굴림" panose="020B0600000101010101" pitchFamily="34" charset="-127"/>
              </a:rPr>
              <a:t>) + (x</a:t>
            </a:r>
            <a:r>
              <a:rPr lang="en-US" altLang="ko-KR" i="1" baseline="30000">
                <a:ea typeface="굴림" panose="020B0600000101010101" pitchFamily="34" charset="-127"/>
              </a:rPr>
              <a:t>6</a:t>
            </a:r>
            <a:r>
              <a:rPr lang="en-US" altLang="ko-KR" i="1">
                <a:ea typeface="굴림" panose="020B0600000101010101" pitchFamily="34" charset="-127"/>
              </a:rPr>
              <a:t> + x</a:t>
            </a:r>
            <a:r>
              <a:rPr lang="en-US" altLang="ko-KR" i="1" baseline="30000">
                <a:ea typeface="굴림" panose="020B0600000101010101" pitchFamily="34" charset="-127"/>
              </a:rPr>
              <a:t>4</a:t>
            </a:r>
            <a:r>
              <a:rPr lang="en-US" altLang="ko-KR" i="1">
                <a:ea typeface="굴림" panose="020B0600000101010101" pitchFamily="34" charset="-127"/>
              </a:rPr>
              <a:t> + x</a:t>
            </a:r>
            <a:r>
              <a:rPr lang="en-US" altLang="ko-KR" i="1" baseline="30000">
                <a:ea typeface="굴림" panose="020B0600000101010101" pitchFamily="34" charset="-127"/>
              </a:rPr>
              <a:t>2</a:t>
            </a:r>
            <a:r>
              <a:rPr lang="en-US" altLang="ko-KR" i="1">
                <a:ea typeface="굴림" panose="020B0600000101010101" pitchFamily="34" charset="-127"/>
              </a:rPr>
              <a:t>) </a:t>
            </a:r>
            <a:r>
              <a:rPr lang="en-US" altLang="ko-KR" i="1">
                <a:ea typeface="굴림" panose="020B0600000101010101" pitchFamily="34" charset="-127"/>
                <a:sym typeface="Wingdings" panose="05000000000000000000" pitchFamily="2" charset="2"/>
              </a:rPr>
              <a:t> x</a:t>
            </a:r>
            <a:r>
              <a:rPr lang="en-US" altLang="ko-KR" i="1" baseline="30000">
                <a:ea typeface="굴림" panose="020B0600000101010101" pitchFamily="34" charset="-127"/>
              </a:rPr>
              <a:t>6</a:t>
            </a:r>
            <a:r>
              <a:rPr lang="en-US" altLang="ko-KR" i="1">
                <a:ea typeface="굴림" panose="020B0600000101010101" pitchFamily="34" charset="-127"/>
                <a:sym typeface="Wingdings" panose="05000000000000000000" pitchFamily="2" charset="2"/>
              </a:rPr>
              <a:t> + x</a:t>
            </a:r>
            <a:r>
              <a:rPr lang="en-US" altLang="ko-KR" i="1" baseline="30000">
                <a:ea typeface="굴림" panose="020B0600000101010101" pitchFamily="34" charset="-127"/>
              </a:rPr>
              <a:t>5</a:t>
            </a:r>
          </a:p>
          <a:p>
            <a:pPr algn="just">
              <a:spcBef>
                <a:spcPct val="0"/>
              </a:spcBef>
            </a:pPr>
            <a:r>
              <a:rPr lang="en-US" altLang="ko-KR">
                <a:ea typeface="굴림" panose="020B0600000101010101" pitchFamily="34" charset="-127"/>
              </a:rPr>
              <a:t>Multiplying two polynomials</a:t>
            </a:r>
          </a:p>
          <a:p>
            <a:pPr lvl="1" algn="just">
              <a:spcBef>
                <a:spcPct val="0"/>
              </a:spcBef>
              <a:buFontTx/>
              <a:buNone/>
            </a:pPr>
            <a:r>
              <a:rPr lang="en-US" altLang="ko-KR" i="1">
                <a:ea typeface="굴림" panose="020B0600000101010101" pitchFamily="34" charset="-127"/>
              </a:rPr>
              <a:t>(x</a:t>
            </a:r>
            <a:r>
              <a:rPr lang="en-US" altLang="ko-KR" i="1" baseline="30000">
                <a:ea typeface="굴림" panose="020B0600000101010101" pitchFamily="34" charset="-127"/>
              </a:rPr>
              <a:t>5</a:t>
            </a:r>
            <a:r>
              <a:rPr lang="en-US" altLang="ko-KR" i="1">
                <a:ea typeface="굴림" panose="020B0600000101010101" pitchFamily="34" charset="-127"/>
              </a:rPr>
              <a:t> + x</a:t>
            </a:r>
            <a:r>
              <a:rPr lang="en-US" altLang="ko-KR" i="1" baseline="30000">
                <a:ea typeface="굴림" panose="020B0600000101010101" pitchFamily="34" charset="-127"/>
              </a:rPr>
              <a:t>3</a:t>
            </a:r>
            <a:r>
              <a:rPr lang="en-US" altLang="ko-KR" i="1">
                <a:ea typeface="굴림" panose="020B0600000101010101" pitchFamily="34" charset="-127"/>
              </a:rPr>
              <a:t> + x</a:t>
            </a:r>
            <a:r>
              <a:rPr lang="en-US" altLang="ko-KR" i="1" baseline="30000">
                <a:ea typeface="굴림" panose="020B0600000101010101" pitchFamily="34" charset="-127"/>
              </a:rPr>
              <a:t>2</a:t>
            </a:r>
            <a:r>
              <a:rPr lang="en-US" altLang="ko-KR" i="1">
                <a:ea typeface="굴림" panose="020B0600000101010101" pitchFamily="34" charset="-127"/>
              </a:rPr>
              <a:t> + x) (x</a:t>
            </a:r>
            <a:r>
              <a:rPr lang="en-US" altLang="ko-KR" i="1" baseline="30000">
                <a:ea typeface="굴림" panose="020B0600000101010101" pitchFamily="34" charset="-127"/>
              </a:rPr>
              <a:t>2</a:t>
            </a:r>
            <a:r>
              <a:rPr lang="en-US" altLang="ko-KR" i="1">
                <a:ea typeface="굴림" panose="020B0600000101010101" pitchFamily="34" charset="-127"/>
              </a:rPr>
              <a:t> + x</a:t>
            </a:r>
            <a:r>
              <a:rPr lang="en-US" altLang="ko-KR" i="1" baseline="30000">
                <a:ea typeface="굴림" panose="020B0600000101010101" pitchFamily="34" charset="-127"/>
              </a:rPr>
              <a:t>1</a:t>
            </a:r>
            <a:r>
              <a:rPr lang="en-US" altLang="ko-KR" i="1">
                <a:ea typeface="굴림" panose="020B0600000101010101" pitchFamily="34" charset="-127"/>
              </a:rPr>
              <a:t> + 1)</a:t>
            </a:r>
          </a:p>
          <a:p>
            <a:pPr lvl="1" algn="just">
              <a:spcBef>
                <a:spcPct val="0"/>
              </a:spcBef>
              <a:buFontTx/>
              <a:buNone/>
            </a:pPr>
            <a:r>
              <a:rPr lang="en-US" altLang="ko-KR" i="1">
                <a:ea typeface="굴림" panose="020B0600000101010101" pitchFamily="34" charset="-127"/>
              </a:rPr>
              <a:t>= x</a:t>
            </a:r>
            <a:r>
              <a:rPr lang="en-US" altLang="ko-KR" i="1" baseline="30000">
                <a:ea typeface="굴림" panose="020B0600000101010101" pitchFamily="34" charset="-127"/>
              </a:rPr>
              <a:t>7</a:t>
            </a:r>
            <a:r>
              <a:rPr lang="en-US" altLang="ko-KR" i="1">
                <a:ea typeface="굴림" panose="020B0600000101010101" pitchFamily="34" charset="-127"/>
              </a:rPr>
              <a:t> + x</a:t>
            </a:r>
            <a:r>
              <a:rPr lang="en-US" altLang="ko-KR" i="1" baseline="30000">
                <a:ea typeface="굴림" panose="020B0600000101010101" pitchFamily="34" charset="-127"/>
              </a:rPr>
              <a:t>6</a:t>
            </a:r>
            <a:r>
              <a:rPr lang="en-US" altLang="ko-KR" i="1">
                <a:ea typeface="굴림" panose="020B0600000101010101" pitchFamily="34" charset="-127"/>
              </a:rPr>
              <a:t> + x</a:t>
            </a:r>
            <a:r>
              <a:rPr lang="en-US" altLang="ko-KR" i="1" baseline="30000">
                <a:ea typeface="굴림" panose="020B0600000101010101" pitchFamily="34" charset="-127"/>
              </a:rPr>
              <a:t>5  </a:t>
            </a:r>
            <a:r>
              <a:rPr lang="en-US" altLang="ko-KR" i="1">
                <a:ea typeface="굴림" panose="020B0600000101010101" pitchFamily="34" charset="-127"/>
              </a:rPr>
              <a:t>+x</a:t>
            </a:r>
            <a:r>
              <a:rPr lang="en-US" altLang="ko-KR" i="1" baseline="30000">
                <a:ea typeface="굴림" panose="020B0600000101010101" pitchFamily="34" charset="-127"/>
              </a:rPr>
              <a:t>5</a:t>
            </a:r>
            <a:r>
              <a:rPr lang="en-US" altLang="ko-KR" i="1">
                <a:ea typeface="굴림" panose="020B0600000101010101" pitchFamily="34" charset="-127"/>
              </a:rPr>
              <a:t> + x</a:t>
            </a:r>
            <a:r>
              <a:rPr lang="en-US" altLang="ko-KR" i="1" baseline="30000">
                <a:ea typeface="굴림" panose="020B0600000101010101" pitchFamily="34" charset="-127"/>
              </a:rPr>
              <a:t>4</a:t>
            </a:r>
            <a:r>
              <a:rPr lang="en-US" altLang="ko-KR" i="1">
                <a:ea typeface="굴림" panose="020B0600000101010101" pitchFamily="34" charset="-127"/>
              </a:rPr>
              <a:t> + x</a:t>
            </a:r>
            <a:r>
              <a:rPr lang="en-US" altLang="ko-KR" i="1" baseline="30000">
                <a:ea typeface="굴림" panose="020B0600000101010101" pitchFamily="34" charset="-127"/>
              </a:rPr>
              <a:t>3 </a:t>
            </a:r>
            <a:r>
              <a:rPr lang="en-US" altLang="ko-KR" i="1">
                <a:ea typeface="굴림" panose="020B0600000101010101" pitchFamily="34" charset="-127"/>
              </a:rPr>
              <a:t>+</a:t>
            </a:r>
            <a:r>
              <a:rPr lang="en-US" altLang="ko-KR" i="1" baseline="30000">
                <a:ea typeface="굴림" panose="020B0600000101010101" pitchFamily="34" charset="-127"/>
              </a:rPr>
              <a:t> </a:t>
            </a:r>
            <a:r>
              <a:rPr lang="en-US" altLang="ko-KR" i="1">
                <a:ea typeface="굴림" panose="020B0600000101010101" pitchFamily="34" charset="-127"/>
              </a:rPr>
              <a:t>x</a:t>
            </a:r>
            <a:r>
              <a:rPr lang="en-US" altLang="ko-KR" i="1" baseline="30000">
                <a:ea typeface="굴림" panose="020B0600000101010101" pitchFamily="34" charset="-127"/>
              </a:rPr>
              <a:t>4</a:t>
            </a:r>
            <a:r>
              <a:rPr lang="en-US" altLang="ko-KR" i="1">
                <a:ea typeface="굴림" panose="020B0600000101010101" pitchFamily="34" charset="-127"/>
              </a:rPr>
              <a:t> + x</a:t>
            </a:r>
            <a:r>
              <a:rPr lang="en-US" altLang="ko-KR" i="1" baseline="30000">
                <a:ea typeface="굴림" panose="020B0600000101010101" pitchFamily="34" charset="-127"/>
              </a:rPr>
              <a:t>3</a:t>
            </a:r>
            <a:r>
              <a:rPr lang="en-US" altLang="ko-KR" i="1">
                <a:ea typeface="굴림" panose="020B0600000101010101" pitchFamily="34" charset="-127"/>
              </a:rPr>
              <a:t> + x</a:t>
            </a:r>
            <a:r>
              <a:rPr lang="en-US" altLang="ko-KR" i="1" baseline="30000">
                <a:ea typeface="굴림" panose="020B0600000101010101" pitchFamily="34" charset="-127"/>
              </a:rPr>
              <a:t>2 </a:t>
            </a:r>
            <a:r>
              <a:rPr lang="en-US" altLang="ko-KR" i="1">
                <a:ea typeface="굴림" panose="020B0600000101010101" pitchFamily="34" charset="-127"/>
              </a:rPr>
              <a:t>+ x</a:t>
            </a:r>
            <a:r>
              <a:rPr lang="en-US" altLang="ko-KR" i="1" baseline="30000">
                <a:ea typeface="굴림" panose="020B0600000101010101" pitchFamily="34" charset="-127"/>
              </a:rPr>
              <a:t>3</a:t>
            </a:r>
            <a:r>
              <a:rPr lang="en-US" altLang="ko-KR" i="1">
                <a:ea typeface="굴림" panose="020B0600000101010101" pitchFamily="34" charset="-127"/>
              </a:rPr>
              <a:t> + x</a:t>
            </a:r>
            <a:r>
              <a:rPr lang="en-US" altLang="ko-KR" i="1" baseline="30000">
                <a:ea typeface="굴림" panose="020B0600000101010101" pitchFamily="34" charset="-127"/>
              </a:rPr>
              <a:t>2</a:t>
            </a:r>
            <a:r>
              <a:rPr lang="en-US" altLang="ko-KR" i="1">
                <a:ea typeface="굴림" panose="020B0600000101010101" pitchFamily="34" charset="-127"/>
              </a:rPr>
              <a:t> + x</a:t>
            </a:r>
            <a:endParaRPr lang="en-US" altLang="ko-KR" i="1" baseline="30000">
              <a:ea typeface="굴림" panose="020B0600000101010101" pitchFamily="34" charset="-127"/>
            </a:endParaRPr>
          </a:p>
          <a:p>
            <a:pPr lvl="1" algn="just">
              <a:spcBef>
                <a:spcPct val="0"/>
              </a:spcBef>
              <a:buFontTx/>
              <a:buNone/>
            </a:pPr>
            <a:r>
              <a:rPr lang="en-US" altLang="ko-KR" i="1" baseline="30000">
                <a:ea typeface="굴림" panose="020B0600000101010101" pitchFamily="34" charset="-127"/>
              </a:rPr>
              <a:t>=</a:t>
            </a:r>
            <a:r>
              <a:rPr lang="en-US" altLang="ko-KR" i="1">
                <a:ea typeface="굴림" panose="020B0600000101010101" pitchFamily="34" charset="-127"/>
              </a:rPr>
              <a:t> x</a:t>
            </a:r>
            <a:r>
              <a:rPr lang="en-US" altLang="ko-KR" i="1" baseline="30000">
                <a:ea typeface="굴림" panose="020B0600000101010101" pitchFamily="34" charset="-127"/>
              </a:rPr>
              <a:t>7</a:t>
            </a:r>
            <a:r>
              <a:rPr lang="en-US" altLang="ko-KR" i="1">
                <a:ea typeface="굴림" panose="020B0600000101010101" pitchFamily="34" charset="-127"/>
              </a:rPr>
              <a:t> + x</a:t>
            </a:r>
            <a:r>
              <a:rPr lang="en-US" altLang="ko-KR" i="1" baseline="30000">
                <a:ea typeface="굴림" panose="020B0600000101010101" pitchFamily="34" charset="-127"/>
              </a:rPr>
              <a:t>6</a:t>
            </a:r>
            <a:r>
              <a:rPr lang="en-US" altLang="ko-KR" i="1">
                <a:ea typeface="굴림" panose="020B0600000101010101" pitchFamily="34" charset="-127"/>
              </a:rPr>
              <a:t> + x</a:t>
            </a:r>
            <a:r>
              <a:rPr lang="en-US" altLang="ko-KR" i="1" baseline="30000">
                <a:ea typeface="굴림" panose="020B0600000101010101" pitchFamily="34" charset="-127"/>
              </a:rPr>
              <a:t>3</a:t>
            </a:r>
            <a:r>
              <a:rPr lang="en-US" altLang="ko-KR" i="1">
                <a:ea typeface="굴림" panose="020B0600000101010101" pitchFamily="34" charset="-127"/>
              </a:rPr>
              <a:t> + x</a:t>
            </a:r>
          </a:p>
          <a:p>
            <a:pPr eaLnBrk="1" hangingPunct="1">
              <a:lnSpc>
                <a:spcPct val="80000"/>
              </a:lnSpc>
            </a:pPr>
            <a:r>
              <a:rPr lang="en-US" altLang="ko-KR">
                <a:ea typeface="굴림" panose="020B0600000101010101" pitchFamily="34" charset="-127"/>
              </a:rPr>
              <a:t>Dividing one polynomial by another</a:t>
            </a:r>
          </a:p>
          <a:p>
            <a:pPr eaLnBrk="1" hangingPunct="1">
              <a:lnSpc>
                <a:spcPct val="80000"/>
              </a:lnSpc>
            </a:pPr>
            <a:r>
              <a:rPr lang="en-US" altLang="ko-KR">
                <a:ea typeface="굴림" panose="020B0600000101010101" pitchFamily="34" charset="-127"/>
              </a:rPr>
              <a:t>Shifting</a:t>
            </a:r>
          </a:p>
          <a:p>
            <a:pPr lvl="1" eaLnBrk="1" hangingPunct="1">
              <a:lnSpc>
                <a:spcPct val="80000"/>
              </a:lnSpc>
              <a:buFontTx/>
              <a:buNone/>
            </a:pPr>
            <a:r>
              <a:rPr lang="en-US" altLang="ko-KR">
                <a:ea typeface="굴림" panose="020B0600000101010101" pitchFamily="34" charset="-127"/>
              </a:rPr>
              <a:t>Shifting left 3 bits: 10011 becomes 10011000</a:t>
            </a:r>
          </a:p>
          <a:p>
            <a:pPr lvl="1" eaLnBrk="1" hangingPunct="1">
              <a:lnSpc>
                <a:spcPct val="80000"/>
              </a:lnSpc>
              <a:buFontTx/>
              <a:buNone/>
            </a:pPr>
            <a:r>
              <a:rPr lang="en-US" altLang="ko-KR">
                <a:ea typeface="굴림" panose="020B0600000101010101" pitchFamily="34" charset="-127"/>
              </a:rPr>
              <a:t>Shifting right 3 bits: 10011 becomes 10 (</a:t>
            </a:r>
            <a:r>
              <a:rPr lang="en-US" altLang="ko-KR" i="1">
                <a:ea typeface="굴림" panose="020B0600000101010101" pitchFamily="34" charset="-127"/>
              </a:rPr>
              <a:t>x</a:t>
            </a:r>
            <a:r>
              <a:rPr lang="en-US" altLang="ko-KR" i="1" baseline="30000">
                <a:ea typeface="굴림" panose="020B0600000101010101" pitchFamily="34" charset="-127"/>
              </a:rPr>
              <a:t>4</a:t>
            </a:r>
            <a:r>
              <a:rPr lang="en-US" altLang="ko-KR" i="1">
                <a:ea typeface="굴림" panose="020B0600000101010101" pitchFamily="34" charset="-127"/>
              </a:rPr>
              <a:t> + x + 1, </a:t>
            </a:r>
            <a:r>
              <a:rPr lang="en-US" altLang="ko-KR" i="1">
                <a:ea typeface="굴림" panose="020B0600000101010101" pitchFamily="34" charset="-127"/>
                <a:sym typeface="Wingdings" panose="05000000000000000000" pitchFamily="2" charset="2"/>
              </a:rPr>
              <a:t> x</a:t>
            </a:r>
            <a:r>
              <a:rPr lang="en-US" altLang="ko-KR" baseline="30000">
                <a:ea typeface="굴림" panose="020B0600000101010101" pitchFamily="34" charset="-127"/>
              </a:rPr>
              <a:t> </a:t>
            </a:r>
            <a:r>
              <a:rPr lang="en-US" altLang="ko-KR">
                <a:ea typeface="굴림" panose="020B0600000101010101" pitchFamily="34" charset="-127"/>
              </a:rPr>
              <a:t>)</a:t>
            </a:r>
          </a:p>
        </p:txBody>
      </p:sp>
      <p:sp>
        <p:nvSpPr>
          <p:cNvPr id="12" name="Slide Number Placeholder 5">
            <a:extLst>
              <a:ext uri="{FF2B5EF4-FFF2-40B4-BE49-F238E27FC236}">
                <a16:creationId xmlns:a16="http://schemas.microsoft.com/office/drawing/2014/main" id="{ABB4B416-7749-47C8-9C4F-6644E64962A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A365A526-3ED6-4E82-AB50-3B9584A10EFC}" type="slidenum">
              <a:rPr lang="en-US" altLang="ko-KR" sz="1400">
                <a:solidFill>
                  <a:srgbClr val="262699"/>
                </a:solidFill>
              </a:rPr>
              <a:pPr algn="r" eaLnBrk="1" latinLnBrk="1" hangingPunct="1">
                <a:defRPr/>
              </a:pPr>
              <a:t>33</a:t>
            </a:fld>
            <a:endParaRPr lang="en-US" altLang="ko-KR" sz="1400">
              <a:solidFill>
                <a:srgbClr val="262699"/>
              </a:solidFill>
            </a:endParaRPr>
          </a:p>
        </p:txBody>
      </p:sp>
    </p:spTree>
    <p:extLst>
      <p:ext uri="{BB962C8B-B14F-4D97-AF65-F5344CB8AC3E}">
        <p14:creationId xmlns:p14="http://schemas.microsoft.com/office/powerpoint/2010/main" val="1869770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313F534E-72F0-49DA-8989-56115ECC27B2}"/>
              </a:ext>
            </a:extLst>
          </p:cNvPr>
          <p:cNvSpPr>
            <a:spLocks noGrp="1" noChangeArrowheads="1"/>
          </p:cNvSpPr>
          <p:nvPr>
            <p:ph type="title"/>
          </p:nvPr>
        </p:nvSpPr>
        <p:spPr>
          <a:xfrm>
            <a:off x="2209800" y="142875"/>
            <a:ext cx="7772400" cy="1143000"/>
          </a:xfrm>
        </p:spPr>
        <p:txBody>
          <a:bodyPr/>
          <a:lstStyle/>
          <a:p>
            <a:pPr eaLnBrk="1" hangingPunct="1">
              <a:defRPr/>
            </a:pPr>
            <a:r>
              <a:rPr lang="en-US" altLang="ko-KR" sz="4000" dirty="0"/>
              <a:t>CRC Division Using Polynomials</a:t>
            </a:r>
          </a:p>
        </p:txBody>
      </p:sp>
      <p:pic>
        <p:nvPicPr>
          <p:cNvPr id="38915" name="Picture 5">
            <a:extLst>
              <a:ext uri="{FF2B5EF4-FFF2-40B4-BE49-F238E27FC236}">
                <a16:creationId xmlns:a16="http://schemas.microsoft.com/office/drawing/2014/main" id="{D176141A-CF99-400C-8840-BF8E2537C8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87713" y="2143126"/>
            <a:ext cx="5529262" cy="3897313"/>
          </a:xfrm>
          <a:noFill/>
        </p:spPr>
      </p:pic>
      <p:sp>
        <p:nvSpPr>
          <p:cNvPr id="38916" name="Rectangle 7">
            <a:extLst>
              <a:ext uri="{FF2B5EF4-FFF2-40B4-BE49-F238E27FC236}">
                <a16:creationId xmlns:a16="http://schemas.microsoft.com/office/drawing/2014/main" id="{DEA9994A-08BD-4E2E-8E8A-FA0707366B87}"/>
              </a:ext>
            </a:extLst>
          </p:cNvPr>
          <p:cNvSpPr>
            <a:spLocks noChangeArrowheads="1"/>
          </p:cNvSpPr>
          <p:nvPr/>
        </p:nvSpPr>
        <p:spPr bwMode="auto">
          <a:xfrm>
            <a:off x="2351088" y="1412876"/>
            <a:ext cx="7416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000"/>
              <a:t>The divisor in a cyclic code is normally called the generator polynomial or simply the generator.</a:t>
            </a:r>
          </a:p>
        </p:txBody>
      </p:sp>
      <p:sp>
        <p:nvSpPr>
          <p:cNvPr id="12" name="Slide Number Placeholder 5">
            <a:extLst>
              <a:ext uri="{FF2B5EF4-FFF2-40B4-BE49-F238E27FC236}">
                <a16:creationId xmlns:a16="http://schemas.microsoft.com/office/drawing/2014/main" id="{962A1D68-2533-426B-8B0A-6C6AECF3233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82B845EB-006B-4456-816D-BDE2660E0CEF}" type="slidenum">
              <a:rPr lang="en-US" altLang="ko-KR" sz="1400">
                <a:solidFill>
                  <a:srgbClr val="262699"/>
                </a:solidFill>
              </a:rPr>
              <a:pPr algn="r" eaLnBrk="1" latinLnBrk="1" hangingPunct="1">
                <a:defRPr/>
              </a:pPr>
              <a:t>34</a:t>
            </a:fld>
            <a:endParaRPr lang="en-US" altLang="ko-KR" sz="1400">
              <a:solidFill>
                <a:srgbClr val="262699"/>
              </a:solidFill>
            </a:endParaRPr>
          </a:p>
        </p:txBody>
      </p:sp>
    </p:spTree>
    <p:extLst>
      <p:ext uri="{BB962C8B-B14F-4D97-AF65-F5344CB8AC3E}">
        <p14:creationId xmlns:p14="http://schemas.microsoft.com/office/powerpoint/2010/main" val="154522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31C45F4D-F771-475E-ACF7-7C58B914ABFF}"/>
              </a:ext>
            </a:extLst>
          </p:cNvPr>
          <p:cNvSpPr>
            <a:spLocks noGrp="1" noChangeArrowheads="1"/>
          </p:cNvSpPr>
          <p:nvPr>
            <p:ph type="title"/>
          </p:nvPr>
        </p:nvSpPr>
        <p:spPr/>
        <p:txBody>
          <a:bodyPr/>
          <a:lstStyle/>
          <a:p>
            <a:pPr eaLnBrk="1" hangingPunct="1">
              <a:defRPr/>
            </a:pPr>
            <a:r>
              <a:rPr lang="en-US" altLang="ko-KR">
                <a:solidFill>
                  <a:schemeClr val="tx1"/>
                </a:solidFill>
              </a:rPr>
              <a:t>Cyclic Code Analysis</a:t>
            </a:r>
          </a:p>
        </p:txBody>
      </p:sp>
      <p:sp>
        <p:nvSpPr>
          <p:cNvPr id="39939" name="Rectangle 4">
            <a:extLst>
              <a:ext uri="{FF2B5EF4-FFF2-40B4-BE49-F238E27FC236}">
                <a16:creationId xmlns:a16="http://schemas.microsoft.com/office/drawing/2014/main" id="{F59ABD9B-B1F2-4FC6-B221-8EC25D4C28D8}"/>
              </a:ext>
            </a:extLst>
          </p:cNvPr>
          <p:cNvSpPr>
            <a:spLocks noChangeArrowheads="1"/>
          </p:cNvSpPr>
          <p:nvPr/>
        </p:nvSpPr>
        <p:spPr bwMode="auto">
          <a:xfrm>
            <a:off x="2351089" y="1484314"/>
            <a:ext cx="77057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E77739"/>
              </a:buClr>
              <a:buSzPct val="60000"/>
              <a:buBlip>
                <a:blip r:embed="rId2"/>
              </a:buBlip>
              <a:defRPr sz="3200">
                <a:solidFill>
                  <a:schemeClr val="tx1"/>
                </a:solidFill>
                <a:latin typeface="Times New Roman" panose="02020603050405020304" pitchFamily="18" charset="0"/>
              </a:defRPr>
            </a:lvl1pPr>
            <a:lvl2pPr marL="914400" indent="-457200">
              <a:spcBef>
                <a:spcPct val="20000"/>
              </a:spcBef>
              <a:buClr>
                <a:srgbClr val="E77739"/>
              </a:buClr>
              <a:buSzPct val="90000"/>
              <a:buFont typeface="Wingdings" panose="05000000000000000000" pitchFamily="2" charset="2"/>
              <a:buBlip>
                <a:blip r:embed="rId3"/>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4"/>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1800" i="1"/>
              <a:t>f(x)</a:t>
            </a:r>
            <a:r>
              <a:rPr lang="en-US" altLang="ko-KR" sz="1800"/>
              <a:t> is a polynomial with binary coefficients </a:t>
            </a:r>
          </a:p>
          <a:p>
            <a:pPr lvl="1" eaLnBrk="1" latinLnBrk="1" hangingPunct="1">
              <a:buClrTx/>
              <a:buSzTx/>
              <a:buFontTx/>
              <a:buNone/>
            </a:pPr>
            <a:r>
              <a:rPr lang="en-US" altLang="ko-KR" sz="2000"/>
              <a:t>Dataword: </a:t>
            </a:r>
            <a:r>
              <a:rPr lang="en-US" altLang="ko-KR" sz="2000" i="1"/>
              <a:t>d(x)</a:t>
            </a:r>
            <a:r>
              <a:rPr lang="en-US" altLang="ko-KR" sz="2000"/>
              <a:t>   Codeword: </a:t>
            </a:r>
            <a:r>
              <a:rPr lang="en-US" altLang="ko-KR" sz="2000" i="1"/>
              <a:t>c(x)</a:t>
            </a:r>
            <a:r>
              <a:rPr lang="en-US" altLang="ko-KR" sz="2000"/>
              <a:t>    Generator: </a:t>
            </a:r>
            <a:r>
              <a:rPr lang="en-US" altLang="ko-KR" sz="2000" i="1"/>
              <a:t>g(x)</a:t>
            </a:r>
          </a:p>
          <a:p>
            <a:pPr lvl="1" eaLnBrk="1" latinLnBrk="1" hangingPunct="1">
              <a:buClrTx/>
              <a:buSzTx/>
              <a:buFontTx/>
              <a:buNone/>
            </a:pPr>
            <a:r>
              <a:rPr lang="en-US" altLang="ko-KR" sz="2000"/>
              <a:t>Syndrome: </a:t>
            </a:r>
            <a:r>
              <a:rPr lang="en-US" altLang="ko-KR" sz="2000" i="1"/>
              <a:t>s(x)</a:t>
            </a:r>
            <a:r>
              <a:rPr lang="en-US" altLang="ko-KR" sz="2000"/>
              <a:t>   Error: </a:t>
            </a:r>
            <a:r>
              <a:rPr lang="en-US" altLang="ko-KR" sz="2000" i="1"/>
              <a:t>e(x)</a:t>
            </a:r>
          </a:p>
          <a:p>
            <a:pPr eaLnBrk="1" latinLnBrk="1" hangingPunct="1">
              <a:buClrTx/>
              <a:buSzTx/>
              <a:buFontTx/>
              <a:buChar char="•"/>
            </a:pPr>
            <a:r>
              <a:rPr lang="en-US" altLang="ko-KR" sz="2000" b="1"/>
              <a:t>In a cyclic code</a:t>
            </a:r>
            <a:r>
              <a:rPr lang="en-US" altLang="ko-KR" sz="2000"/>
              <a:t>,</a:t>
            </a:r>
          </a:p>
          <a:p>
            <a:pPr lvl="1" eaLnBrk="1" latinLnBrk="1" hangingPunct="1">
              <a:buClrTx/>
              <a:buSzTx/>
              <a:buFontTx/>
              <a:buAutoNum type="arabicPeriod"/>
            </a:pPr>
            <a:r>
              <a:rPr lang="en-US" altLang="ko-KR" sz="2000"/>
              <a:t>If </a:t>
            </a:r>
            <a:r>
              <a:rPr lang="en-US" altLang="ko-KR" sz="2000" i="1"/>
              <a:t>s</a:t>
            </a:r>
            <a:r>
              <a:rPr lang="en-US" altLang="ko-KR" sz="2000"/>
              <a:t>(x) ≠ 0, one or more bits is corrupted.</a:t>
            </a:r>
          </a:p>
          <a:p>
            <a:pPr lvl="1" eaLnBrk="1" latinLnBrk="1" hangingPunct="1">
              <a:buClrTx/>
              <a:buSzTx/>
              <a:buFontTx/>
              <a:buAutoNum type="arabicPeriod"/>
            </a:pPr>
            <a:r>
              <a:rPr lang="en-US" altLang="ko-KR" sz="2000"/>
              <a:t>If </a:t>
            </a:r>
            <a:r>
              <a:rPr lang="en-US" altLang="ko-KR" sz="2000" i="1"/>
              <a:t>s</a:t>
            </a:r>
            <a:r>
              <a:rPr lang="en-US" altLang="ko-KR" sz="2000"/>
              <a:t>(x) = 0, either</a:t>
            </a:r>
            <a:br>
              <a:rPr lang="en-US" altLang="ko-KR" sz="2000"/>
            </a:br>
            <a:r>
              <a:rPr lang="en-US" altLang="ko-KR" sz="2000"/>
              <a:t>a. No bit is corrupted. Or</a:t>
            </a:r>
          </a:p>
          <a:p>
            <a:pPr lvl="1" eaLnBrk="1" latinLnBrk="1" hangingPunct="1">
              <a:buClrTx/>
              <a:buSzTx/>
              <a:buFontTx/>
              <a:buNone/>
            </a:pPr>
            <a:r>
              <a:rPr lang="en-US" altLang="ko-KR" sz="2000"/>
              <a:t>	b. Some bits are corrupted, but the decoder failed to detect them</a:t>
            </a:r>
          </a:p>
          <a:p>
            <a:pPr eaLnBrk="1" latinLnBrk="1" hangingPunct="1">
              <a:buClrTx/>
              <a:buSzTx/>
              <a:buFontTx/>
              <a:buChar char="•"/>
            </a:pPr>
            <a:r>
              <a:rPr lang="en-US" altLang="ko-KR" sz="2000" i="1"/>
              <a:t>Received codeword = c(x) + e(x)</a:t>
            </a:r>
          </a:p>
          <a:p>
            <a:pPr lvl="1" eaLnBrk="1" latinLnBrk="1" hangingPunct="1">
              <a:buClrTx/>
              <a:buSzTx/>
              <a:buFontTx/>
              <a:buNone/>
            </a:pPr>
            <a:r>
              <a:rPr lang="en-US" altLang="ko-KR" sz="2000" i="1"/>
              <a:t>Received codeword/g(x) = c(x)/g(x) + e(x)/g(x)</a:t>
            </a:r>
          </a:p>
          <a:p>
            <a:pPr eaLnBrk="1" latinLnBrk="1" hangingPunct="1">
              <a:buClrTx/>
              <a:buSzTx/>
              <a:buFontTx/>
              <a:buChar char="•"/>
            </a:pPr>
            <a:r>
              <a:rPr lang="en-US" altLang="ko-KR" sz="2000"/>
              <a:t>In a cyclic code, those </a:t>
            </a:r>
            <a:r>
              <a:rPr lang="en-US" altLang="ko-KR" sz="2000" i="1"/>
              <a:t>e(x)</a:t>
            </a:r>
            <a:r>
              <a:rPr lang="en-US" altLang="ko-KR" sz="2000"/>
              <a:t> errors that are divisible by </a:t>
            </a:r>
            <a:r>
              <a:rPr lang="en-US" altLang="ko-KR" sz="2000" i="1"/>
              <a:t>g(x)</a:t>
            </a:r>
            <a:r>
              <a:rPr lang="en-US" altLang="ko-KR" sz="2000"/>
              <a:t> are not caught</a:t>
            </a:r>
          </a:p>
        </p:txBody>
      </p:sp>
      <p:sp>
        <p:nvSpPr>
          <p:cNvPr id="11" name="Slide Number Placeholder 5">
            <a:extLst>
              <a:ext uri="{FF2B5EF4-FFF2-40B4-BE49-F238E27FC236}">
                <a16:creationId xmlns:a16="http://schemas.microsoft.com/office/drawing/2014/main" id="{31EFA95E-ACB8-42E3-B41D-CF3AF8F1654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868F49C0-C0A6-4150-9B0B-01D4B65E38E0}" type="slidenum">
              <a:rPr lang="en-US" altLang="ko-KR" sz="1400">
                <a:solidFill>
                  <a:srgbClr val="262699"/>
                </a:solidFill>
              </a:rPr>
              <a:pPr algn="r" eaLnBrk="1" latinLnBrk="1" hangingPunct="1">
                <a:defRPr/>
              </a:pPr>
              <a:t>35</a:t>
            </a:fld>
            <a:endParaRPr lang="en-US" altLang="ko-KR" sz="1400">
              <a:solidFill>
                <a:srgbClr val="262699"/>
              </a:solidFill>
            </a:endParaRPr>
          </a:p>
        </p:txBody>
      </p:sp>
    </p:spTree>
    <p:extLst>
      <p:ext uri="{BB962C8B-B14F-4D97-AF65-F5344CB8AC3E}">
        <p14:creationId xmlns:p14="http://schemas.microsoft.com/office/powerpoint/2010/main" val="199985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2C483C7C-F09F-41A0-BD6D-A2D02CF15740}"/>
              </a:ext>
            </a:extLst>
          </p:cNvPr>
          <p:cNvSpPr>
            <a:spLocks noGrp="1" noChangeArrowheads="1"/>
          </p:cNvSpPr>
          <p:nvPr>
            <p:ph type="title"/>
          </p:nvPr>
        </p:nvSpPr>
        <p:spPr/>
        <p:txBody>
          <a:bodyPr/>
          <a:lstStyle/>
          <a:p>
            <a:pPr eaLnBrk="1" hangingPunct="1">
              <a:defRPr/>
            </a:pPr>
            <a:r>
              <a:rPr lang="en-US" altLang="ko-KR">
                <a:solidFill>
                  <a:schemeClr val="tx1"/>
                </a:solidFill>
              </a:rPr>
              <a:t>Error Detection</a:t>
            </a:r>
          </a:p>
        </p:txBody>
      </p:sp>
      <p:sp>
        <p:nvSpPr>
          <p:cNvPr id="40963" name="Rectangle 4">
            <a:extLst>
              <a:ext uri="{FF2B5EF4-FFF2-40B4-BE49-F238E27FC236}">
                <a16:creationId xmlns:a16="http://schemas.microsoft.com/office/drawing/2014/main" id="{F1ACB1F7-28A6-4DD4-BE14-4CE2FF43E454}"/>
              </a:ext>
            </a:extLst>
          </p:cNvPr>
          <p:cNvSpPr>
            <a:spLocks noGrp="1" noChangeArrowheads="1"/>
          </p:cNvSpPr>
          <p:nvPr>
            <p:ph idx="1"/>
          </p:nvPr>
        </p:nvSpPr>
        <p:spPr>
          <a:xfrm>
            <a:off x="2351089" y="1557339"/>
            <a:ext cx="7705725" cy="2447925"/>
          </a:xfrm>
        </p:spPr>
        <p:txBody>
          <a:bodyPr>
            <a:normAutofit lnSpcReduction="10000"/>
          </a:bodyPr>
          <a:lstStyle/>
          <a:p>
            <a:pPr eaLnBrk="1" hangingPunct="1">
              <a:lnSpc>
                <a:spcPct val="90000"/>
              </a:lnSpc>
            </a:pPr>
            <a:r>
              <a:rPr lang="en-US" altLang="ko-KR">
                <a:ea typeface="굴림" panose="020B0600000101010101" pitchFamily="34" charset="-127"/>
              </a:rPr>
              <a:t>Single-bit error</a:t>
            </a:r>
          </a:p>
          <a:p>
            <a:pPr>
              <a:spcBef>
                <a:spcPct val="0"/>
              </a:spcBef>
              <a:buFontTx/>
              <a:buNone/>
            </a:pPr>
            <a:r>
              <a:rPr lang="en-US" altLang="ko-KR">
                <a:ea typeface="굴림" panose="020B0600000101010101" pitchFamily="34" charset="-127"/>
              </a:rPr>
              <a:t>	</a:t>
            </a:r>
            <a:r>
              <a:rPr lang="en-US" altLang="ko-KR" sz="2000">
                <a:ea typeface="굴림" panose="020B0600000101010101" pitchFamily="34" charset="-127"/>
              </a:rPr>
              <a:t>If the generator has more than one term and the coefficient of x</a:t>
            </a:r>
            <a:r>
              <a:rPr lang="en-US" altLang="ko-KR" sz="2000" baseline="30000">
                <a:ea typeface="굴림" panose="020B0600000101010101" pitchFamily="34" charset="-127"/>
              </a:rPr>
              <a:t>0</a:t>
            </a:r>
            <a:r>
              <a:rPr lang="en-US" altLang="ko-KR" sz="2000">
                <a:ea typeface="굴림" panose="020B0600000101010101" pitchFamily="34" charset="-127"/>
              </a:rPr>
              <a:t> is 1, all single errors can be caught.</a:t>
            </a:r>
          </a:p>
          <a:p>
            <a:pPr>
              <a:spcBef>
                <a:spcPct val="0"/>
              </a:spcBef>
              <a:buFontTx/>
              <a:buNone/>
            </a:pPr>
            <a:endParaRPr lang="en-US" altLang="ko-KR" sz="2000">
              <a:ea typeface="굴림" panose="020B0600000101010101" pitchFamily="34" charset="-127"/>
            </a:endParaRPr>
          </a:p>
          <a:p>
            <a:pPr>
              <a:spcBef>
                <a:spcPct val="0"/>
              </a:spcBef>
            </a:pPr>
            <a:r>
              <a:rPr lang="en-US" altLang="ko-KR">
                <a:ea typeface="굴림" panose="020B0600000101010101" pitchFamily="34" charset="-127"/>
              </a:rPr>
              <a:t>Two isolated single-bit error</a:t>
            </a:r>
          </a:p>
          <a:p>
            <a:pPr eaLnBrk="1" hangingPunct="1">
              <a:lnSpc>
                <a:spcPct val="90000"/>
              </a:lnSpc>
              <a:buFontTx/>
              <a:buNone/>
            </a:pPr>
            <a:r>
              <a:rPr lang="en-US" altLang="ko-KR">
                <a:ea typeface="굴림" panose="020B0600000101010101" pitchFamily="34" charset="-127"/>
              </a:rPr>
              <a:t>	</a:t>
            </a:r>
            <a:r>
              <a:rPr lang="en-US" altLang="ko-KR" sz="2000">
                <a:ea typeface="굴림" panose="020B0600000101010101" pitchFamily="34" charset="-127"/>
              </a:rPr>
              <a:t>If a generator cannot divide x</a:t>
            </a:r>
            <a:r>
              <a:rPr lang="en-US" altLang="ko-KR" sz="2000" baseline="30000">
                <a:ea typeface="굴림" panose="020B0600000101010101" pitchFamily="34" charset="-127"/>
              </a:rPr>
              <a:t>t</a:t>
            </a:r>
            <a:r>
              <a:rPr lang="en-US" altLang="ko-KR" sz="2000">
                <a:ea typeface="굴림" panose="020B0600000101010101" pitchFamily="34" charset="-127"/>
              </a:rPr>
              <a:t> + 1 (t between 0 and n – 1), then all isolated double errors can be detected</a:t>
            </a:r>
          </a:p>
          <a:p>
            <a:pPr>
              <a:spcBef>
                <a:spcPct val="0"/>
              </a:spcBef>
            </a:pPr>
            <a:endParaRPr lang="en-US" altLang="ko-KR" sz="2000">
              <a:ea typeface="굴림" panose="020B0600000101010101" pitchFamily="34" charset="-127"/>
            </a:endParaRPr>
          </a:p>
          <a:p>
            <a:pPr lvl="1" eaLnBrk="1" hangingPunct="1">
              <a:lnSpc>
                <a:spcPct val="90000"/>
              </a:lnSpc>
            </a:pPr>
            <a:endParaRPr lang="en-US" altLang="ko-KR" sz="2000">
              <a:ea typeface="굴림" panose="020B0600000101010101" pitchFamily="34" charset="-127"/>
            </a:endParaRPr>
          </a:p>
        </p:txBody>
      </p:sp>
      <p:pic>
        <p:nvPicPr>
          <p:cNvPr id="40964" name="Picture 5">
            <a:extLst>
              <a:ext uri="{FF2B5EF4-FFF2-40B4-BE49-F238E27FC236}">
                <a16:creationId xmlns:a16="http://schemas.microsoft.com/office/drawing/2014/main" id="{CA7ECCCE-E46E-4CB4-BD36-111B3BFF4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4508500"/>
            <a:ext cx="640873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A28ED65B-F3B1-40A2-87CF-D78B9363922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B04F0C2E-EFCB-49D0-B251-9DA0D34A42CB}" type="slidenum">
              <a:rPr lang="en-US" altLang="ko-KR" sz="1400">
                <a:solidFill>
                  <a:srgbClr val="262699"/>
                </a:solidFill>
              </a:rPr>
              <a:pPr algn="r" eaLnBrk="1" latinLnBrk="1" hangingPunct="1">
                <a:defRPr/>
              </a:pPr>
              <a:t>36</a:t>
            </a:fld>
            <a:endParaRPr lang="en-US" altLang="ko-KR" sz="1400">
              <a:solidFill>
                <a:srgbClr val="262699"/>
              </a:solidFill>
            </a:endParaRPr>
          </a:p>
        </p:txBody>
      </p:sp>
    </p:spTree>
    <p:extLst>
      <p:ext uri="{BB962C8B-B14F-4D97-AF65-F5344CB8AC3E}">
        <p14:creationId xmlns:p14="http://schemas.microsoft.com/office/powerpoint/2010/main" val="3678951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ECC1418B-8312-46BF-9970-39739D447FF3}"/>
              </a:ext>
            </a:extLst>
          </p:cNvPr>
          <p:cNvSpPr>
            <a:spLocks noGrp="1" noChangeArrowheads="1"/>
          </p:cNvSpPr>
          <p:nvPr>
            <p:ph type="title"/>
          </p:nvPr>
        </p:nvSpPr>
        <p:spPr/>
        <p:txBody>
          <a:bodyPr/>
          <a:lstStyle/>
          <a:p>
            <a:pPr eaLnBrk="1" hangingPunct="1">
              <a:defRPr/>
            </a:pPr>
            <a:r>
              <a:rPr lang="en-US" altLang="ko-KR">
                <a:solidFill>
                  <a:schemeClr val="tx1"/>
                </a:solidFill>
              </a:rPr>
              <a:t>Example 1</a:t>
            </a:r>
          </a:p>
        </p:txBody>
      </p:sp>
      <p:sp>
        <p:nvSpPr>
          <p:cNvPr id="41987" name="Rectangle 3">
            <a:extLst>
              <a:ext uri="{FF2B5EF4-FFF2-40B4-BE49-F238E27FC236}">
                <a16:creationId xmlns:a16="http://schemas.microsoft.com/office/drawing/2014/main" id="{80C626A3-2007-4191-9881-8BD08E685DAA}"/>
              </a:ext>
            </a:extLst>
          </p:cNvPr>
          <p:cNvSpPr>
            <a:spLocks noGrp="1" noChangeArrowheads="1"/>
          </p:cNvSpPr>
          <p:nvPr>
            <p:ph idx="1"/>
          </p:nvPr>
        </p:nvSpPr>
        <p:spPr>
          <a:xfrm>
            <a:off x="2351089" y="1557338"/>
            <a:ext cx="7705725" cy="4248150"/>
          </a:xfrm>
        </p:spPr>
        <p:txBody>
          <a:bodyPr/>
          <a:lstStyle/>
          <a:p>
            <a:pPr eaLnBrk="1" hangingPunct="1"/>
            <a:r>
              <a:rPr lang="en-US" altLang="ko-KR" sz="2000">
                <a:ea typeface="굴림" panose="020B0600000101010101" pitchFamily="34" charset="-127"/>
              </a:rPr>
              <a:t>Which of the following </a:t>
            </a:r>
            <a:r>
              <a:rPr lang="en-US" altLang="ko-KR" sz="2000" i="1">
                <a:ea typeface="굴림" panose="020B0600000101010101" pitchFamily="34" charset="-127"/>
              </a:rPr>
              <a:t>g(x)</a:t>
            </a:r>
            <a:r>
              <a:rPr lang="en-US" altLang="ko-KR" sz="2000">
                <a:ea typeface="굴림" panose="020B0600000101010101" pitchFamily="34" charset="-127"/>
              </a:rPr>
              <a:t> values guarantees that a single-bit error is caught? For each case, what is the error that cannot be caught?</a:t>
            </a:r>
          </a:p>
          <a:p>
            <a:pPr eaLnBrk="1" hangingPunct="1">
              <a:buFontTx/>
              <a:buNone/>
            </a:pPr>
            <a:r>
              <a:rPr lang="en-US" altLang="ko-KR" sz="2000" i="1">
                <a:ea typeface="굴림" panose="020B0600000101010101" pitchFamily="34" charset="-127"/>
              </a:rPr>
              <a:t>	a.  x +</a:t>
            </a:r>
            <a:r>
              <a:rPr lang="en-US" altLang="ko-KR" sz="2000">
                <a:ea typeface="굴림" panose="020B0600000101010101" pitchFamily="34" charset="-127"/>
              </a:rPr>
              <a:t> </a:t>
            </a:r>
            <a:r>
              <a:rPr lang="en-US" altLang="ko-KR" sz="2000" i="1">
                <a:ea typeface="굴림" panose="020B0600000101010101" pitchFamily="34" charset="-127"/>
              </a:rPr>
              <a:t>1</a:t>
            </a:r>
            <a:r>
              <a:rPr lang="en-US" altLang="ko-KR" sz="2000">
                <a:ea typeface="굴림" panose="020B0600000101010101" pitchFamily="34" charset="-127"/>
              </a:rPr>
              <a:t>       </a:t>
            </a:r>
            <a:r>
              <a:rPr lang="en-US" altLang="ko-KR" sz="2000" i="1">
                <a:ea typeface="굴림" panose="020B0600000101010101" pitchFamily="34" charset="-127"/>
              </a:rPr>
              <a:t>b. x</a:t>
            </a:r>
            <a:r>
              <a:rPr lang="en-US" altLang="ko-KR" sz="2000" baseline="30000">
                <a:ea typeface="굴림" panose="020B0600000101010101" pitchFamily="34" charset="-127"/>
              </a:rPr>
              <a:t>3</a:t>
            </a:r>
            <a:r>
              <a:rPr lang="en-US" altLang="ko-KR" sz="2000">
                <a:ea typeface="굴림" panose="020B0600000101010101" pitchFamily="34" charset="-127"/>
              </a:rPr>
              <a:t>            </a:t>
            </a:r>
            <a:r>
              <a:rPr lang="en-US" altLang="ko-KR" sz="2000" i="1">
                <a:ea typeface="굴림" panose="020B0600000101010101" pitchFamily="34" charset="-127"/>
              </a:rPr>
              <a:t>c. 1</a:t>
            </a:r>
          </a:p>
          <a:p>
            <a:pPr lvl="1" eaLnBrk="1" hangingPunct="1"/>
            <a:endParaRPr lang="en-US" altLang="ko-KR" sz="1800">
              <a:ea typeface="굴림" panose="020B0600000101010101" pitchFamily="34" charset="-127"/>
            </a:endParaRPr>
          </a:p>
          <a:p>
            <a:pPr eaLnBrk="1" hangingPunct="1">
              <a:buFontTx/>
              <a:buNone/>
            </a:pPr>
            <a:r>
              <a:rPr lang="en-US" altLang="ko-KR" sz="2000" b="1" i="1">
                <a:ea typeface="굴림" panose="020B0600000101010101" pitchFamily="34" charset="-127"/>
              </a:rPr>
              <a:t>Solution</a:t>
            </a:r>
          </a:p>
          <a:p>
            <a:pPr eaLnBrk="1" hangingPunct="1">
              <a:buFontTx/>
              <a:buNone/>
            </a:pPr>
            <a:r>
              <a:rPr lang="en-US" altLang="ko-KR" sz="2000" i="1">
                <a:ea typeface="굴림" panose="020B0600000101010101" pitchFamily="34" charset="-127"/>
              </a:rPr>
              <a:t>a.  No xi can be divisible by x + 1. Any single-bit error can be caught.</a:t>
            </a:r>
          </a:p>
          <a:p>
            <a:pPr eaLnBrk="1" hangingPunct="1">
              <a:buFontTx/>
              <a:buNone/>
            </a:pPr>
            <a:r>
              <a:rPr lang="en-US" altLang="ko-KR" sz="2000" i="1">
                <a:ea typeface="굴림" panose="020B0600000101010101" pitchFamily="34" charset="-127"/>
              </a:rPr>
              <a:t>b.  If i is equal to or greater than 3, x</a:t>
            </a:r>
            <a:r>
              <a:rPr lang="en-US" altLang="ko-KR" sz="2000" i="1" baseline="30000">
                <a:ea typeface="굴림" panose="020B0600000101010101" pitchFamily="34" charset="-127"/>
              </a:rPr>
              <a:t>i</a:t>
            </a:r>
            <a:r>
              <a:rPr lang="en-US" altLang="ko-KR" sz="2000" i="1">
                <a:ea typeface="굴림" panose="020B0600000101010101" pitchFamily="34" charset="-127"/>
              </a:rPr>
              <a:t> is divisible by g(x).  All single-bit errors in positions 1 to 3 are caught.</a:t>
            </a:r>
          </a:p>
          <a:p>
            <a:pPr eaLnBrk="1" hangingPunct="1">
              <a:buFontTx/>
              <a:buNone/>
            </a:pPr>
            <a:r>
              <a:rPr lang="en-US" altLang="ko-KR" sz="2000" i="1">
                <a:ea typeface="굴림" panose="020B0600000101010101" pitchFamily="34" charset="-127"/>
              </a:rPr>
              <a:t>c. All values of i make xi divisible by g(x). No single-bit error can be caught. This  g(x) is useless.</a:t>
            </a:r>
          </a:p>
          <a:p>
            <a:pPr lvl="1" eaLnBrk="1" hangingPunct="1"/>
            <a:endParaRPr lang="en-US" altLang="ko-KR" sz="1800">
              <a:ea typeface="굴림" panose="020B0600000101010101" pitchFamily="34" charset="-127"/>
            </a:endParaRPr>
          </a:p>
        </p:txBody>
      </p:sp>
      <p:sp>
        <p:nvSpPr>
          <p:cNvPr id="11" name="Slide Number Placeholder 5">
            <a:extLst>
              <a:ext uri="{FF2B5EF4-FFF2-40B4-BE49-F238E27FC236}">
                <a16:creationId xmlns:a16="http://schemas.microsoft.com/office/drawing/2014/main" id="{194E0DC1-F473-46F2-8762-29F450C7BE7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507D0825-E1E0-4E22-BE79-DA62ABB8ABAD}" type="slidenum">
              <a:rPr lang="en-US" altLang="ko-KR" sz="1400">
                <a:solidFill>
                  <a:srgbClr val="262699"/>
                </a:solidFill>
              </a:rPr>
              <a:pPr algn="r" eaLnBrk="1" latinLnBrk="1" hangingPunct="1">
                <a:defRPr/>
              </a:pPr>
              <a:t>37</a:t>
            </a:fld>
            <a:endParaRPr lang="en-US" altLang="ko-KR" sz="1400">
              <a:solidFill>
                <a:srgbClr val="262699"/>
              </a:solidFill>
            </a:endParaRPr>
          </a:p>
        </p:txBody>
      </p:sp>
    </p:spTree>
    <p:extLst>
      <p:ext uri="{BB962C8B-B14F-4D97-AF65-F5344CB8AC3E}">
        <p14:creationId xmlns:p14="http://schemas.microsoft.com/office/powerpoint/2010/main" val="132092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7D460A9B-E8D2-4352-9A7B-93A92D57112F}"/>
              </a:ext>
            </a:extLst>
          </p:cNvPr>
          <p:cNvSpPr>
            <a:spLocks noGrp="1" noChangeArrowheads="1"/>
          </p:cNvSpPr>
          <p:nvPr>
            <p:ph type="title"/>
          </p:nvPr>
        </p:nvSpPr>
        <p:spPr/>
        <p:txBody>
          <a:bodyPr/>
          <a:lstStyle/>
          <a:p>
            <a:pPr eaLnBrk="1" hangingPunct="1">
              <a:defRPr/>
            </a:pPr>
            <a:r>
              <a:rPr lang="en-US" altLang="ko-KR">
                <a:solidFill>
                  <a:schemeClr val="tx1"/>
                </a:solidFill>
              </a:rPr>
              <a:t>Example 2</a:t>
            </a:r>
          </a:p>
        </p:txBody>
      </p:sp>
      <p:sp>
        <p:nvSpPr>
          <p:cNvPr id="43011" name="Rectangle 3">
            <a:extLst>
              <a:ext uri="{FF2B5EF4-FFF2-40B4-BE49-F238E27FC236}">
                <a16:creationId xmlns:a16="http://schemas.microsoft.com/office/drawing/2014/main" id="{D797B5E2-E313-4EAC-BF25-9AD29ECF147E}"/>
              </a:ext>
            </a:extLst>
          </p:cNvPr>
          <p:cNvSpPr>
            <a:spLocks noGrp="1" noChangeArrowheads="1"/>
          </p:cNvSpPr>
          <p:nvPr>
            <p:ph idx="1"/>
          </p:nvPr>
        </p:nvSpPr>
        <p:spPr>
          <a:xfrm>
            <a:off x="2351089" y="1557338"/>
            <a:ext cx="7705725" cy="4248150"/>
          </a:xfrm>
        </p:spPr>
        <p:txBody>
          <a:bodyPr/>
          <a:lstStyle/>
          <a:p>
            <a:pPr eaLnBrk="1" hangingPunct="1"/>
            <a:r>
              <a:rPr lang="en-US" altLang="ko-KR" sz="2000">
                <a:ea typeface="굴림" panose="020B0600000101010101" pitchFamily="34" charset="-127"/>
              </a:rPr>
              <a:t>Find the status of the following generators related to two isolated, single-bit errors.</a:t>
            </a:r>
          </a:p>
          <a:p>
            <a:pPr eaLnBrk="1" hangingPunct="1">
              <a:buFontTx/>
              <a:buNone/>
            </a:pPr>
            <a:r>
              <a:rPr lang="en-US" altLang="ko-KR" sz="2000" i="1">
                <a:ea typeface="굴림" panose="020B0600000101010101" pitchFamily="34" charset="-127"/>
              </a:rPr>
              <a:t>	a. x + 1      b. x</a:t>
            </a:r>
            <a:r>
              <a:rPr lang="en-US" altLang="ko-KR" sz="2000" i="1" baseline="30000">
                <a:ea typeface="굴림" panose="020B0600000101010101" pitchFamily="34" charset="-127"/>
              </a:rPr>
              <a:t>4</a:t>
            </a:r>
            <a:r>
              <a:rPr lang="en-US" altLang="ko-KR" sz="2000" i="1">
                <a:ea typeface="굴림" panose="020B0600000101010101" pitchFamily="34" charset="-127"/>
              </a:rPr>
              <a:t> + 1      c. x</a:t>
            </a:r>
            <a:r>
              <a:rPr lang="en-US" altLang="ko-KR" sz="2000" i="1" baseline="30000">
                <a:ea typeface="굴림" panose="020B0600000101010101" pitchFamily="34" charset="-127"/>
              </a:rPr>
              <a:t>7</a:t>
            </a:r>
            <a:r>
              <a:rPr lang="en-US" altLang="ko-KR" sz="2000" i="1">
                <a:ea typeface="굴림" panose="020B0600000101010101" pitchFamily="34" charset="-127"/>
              </a:rPr>
              <a:t> + x </a:t>
            </a:r>
            <a:r>
              <a:rPr lang="en-US" altLang="ko-KR" sz="2000" i="1" baseline="30000">
                <a:ea typeface="굴림" panose="020B0600000101010101" pitchFamily="34" charset="-127"/>
              </a:rPr>
              <a:t>6</a:t>
            </a:r>
            <a:r>
              <a:rPr lang="en-US" altLang="ko-KR" sz="2000" i="1">
                <a:ea typeface="굴림" panose="020B0600000101010101" pitchFamily="34" charset="-127"/>
              </a:rPr>
              <a:t>+ 1      d. x</a:t>
            </a:r>
            <a:r>
              <a:rPr lang="en-US" altLang="ko-KR" sz="2000" i="1" baseline="30000">
                <a:ea typeface="굴림" panose="020B0600000101010101" pitchFamily="34" charset="-127"/>
              </a:rPr>
              <a:t>15</a:t>
            </a:r>
            <a:r>
              <a:rPr lang="en-US" altLang="ko-KR" sz="2000" i="1">
                <a:ea typeface="굴림" panose="020B0600000101010101" pitchFamily="34" charset="-127"/>
              </a:rPr>
              <a:t> + x</a:t>
            </a:r>
            <a:r>
              <a:rPr lang="en-US" altLang="ko-KR" sz="2000" i="1" baseline="30000">
                <a:ea typeface="굴림" panose="020B0600000101010101" pitchFamily="34" charset="-127"/>
              </a:rPr>
              <a:t>14</a:t>
            </a:r>
            <a:r>
              <a:rPr lang="en-US" altLang="ko-KR" sz="2000" i="1">
                <a:ea typeface="굴림" panose="020B0600000101010101" pitchFamily="34" charset="-127"/>
              </a:rPr>
              <a:t> + 1</a:t>
            </a:r>
          </a:p>
          <a:p>
            <a:pPr lvl="1" eaLnBrk="1" hangingPunct="1"/>
            <a:endParaRPr lang="en-US" altLang="ko-KR" sz="1800">
              <a:ea typeface="굴림" panose="020B0600000101010101" pitchFamily="34" charset="-127"/>
            </a:endParaRPr>
          </a:p>
          <a:p>
            <a:pPr eaLnBrk="1" hangingPunct="1">
              <a:buFontTx/>
              <a:buNone/>
            </a:pPr>
            <a:r>
              <a:rPr lang="en-US" altLang="ko-KR" sz="2000" b="1" i="1">
                <a:ea typeface="굴림" panose="020B0600000101010101" pitchFamily="34" charset="-127"/>
              </a:rPr>
              <a:t>Solution</a:t>
            </a:r>
          </a:p>
          <a:p>
            <a:pPr eaLnBrk="1" hangingPunct="1">
              <a:buFontTx/>
              <a:buNone/>
            </a:pPr>
            <a:r>
              <a:rPr lang="en-US" altLang="ko-KR" sz="2000" i="1">
                <a:ea typeface="굴림" panose="020B0600000101010101" pitchFamily="34" charset="-127"/>
              </a:rPr>
              <a:t>a.  This is a very poor choice for a generator. Any two errors next to each other cannot be detected.</a:t>
            </a:r>
          </a:p>
          <a:p>
            <a:pPr eaLnBrk="1" hangingPunct="1">
              <a:buFontTx/>
              <a:buNone/>
            </a:pPr>
            <a:r>
              <a:rPr lang="en-US" altLang="ko-KR" sz="2000" i="1">
                <a:ea typeface="굴림" panose="020B0600000101010101" pitchFamily="34" charset="-127"/>
              </a:rPr>
              <a:t>b.  This generator cannot detect two errors that are four positions apart.</a:t>
            </a:r>
          </a:p>
          <a:p>
            <a:pPr eaLnBrk="1" hangingPunct="1">
              <a:buFontTx/>
              <a:buNone/>
            </a:pPr>
            <a:r>
              <a:rPr lang="en-US" altLang="ko-KR" sz="2000" i="1">
                <a:ea typeface="굴림" panose="020B0600000101010101" pitchFamily="34" charset="-127"/>
              </a:rPr>
              <a:t>c. This is a good choice for this purpose.</a:t>
            </a:r>
          </a:p>
          <a:p>
            <a:pPr eaLnBrk="1" hangingPunct="1">
              <a:buFontTx/>
              <a:buNone/>
            </a:pPr>
            <a:r>
              <a:rPr lang="en-US" altLang="ko-KR" sz="2000" i="1">
                <a:ea typeface="굴림" panose="020B0600000101010101" pitchFamily="34" charset="-127"/>
              </a:rPr>
              <a:t>d. This polynomial cannot divide x</a:t>
            </a:r>
            <a:r>
              <a:rPr lang="en-US" altLang="ko-KR" sz="2000" i="1" baseline="30000">
                <a:ea typeface="굴림" panose="020B0600000101010101" pitchFamily="34" charset="-127"/>
              </a:rPr>
              <a:t>t</a:t>
            </a:r>
            <a:r>
              <a:rPr lang="en-US" altLang="ko-KR" sz="2000" i="1">
                <a:ea typeface="굴림" panose="020B0600000101010101" pitchFamily="34" charset="-127"/>
              </a:rPr>
              <a:t> + 1 if t is less than 32,768. A codeword with two isolated errors up to 32,768 bits apart can be detected by this generator..</a:t>
            </a:r>
          </a:p>
          <a:p>
            <a:pPr lvl="1" eaLnBrk="1" hangingPunct="1"/>
            <a:endParaRPr lang="en-US" altLang="ko-KR" sz="1800">
              <a:ea typeface="굴림" panose="020B0600000101010101" pitchFamily="34" charset="-127"/>
            </a:endParaRPr>
          </a:p>
        </p:txBody>
      </p:sp>
      <p:sp>
        <p:nvSpPr>
          <p:cNvPr id="11" name="Slide Number Placeholder 5">
            <a:extLst>
              <a:ext uri="{FF2B5EF4-FFF2-40B4-BE49-F238E27FC236}">
                <a16:creationId xmlns:a16="http://schemas.microsoft.com/office/drawing/2014/main" id="{29F660C0-1113-49E8-B1E2-57E1EBEF63D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5A8A22FA-0C88-4583-990D-1A42099C1E1B}" type="slidenum">
              <a:rPr lang="en-US" altLang="ko-KR" sz="1400">
                <a:solidFill>
                  <a:srgbClr val="262699"/>
                </a:solidFill>
              </a:rPr>
              <a:pPr algn="r" eaLnBrk="1" latinLnBrk="1" hangingPunct="1">
                <a:defRPr/>
              </a:pPr>
              <a:t>38</a:t>
            </a:fld>
            <a:endParaRPr lang="en-US" altLang="ko-KR" sz="1400">
              <a:solidFill>
                <a:srgbClr val="262699"/>
              </a:solidFill>
            </a:endParaRPr>
          </a:p>
        </p:txBody>
      </p:sp>
    </p:spTree>
    <p:extLst>
      <p:ext uri="{BB962C8B-B14F-4D97-AF65-F5344CB8AC3E}">
        <p14:creationId xmlns:p14="http://schemas.microsoft.com/office/powerpoint/2010/main" val="273734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F0E138AD-6BCF-4F9D-835A-85570C244053}"/>
              </a:ext>
            </a:extLst>
          </p:cNvPr>
          <p:cNvSpPr>
            <a:spLocks noGrp="1" noChangeArrowheads="1"/>
          </p:cNvSpPr>
          <p:nvPr>
            <p:ph type="title"/>
          </p:nvPr>
        </p:nvSpPr>
        <p:spPr/>
        <p:txBody>
          <a:bodyPr/>
          <a:lstStyle/>
          <a:p>
            <a:pPr eaLnBrk="1" hangingPunct="1">
              <a:defRPr/>
            </a:pPr>
            <a:r>
              <a:rPr lang="en-US" altLang="ko-KR">
                <a:solidFill>
                  <a:schemeClr val="tx1"/>
                </a:solidFill>
              </a:rPr>
              <a:t>Error Detection</a:t>
            </a:r>
          </a:p>
        </p:txBody>
      </p:sp>
      <p:sp>
        <p:nvSpPr>
          <p:cNvPr id="44035" name="Rectangle 3">
            <a:extLst>
              <a:ext uri="{FF2B5EF4-FFF2-40B4-BE49-F238E27FC236}">
                <a16:creationId xmlns:a16="http://schemas.microsoft.com/office/drawing/2014/main" id="{D729D957-847F-4313-84B0-33D848A84CE2}"/>
              </a:ext>
            </a:extLst>
          </p:cNvPr>
          <p:cNvSpPr>
            <a:spLocks noGrp="1" noChangeArrowheads="1"/>
          </p:cNvSpPr>
          <p:nvPr>
            <p:ph idx="1"/>
          </p:nvPr>
        </p:nvSpPr>
        <p:spPr>
          <a:xfrm>
            <a:off x="2351089" y="1557338"/>
            <a:ext cx="7705725" cy="3600450"/>
          </a:xfrm>
        </p:spPr>
        <p:txBody>
          <a:bodyPr/>
          <a:lstStyle/>
          <a:p>
            <a:pPr eaLnBrk="1" hangingPunct="1">
              <a:lnSpc>
                <a:spcPct val="80000"/>
              </a:lnSpc>
            </a:pPr>
            <a:r>
              <a:rPr lang="en-US" altLang="ko-KR" sz="2000" b="1">
                <a:ea typeface="굴림" panose="020B0600000101010101" pitchFamily="34" charset="-127"/>
              </a:rPr>
              <a:t>Odd numbers of errors</a:t>
            </a:r>
          </a:p>
          <a:p>
            <a:pPr>
              <a:spcBef>
                <a:spcPct val="0"/>
              </a:spcBef>
              <a:buFontTx/>
              <a:buNone/>
            </a:pPr>
            <a:r>
              <a:rPr lang="en-US" altLang="ko-KR" sz="2000">
                <a:ea typeface="굴림" panose="020B0600000101010101" pitchFamily="34" charset="-127"/>
              </a:rPr>
              <a:t>	A generator that contains a factor of </a:t>
            </a:r>
            <a:r>
              <a:rPr lang="en-US" altLang="ko-KR" sz="2000" i="1">
                <a:ea typeface="굴림" panose="020B0600000101010101" pitchFamily="34" charset="-127"/>
              </a:rPr>
              <a:t>x</a:t>
            </a:r>
            <a:r>
              <a:rPr lang="en-US" altLang="ko-KR" sz="2000">
                <a:ea typeface="굴림" panose="020B0600000101010101" pitchFamily="34" charset="-127"/>
              </a:rPr>
              <a:t> + 1 can detect all odd-numbered errors</a:t>
            </a:r>
          </a:p>
          <a:p>
            <a:pPr>
              <a:spcBef>
                <a:spcPct val="0"/>
              </a:spcBef>
            </a:pPr>
            <a:r>
              <a:rPr lang="en-US" altLang="ko-KR" sz="2000" b="1">
                <a:ea typeface="굴림" panose="020B0600000101010101" pitchFamily="34" charset="-127"/>
              </a:rPr>
              <a:t>Burst errors</a:t>
            </a:r>
          </a:p>
          <a:p>
            <a:pPr eaLnBrk="1" hangingPunct="1">
              <a:lnSpc>
                <a:spcPct val="80000"/>
              </a:lnSpc>
              <a:buFontTx/>
              <a:buNone/>
            </a:pPr>
            <a:r>
              <a:rPr lang="en-US" altLang="ko-KR" sz="2000">
                <a:ea typeface="굴림" panose="020B0600000101010101" pitchFamily="34" charset="-127"/>
              </a:rPr>
              <a:t>	❏ All burst errors with </a:t>
            </a:r>
            <a:r>
              <a:rPr lang="en-US" altLang="ko-KR" sz="2000" i="1">
                <a:ea typeface="굴림" panose="020B0600000101010101" pitchFamily="34" charset="-127"/>
              </a:rPr>
              <a:t>L </a:t>
            </a:r>
            <a:r>
              <a:rPr lang="en-US" altLang="ko-KR" sz="2000">
                <a:ea typeface="굴림" panose="020B0600000101010101" pitchFamily="34" charset="-127"/>
              </a:rPr>
              <a:t>≤ </a:t>
            </a:r>
            <a:r>
              <a:rPr lang="en-US" altLang="ko-KR" sz="2000" i="1">
                <a:ea typeface="굴림" panose="020B0600000101010101" pitchFamily="34" charset="-127"/>
              </a:rPr>
              <a:t>r </a:t>
            </a:r>
            <a:r>
              <a:rPr lang="en-US" altLang="ko-KR" sz="2000">
                <a:ea typeface="굴림" panose="020B0600000101010101" pitchFamily="34" charset="-127"/>
              </a:rPr>
              <a:t>will be detected.</a:t>
            </a:r>
          </a:p>
          <a:p>
            <a:pPr eaLnBrk="1" hangingPunct="1">
              <a:lnSpc>
                <a:spcPct val="80000"/>
              </a:lnSpc>
              <a:buFontTx/>
              <a:buNone/>
            </a:pPr>
            <a:r>
              <a:rPr lang="en-US" altLang="ko-KR" sz="2000">
                <a:ea typeface="굴림" panose="020B0600000101010101" pitchFamily="34" charset="-127"/>
              </a:rPr>
              <a:t>	❏ All burst errors with </a:t>
            </a:r>
            <a:r>
              <a:rPr lang="en-US" altLang="ko-KR" sz="2000" i="1">
                <a:ea typeface="굴림" panose="020B0600000101010101" pitchFamily="34" charset="-127"/>
              </a:rPr>
              <a:t>L </a:t>
            </a:r>
            <a:r>
              <a:rPr lang="en-US" altLang="ko-KR" sz="2000">
                <a:ea typeface="굴림" panose="020B0600000101010101" pitchFamily="34" charset="-127"/>
              </a:rPr>
              <a:t>= </a:t>
            </a:r>
            <a:r>
              <a:rPr lang="en-US" altLang="ko-KR" sz="2000" i="1">
                <a:ea typeface="굴림" panose="020B0600000101010101" pitchFamily="34" charset="-127"/>
              </a:rPr>
              <a:t>r </a:t>
            </a:r>
            <a:r>
              <a:rPr lang="en-US" altLang="ko-KR" sz="2000">
                <a:ea typeface="굴림" panose="020B0600000101010101" pitchFamily="34" charset="-127"/>
              </a:rPr>
              <a:t>+ 1 will be detected with probability </a:t>
            </a:r>
          </a:p>
          <a:p>
            <a:pPr eaLnBrk="1" hangingPunct="1">
              <a:lnSpc>
                <a:spcPct val="80000"/>
              </a:lnSpc>
              <a:buFontTx/>
              <a:buNone/>
            </a:pPr>
            <a:r>
              <a:rPr lang="en-US" altLang="ko-KR" sz="2000">
                <a:ea typeface="굴림" panose="020B0600000101010101" pitchFamily="34" charset="-127"/>
              </a:rPr>
              <a:t>          1 –  (1/2)</a:t>
            </a:r>
            <a:r>
              <a:rPr lang="en-US" altLang="ko-KR" sz="2000" i="1" baseline="30000">
                <a:ea typeface="굴림" panose="020B0600000101010101" pitchFamily="34" charset="-127"/>
              </a:rPr>
              <a:t>r</a:t>
            </a:r>
            <a:r>
              <a:rPr lang="en-US" altLang="ko-KR" sz="2000" baseline="30000">
                <a:ea typeface="굴림" panose="020B0600000101010101" pitchFamily="34" charset="-127"/>
              </a:rPr>
              <a:t>–1</a:t>
            </a:r>
            <a:r>
              <a:rPr lang="en-US" altLang="ko-KR" sz="2000">
                <a:ea typeface="굴림" panose="020B0600000101010101" pitchFamily="34" charset="-127"/>
              </a:rPr>
              <a:t>.</a:t>
            </a:r>
          </a:p>
          <a:p>
            <a:pPr eaLnBrk="1" hangingPunct="1">
              <a:lnSpc>
                <a:spcPct val="80000"/>
              </a:lnSpc>
              <a:buFontTx/>
              <a:buNone/>
            </a:pPr>
            <a:r>
              <a:rPr lang="en-US" altLang="ko-KR" sz="2000">
                <a:ea typeface="굴림" panose="020B0600000101010101" pitchFamily="34" charset="-127"/>
              </a:rPr>
              <a:t>	❏ All burst errors with </a:t>
            </a:r>
            <a:r>
              <a:rPr lang="en-US" altLang="ko-KR" sz="2000" i="1">
                <a:ea typeface="굴림" panose="020B0600000101010101" pitchFamily="34" charset="-127"/>
              </a:rPr>
              <a:t>L </a:t>
            </a:r>
            <a:r>
              <a:rPr lang="en-US" altLang="ko-KR" sz="2000">
                <a:ea typeface="굴림" panose="020B0600000101010101" pitchFamily="34" charset="-127"/>
              </a:rPr>
              <a:t>&gt; </a:t>
            </a:r>
            <a:r>
              <a:rPr lang="en-US" altLang="ko-KR" sz="2000" i="1">
                <a:ea typeface="굴림" panose="020B0600000101010101" pitchFamily="34" charset="-127"/>
              </a:rPr>
              <a:t>r </a:t>
            </a:r>
            <a:r>
              <a:rPr lang="en-US" altLang="ko-KR" sz="2000">
                <a:ea typeface="굴림" panose="020B0600000101010101" pitchFamily="34" charset="-127"/>
              </a:rPr>
              <a:t>+ 1 will be detected with probability </a:t>
            </a:r>
          </a:p>
          <a:p>
            <a:pPr eaLnBrk="1" hangingPunct="1">
              <a:lnSpc>
                <a:spcPct val="80000"/>
              </a:lnSpc>
              <a:buFontTx/>
              <a:buNone/>
            </a:pPr>
            <a:r>
              <a:rPr lang="en-US" altLang="ko-KR" sz="2000">
                <a:ea typeface="굴림" panose="020B0600000101010101" pitchFamily="34" charset="-127"/>
              </a:rPr>
              <a:t>          1 – (1/2)</a:t>
            </a:r>
            <a:r>
              <a:rPr lang="en-US" altLang="ko-KR" sz="2000" i="1" baseline="30000">
                <a:ea typeface="굴림" panose="020B0600000101010101" pitchFamily="34" charset="-127"/>
              </a:rPr>
              <a:t>r</a:t>
            </a:r>
            <a:r>
              <a:rPr lang="en-US" altLang="ko-KR" sz="2000">
                <a:ea typeface="굴림" panose="020B0600000101010101" pitchFamily="34" charset="-127"/>
              </a:rPr>
              <a:t>.</a:t>
            </a:r>
          </a:p>
          <a:p>
            <a:pPr>
              <a:spcBef>
                <a:spcPct val="0"/>
              </a:spcBef>
            </a:pPr>
            <a:endParaRPr lang="en-US" altLang="ko-KR" sz="2000">
              <a:ea typeface="굴림" panose="020B0600000101010101" pitchFamily="34" charset="-127"/>
            </a:endParaRPr>
          </a:p>
          <a:p>
            <a:pPr lvl="1" eaLnBrk="1" hangingPunct="1">
              <a:lnSpc>
                <a:spcPct val="80000"/>
              </a:lnSpc>
            </a:pPr>
            <a:endParaRPr lang="en-US" altLang="ko-KR" sz="1600">
              <a:ea typeface="굴림" panose="020B0600000101010101" pitchFamily="34" charset="-127"/>
            </a:endParaRPr>
          </a:p>
        </p:txBody>
      </p:sp>
      <p:sp>
        <p:nvSpPr>
          <p:cNvPr id="15" name="Slide Number Placeholder 5">
            <a:extLst>
              <a:ext uri="{FF2B5EF4-FFF2-40B4-BE49-F238E27FC236}">
                <a16:creationId xmlns:a16="http://schemas.microsoft.com/office/drawing/2014/main" id="{F868988C-1D8D-4960-B220-29B41180885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363B3C59-C35F-4BD4-A994-E9B3ED1A7F66}" type="slidenum">
              <a:rPr lang="en-US" altLang="ko-KR" sz="1400">
                <a:solidFill>
                  <a:srgbClr val="262699"/>
                </a:solidFill>
              </a:rPr>
              <a:pPr algn="r" eaLnBrk="1" latinLnBrk="1" hangingPunct="1">
                <a:defRPr/>
              </a:pPr>
              <a:t>39</a:t>
            </a:fld>
            <a:endParaRPr lang="en-US" altLang="ko-KR" sz="1400">
              <a:solidFill>
                <a:srgbClr val="262699"/>
              </a:solidFill>
            </a:endParaRPr>
          </a:p>
        </p:txBody>
      </p:sp>
    </p:spTree>
    <p:extLst>
      <p:ext uri="{BB962C8B-B14F-4D97-AF65-F5344CB8AC3E}">
        <p14:creationId xmlns:p14="http://schemas.microsoft.com/office/powerpoint/2010/main" val="343033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EE0DA03-99C1-435B-A09F-C6637D8817FF}"/>
              </a:ext>
            </a:extLst>
          </p:cNvPr>
          <p:cNvSpPr>
            <a:spLocks noGrp="1" noChangeArrowheads="1"/>
          </p:cNvSpPr>
          <p:nvPr>
            <p:ph type="title"/>
          </p:nvPr>
        </p:nvSpPr>
        <p:spPr>
          <a:xfrm>
            <a:off x="2209800" y="381000"/>
            <a:ext cx="7772400" cy="914400"/>
          </a:xfrm>
        </p:spPr>
        <p:txBody>
          <a:bodyPr/>
          <a:lstStyle/>
          <a:p>
            <a:pPr eaLnBrk="1" hangingPunct="1">
              <a:defRPr/>
            </a:pPr>
            <a:r>
              <a:rPr lang="en-US" altLang="ko-KR"/>
              <a:t>Burst Error</a:t>
            </a:r>
          </a:p>
        </p:txBody>
      </p:sp>
      <p:sp>
        <p:nvSpPr>
          <p:cNvPr id="8195" name="Rectangle 3">
            <a:extLst>
              <a:ext uri="{FF2B5EF4-FFF2-40B4-BE49-F238E27FC236}">
                <a16:creationId xmlns:a16="http://schemas.microsoft.com/office/drawing/2014/main" id="{6CB072D7-41D4-4E7C-B07E-2FE046D04AC3}"/>
              </a:ext>
            </a:extLst>
          </p:cNvPr>
          <p:cNvSpPr>
            <a:spLocks noGrp="1" noChangeArrowheads="1"/>
          </p:cNvSpPr>
          <p:nvPr>
            <p:ph idx="1"/>
          </p:nvPr>
        </p:nvSpPr>
        <p:spPr>
          <a:xfrm>
            <a:off x="2209800" y="1371600"/>
            <a:ext cx="7772400" cy="1981200"/>
          </a:xfrm>
        </p:spPr>
        <p:txBody>
          <a:bodyPr>
            <a:normAutofit fontScale="92500" lnSpcReduction="20000"/>
          </a:bodyPr>
          <a:lstStyle/>
          <a:p>
            <a:pPr eaLnBrk="1" hangingPunct="1">
              <a:lnSpc>
                <a:spcPct val="90000"/>
              </a:lnSpc>
            </a:pPr>
            <a:r>
              <a:rPr lang="en-US" altLang="ko-KR" sz="2400">
                <a:ea typeface="굴림" panose="020B0600000101010101" pitchFamily="34" charset="-127"/>
              </a:rPr>
              <a:t>Two or more bits in the data unit have changed</a:t>
            </a:r>
          </a:p>
          <a:p>
            <a:pPr eaLnBrk="1" hangingPunct="1">
              <a:lnSpc>
                <a:spcPct val="90000"/>
              </a:lnSpc>
            </a:pPr>
            <a:r>
              <a:rPr lang="en-US" altLang="ko-KR" sz="2400">
                <a:ea typeface="굴림" panose="020B0600000101010101" pitchFamily="34" charset="-127"/>
              </a:rPr>
              <a:t>Burst error does not necessarily mean that the errors occur in consecutive bits</a:t>
            </a:r>
          </a:p>
          <a:p>
            <a:pPr eaLnBrk="1" hangingPunct="1">
              <a:lnSpc>
                <a:spcPct val="90000"/>
              </a:lnSpc>
            </a:pPr>
            <a:r>
              <a:rPr lang="en-US" altLang="ko-KR" sz="2400">
                <a:ea typeface="굴림" panose="020B0600000101010101" pitchFamily="34" charset="-127"/>
              </a:rPr>
              <a:t>Most likely to happen in a serial transmission</a:t>
            </a:r>
          </a:p>
          <a:p>
            <a:pPr eaLnBrk="1" hangingPunct="1">
              <a:lnSpc>
                <a:spcPct val="90000"/>
              </a:lnSpc>
            </a:pPr>
            <a:r>
              <a:rPr lang="en-US" altLang="ko-KR" sz="2400">
                <a:ea typeface="굴림" panose="020B0600000101010101" pitchFamily="34" charset="-127"/>
              </a:rPr>
              <a:t>Number of bits affected depends on the data rate and duration of noise </a:t>
            </a:r>
          </a:p>
        </p:txBody>
      </p:sp>
      <p:pic>
        <p:nvPicPr>
          <p:cNvPr id="8196" name="Picture 5">
            <a:extLst>
              <a:ext uri="{FF2B5EF4-FFF2-40B4-BE49-F238E27FC236}">
                <a16:creationId xmlns:a16="http://schemas.microsoft.com/office/drawing/2014/main" id="{3EF47F65-4413-4BAD-9A7D-F6EFA1333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3643313"/>
            <a:ext cx="5094287"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6CAA5433-07BA-4EE1-BDA9-37D0E294B50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2861CFFF-0181-4333-9D6B-28D74564ACEB}" type="slidenum">
              <a:rPr lang="en-US" altLang="ko-KR" sz="1400">
                <a:solidFill>
                  <a:srgbClr val="262699"/>
                </a:solidFill>
              </a:rPr>
              <a:pPr algn="r" eaLnBrk="1" latinLnBrk="1" hangingPunct="1">
                <a:defRPr/>
              </a:pPr>
              <a:t>4</a:t>
            </a:fld>
            <a:endParaRPr lang="en-US" altLang="ko-KR" sz="1400">
              <a:solidFill>
                <a:srgbClr val="262699"/>
              </a:solidFill>
            </a:endParaRPr>
          </a:p>
        </p:txBody>
      </p:sp>
    </p:spTree>
    <p:extLst>
      <p:ext uri="{BB962C8B-B14F-4D97-AF65-F5344CB8AC3E}">
        <p14:creationId xmlns:p14="http://schemas.microsoft.com/office/powerpoint/2010/main" val="3100294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EF5F275C-A1AD-43FB-BC4E-2D600997CD79}"/>
              </a:ext>
            </a:extLst>
          </p:cNvPr>
          <p:cNvSpPr>
            <a:spLocks noGrp="1" noChangeArrowheads="1"/>
          </p:cNvSpPr>
          <p:nvPr>
            <p:ph type="title"/>
          </p:nvPr>
        </p:nvSpPr>
        <p:spPr/>
        <p:txBody>
          <a:bodyPr/>
          <a:lstStyle/>
          <a:p>
            <a:pPr eaLnBrk="1" hangingPunct="1">
              <a:defRPr/>
            </a:pPr>
            <a:r>
              <a:rPr lang="en-US" altLang="ko-KR">
                <a:solidFill>
                  <a:schemeClr val="tx1"/>
                </a:solidFill>
              </a:rPr>
              <a:t>Example 3</a:t>
            </a:r>
          </a:p>
        </p:txBody>
      </p:sp>
      <p:sp>
        <p:nvSpPr>
          <p:cNvPr id="45059" name="Rectangle 3">
            <a:extLst>
              <a:ext uri="{FF2B5EF4-FFF2-40B4-BE49-F238E27FC236}">
                <a16:creationId xmlns:a16="http://schemas.microsoft.com/office/drawing/2014/main" id="{D7D91134-20D0-47AF-AFB2-0FC501DA11FC}"/>
              </a:ext>
            </a:extLst>
          </p:cNvPr>
          <p:cNvSpPr>
            <a:spLocks noGrp="1" noChangeArrowheads="1"/>
          </p:cNvSpPr>
          <p:nvPr>
            <p:ph idx="1"/>
          </p:nvPr>
        </p:nvSpPr>
        <p:spPr>
          <a:xfrm>
            <a:off x="2351089" y="1557338"/>
            <a:ext cx="7705725" cy="4248150"/>
          </a:xfrm>
        </p:spPr>
        <p:txBody>
          <a:bodyPr>
            <a:normAutofit lnSpcReduction="10000"/>
          </a:bodyPr>
          <a:lstStyle/>
          <a:p>
            <a:pPr eaLnBrk="1" hangingPunct="1">
              <a:lnSpc>
                <a:spcPct val="80000"/>
              </a:lnSpc>
            </a:pPr>
            <a:r>
              <a:rPr lang="en-US" altLang="ko-KR" sz="2000">
                <a:ea typeface="굴림" panose="020B0600000101010101" pitchFamily="34" charset="-127"/>
              </a:rPr>
              <a:t>Find the suitability of the following generators in relation to burst errors of different lengths.</a:t>
            </a:r>
          </a:p>
          <a:p>
            <a:pPr eaLnBrk="1" hangingPunct="1">
              <a:lnSpc>
                <a:spcPct val="80000"/>
              </a:lnSpc>
              <a:buFontTx/>
              <a:buNone/>
            </a:pPr>
            <a:r>
              <a:rPr lang="en-US" altLang="ko-KR" sz="2000" i="1">
                <a:ea typeface="굴림" panose="020B0600000101010101" pitchFamily="34" charset="-127"/>
              </a:rPr>
              <a:t>	a. x</a:t>
            </a:r>
            <a:r>
              <a:rPr lang="en-US" altLang="ko-KR" sz="2000" i="1" baseline="30000">
                <a:ea typeface="굴림" panose="020B0600000101010101" pitchFamily="34" charset="-127"/>
              </a:rPr>
              <a:t>6</a:t>
            </a:r>
            <a:r>
              <a:rPr lang="en-US" altLang="ko-KR" sz="2000" i="1">
                <a:ea typeface="굴림" panose="020B0600000101010101" pitchFamily="34" charset="-127"/>
              </a:rPr>
              <a:t> + 1         b. x</a:t>
            </a:r>
            <a:r>
              <a:rPr lang="en-US" altLang="ko-KR" sz="2000" i="1" baseline="30000">
                <a:ea typeface="굴림" panose="020B0600000101010101" pitchFamily="34" charset="-127"/>
              </a:rPr>
              <a:t>18</a:t>
            </a:r>
            <a:r>
              <a:rPr lang="en-US" altLang="ko-KR" sz="2000" i="1">
                <a:ea typeface="굴림" panose="020B0600000101010101" pitchFamily="34" charset="-127"/>
              </a:rPr>
              <a:t> + x</a:t>
            </a:r>
            <a:r>
              <a:rPr lang="en-US" altLang="ko-KR" sz="2000" i="1" baseline="30000">
                <a:ea typeface="굴림" panose="020B0600000101010101" pitchFamily="34" charset="-127"/>
              </a:rPr>
              <a:t>7</a:t>
            </a:r>
            <a:r>
              <a:rPr lang="en-US" altLang="ko-KR" sz="2000" i="1">
                <a:ea typeface="굴림" panose="020B0600000101010101" pitchFamily="34" charset="-127"/>
              </a:rPr>
              <a:t> + x + 1        c. x</a:t>
            </a:r>
            <a:r>
              <a:rPr lang="en-US" altLang="ko-KR" sz="2000" i="1" baseline="30000">
                <a:ea typeface="굴림" panose="020B0600000101010101" pitchFamily="34" charset="-127"/>
              </a:rPr>
              <a:t>32</a:t>
            </a:r>
            <a:r>
              <a:rPr lang="en-US" altLang="ko-KR" sz="2000" i="1">
                <a:ea typeface="굴림" panose="020B0600000101010101" pitchFamily="34" charset="-127"/>
              </a:rPr>
              <a:t> + x</a:t>
            </a:r>
            <a:r>
              <a:rPr lang="en-US" altLang="ko-KR" sz="2000" i="1" baseline="30000">
                <a:ea typeface="굴림" panose="020B0600000101010101" pitchFamily="34" charset="-127"/>
              </a:rPr>
              <a:t>23</a:t>
            </a:r>
            <a:r>
              <a:rPr lang="en-US" altLang="ko-KR" sz="2000" i="1">
                <a:ea typeface="굴림" panose="020B0600000101010101" pitchFamily="34" charset="-127"/>
              </a:rPr>
              <a:t> + x</a:t>
            </a:r>
            <a:r>
              <a:rPr lang="en-US" altLang="ko-KR" sz="2000" i="1" baseline="30000">
                <a:ea typeface="굴림" panose="020B0600000101010101" pitchFamily="34" charset="-127"/>
              </a:rPr>
              <a:t>7</a:t>
            </a:r>
            <a:r>
              <a:rPr lang="en-US" altLang="ko-KR" sz="2000" i="1">
                <a:ea typeface="굴림" panose="020B0600000101010101" pitchFamily="34" charset="-127"/>
              </a:rPr>
              <a:t> + 1</a:t>
            </a:r>
          </a:p>
          <a:p>
            <a:pPr eaLnBrk="1" hangingPunct="1">
              <a:lnSpc>
                <a:spcPct val="80000"/>
              </a:lnSpc>
              <a:buFontTx/>
              <a:buNone/>
            </a:pPr>
            <a:endParaRPr lang="en-US" altLang="ko-KR" sz="2000" i="1">
              <a:ea typeface="굴림" panose="020B0600000101010101" pitchFamily="34" charset="-127"/>
            </a:endParaRPr>
          </a:p>
          <a:p>
            <a:pPr eaLnBrk="1" hangingPunct="1">
              <a:lnSpc>
                <a:spcPct val="80000"/>
              </a:lnSpc>
              <a:buFontTx/>
              <a:buNone/>
            </a:pPr>
            <a:r>
              <a:rPr lang="en-US" altLang="ko-KR" sz="2000" b="1" i="1">
                <a:ea typeface="굴림" panose="020B0600000101010101" pitchFamily="34" charset="-127"/>
              </a:rPr>
              <a:t>Solution</a:t>
            </a:r>
          </a:p>
          <a:p>
            <a:pPr eaLnBrk="1" hangingPunct="1">
              <a:lnSpc>
                <a:spcPct val="80000"/>
              </a:lnSpc>
              <a:buFontTx/>
              <a:buNone/>
            </a:pPr>
            <a:r>
              <a:rPr lang="en-US" altLang="ko-KR" sz="2000" i="1">
                <a:ea typeface="굴림" panose="020B0600000101010101" pitchFamily="34" charset="-127"/>
              </a:rPr>
              <a:t>a. This generator can detect all burst errors with a length less than or equal to 6 bits; 3 out of 100 burst errors with length 7 will slip by; 16 out of 1000 burst errors of length 8 or more will slip by.</a:t>
            </a:r>
          </a:p>
          <a:p>
            <a:pPr eaLnBrk="1" hangingPunct="1">
              <a:lnSpc>
                <a:spcPct val="80000"/>
              </a:lnSpc>
              <a:buFontTx/>
              <a:buNone/>
            </a:pPr>
            <a:r>
              <a:rPr lang="en-US" altLang="ko-KR" sz="2000" i="1">
                <a:ea typeface="굴림" panose="020B0600000101010101" pitchFamily="34" charset="-127"/>
              </a:rPr>
              <a:t>b. This generator can detect all burst errors with a length less than or equal to 18 bits; 8 out of 1 million burst errors with length 19 will slip by; 4 out of 1 million burst errors of length 20 or more will slip by.</a:t>
            </a:r>
          </a:p>
          <a:p>
            <a:pPr eaLnBrk="1" hangingPunct="1">
              <a:lnSpc>
                <a:spcPct val="80000"/>
              </a:lnSpc>
              <a:buFontTx/>
              <a:buNone/>
            </a:pPr>
            <a:r>
              <a:rPr lang="en-US" altLang="ko-KR" sz="2000" i="1">
                <a:ea typeface="굴림" panose="020B0600000101010101" pitchFamily="34" charset="-127"/>
              </a:rPr>
              <a:t>c. This generator can detect all burst errors with a length less than or equal to 32 bits; 5 out of 10 billion burst errors with length 33 will slip by; 3 out of 10 billion burst errors of length 34 or more will slip by.</a:t>
            </a:r>
          </a:p>
        </p:txBody>
      </p:sp>
      <p:sp>
        <p:nvSpPr>
          <p:cNvPr id="11" name="Slide Number Placeholder 5">
            <a:extLst>
              <a:ext uri="{FF2B5EF4-FFF2-40B4-BE49-F238E27FC236}">
                <a16:creationId xmlns:a16="http://schemas.microsoft.com/office/drawing/2014/main" id="{7578387A-268A-47B1-846B-0EFAEB39E60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E1D44B09-72B7-4CAA-BB1C-2125B9100032}" type="slidenum">
              <a:rPr lang="en-US" altLang="ko-KR" sz="1400">
                <a:solidFill>
                  <a:srgbClr val="262699"/>
                </a:solidFill>
              </a:rPr>
              <a:pPr algn="r" eaLnBrk="1" latinLnBrk="1" hangingPunct="1">
                <a:defRPr/>
              </a:pPr>
              <a:t>40</a:t>
            </a:fld>
            <a:endParaRPr lang="en-US" altLang="ko-KR" sz="1400">
              <a:solidFill>
                <a:srgbClr val="262699"/>
              </a:solidFill>
            </a:endParaRPr>
          </a:p>
        </p:txBody>
      </p:sp>
    </p:spTree>
    <p:extLst>
      <p:ext uri="{BB962C8B-B14F-4D97-AF65-F5344CB8AC3E}">
        <p14:creationId xmlns:p14="http://schemas.microsoft.com/office/powerpoint/2010/main" val="355892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9AD78F43-1CEE-46A6-9E63-DC236ADD23AD}"/>
              </a:ext>
            </a:extLst>
          </p:cNvPr>
          <p:cNvSpPr>
            <a:spLocks noGrp="1" noChangeArrowheads="1"/>
          </p:cNvSpPr>
          <p:nvPr>
            <p:ph type="title"/>
          </p:nvPr>
        </p:nvSpPr>
        <p:spPr>
          <a:xfrm>
            <a:off x="2209800" y="357188"/>
            <a:ext cx="7772400" cy="1143000"/>
          </a:xfrm>
        </p:spPr>
        <p:txBody>
          <a:bodyPr>
            <a:normAutofit fontScale="90000"/>
          </a:bodyPr>
          <a:lstStyle/>
          <a:p>
            <a:pPr eaLnBrk="1" hangingPunct="1">
              <a:defRPr/>
            </a:pPr>
            <a:r>
              <a:rPr lang="en-US" altLang="ko-KR" dirty="0">
                <a:solidFill>
                  <a:schemeClr val="tx1"/>
                </a:solidFill>
              </a:rPr>
              <a:t>Summary and Standard Polynomials</a:t>
            </a:r>
          </a:p>
        </p:txBody>
      </p:sp>
      <p:sp>
        <p:nvSpPr>
          <p:cNvPr id="46083" name="Rectangle 3">
            <a:extLst>
              <a:ext uri="{FF2B5EF4-FFF2-40B4-BE49-F238E27FC236}">
                <a16:creationId xmlns:a16="http://schemas.microsoft.com/office/drawing/2014/main" id="{EA244330-B61F-4A3D-8CA5-CA4F5AAA3D87}"/>
              </a:ext>
            </a:extLst>
          </p:cNvPr>
          <p:cNvSpPr>
            <a:spLocks noGrp="1" noChangeArrowheads="1"/>
          </p:cNvSpPr>
          <p:nvPr>
            <p:ph idx="1"/>
          </p:nvPr>
        </p:nvSpPr>
        <p:spPr>
          <a:xfrm>
            <a:off x="2351089" y="1557339"/>
            <a:ext cx="7705725" cy="1800225"/>
          </a:xfrm>
        </p:spPr>
        <p:txBody>
          <a:bodyPr>
            <a:normAutofit fontScale="92500"/>
          </a:bodyPr>
          <a:lstStyle/>
          <a:p>
            <a:pPr eaLnBrk="1" hangingPunct="1">
              <a:lnSpc>
                <a:spcPct val="80000"/>
              </a:lnSpc>
            </a:pPr>
            <a:r>
              <a:rPr lang="en-US" altLang="ko-KR" sz="2000">
                <a:ea typeface="굴림" panose="020B0600000101010101" pitchFamily="34" charset="-127"/>
              </a:rPr>
              <a:t>A good polynomial generator needs to have the following characteristics:</a:t>
            </a:r>
          </a:p>
          <a:p>
            <a:pPr eaLnBrk="1" hangingPunct="1">
              <a:lnSpc>
                <a:spcPct val="80000"/>
              </a:lnSpc>
              <a:buFontTx/>
              <a:buNone/>
            </a:pPr>
            <a:r>
              <a:rPr lang="en-US" altLang="ko-KR" sz="2000">
                <a:ea typeface="굴림" panose="020B0600000101010101" pitchFamily="34" charset="-127"/>
              </a:rPr>
              <a:t>	1. It should have at least two terms.</a:t>
            </a:r>
          </a:p>
          <a:p>
            <a:pPr eaLnBrk="1" hangingPunct="1">
              <a:lnSpc>
                <a:spcPct val="80000"/>
              </a:lnSpc>
              <a:buFontTx/>
              <a:buNone/>
            </a:pPr>
            <a:r>
              <a:rPr lang="en-US" altLang="ko-KR" sz="2000">
                <a:ea typeface="굴림" panose="020B0600000101010101" pitchFamily="34" charset="-127"/>
              </a:rPr>
              <a:t>	2. The coefficient of the term x</a:t>
            </a:r>
            <a:r>
              <a:rPr lang="en-US" altLang="ko-KR" sz="2000" baseline="30000">
                <a:ea typeface="굴림" panose="020B0600000101010101" pitchFamily="34" charset="-127"/>
              </a:rPr>
              <a:t>0</a:t>
            </a:r>
            <a:r>
              <a:rPr lang="en-US" altLang="ko-KR" sz="2000">
                <a:ea typeface="굴림" panose="020B0600000101010101" pitchFamily="34" charset="-127"/>
              </a:rPr>
              <a:t> should be 1.</a:t>
            </a:r>
          </a:p>
          <a:p>
            <a:pPr eaLnBrk="1" hangingPunct="1">
              <a:lnSpc>
                <a:spcPct val="80000"/>
              </a:lnSpc>
              <a:buFontTx/>
              <a:buNone/>
            </a:pPr>
            <a:r>
              <a:rPr lang="en-US" altLang="ko-KR" sz="2000">
                <a:ea typeface="굴림" panose="020B0600000101010101" pitchFamily="34" charset="-127"/>
              </a:rPr>
              <a:t>	3. It should not divide </a:t>
            </a:r>
            <a:r>
              <a:rPr lang="en-US" altLang="ko-KR" sz="2000" i="1">
                <a:ea typeface="굴림" panose="020B0600000101010101" pitchFamily="34" charset="-127"/>
              </a:rPr>
              <a:t>x</a:t>
            </a:r>
            <a:r>
              <a:rPr lang="en-US" altLang="ko-KR" sz="2000" i="1" baseline="30000">
                <a:ea typeface="굴림" panose="020B0600000101010101" pitchFamily="34" charset="-127"/>
              </a:rPr>
              <a:t>t</a:t>
            </a:r>
            <a:r>
              <a:rPr lang="en-US" altLang="ko-KR" sz="2000">
                <a:ea typeface="굴림" panose="020B0600000101010101" pitchFamily="34" charset="-127"/>
              </a:rPr>
              <a:t> + 1, for </a:t>
            </a:r>
            <a:r>
              <a:rPr lang="en-US" altLang="ko-KR" sz="2000" i="1">
                <a:ea typeface="굴림" panose="020B0600000101010101" pitchFamily="34" charset="-127"/>
              </a:rPr>
              <a:t>t</a:t>
            </a:r>
            <a:r>
              <a:rPr lang="en-US" altLang="ko-KR" sz="2000">
                <a:ea typeface="굴림" panose="020B0600000101010101" pitchFamily="34" charset="-127"/>
              </a:rPr>
              <a:t> between 2 and </a:t>
            </a:r>
            <a:r>
              <a:rPr lang="en-US" altLang="ko-KR" sz="2000" i="1">
                <a:ea typeface="굴림" panose="020B0600000101010101" pitchFamily="34" charset="-127"/>
              </a:rPr>
              <a:t>n</a:t>
            </a:r>
            <a:r>
              <a:rPr lang="en-US" altLang="ko-KR" sz="2000">
                <a:ea typeface="굴림" panose="020B0600000101010101" pitchFamily="34" charset="-127"/>
              </a:rPr>
              <a:t> − 1.</a:t>
            </a:r>
          </a:p>
          <a:p>
            <a:pPr eaLnBrk="1" hangingPunct="1">
              <a:lnSpc>
                <a:spcPct val="80000"/>
              </a:lnSpc>
              <a:buFontTx/>
              <a:buNone/>
            </a:pPr>
            <a:r>
              <a:rPr lang="en-US" altLang="ko-KR" sz="2000">
                <a:ea typeface="굴림" panose="020B0600000101010101" pitchFamily="34" charset="-127"/>
              </a:rPr>
              <a:t>	4. It should have the factor </a:t>
            </a:r>
            <a:r>
              <a:rPr lang="en-US" altLang="ko-KR" sz="2000" i="1">
                <a:ea typeface="굴림" panose="020B0600000101010101" pitchFamily="34" charset="-127"/>
              </a:rPr>
              <a:t>x</a:t>
            </a:r>
            <a:r>
              <a:rPr lang="en-US" altLang="ko-KR" sz="2000">
                <a:ea typeface="굴림" panose="020B0600000101010101" pitchFamily="34" charset="-127"/>
              </a:rPr>
              <a:t> + 1.</a:t>
            </a:r>
          </a:p>
          <a:p>
            <a:pPr eaLnBrk="1" hangingPunct="1">
              <a:lnSpc>
                <a:spcPct val="80000"/>
              </a:lnSpc>
            </a:pPr>
            <a:endParaRPr lang="en-US" altLang="ko-KR" sz="2000">
              <a:ea typeface="굴림" panose="020B0600000101010101" pitchFamily="34" charset="-127"/>
            </a:endParaRPr>
          </a:p>
        </p:txBody>
      </p:sp>
      <p:pic>
        <p:nvPicPr>
          <p:cNvPr id="46084" name="Picture 4">
            <a:extLst>
              <a:ext uri="{FF2B5EF4-FFF2-40B4-BE49-F238E27FC236}">
                <a16:creationId xmlns:a16="http://schemas.microsoft.com/office/drawing/2014/main" id="{45EC37E8-79A7-4D12-A973-6145AC373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4" y="3570288"/>
            <a:ext cx="7667625"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A3EEBC1C-4455-4249-9C28-B7047FCDA2B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64F3D021-FC21-43B3-94BD-1938231385C5}" type="slidenum">
              <a:rPr lang="en-US" altLang="ko-KR" sz="1400">
                <a:solidFill>
                  <a:srgbClr val="262699"/>
                </a:solidFill>
              </a:rPr>
              <a:pPr algn="r" eaLnBrk="1" latinLnBrk="1" hangingPunct="1">
                <a:defRPr/>
              </a:pPr>
              <a:t>41</a:t>
            </a:fld>
            <a:endParaRPr lang="en-US" altLang="ko-KR" sz="1400">
              <a:solidFill>
                <a:srgbClr val="262699"/>
              </a:solidFill>
            </a:endParaRPr>
          </a:p>
        </p:txBody>
      </p:sp>
    </p:spTree>
    <p:extLst>
      <p:ext uri="{BB962C8B-B14F-4D97-AF65-F5344CB8AC3E}">
        <p14:creationId xmlns:p14="http://schemas.microsoft.com/office/powerpoint/2010/main" val="2597776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32D1B0E4-698A-47D2-855F-C7F11EA25E4A}"/>
              </a:ext>
            </a:extLst>
          </p:cNvPr>
          <p:cNvSpPr>
            <a:spLocks noGrp="1" noChangeArrowheads="1"/>
          </p:cNvSpPr>
          <p:nvPr>
            <p:ph type="title"/>
          </p:nvPr>
        </p:nvSpPr>
        <p:spPr/>
        <p:txBody>
          <a:bodyPr/>
          <a:lstStyle/>
          <a:p>
            <a:pPr eaLnBrk="1" hangingPunct="1">
              <a:defRPr/>
            </a:pPr>
            <a:r>
              <a:rPr lang="en-US" altLang="ko-KR">
                <a:solidFill>
                  <a:schemeClr val="tx1"/>
                </a:solidFill>
              </a:rPr>
              <a:t>Checksum</a:t>
            </a:r>
          </a:p>
        </p:txBody>
      </p:sp>
      <p:sp>
        <p:nvSpPr>
          <p:cNvPr id="47107" name="Rectangle 3">
            <a:extLst>
              <a:ext uri="{FF2B5EF4-FFF2-40B4-BE49-F238E27FC236}">
                <a16:creationId xmlns:a16="http://schemas.microsoft.com/office/drawing/2014/main" id="{343A7088-D77F-4DAA-8557-EEC32BE6FB25}"/>
              </a:ext>
            </a:extLst>
          </p:cNvPr>
          <p:cNvSpPr>
            <a:spLocks noGrp="1" noChangeArrowheads="1"/>
          </p:cNvSpPr>
          <p:nvPr>
            <p:ph idx="1"/>
          </p:nvPr>
        </p:nvSpPr>
        <p:spPr>
          <a:xfrm>
            <a:off x="2351088" y="1557339"/>
            <a:ext cx="7416800" cy="3671887"/>
          </a:xfrm>
        </p:spPr>
        <p:txBody>
          <a:bodyPr>
            <a:normAutofit lnSpcReduction="10000"/>
          </a:bodyPr>
          <a:lstStyle/>
          <a:p>
            <a:pPr eaLnBrk="1" hangingPunct="1">
              <a:lnSpc>
                <a:spcPct val="80000"/>
              </a:lnSpc>
            </a:pPr>
            <a:r>
              <a:rPr lang="en-US" altLang="ko-KR">
                <a:ea typeface="굴림" panose="020B0600000101010101" pitchFamily="34" charset="-127"/>
              </a:rPr>
              <a:t>Tendency is to replace the checksum with a CRC</a:t>
            </a:r>
          </a:p>
          <a:p>
            <a:pPr eaLnBrk="1" hangingPunct="1">
              <a:lnSpc>
                <a:spcPct val="80000"/>
              </a:lnSpc>
            </a:pPr>
            <a:r>
              <a:rPr lang="en-US" altLang="ko-KR">
                <a:ea typeface="굴림" panose="020B0600000101010101" pitchFamily="34" charset="-127"/>
              </a:rPr>
              <a:t>Not as strong as CRC in error-checking capability</a:t>
            </a:r>
          </a:p>
          <a:p>
            <a:pPr eaLnBrk="1" hangingPunct="1">
              <a:lnSpc>
                <a:spcPct val="80000"/>
              </a:lnSpc>
            </a:pPr>
            <a:r>
              <a:rPr lang="en-US" altLang="ko-KR">
                <a:ea typeface="굴림" panose="020B0600000101010101" pitchFamily="34" charset="-127"/>
              </a:rPr>
              <a:t>One’s complement arithmetic</a:t>
            </a:r>
          </a:p>
          <a:p>
            <a:pPr lvl="1" eaLnBrk="1" hangingPunct="1">
              <a:lnSpc>
                <a:spcPct val="80000"/>
              </a:lnSpc>
            </a:pPr>
            <a:r>
              <a:rPr lang="en-US" altLang="ko-KR">
                <a:ea typeface="굴림" panose="020B0600000101010101" pitchFamily="34" charset="-127"/>
              </a:rPr>
              <a:t>We can represent unsigned numbers between 0 and 2</a:t>
            </a:r>
            <a:r>
              <a:rPr lang="en-US" altLang="ko-KR" baseline="30000">
                <a:ea typeface="굴림" panose="020B0600000101010101" pitchFamily="34" charset="-127"/>
              </a:rPr>
              <a:t>n</a:t>
            </a:r>
            <a:r>
              <a:rPr lang="en-US" altLang="ko-KR">
                <a:ea typeface="굴림" panose="020B0600000101010101" pitchFamily="34" charset="-127"/>
              </a:rPr>
              <a:t> – 1 using only n bits</a:t>
            </a:r>
          </a:p>
          <a:p>
            <a:pPr lvl="1" eaLnBrk="1" hangingPunct="1">
              <a:lnSpc>
                <a:spcPct val="80000"/>
              </a:lnSpc>
            </a:pPr>
            <a:r>
              <a:rPr lang="en-US" altLang="ko-KR">
                <a:ea typeface="굴림" panose="020B0600000101010101" pitchFamily="34" charset="-127"/>
              </a:rPr>
              <a:t>If the number has more than n bits, the extra leftmost bits need to be added to the n rightmost bits (wrapping)</a:t>
            </a:r>
          </a:p>
          <a:p>
            <a:pPr lvl="1" eaLnBrk="1" hangingPunct="1">
              <a:lnSpc>
                <a:spcPct val="80000"/>
              </a:lnSpc>
            </a:pPr>
            <a:r>
              <a:rPr lang="en-US" altLang="ko-KR">
                <a:ea typeface="굴림" panose="020B0600000101010101" pitchFamily="34" charset="-127"/>
              </a:rPr>
              <a:t>A negative number can be represented by inverting all bits. It is the same as subtracting the number from 2</a:t>
            </a:r>
            <a:r>
              <a:rPr lang="en-US" altLang="ko-KR" baseline="30000">
                <a:ea typeface="굴림" panose="020B0600000101010101" pitchFamily="34" charset="-127"/>
              </a:rPr>
              <a:t>n</a:t>
            </a:r>
            <a:r>
              <a:rPr lang="en-US" altLang="ko-KR">
                <a:ea typeface="굴림" panose="020B0600000101010101" pitchFamily="34" charset="-127"/>
              </a:rPr>
              <a:t> – 1 </a:t>
            </a:r>
          </a:p>
          <a:p>
            <a:pPr eaLnBrk="1" hangingPunct="1">
              <a:lnSpc>
                <a:spcPct val="80000"/>
              </a:lnSpc>
            </a:pPr>
            <a:endParaRPr lang="en-US" altLang="ko-KR">
              <a:ea typeface="굴림" panose="020B0600000101010101" pitchFamily="34" charset="-127"/>
            </a:endParaRPr>
          </a:p>
        </p:txBody>
      </p:sp>
      <p:sp>
        <p:nvSpPr>
          <p:cNvPr id="11" name="Slide Number Placeholder 5">
            <a:extLst>
              <a:ext uri="{FF2B5EF4-FFF2-40B4-BE49-F238E27FC236}">
                <a16:creationId xmlns:a16="http://schemas.microsoft.com/office/drawing/2014/main" id="{2E3463A7-F3B7-4EE7-AEE3-BB0E759AB26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A12175C-AE0B-4C46-BB30-CBB918504A51}" type="slidenum">
              <a:rPr lang="en-US" altLang="ko-KR" sz="1400">
                <a:solidFill>
                  <a:srgbClr val="262699"/>
                </a:solidFill>
              </a:rPr>
              <a:pPr algn="r" eaLnBrk="1" latinLnBrk="1" hangingPunct="1">
                <a:defRPr/>
              </a:pPr>
              <a:t>42</a:t>
            </a:fld>
            <a:endParaRPr lang="en-US" altLang="ko-KR" sz="1400">
              <a:solidFill>
                <a:srgbClr val="262699"/>
              </a:solidFill>
            </a:endParaRPr>
          </a:p>
        </p:txBody>
      </p:sp>
    </p:spTree>
    <p:extLst>
      <p:ext uri="{BB962C8B-B14F-4D97-AF65-F5344CB8AC3E}">
        <p14:creationId xmlns:p14="http://schemas.microsoft.com/office/powerpoint/2010/main" val="2211854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4DFE21E4-5B86-43C5-BB14-D282FF725C24}"/>
              </a:ext>
            </a:extLst>
          </p:cNvPr>
          <p:cNvSpPr>
            <a:spLocks noGrp="1" noChangeArrowheads="1"/>
          </p:cNvSpPr>
          <p:nvPr>
            <p:ph type="title"/>
          </p:nvPr>
        </p:nvSpPr>
        <p:spPr/>
        <p:txBody>
          <a:bodyPr/>
          <a:lstStyle/>
          <a:p>
            <a:pPr eaLnBrk="1" hangingPunct="1">
              <a:defRPr/>
            </a:pPr>
            <a:r>
              <a:rPr lang="en-US" altLang="ko-KR">
                <a:solidFill>
                  <a:schemeClr val="tx1"/>
                </a:solidFill>
              </a:rPr>
              <a:t>Checksum: Example</a:t>
            </a:r>
          </a:p>
        </p:txBody>
      </p:sp>
      <p:sp>
        <p:nvSpPr>
          <p:cNvPr id="48131" name="Rectangle 3">
            <a:extLst>
              <a:ext uri="{FF2B5EF4-FFF2-40B4-BE49-F238E27FC236}">
                <a16:creationId xmlns:a16="http://schemas.microsoft.com/office/drawing/2014/main" id="{1297D509-C3C8-4209-B866-FF49A29CA736}"/>
              </a:ext>
            </a:extLst>
          </p:cNvPr>
          <p:cNvSpPr>
            <a:spLocks noGrp="1" noChangeArrowheads="1"/>
          </p:cNvSpPr>
          <p:nvPr>
            <p:ph idx="1"/>
          </p:nvPr>
        </p:nvSpPr>
        <p:spPr>
          <a:xfrm>
            <a:off x="2351088" y="1341438"/>
            <a:ext cx="7416800" cy="1871662"/>
          </a:xfrm>
        </p:spPr>
        <p:txBody>
          <a:bodyPr/>
          <a:lstStyle/>
          <a:p>
            <a:pPr algn="just">
              <a:spcBef>
                <a:spcPct val="0"/>
              </a:spcBef>
            </a:pPr>
            <a:r>
              <a:rPr lang="en-US" altLang="ko-KR" sz="2000">
                <a:ea typeface="굴림" panose="020B0600000101010101" pitchFamily="34" charset="-127"/>
              </a:rPr>
              <a:t>The sender initializes the checksum to 0 and adds all data items and the checksum. However, 36 cannot be expressed in 4 bits. The extra two bits are wrapped and added with the sum to create the wrapped sum value 6. The sum is then complemented, resulting in the checksum value 9 (15 − 6 = 9). </a:t>
            </a:r>
          </a:p>
          <a:p>
            <a:pPr eaLnBrk="1" hangingPunct="1">
              <a:lnSpc>
                <a:spcPct val="80000"/>
              </a:lnSpc>
            </a:pPr>
            <a:endParaRPr lang="en-US" altLang="ko-KR" sz="2000">
              <a:ea typeface="굴림" panose="020B0600000101010101" pitchFamily="34" charset="-127"/>
            </a:endParaRPr>
          </a:p>
        </p:txBody>
      </p:sp>
      <p:pic>
        <p:nvPicPr>
          <p:cNvPr id="48132" name="Picture 4">
            <a:extLst>
              <a:ext uri="{FF2B5EF4-FFF2-40B4-BE49-F238E27FC236}">
                <a16:creationId xmlns:a16="http://schemas.microsoft.com/office/drawing/2014/main" id="{7949CC24-81F9-47A2-9176-56567D4D9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6" y="3068639"/>
            <a:ext cx="460851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90EA8A2-2677-48D4-B760-BD79B83329B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F447BF1F-0623-437F-90F1-8EFFC690FC85}" type="slidenum">
              <a:rPr lang="en-US" altLang="ko-KR" sz="1400">
                <a:solidFill>
                  <a:srgbClr val="262699"/>
                </a:solidFill>
              </a:rPr>
              <a:pPr algn="r" eaLnBrk="1" latinLnBrk="1" hangingPunct="1">
                <a:defRPr/>
              </a:pPr>
              <a:t>43</a:t>
            </a:fld>
            <a:endParaRPr lang="en-US" altLang="ko-KR" sz="1400">
              <a:solidFill>
                <a:srgbClr val="262699"/>
              </a:solidFill>
            </a:endParaRPr>
          </a:p>
        </p:txBody>
      </p:sp>
    </p:spTree>
    <p:extLst>
      <p:ext uri="{BB962C8B-B14F-4D97-AF65-F5344CB8AC3E}">
        <p14:creationId xmlns:p14="http://schemas.microsoft.com/office/powerpoint/2010/main" val="2691532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8789CE92-CA0B-40C7-9C5A-F1FDB1865489}"/>
              </a:ext>
            </a:extLst>
          </p:cNvPr>
          <p:cNvSpPr>
            <a:spLocks noGrp="1" noChangeArrowheads="1"/>
          </p:cNvSpPr>
          <p:nvPr>
            <p:ph type="title"/>
          </p:nvPr>
        </p:nvSpPr>
        <p:spPr/>
        <p:txBody>
          <a:bodyPr/>
          <a:lstStyle/>
          <a:p>
            <a:pPr eaLnBrk="1" hangingPunct="1">
              <a:defRPr/>
            </a:pPr>
            <a:r>
              <a:rPr lang="en-US" altLang="ko-KR">
                <a:solidFill>
                  <a:schemeClr val="tx1"/>
                </a:solidFill>
              </a:rPr>
              <a:t>Internet Checksum</a:t>
            </a:r>
          </a:p>
        </p:txBody>
      </p:sp>
      <p:sp>
        <p:nvSpPr>
          <p:cNvPr id="49155" name="Rectangle 5">
            <a:extLst>
              <a:ext uri="{FF2B5EF4-FFF2-40B4-BE49-F238E27FC236}">
                <a16:creationId xmlns:a16="http://schemas.microsoft.com/office/drawing/2014/main" id="{DDFEC771-0836-484A-B057-79A9556AD59F}"/>
              </a:ext>
            </a:extLst>
          </p:cNvPr>
          <p:cNvSpPr>
            <a:spLocks noChangeArrowheads="1"/>
          </p:cNvSpPr>
          <p:nvPr/>
        </p:nvSpPr>
        <p:spPr bwMode="auto">
          <a:xfrm>
            <a:off x="2063750" y="1557338"/>
            <a:ext cx="8077200" cy="22860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spcBef>
                <a:spcPct val="20000"/>
              </a:spcBef>
              <a:buClr>
                <a:srgbClr val="E77739"/>
              </a:buClr>
              <a:buSzPct val="60000"/>
              <a:buBlip>
                <a:blip r:embed="rId2"/>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3"/>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4"/>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2400"/>
              <a:t>Sender site:</a:t>
            </a:r>
          </a:p>
          <a:p>
            <a:pPr>
              <a:spcBef>
                <a:spcPct val="0"/>
              </a:spcBef>
              <a:buClrTx/>
              <a:buSzTx/>
              <a:buFontTx/>
              <a:buNone/>
            </a:pPr>
            <a:r>
              <a:rPr lang="en-US" altLang="ko-KR" sz="2000"/>
              <a:t>1. The message is divided into 16-bit words.</a:t>
            </a:r>
          </a:p>
          <a:p>
            <a:pPr>
              <a:spcBef>
                <a:spcPct val="0"/>
              </a:spcBef>
              <a:buClrTx/>
              <a:buSzTx/>
              <a:buFontTx/>
              <a:buNone/>
            </a:pPr>
            <a:r>
              <a:rPr lang="en-US" altLang="ko-KR" sz="2000"/>
              <a:t>2. The value of the checksum word is set to 0.</a:t>
            </a:r>
          </a:p>
          <a:p>
            <a:pPr>
              <a:spcBef>
                <a:spcPct val="0"/>
              </a:spcBef>
              <a:buClrTx/>
              <a:buSzTx/>
              <a:buFontTx/>
              <a:buNone/>
            </a:pPr>
            <a:r>
              <a:rPr lang="en-US" altLang="ko-KR" sz="2000"/>
              <a:t>3. All words including the checksum are added using one’s complement</a:t>
            </a:r>
          </a:p>
          <a:p>
            <a:pPr>
              <a:spcBef>
                <a:spcPct val="0"/>
              </a:spcBef>
              <a:buClrTx/>
              <a:buSzTx/>
              <a:buFontTx/>
              <a:buNone/>
            </a:pPr>
            <a:r>
              <a:rPr lang="en-US" altLang="ko-KR" sz="2000"/>
              <a:t>    addition.</a:t>
            </a:r>
          </a:p>
          <a:p>
            <a:pPr>
              <a:spcBef>
                <a:spcPct val="0"/>
              </a:spcBef>
              <a:buClrTx/>
              <a:buSzTx/>
              <a:buFontTx/>
              <a:buNone/>
            </a:pPr>
            <a:r>
              <a:rPr lang="en-US" altLang="ko-KR" sz="2000"/>
              <a:t>4. The sum is complemented and becomes the checksum.</a:t>
            </a:r>
          </a:p>
          <a:p>
            <a:pPr>
              <a:spcBef>
                <a:spcPct val="0"/>
              </a:spcBef>
              <a:buClrTx/>
              <a:buSzTx/>
              <a:buFontTx/>
              <a:buNone/>
            </a:pPr>
            <a:r>
              <a:rPr lang="en-US" altLang="ko-KR" sz="2000"/>
              <a:t>5. The checksum is sent with the data.</a:t>
            </a:r>
          </a:p>
        </p:txBody>
      </p:sp>
      <p:sp>
        <p:nvSpPr>
          <p:cNvPr id="49156" name="Rectangle 6">
            <a:extLst>
              <a:ext uri="{FF2B5EF4-FFF2-40B4-BE49-F238E27FC236}">
                <a16:creationId xmlns:a16="http://schemas.microsoft.com/office/drawing/2014/main" id="{7D950FEE-C3C5-43CB-A37C-2725478C5370}"/>
              </a:ext>
            </a:extLst>
          </p:cNvPr>
          <p:cNvSpPr>
            <a:spLocks noChangeArrowheads="1"/>
          </p:cNvSpPr>
          <p:nvPr/>
        </p:nvSpPr>
        <p:spPr bwMode="auto">
          <a:xfrm>
            <a:off x="2063750" y="4005263"/>
            <a:ext cx="8077200" cy="19812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spcBef>
                <a:spcPct val="20000"/>
              </a:spcBef>
              <a:buClr>
                <a:srgbClr val="E77739"/>
              </a:buClr>
              <a:buSzPct val="60000"/>
              <a:buBlip>
                <a:blip r:embed="rId2"/>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3"/>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4"/>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2400"/>
              <a:t>Receiver site:</a:t>
            </a:r>
          </a:p>
          <a:p>
            <a:pPr>
              <a:spcBef>
                <a:spcPct val="0"/>
              </a:spcBef>
              <a:buClrTx/>
              <a:buSzTx/>
              <a:buFontTx/>
              <a:buNone/>
            </a:pPr>
            <a:r>
              <a:rPr lang="en-US" altLang="ko-KR" sz="2000"/>
              <a:t>1. The message (including checksum) is divided into 16-bit words.</a:t>
            </a:r>
          </a:p>
          <a:p>
            <a:pPr>
              <a:spcBef>
                <a:spcPct val="0"/>
              </a:spcBef>
              <a:buClrTx/>
              <a:buSzTx/>
              <a:buFontTx/>
              <a:buNone/>
            </a:pPr>
            <a:r>
              <a:rPr lang="en-US" altLang="ko-KR" sz="2000"/>
              <a:t>2. All words are added using one’s complement addition.</a:t>
            </a:r>
          </a:p>
          <a:p>
            <a:pPr>
              <a:spcBef>
                <a:spcPct val="0"/>
              </a:spcBef>
              <a:buClrTx/>
              <a:buSzTx/>
              <a:buFontTx/>
              <a:buNone/>
            </a:pPr>
            <a:r>
              <a:rPr lang="en-US" altLang="ko-KR" sz="2000"/>
              <a:t>3. The sum is complemented and becomes the new checksum.</a:t>
            </a:r>
          </a:p>
          <a:p>
            <a:pPr>
              <a:spcBef>
                <a:spcPct val="0"/>
              </a:spcBef>
              <a:buClrTx/>
              <a:buSzTx/>
              <a:buFontTx/>
              <a:buNone/>
            </a:pPr>
            <a:r>
              <a:rPr lang="en-US" altLang="ko-KR" sz="2000"/>
              <a:t>4. If the value of checksum is 0, the message is accepted; otherwise, it is </a:t>
            </a:r>
          </a:p>
          <a:p>
            <a:pPr>
              <a:spcBef>
                <a:spcPct val="0"/>
              </a:spcBef>
              <a:buClrTx/>
              <a:buSzTx/>
              <a:buFontTx/>
              <a:buNone/>
            </a:pPr>
            <a:r>
              <a:rPr lang="en-US" altLang="ko-KR" sz="2000"/>
              <a:t>    rejected.</a:t>
            </a:r>
          </a:p>
        </p:txBody>
      </p:sp>
      <p:sp>
        <p:nvSpPr>
          <p:cNvPr id="12" name="Slide Number Placeholder 5">
            <a:extLst>
              <a:ext uri="{FF2B5EF4-FFF2-40B4-BE49-F238E27FC236}">
                <a16:creationId xmlns:a16="http://schemas.microsoft.com/office/drawing/2014/main" id="{76E32959-F297-4555-9503-ACF7BE88EF42}"/>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541EA326-987C-45EC-AFB6-3D1F7B64E66D}" type="slidenum">
              <a:rPr lang="en-US" altLang="ko-KR" sz="1400">
                <a:solidFill>
                  <a:srgbClr val="262699"/>
                </a:solidFill>
              </a:rPr>
              <a:pPr algn="r" eaLnBrk="1" latinLnBrk="1" hangingPunct="1">
                <a:defRPr/>
              </a:pPr>
              <a:t>44</a:t>
            </a:fld>
            <a:endParaRPr lang="en-US" altLang="ko-KR" sz="1400">
              <a:solidFill>
                <a:srgbClr val="262699"/>
              </a:solidFill>
            </a:endParaRPr>
          </a:p>
        </p:txBody>
      </p:sp>
    </p:spTree>
    <p:extLst>
      <p:ext uri="{BB962C8B-B14F-4D97-AF65-F5344CB8AC3E}">
        <p14:creationId xmlns:p14="http://schemas.microsoft.com/office/powerpoint/2010/main" val="2253696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48B5A935-E290-4F9A-8CC0-639271B6A6BA}"/>
              </a:ext>
            </a:extLst>
          </p:cNvPr>
          <p:cNvSpPr>
            <a:spLocks noGrp="1" noChangeArrowheads="1"/>
          </p:cNvSpPr>
          <p:nvPr>
            <p:ph type="title"/>
          </p:nvPr>
        </p:nvSpPr>
        <p:spPr/>
        <p:txBody>
          <a:bodyPr/>
          <a:lstStyle/>
          <a:p>
            <a:pPr eaLnBrk="1" hangingPunct="1">
              <a:defRPr/>
            </a:pPr>
            <a:r>
              <a:rPr lang="en-US" altLang="ko-KR">
                <a:solidFill>
                  <a:schemeClr val="tx1"/>
                </a:solidFill>
              </a:rPr>
              <a:t>Internet Checksum: Example</a:t>
            </a:r>
          </a:p>
        </p:txBody>
      </p:sp>
      <p:pic>
        <p:nvPicPr>
          <p:cNvPr id="50179" name="Picture 6">
            <a:extLst>
              <a:ext uri="{FF2B5EF4-FFF2-40B4-BE49-F238E27FC236}">
                <a16:creationId xmlns:a16="http://schemas.microsoft.com/office/drawing/2014/main" id="{5E7FF10B-A60A-4BA9-8E35-E1A276D47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676400"/>
            <a:ext cx="757555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08DD4ACC-AD98-42B0-A835-A9D9BD9ECAC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2F242B63-8B74-40B2-974D-4DE9BA2801F4}" type="slidenum">
              <a:rPr lang="en-US" altLang="ko-KR" sz="1400">
                <a:solidFill>
                  <a:srgbClr val="262699"/>
                </a:solidFill>
              </a:rPr>
              <a:pPr algn="r" eaLnBrk="1" latinLnBrk="1" hangingPunct="1">
                <a:defRPr/>
              </a:pPr>
              <a:t>45</a:t>
            </a:fld>
            <a:endParaRPr lang="en-US" altLang="ko-KR" sz="1400">
              <a:solidFill>
                <a:srgbClr val="262699"/>
              </a:solidFill>
            </a:endParaRPr>
          </a:p>
        </p:txBody>
      </p:sp>
    </p:spTree>
    <p:extLst>
      <p:ext uri="{BB962C8B-B14F-4D97-AF65-F5344CB8AC3E}">
        <p14:creationId xmlns:p14="http://schemas.microsoft.com/office/powerpoint/2010/main" val="261999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C230423-D9A3-4C7B-B42E-294CD5948ABA}"/>
              </a:ext>
            </a:extLst>
          </p:cNvPr>
          <p:cNvSpPr>
            <a:spLocks noGrp="1" noChangeArrowheads="1"/>
          </p:cNvSpPr>
          <p:nvPr>
            <p:ph type="title"/>
          </p:nvPr>
        </p:nvSpPr>
        <p:spPr/>
        <p:txBody>
          <a:bodyPr/>
          <a:lstStyle/>
          <a:p>
            <a:pPr eaLnBrk="1" hangingPunct="1">
              <a:defRPr/>
            </a:pPr>
            <a:r>
              <a:rPr lang="en-US" altLang="ko-KR"/>
              <a:t>Redundancy</a:t>
            </a:r>
          </a:p>
        </p:txBody>
      </p:sp>
      <p:sp>
        <p:nvSpPr>
          <p:cNvPr id="9219" name="Rectangle 3">
            <a:extLst>
              <a:ext uri="{FF2B5EF4-FFF2-40B4-BE49-F238E27FC236}">
                <a16:creationId xmlns:a16="http://schemas.microsoft.com/office/drawing/2014/main" id="{1F57BDAF-DB45-49CB-A592-D81D06221DA1}"/>
              </a:ext>
            </a:extLst>
          </p:cNvPr>
          <p:cNvSpPr>
            <a:spLocks noGrp="1" noChangeArrowheads="1"/>
          </p:cNvSpPr>
          <p:nvPr>
            <p:ph type="body" sz="half" idx="1"/>
          </p:nvPr>
        </p:nvSpPr>
        <p:spPr>
          <a:xfrm>
            <a:off x="2209800" y="1557339"/>
            <a:ext cx="7772400" cy="1150937"/>
          </a:xfrm>
        </p:spPr>
        <p:txBody>
          <a:bodyPr>
            <a:normAutofit lnSpcReduction="10000"/>
          </a:bodyPr>
          <a:lstStyle/>
          <a:p>
            <a:pPr algn="just" eaLnBrk="1" hangingPunct="1">
              <a:lnSpc>
                <a:spcPct val="90000"/>
              </a:lnSpc>
            </a:pPr>
            <a:r>
              <a:rPr lang="en-US" altLang="ko-KR">
                <a:ea typeface="굴림" panose="020B0600000101010101" pitchFamily="34" charset="-127"/>
              </a:rPr>
              <a:t>Error detection uses the concept of </a:t>
            </a:r>
            <a:r>
              <a:rPr lang="en-US" altLang="ko-KR" i="1">
                <a:ea typeface="굴림" panose="020B0600000101010101" pitchFamily="34" charset="-127"/>
              </a:rPr>
              <a:t>redundancy</a:t>
            </a:r>
            <a:r>
              <a:rPr lang="en-US" altLang="ko-KR">
                <a:ea typeface="굴림" panose="020B0600000101010101" pitchFamily="34" charset="-127"/>
              </a:rPr>
              <a:t>, which means adding extra (redundant) bits for detecting errors at the destination</a:t>
            </a:r>
          </a:p>
        </p:txBody>
      </p:sp>
      <p:pic>
        <p:nvPicPr>
          <p:cNvPr id="9220" name="Picture 8">
            <a:extLst>
              <a:ext uri="{FF2B5EF4-FFF2-40B4-BE49-F238E27FC236}">
                <a16:creationId xmlns:a16="http://schemas.microsoft.com/office/drawing/2014/main" id="{638699C5-59B1-42C1-B106-1845A330664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00363" y="3502025"/>
            <a:ext cx="6553200" cy="2641600"/>
          </a:xfrm>
          <a:noFill/>
        </p:spPr>
      </p:pic>
      <p:sp>
        <p:nvSpPr>
          <p:cNvPr id="12" name="Slide Number Placeholder 5">
            <a:extLst>
              <a:ext uri="{FF2B5EF4-FFF2-40B4-BE49-F238E27FC236}">
                <a16:creationId xmlns:a16="http://schemas.microsoft.com/office/drawing/2014/main" id="{F55EB41C-BA81-420E-B69F-8DC91B67158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B695FC05-FB6C-4EC6-B10B-B69F9703A9C0}" type="slidenum">
              <a:rPr lang="en-US" altLang="ko-KR" sz="1400">
                <a:solidFill>
                  <a:srgbClr val="262699"/>
                </a:solidFill>
              </a:rPr>
              <a:pPr algn="r" eaLnBrk="1" latinLnBrk="1" hangingPunct="1">
                <a:defRPr/>
              </a:pPr>
              <a:t>5</a:t>
            </a:fld>
            <a:endParaRPr lang="en-US" altLang="ko-KR" sz="1400">
              <a:solidFill>
                <a:srgbClr val="262699"/>
              </a:solidFill>
            </a:endParaRPr>
          </a:p>
        </p:txBody>
      </p:sp>
    </p:spTree>
    <p:extLst>
      <p:ext uri="{BB962C8B-B14F-4D97-AF65-F5344CB8AC3E}">
        <p14:creationId xmlns:p14="http://schemas.microsoft.com/office/powerpoint/2010/main" val="269298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4C56A682-ED31-4096-BADD-1E6772E2C68D}"/>
              </a:ext>
            </a:extLst>
          </p:cNvPr>
          <p:cNvSpPr>
            <a:spLocks noGrp="1" noChangeArrowheads="1"/>
          </p:cNvSpPr>
          <p:nvPr>
            <p:ph type="title"/>
          </p:nvPr>
        </p:nvSpPr>
        <p:spPr/>
        <p:txBody>
          <a:bodyPr/>
          <a:lstStyle/>
          <a:p>
            <a:pPr eaLnBrk="1" hangingPunct="1">
              <a:defRPr/>
            </a:pPr>
            <a:r>
              <a:rPr lang="en-US" altLang="ko-KR"/>
              <a:t>Error Control</a:t>
            </a:r>
          </a:p>
        </p:txBody>
      </p:sp>
      <p:sp>
        <p:nvSpPr>
          <p:cNvPr id="10243" name="Rectangle 3">
            <a:extLst>
              <a:ext uri="{FF2B5EF4-FFF2-40B4-BE49-F238E27FC236}">
                <a16:creationId xmlns:a16="http://schemas.microsoft.com/office/drawing/2014/main" id="{C2871001-9C72-4934-8D0A-E840F33E4D9D}"/>
              </a:ext>
            </a:extLst>
          </p:cNvPr>
          <p:cNvSpPr>
            <a:spLocks noGrp="1" noChangeArrowheads="1"/>
          </p:cNvSpPr>
          <p:nvPr>
            <p:ph idx="1"/>
          </p:nvPr>
        </p:nvSpPr>
        <p:spPr>
          <a:xfrm>
            <a:off x="2524125" y="1785938"/>
            <a:ext cx="7772400" cy="4114800"/>
          </a:xfrm>
        </p:spPr>
        <p:txBody>
          <a:bodyPr/>
          <a:lstStyle/>
          <a:p>
            <a:pPr eaLnBrk="1" hangingPunct="1"/>
            <a:r>
              <a:rPr lang="en-US" altLang="ko-KR">
                <a:ea typeface="굴림" panose="020B0600000101010101" pitchFamily="34" charset="-127"/>
              </a:rPr>
              <a:t>Detection Versus Correction</a:t>
            </a:r>
          </a:p>
          <a:p>
            <a:pPr lvl="1" eaLnBrk="1" hangingPunct="1"/>
            <a:r>
              <a:rPr lang="en-US" altLang="ko-KR">
                <a:ea typeface="굴림" panose="020B0600000101010101" pitchFamily="34" charset="-127"/>
              </a:rPr>
              <a:t>Detection: error ? yes or no</a:t>
            </a:r>
          </a:p>
          <a:p>
            <a:pPr lvl="1" eaLnBrk="1" hangingPunct="1"/>
            <a:r>
              <a:rPr lang="en-US" altLang="ko-KR">
                <a:ea typeface="굴림" panose="020B0600000101010101" pitchFamily="34" charset="-127"/>
              </a:rPr>
              <a:t>Correction: Need to know the exact number of bits that are corrupted, and their location in the message</a:t>
            </a:r>
          </a:p>
          <a:p>
            <a:pPr eaLnBrk="1" hangingPunct="1"/>
            <a:r>
              <a:rPr lang="en-US" altLang="ko-KR">
                <a:ea typeface="굴림" panose="020B0600000101010101" pitchFamily="34" charset="-127"/>
              </a:rPr>
              <a:t>Forward Error Correction Versus Retransmission</a:t>
            </a:r>
          </a:p>
          <a:p>
            <a:pPr lvl="1" eaLnBrk="1" hangingPunct="1"/>
            <a:r>
              <a:rPr lang="en-US" altLang="ko-KR">
                <a:ea typeface="굴림" panose="020B0600000101010101" pitchFamily="34" charset="-127"/>
              </a:rPr>
              <a:t>Retransmission (resending) : Backward error correction</a:t>
            </a:r>
          </a:p>
          <a:p>
            <a:pPr eaLnBrk="1" hangingPunct="1"/>
            <a:r>
              <a:rPr lang="en-US" altLang="ko-KR">
                <a:ea typeface="굴림" panose="020B0600000101010101" pitchFamily="34" charset="-127"/>
              </a:rPr>
              <a:t>Coding for redundancy</a:t>
            </a:r>
          </a:p>
          <a:p>
            <a:pPr lvl="1" eaLnBrk="1" hangingPunct="1"/>
            <a:r>
              <a:rPr lang="en-US" altLang="ko-KR">
                <a:ea typeface="굴림" panose="020B0600000101010101" pitchFamily="34" charset="-127"/>
              </a:rPr>
              <a:t>Block coding: discussed in our textbook</a:t>
            </a:r>
          </a:p>
          <a:p>
            <a:pPr lvl="1" eaLnBrk="1" hangingPunct="1"/>
            <a:r>
              <a:rPr lang="en-US" altLang="ko-KR">
                <a:ea typeface="굴림" panose="020B0600000101010101" pitchFamily="34" charset="-127"/>
              </a:rPr>
              <a:t>Convolution coding</a:t>
            </a:r>
          </a:p>
          <a:p>
            <a:pPr lvl="1" eaLnBrk="1" hangingPunct="1">
              <a:buFontTx/>
              <a:buNone/>
            </a:pPr>
            <a:endParaRPr lang="en-US" altLang="ko-KR">
              <a:ea typeface="굴림" panose="020B0600000101010101" pitchFamily="34" charset="-127"/>
            </a:endParaRPr>
          </a:p>
        </p:txBody>
      </p:sp>
      <p:sp>
        <p:nvSpPr>
          <p:cNvPr id="11" name="Slide Number Placeholder 5">
            <a:extLst>
              <a:ext uri="{FF2B5EF4-FFF2-40B4-BE49-F238E27FC236}">
                <a16:creationId xmlns:a16="http://schemas.microsoft.com/office/drawing/2014/main" id="{495C9B5A-57F3-4159-8656-466BCCA0DB0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E17E1B35-D7E5-4414-B135-D12B3E7DB283}" type="slidenum">
              <a:rPr lang="en-US" altLang="ko-KR" sz="1400">
                <a:solidFill>
                  <a:srgbClr val="262699"/>
                </a:solidFill>
              </a:rPr>
              <a:pPr algn="r" eaLnBrk="1" latinLnBrk="1" hangingPunct="1">
                <a:defRPr/>
              </a:pPr>
              <a:t>6</a:t>
            </a:fld>
            <a:endParaRPr lang="en-US" altLang="ko-KR" sz="1400">
              <a:solidFill>
                <a:srgbClr val="262699"/>
              </a:solidFill>
            </a:endParaRPr>
          </a:p>
        </p:txBody>
      </p:sp>
    </p:spTree>
    <p:extLst>
      <p:ext uri="{BB962C8B-B14F-4D97-AF65-F5344CB8AC3E}">
        <p14:creationId xmlns:p14="http://schemas.microsoft.com/office/powerpoint/2010/main" val="163002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C6A7105E-6072-4120-8047-EA3055F27AE1}"/>
              </a:ext>
            </a:extLst>
          </p:cNvPr>
          <p:cNvSpPr>
            <a:spLocks noGrp="1" noChangeArrowheads="1"/>
          </p:cNvSpPr>
          <p:nvPr>
            <p:ph type="title"/>
          </p:nvPr>
        </p:nvSpPr>
        <p:spPr/>
        <p:txBody>
          <a:bodyPr/>
          <a:lstStyle/>
          <a:p>
            <a:pPr eaLnBrk="1" hangingPunct="1">
              <a:defRPr/>
            </a:pPr>
            <a:r>
              <a:rPr lang="en-US" altLang="ko-KR"/>
              <a:t>Modular Arithmetic</a:t>
            </a:r>
          </a:p>
        </p:txBody>
      </p:sp>
      <p:sp>
        <p:nvSpPr>
          <p:cNvPr id="11267" name="Rectangle 3">
            <a:extLst>
              <a:ext uri="{FF2B5EF4-FFF2-40B4-BE49-F238E27FC236}">
                <a16:creationId xmlns:a16="http://schemas.microsoft.com/office/drawing/2014/main" id="{399240CC-F198-4CFF-B7FD-AEC7F01A01EA}"/>
              </a:ext>
            </a:extLst>
          </p:cNvPr>
          <p:cNvSpPr>
            <a:spLocks noGrp="1" noChangeArrowheads="1"/>
          </p:cNvSpPr>
          <p:nvPr>
            <p:ph idx="1"/>
          </p:nvPr>
        </p:nvSpPr>
        <p:spPr>
          <a:xfrm>
            <a:off x="2209800" y="1557338"/>
            <a:ext cx="7772400" cy="1511300"/>
          </a:xfrm>
        </p:spPr>
        <p:txBody>
          <a:bodyPr>
            <a:normAutofit fontScale="92500" lnSpcReduction="10000"/>
          </a:bodyPr>
          <a:lstStyle/>
          <a:p>
            <a:pPr eaLnBrk="1" hangingPunct="1">
              <a:lnSpc>
                <a:spcPct val="80000"/>
              </a:lnSpc>
            </a:pPr>
            <a:r>
              <a:rPr lang="en-US" altLang="ko-KR" sz="2000">
                <a:ea typeface="굴림" panose="020B0600000101010101" pitchFamily="34" charset="-127"/>
              </a:rPr>
              <a:t>In modulo-N arithmetic, we use only the integers in the range 0 to N-1, inclusive.</a:t>
            </a:r>
          </a:p>
          <a:p>
            <a:pPr eaLnBrk="1" hangingPunct="1">
              <a:lnSpc>
                <a:spcPct val="80000"/>
              </a:lnSpc>
            </a:pPr>
            <a:r>
              <a:rPr lang="en-US" altLang="ko-KR" sz="2000">
                <a:ea typeface="굴림" panose="020B0600000101010101" pitchFamily="34" charset="-127"/>
              </a:rPr>
              <a:t>Adding:         0 + 0 = 0    0 + 1 = 1    1 + 0 = 1   1 + 1 = 0</a:t>
            </a:r>
          </a:p>
          <a:p>
            <a:pPr eaLnBrk="1" hangingPunct="1">
              <a:lnSpc>
                <a:spcPct val="80000"/>
              </a:lnSpc>
            </a:pPr>
            <a:r>
              <a:rPr lang="en-US" altLang="ko-KR" sz="2000">
                <a:ea typeface="굴림" panose="020B0600000101010101" pitchFamily="34" charset="-127"/>
              </a:rPr>
              <a:t>Subtracting:  0 – 0 = 0    0 – 1 = 1    1 – 0 = 1    1 – 1 = 0</a:t>
            </a:r>
          </a:p>
          <a:p>
            <a:pPr eaLnBrk="1" hangingPunct="1">
              <a:lnSpc>
                <a:spcPct val="80000"/>
              </a:lnSpc>
            </a:pPr>
            <a:r>
              <a:rPr lang="en-US" altLang="ko-KR" sz="2000">
                <a:ea typeface="굴림" panose="020B0600000101010101" pitchFamily="34" charset="-127"/>
              </a:rPr>
              <a:t>XORing of two single bits or two words</a:t>
            </a:r>
          </a:p>
          <a:p>
            <a:pPr lvl="1" eaLnBrk="1" hangingPunct="1">
              <a:lnSpc>
                <a:spcPct val="80000"/>
              </a:lnSpc>
              <a:buFontTx/>
              <a:buNone/>
            </a:pPr>
            <a:endParaRPr lang="en-US" altLang="ko-KR" sz="2000">
              <a:ea typeface="굴림" panose="020B0600000101010101" pitchFamily="34" charset="-127"/>
            </a:endParaRPr>
          </a:p>
        </p:txBody>
      </p:sp>
      <p:pic>
        <p:nvPicPr>
          <p:cNvPr id="11268" name="Picture 4">
            <a:extLst>
              <a:ext uri="{FF2B5EF4-FFF2-40B4-BE49-F238E27FC236}">
                <a16:creationId xmlns:a16="http://schemas.microsoft.com/office/drawing/2014/main" id="{B575DB61-387C-46C2-A8C9-9C2EC1BA9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3284538"/>
            <a:ext cx="7056437"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35D02543-5BF2-4BFB-83C1-CDAEF470CA44}"/>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48A10BD4-426E-4C1C-B7D7-C0426E6CAF95}" type="slidenum">
              <a:rPr lang="en-US" altLang="ko-KR" sz="1400">
                <a:solidFill>
                  <a:srgbClr val="262699"/>
                </a:solidFill>
              </a:rPr>
              <a:pPr algn="r" eaLnBrk="1" latinLnBrk="1" hangingPunct="1">
                <a:defRPr/>
              </a:pPr>
              <a:t>7</a:t>
            </a:fld>
            <a:endParaRPr lang="en-US" altLang="ko-KR" sz="1400">
              <a:solidFill>
                <a:srgbClr val="262699"/>
              </a:solidFill>
            </a:endParaRPr>
          </a:p>
        </p:txBody>
      </p:sp>
    </p:spTree>
    <p:extLst>
      <p:ext uri="{BB962C8B-B14F-4D97-AF65-F5344CB8AC3E}">
        <p14:creationId xmlns:p14="http://schemas.microsoft.com/office/powerpoint/2010/main" val="368576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A19AD38D-FF82-4655-A08A-288BB78530F7}"/>
              </a:ext>
            </a:extLst>
          </p:cNvPr>
          <p:cNvSpPr>
            <a:spLocks noGrp="1" noChangeArrowheads="1"/>
          </p:cNvSpPr>
          <p:nvPr>
            <p:ph type="title"/>
          </p:nvPr>
        </p:nvSpPr>
        <p:spPr/>
        <p:txBody>
          <a:bodyPr/>
          <a:lstStyle/>
          <a:p>
            <a:pPr eaLnBrk="1" hangingPunct="1">
              <a:defRPr/>
            </a:pPr>
            <a:r>
              <a:rPr lang="en-US" altLang="ko-KR"/>
              <a:t>Block Coding</a:t>
            </a:r>
          </a:p>
        </p:txBody>
      </p:sp>
      <p:sp>
        <p:nvSpPr>
          <p:cNvPr id="221187" name="Rectangle 3">
            <a:extLst>
              <a:ext uri="{FF2B5EF4-FFF2-40B4-BE49-F238E27FC236}">
                <a16:creationId xmlns:a16="http://schemas.microsoft.com/office/drawing/2014/main" id="{C4729D68-84E9-4234-98FB-73F48E99CF9B}"/>
              </a:ext>
            </a:extLst>
          </p:cNvPr>
          <p:cNvSpPr>
            <a:spLocks noGrp="1" noChangeArrowheads="1"/>
          </p:cNvSpPr>
          <p:nvPr>
            <p:ph idx="1"/>
          </p:nvPr>
        </p:nvSpPr>
        <p:spPr>
          <a:xfrm>
            <a:off x="2495550" y="1628776"/>
            <a:ext cx="7772400" cy="2016125"/>
          </a:xfrm>
        </p:spPr>
        <p:txBody>
          <a:bodyPr/>
          <a:lstStyle/>
          <a:p>
            <a:pPr algn="just" eaLnBrk="1" hangingPunct="1">
              <a:spcBef>
                <a:spcPct val="0"/>
              </a:spcBef>
              <a:defRPr/>
            </a:pPr>
            <a:r>
              <a:rPr lang="en-US" altLang="ko-KR" sz="2000">
                <a:effectLst>
                  <a:outerShdw blurRad="38100" dist="38100" dir="2700000" algn="tl">
                    <a:srgbClr val="C0C0C0"/>
                  </a:outerShdw>
                </a:effectLst>
              </a:rPr>
              <a:t>Divide the message into blocks, each of </a:t>
            </a:r>
            <a:r>
              <a:rPr lang="en-US" altLang="ko-KR" sz="2000" i="1">
                <a:effectLst>
                  <a:outerShdw blurRad="38100" dist="38100" dir="2700000" algn="tl">
                    <a:srgbClr val="C0C0C0"/>
                  </a:outerShdw>
                </a:effectLst>
              </a:rPr>
              <a:t>k</a:t>
            </a:r>
            <a:r>
              <a:rPr lang="en-US" altLang="ko-KR" sz="2000">
                <a:effectLst>
                  <a:outerShdw blurRad="38100" dist="38100" dir="2700000" algn="tl">
                    <a:srgbClr val="C0C0C0"/>
                  </a:outerShdw>
                </a:effectLst>
              </a:rPr>
              <a:t> bits, called </a:t>
            </a:r>
            <a:r>
              <a:rPr lang="en-US" altLang="ko-KR" sz="2000" b="1">
                <a:effectLst>
                  <a:outerShdw blurRad="38100" dist="38100" dir="2700000" algn="tl">
                    <a:srgbClr val="C0C0C0"/>
                  </a:outerShdw>
                </a:effectLst>
              </a:rPr>
              <a:t>datawords.</a:t>
            </a:r>
            <a:r>
              <a:rPr lang="en-US" altLang="ko-KR" sz="2000">
                <a:effectLst>
                  <a:outerShdw blurRad="38100" dist="38100" dir="2700000" algn="tl">
                    <a:srgbClr val="C0C0C0"/>
                  </a:outerShdw>
                </a:effectLst>
              </a:rPr>
              <a:t> </a:t>
            </a:r>
          </a:p>
          <a:p>
            <a:pPr algn="just" eaLnBrk="1" hangingPunct="1">
              <a:spcBef>
                <a:spcPct val="0"/>
              </a:spcBef>
              <a:defRPr/>
            </a:pPr>
            <a:r>
              <a:rPr lang="en-US" altLang="ko-KR" sz="2000">
                <a:effectLst>
                  <a:outerShdw blurRad="38100" dist="38100" dir="2700000" algn="tl">
                    <a:srgbClr val="C0C0C0"/>
                  </a:outerShdw>
                </a:effectLst>
              </a:rPr>
              <a:t>Add </a:t>
            </a:r>
            <a:r>
              <a:rPr lang="en-US" altLang="ko-KR" sz="2000" i="1">
                <a:effectLst>
                  <a:outerShdw blurRad="38100" dist="38100" dir="2700000" algn="tl">
                    <a:srgbClr val="C0C0C0"/>
                  </a:outerShdw>
                </a:effectLst>
              </a:rPr>
              <a:t>r</a:t>
            </a:r>
            <a:r>
              <a:rPr lang="en-US" altLang="ko-KR" sz="2000">
                <a:effectLst>
                  <a:outerShdw blurRad="38100" dist="38100" dir="2700000" algn="tl">
                    <a:srgbClr val="C0C0C0"/>
                  </a:outerShdw>
                </a:effectLst>
              </a:rPr>
              <a:t> redundant bits to each block to make the length n = k + r. The resulting n-bit blocks are called </a:t>
            </a:r>
            <a:r>
              <a:rPr lang="en-US" altLang="ko-KR" sz="2000" b="1">
                <a:effectLst>
                  <a:outerShdw blurRad="38100" dist="38100" dir="2700000" algn="tl">
                    <a:srgbClr val="C0C0C0"/>
                  </a:outerShdw>
                </a:effectLst>
              </a:rPr>
              <a:t>codewords</a:t>
            </a:r>
          </a:p>
          <a:p>
            <a:pPr algn="just" eaLnBrk="1" hangingPunct="1">
              <a:spcBef>
                <a:spcPct val="0"/>
              </a:spcBef>
              <a:defRPr/>
            </a:pPr>
            <a:r>
              <a:rPr lang="en-US" altLang="ko-KR" sz="2000">
                <a:effectLst>
                  <a:outerShdw blurRad="38100" dist="38100" dir="2700000" algn="tl">
                    <a:srgbClr val="C0C0C0"/>
                  </a:outerShdw>
                </a:effectLst>
              </a:rPr>
              <a:t>Example: </a:t>
            </a:r>
            <a:r>
              <a:rPr lang="en-US" altLang="ko-KR" sz="2000"/>
              <a:t>4B/5B block coding </a:t>
            </a:r>
          </a:p>
          <a:p>
            <a:pPr lvl="1" algn="just" eaLnBrk="1" hangingPunct="1">
              <a:spcBef>
                <a:spcPct val="0"/>
              </a:spcBef>
              <a:defRPr/>
            </a:pPr>
            <a:r>
              <a:rPr lang="en-US" altLang="ko-KR" sz="2000"/>
              <a:t>k = 4 and n = 5.  </a:t>
            </a:r>
          </a:p>
          <a:p>
            <a:pPr lvl="1" algn="just" eaLnBrk="1" hangingPunct="1">
              <a:spcBef>
                <a:spcPct val="0"/>
              </a:spcBef>
              <a:defRPr/>
            </a:pPr>
            <a:r>
              <a:rPr lang="en-US" altLang="ko-KR" sz="2000"/>
              <a:t>2</a:t>
            </a:r>
            <a:r>
              <a:rPr lang="en-US" altLang="ko-KR" sz="2000" baseline="30000"/>
              <a:t>k</a:t>
            </a:r>
            <a:r>
              <a:rPr lang="en-US" altLang="ko-KR" sz="2000"/>
              <a:t> = 16 datawords and 2</a:t>
            </a:r>
            <a:r>
              <a:rPr lang="en-US" altLang="ko-KR" sz="2000" baseline="30000"/>
              <a:t>n</a:t>
            </a:r>
            <a:r>
              <a:rPr lang="en-US" altLang="ko-KR" sz="2000"/>
              <a:t> = 32 codewords. </a:t>
            </a:r>
            <a:endParaRPr lang="en-US" altLang="ko-KR" sz="2000">
              <a:effectLst>
                <a:outerShdw blurRad="38100" dist="38100" dir="2700000" algn="tl">
                  <a:srgbClr val="C0C0C0"/>
                </a:outerShdw>
              </a:effectLst>
            </a:endParaRPr>
          </a:p>
        </p:txBody>
      </p:sp>
      <p:pic>
        <p:nvPicPr>
          <p:cNvPr id="12292" name="Picture 5">
            <a:extLst>
              <a:ext uri="{FF2B5EF4-FFF2-40B4-BE49-F238E27FC236}">
                <a16:creationId xmlns:a16="http://schemas.microsoft.com/office/drawing/2014/main" id="{5E831A1C-21D9-43D0-99EC-68611E68C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3975100"/>
            <a:ext cx="53276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EE0EB19-CB3C-43B9-A71A-E68C498DEC91}"/>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A6F8157D-084C-4B1B-99D9-71F90EF207F4}" type="slidenum">
              <a:rPr lang="en-US" altLang="ko-KR" sz="1400">
                <a:solidFill>
                  <a:srgbClr val="262699"/>
                </a:solidFill>
              </a:rPr>
              <a:pPr algn="r" eaLnBrk="1" latinLnBrk="1" hangingPunct="1">
                <a:defRPr/>
              </a:pPr>
              <a:t>8</a:t>
            </a:fld>
            <a:endParaRPr lang="en-US" altLang="ko-KR" sz="1400">
              <a:solidFill>
                <a:srgbClr val="262699"/>
              </a:solidFill>
            </a:endParaRPr>
          </a:p>
        </p:txBody>
      </p:sp>
    </p:spTree>
    <p:extLst>
      <p:ext uri="{BB962C8B-B14F-4D97-AF65-F5344CB8AC3E}">
        <p14:creationId xmlns:p14="http://schemas.microsoft.com/office/powerpoint/2010/main" val="196371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A19F565A-90C9-4471-B707-3C9C8AB94CE4}"/>
              </a:ext>
            </a:extLst>
          </p:cNvPr>
          <p:cNvSpPr>
            <a:spLocks noGrp="1" noChangeArrowheads="1"/>
          </p:cNvSpPr>
          <p:nvPr>
            <p:ph type="title"/>
          </p:nvPr>
        </p:nvSpPr>
        <p:spPr>
          <a:xfrm>
            <a:off x="2209800" y="285750"/>
            <a:ext cx="7772400" cy="1143000"/>
          </a:xfrm>
        </p:spPr>
        <p:txBody>
          <a:bodyPr/>
          <a:lstStyle/>
          <a:p>
            <a:pPr eaLnBrk="1" hangingPunct="1">
              <a:defRPr/>
            </a:pPr>
            <a:r>
              <a:rPr lang="en-US" altLang="ko-KR" dirty="0"/>
              <a:t>Error Detection in Block Coding</a:t>
            </a:r>
          </a:p>
        </p:txBody>
      </p:sp>
      <p:sp>
        <p:nvSpPr>
          <p:cNvPr id="13315" name="Rectangle 3">
            <a:extLst>
              <a:ext uri="{FF2B5EF4-FFF2-40B4-BE49-F238E27FC236}">
                <a16:creationId xmlns:a16="http://schemas.microsoft.com/office/drawing/2014/main" id="{A00CE1FF-B407-4B33-AC21-3D2E68BD14FA}"/>
              </a:ext>
            </a:extLst>
          </p:cNvPr>
          <p:cNvSpPr>
            <a:spLocks noGrp="1" noChangeArrowheads="1"/>
          </p:cNvSpPr>
          <p:nvPr>
            <p:ph idx="1"/>
          </p:nvPr>
        </p:nvSpPr>
        <p:spPr>
          <a:xfrm>
            <a:off x="2422526" y="4724401"/>
            <a:ext cx="3457575" cy="936625"/>
          </a:xfrm>
        </p:spPr>
        <p:txBody>
          <a:bodyPr/>
          <a:lstStyle/>
          <a:p>
            <a:pPr algn="just" eaLnBrk="1" hangingPunct="1">
              <a:spcBef>
                <a:spcPct val="0"/>
              </a:spcBef>
            </a:pPr>
            <a:r>
              <a:rPr lang="en-US" altLang="ko-KR" sz="2000" b="1">
                <a:ea typeface="굴림" panose="020B0600000101010101" pitchFamily="34" charset="-127"/>
              </a:rPr>
              <a:t>Example:</a:t>
            </a:r>
            <a:r>
              <a:rPr lang="en-US" altLang="ko-KR" sz="2000" b="1" i="1">
                <a:ea typeface="굴림" panose="020B0600000101010101" pitchFamily="34" charset="-127"/>
              </a:rPr>
              <a:t> </a:t>
            </a:r>
          </a:p>
          <a:p>
            <a:pPr algn="just" eaLnBrk="1" hangingPunct="1">
              <a:spcBef>
                <a:spcPct val="0"/>
              </a:spcBef>
              <a:buFontTx/>
              <a:buNone/>
            </a:pPr>
            <a:r>
              <a:rPr lang="en-US" altLang="ko-KR" sz="2000">
                <a:ea typeface="굴림" panose="020B0600000101010101" pitchFamily="34" charset="-127"/>
              </a:rPr>
              <a:t>	Assume that k = 2 and n = 3 </a:t>
            </a:r>
          </a:p>
          <a:p>
            <a:pPr algn="just" eaLnBrk="1" hangingPunct="1">
              <a:spcBef>
                <a:spcPct val="0"/>
              </a:spcBef>
              <a:buFontTx/>
              <a:buNone/>
            </a:pPr>
            <a:r>
              <a:rPr lang="en-US" altLang="ko-KR" sz="2000">
                <a:ea typeface="굴림" panose="020B0600000101010101" pitchFamily="34" charset="-127"/>
              </a:rPr>
              <a:t>      (Table 10.1)</a:t>
            </a:r>
          </a:p>
        </p:txBody>
      </p:sp>
      <p:pic>
        <p:nvPicPr>
          <p:cNvPr id="13316" name="Picture 5">
            <a:extLst>
              <a:ext uri="{FF2B5EF4-FFF2-40B4-BE49-F238E27FC236}">
                <a16:creationId xmlns:a16="http://schemas.microsoft.com/office/drawing/2014/main" id="{F96B062C-E9B9-4F95-8C03-E4DFDC7C9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314" y="1484313"/>
            <a:ext cx="6256337"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a:extLst>
              <a:ext uri="{FF2B5EF4-FFF2-40B4-BE49-F238E27FC236}">
                <a16:creationId xmlns:a16="http://schemas.microsoft.com/office/drawing/2014/main" id="{2EEB7C1A-3798-4A30-88BA-143646402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4724400"/>
            <a:ext cx="36004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a:extLst>
              <a:ext uri="{FF2B5EF4-FFF2-40B4-BE49-F238E27FC236}">
                <a16:creationId xmlns:a16="http://schemas.microsoft.com/office/drawing/2014/main" id="{3EC80B59-3910-422B-A7EE-87B4A822E43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1" hangingPunct="1">
              <a:defRPr/>
            </a:pPr>
            <a:r>
              <a:rPr lang="en-US" altLang="ko-KR" sz="1400">
                <a:solidFill>
                  <a:srgbClr val="262699"/>
                </a:solidFill>
              </a:rPr>
              <a:t>10-</a:t>
            </a:r>
            <a:fld id="{102313E4-9EC2-48AC-9BC8-133118DB5934}" type="slidenum">
              <a:rPr lang="en-US" altLang="ko-KR" sz="1400">
                <a:solidFill>
                  <a:srgbClr val="262699"/>
                </a:solidFill>
              </a:rPr>
              <a:pPr algn="r" eaLnBrk="1" latinLnBrk="1" hangingPunct="1">
                <a:defRPr/>
              </a:pPr>
              <a:t>9</a:t>
            </a:fld>
            <a:endParaRPr lang="en-US" altLang="ko-KR" sz="1400">
              <a:solidFill>
                <a:srgbClr val="262699"/>
              </a:solidFill>
            </a:endParaRPr>
          </a:p>
        </p:txBody>
      </p:sp>
    </p:spTree>
    <p:extLst>
      <p:ext uri="{BB962C8B-B14F-4D97-AF65-F5344CB8AC3E}">
        <p14:creationId xmlns:p14="http://schemas.microsoft.com/office/powerpoint/2010/main" val="93922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Words>
  <Application>Microsoft Office PowerPoint</Application>
  <PresentationFormat>Widescreen</PresentationFormat>
  <Paragraphs>270</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굴림</vt:lpstr>
      <vt:lpstr>맑은 고딕</vt:lpstr>
      <vt:lpstr>Arial</vt:lpstr>
      <vt:lpstr>Calibri</vt:lpstr>
      <vt:lpstr>Calibri Light</vt:lpstr>
      <vt:lpstr>Symbol</vt:lpstr>
      <vt:lpstr>Times New Roman</vt:lpstr>
      <vt:lpstr>Wingdings</vt:lpstr>
      <vt:lpstr>Office Theme</vt:lpstr>
      <vt:lpstr>Chapter 10  Error Detection and Correction</vt:lpstr>
      <vt:lpstr>Type of Errors</vt:lpstr>
      <vt:lpstr>Single-Bit Error</vt:lpstr>
      <vt:lpstr>Burst Error</vt:lpstr>
      <vt:lpstr>Redundancy</vt:lpstr>
      <vt:lpstr>Error Control</vt:lpstr>
      <vt:lpstr>Modular Arithmetic</vt:lpstr>
      <vt:lpstr>Block Coding</vt:lpstr>
      <vt:lpstr>Error Detection in Block Coding</vt:lpstr>
      <vt:lpstr>Error Detection: Example</vt:lpstr>
      <vt:lpstr>Error Correction in Block Coding</vt:lpstr>
      <vt:lpstr>Error Correction: Example</vt:lpstr>
      <vt:lpstr>Hamming Distance</vt:lpstr>
      <vt:lpstr>Hamming Distance</vt:lpstr>
      <vt:lpstr>Minimum Hamming Distance: Example</vt:lpstr>
      <vt:lpstr>Geometric Concept for Finding dmin  for Error Detection</vt:lpstr>
      <vt:lpstr>Geometric Concept for Finding dmin  for Error Correction</vt:lpstr>
      <vt:lpstr>Linear Block Codes</vt:lpstr>
      <vt:lpstr>Linear Block Code: Parity-Check Code</vt:lpstr>
      <vt:lpstr>Encoder and Decoder for Parity-Check Code</vt:lpstr>
      <vt:lpstr>2 Dimensional Parity-Check Code</vt:lpstr>
      <vt:lpstr>2 Dimensional Parity-Check Code</vt:lpstr>
      <vt:lpstr>Linear Block Code: Hamming Code</vt:lpstr>
      <vt:lpstr>Encoder and Decoder for Hamming Code</vt:lpstr>
      <vt:lpstr>Hamming Code</vt:lpstr>
      <vt:lpstr>Logical Decision by Decoder</vt:lpstr>
      <vt:lpstr>Burst Error Correction Using Hamming Code</vt:lpstr>
      <vt:lpstr>Cyclic Code: CRC</vt:lpstr>
      <vt:lpstr>CRC Encoder and Decoder</vt:lpstr>
      <vt:lpstr>Division in CRC Encoder</vt:lpstr>
      <vt:lpstr>Division in CRC Decoder</vt:lpstr>
      <vt:lpstr>Polynomials</vt:lpstr>
      <vt:lpstr>Polynomial Operation</vt:lpstr>
      <vt:lpstr>CRC Division Using Polynomials</vt:lpstr>
      <vt:lpstr>Cyclic Code Analysis</vt:lpstr>
      <vt:lpstr>Error Detection</vt:lpstr>
      <vt:lpstr>Example 1</vt:lpstr>
      <vt:lpstr>Example 2</vt:lpstr>
      <vt:lpstr>Error Detection</vt:lpstr>
      <vt:lpstr>Example 3</vt:lpstr>
      <vt:lpstr>Summary and Standard Polynomials</vt:lpstr>
      <vt:lpstr>Checksum</vt:lpstr>
      <vt:lpstr>Checksum: Example</vt:lpstr>
      <vt:lpstr>Internet Checksum</vt:lpstr>
      <vt:lpstr>Internet Checksum: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Error Detection and Correction</dc:title>
  <dc:creator>User</dc:creator>
  <cp:lastModifiedBy>User</cp:lastModifiedBy>
  <cp:revision>1</cp:revision>
  <dcterms:created xsi:type="dcterms:W3CDTF">2022-06-24T17:45:33Z</dcterms:created>
  <dcterms:modified xsi:type="dcterms:W3CDTF">2022-06-24T17:45:49Z</dcterms:modified>
</cp:coreProperties>
</file>