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8DA-5FF1-453B-A7DD-8ECA2714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54FCE-2B28-4370-BA44-19E3CDB3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4076-59B4-4686-95B9-3DCBD855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EDFF-59C2-4E76-AB9A-7B6518DD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1663-9D9B-489D-AAE8-227ED31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5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268D-D1C0-492E-A441-805589E7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1AF6-0E57-4A18-A857-1C4D647A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442F-7DF6-41E3-A3BE-A9154EBD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A517-83AC-45BB-87D6-2ECF6ECD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889D-2B3D-4576-BCFB-6CB7CE9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F30AB-6062-4E14-9397-357A18794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64339-6EAE-4BC1-BCB9-A9416F23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9249-DF85-468D-8BE6-85BD2953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61B5-8EF1-4AA9-8CFF-F28F618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E724-3D8B-4923-9BE2-851F58F4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57339"/>
            <a:ext cx="5080000" cy="446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57338"/>
            <a:ext cx="5080000" cy="2157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1"/>
            <a:ext cx="5080000" cy="215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729E79-8762-4CDC-8404-1BC1577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080138-3EC7-4496-92E1-37A04959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78DAD4-7A5A-4526-925A-72310811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D4D2EB8E-8698-4FE9-9B50-423F1D5F95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78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57339"/>
            <a:ext cx="10363200" cy="44672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B230-8827-4FAF-AE52-1B890A9D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A7D6-AE78-4403-9B86-CEC1A4B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D9B2-66FF-4EB7-9EFC-08A1A7D4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7F8F8265-1136-43E6-8689-FAC4DAC4AB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18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10363200" cy="2157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7151"/>
            <a:ext cx="10363200" cy="215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8A0D-6807-4389-9E47-6D2CBD2E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0C235-A98C-4FEF-BC3F-C3F8DFE5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338E6-ABB0-4DD9-BCFB-4BB64905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18A629E0-6DB0-450A-9EBD-F08FBAD72D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40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404813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57338"/>
            <a:ext cx="5080000" cy="2157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57338"/>
            <a:ext cx="5080000" cy="2157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67151"/>
            <a:ext cx="5080000" cy="215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67151"/>
            <a:ext cx="5080000" cy="215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05857-609F-4EA3-941F-BBEFE9FE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C5C82-8C1D-47B3-86F5-55F3057E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CD47-0910-476C-AB4A-CD456E4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0E1FB46F-6FFE-4451-A4DD-7A85AB5235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001-1E5C-4BAA-949A-1067BA06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4D09-211B-4300-B2B2-AD18AF44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0071-B1F2-4F13-9DB1-1626AEB2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405-1F93-4C8D-B910-A8B79B88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E153-59A2-4BF3-89E1-6FDF3FB9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5A7-0994-47D9-A218-514FB894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95C67-E740-4A0F-B7D1-A16796B2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6771-0B3F-4998-9333-76FAA2A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9658-A0E2-4B82-9A3A-9A660DF4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7E40-2E44-484F-AA58-FAABF4D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2475-5FFE-44CC-A9CB-6051DD42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375C-441B-4230-A5E1-7CE8F845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E591C-5891-46A3-A130-E3919724D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80A3-5F9C-44D1-9521-1F0D71C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36BD-558B-4F61-9E06-644071DF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75E9-DBC3-466D-975D-DF3B2969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89EA-BE72-4396-BC74-241BFDBB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D613-BC54-4591-BC6D-824A1AB2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496D-5369-4ACD-BB5A-36E9C71C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2B4D1-DEEA-40D6-A90B-3F930C7E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54D7C-A687-4A5C-9066-6102FA84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86BEB-528E-4423-8B1D-29623B28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13838-6E27-44D7-8768-651B579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07E71-7808-4C84-B7CE-3D9A6172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1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F545-7BEC-48DC-A67F-86E224B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A0CC6-F4C0-492F-9FC5-FC407FE5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3373-1C5C-40FE-84EB-F605B5F3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CD66-A577-4401-A78A-A5C0CF1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DCBCC-94AF-43F0-9725-2DD4E155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2A605-F066-48A8-BA35-8AA48BDA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E239-0A9A-4D75-BFD0-5F503C21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0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C5E6-C5FC-4C7A-98DA-FBF6F01C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BC2-773A-4A94-8B82-AB3F80AD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9E12-1FE5-47EF-8256-4203D5FE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CCD5-98E8-4035-8E9A-BEDA1EBE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B7AE-9C17-49AA-9757-986E198D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0730-3E32-4A31-AB07-6E64D261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022-88D1-45A9-864D-58CDCF69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2A6B6-77EC-4C75-AB1C-7EBEED6CD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0287-0D65-40DA-831E-AED0892B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6962-1614-4301-8339-5A37461B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F699C-B20D-433E-9E89-BA6BB25A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0ECC-E1B8-4E37-9BE5-4BAE20C1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1A3D9-5734-4AD6-B282-2A332F7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4B26-565B-4CAC-8A9C-A696E692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9FAF-C5DD-4449-A366-F021E5A1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48BE-7760-4A0E-B28A-A359764D69D8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1B82-98A9-45F5-800A-DC142AE7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AEE6-27AB-4942-889E-A3C4E4B3B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F997-B5CA-42BB-B402-120456076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A752E8-4B22-4717-8A8A-7F1D30A8A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19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Chapter 3. Data and Signals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7F9CFC-8C23-4373-A748-260F4DA114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895600"/>
            <a:ext cx="6400800" cy="2743200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Analog and Digital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Periodic Analog Signals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Digital Signals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Transmission Impairment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Data Rate Limits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Performance</a:t>
            </a:r>
          </a:p>
          <a:p>
            <a:pPr marL="533400" indent="-533400" algn="l"/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A1B88D-D7A6-4CD3-AE52-855531E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1" y="1"/>
            <a:ext cx="1071563" cy="428625"/>
          </a:xfrm>
          <a:solidFill>
            <a:schemeClr val="accent3">
              <a:lumMod val="75000"/>
            </a:schemeClr>
          </a:solidFill>
          <a:ln w="19050"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F511572-E00F-49E6-8084-F4FF98EB6BDF}" type="slidenum">
              <a:rPr lang="en-US" altLang="ko-KR" sz="1400">
                <a:solidFill>
                  <a:srgbClr val="262699"/>
                </a:solidFill>
              </a:rPr>
              <a:pPr eaLnBrk="1" hangingPunct="1"/>
              <a:t>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DE40B8-A403-4224-A417-342FC5BDF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More About Frequency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6B45E5F-D8B4-4207-AE81-08481DA3A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Another way to look frequency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Frequency is a measurement of the rate of changes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Change in a short span of time means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high frequency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Change over a long span of time means low frequency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Two extremes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No change at all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 zero frequency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Instantaneous changes  infinite frequency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7612294-83A1-4EB6-B725-4604715989D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21F812C-71A0-4C83-B003-4B2A2C20DC57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9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5D7D23-D603-4A4D-AE16-43AD53B7E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Phase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5D11B9-BDE4-42F2-90F6-5FC6413462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9"/>
            <a:ext cx="7772400" cy="935037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Phase describes the position of the waveform relative to time zero</a:t>
            </a:r>
            <a:endParaRPr lang="en-US" altLang="ko-KR">
              <a:ea typeface="굴림" panose="020B0600000101010101" pitchFamily="34" charset="-127"/>
            </a:endParaRPr>
          </a:p>
        </p:txBody>
      </p:sp>
      <p:pic>
        <p:nvPicPr>
          <p:cNvPr id="17412" name="Picture 8">
            <a:extLst>
              <a:ext uri="{FF2B5EF4-FFF2-40B4-BE49-F238E27FC236}">
                <a16:creationId xmlns:a16="http://schemas.microsoft.com/office/drawing/2014/main" id="{3BBF2898-662B-454F-BC1F-2297512F2F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4338" y="2492375"/>
            <a:ext cx="3600450" cy="3500438"/>
          </a:xfr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81B7AF-1FC7-49BB-927A-B349C152A51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6D5CE76-58D4-4BE2-A10E-36E1CAFCEC4E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>
            <a:extLst>
              <a:ext uri="{FF2B5EF4-FFF2-40B4-BE49-F238E27FC236}">
                <a16:creationId xmlns:a16="http://schemas.microsoft.com/office/drawing/2014/main" id="{45BFFB61-BD2C-4302-BBA2-24A973022B9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Sine Wave Examples</a:t>
            </a:r>
          </a:p>
        </p:txBody>
      </p:sp>
      <p:pic>
        <p:nvPicPr>
          <p:cNvPr id="18435" name="Picture 5">
            <a:extLst>
              <a:ext uri="{FF2B5EF4-FFF2-40B4-BE49-F238E27FC236}">
                <a16:creationId xmlns:a16="http://schemas.microsoft.com/office/drawing/2014/main" id="{D93ACF7A-5C8B-43D6-9220-FC59EED931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143126"/>
            <a:ext cx="3810000" cy="1000125"/>
          </a:xfrm>
          <a:noFill/>
        </p:spPr>
      </p:pic>
      <p:pic>
        <p:nvPicPr>
          <p:cNvPr id="18436" name="Picture 11">
            <a:extLst>
              <a:ext uri="{FF2B5EF4-FFF2-40B4-BE49-F238E27FC236}">
                <a16:creationId xmlns:a16="http://schemas.microsoft.com/office/drawing/2014/main" id="{5C8AA298-BE8F-4F69-BC3E-215BED872EA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930400"/>
            <a:ext cx="3810000" cy="1411288"/>
          </a:xfrm>
        </p:spPr>
      </p:pic>
      <p:pic>
        <p:nvPicPr>
          <p:cNvPr id="18437" name="Picture 12">
            <a:extLst>
              <a:ext uri="{FF2B5EF4-FFF2-40B4-BE49-F238E27FC236}">
                <a16:creationId xmlns:a16="http://schemas.microsoft.com/office/drawing/2014/main" id="{CD07011C-9E2C-4C77-92BC-A4F6936D0A1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421189"/>
            <a:ext cx="3810000" cy="1049337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27FFADD-421F-483D-A879-54C316CCCD6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43ECC50-8D89-479B-B7F1-5016BCCAA989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2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E8A22E0-4EAD-4941-A659-126C7B540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3.6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A665BF8-2E2C-4D2D-A77C-7778DDC8A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 sine wave is offset one-sixth of a cycle with respect to time zero. What is its phase in degrees and radians?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We know that one complete cycle is 360 degrees. 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Therefore, 1/6 cycle is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 </a:t>
            </a:r>
            <a:r>
              <a:rPr lang="en-US" altLang="ko-KR" sz="2400" i="1">
                <a:ea typeface="굴림" panose="020B0600000101010101" pitchFamily="34" charset="-127"/>
              </a:rPr>
              <a:t>(1/6) 360 = 60 degrees = 60 x 2</a:t>
            </a:r>
            <a:r>
              <a:rPr lang="el-GR" altLang="ko-KR" sz="2400" i="1">
                <a:cs typeface="Times New Roman" panose="02020603050405020304" pitchFamily="18" charset="0"/>
              </a:rPr>
              <a:t>π</a:t>
            </a:r>
            <a:r>
              <a:rPr lang="en-US" altLang="ko-KR" sz="2400" i="1">
                <a:ea typeface="굴림" panose="020B0600000101010101" pitchFamily="34" charset="-127"/>
              </a:rPr>
              <a:t> /360 rad = 1.046 rad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69766F4-5844-4B8A-A036-23BB1F2CB2F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9D783F39-1F0C-45C6-A21E-2996E9C7CB00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9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40A6B13-F848-4E04-AB35-27260F88C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Wavelength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0F1FA51-109D-4014-B390-EDA2A5B8A8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Another characteristic of a signal traveling through a transmission medium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Binds the period or the frequency of a simple sine wave to the propagation speed of the medium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Wavelength = propagation speed x period </a:t>
            </a:r>
          </a:p>
          <a:p>
            <a:pPr eaLnBrk="1" hangingPunct="1"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                          = propagation speed/frequency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E37EDF6F-A58F-4B05-9D3E-C1E32ED157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4" y="4005263"/>
            <a:ext cx="6696075" cy="1670050"/>
          </a:xfr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EB1D87-912E-4BF2-AFBA-5FC7281B9254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A1C3D38A-D40A-4329-B5D8-FB362B7D197B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5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FBF662A-6542-4516-872B-3D0BDF636DD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Time and Frequency Domains</a:t>
            </a:r>
          </a:p>
        </p:txBody>
      </p:sp>
      <p:sp>
        <p:nvSpPr>
          <p:cNvPr id="21507" name="Rectangle 12">
            <a:extLst>
              <a:ext uri="{FF2B5EF4-FFF2-40B4-BE49-F238E27FC236}">
                <a16:creationId xmlns:a16="http://schemas.microsoft.com/office/drawing/2014/main" id="{DC4CB263-F02C-473E-A895-ACAEAA08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557338"/>
            <a:ext cx="74580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A complete sine wave in the time domain can be represented by one single spike in the frequency domain.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  <p:pic>
        <p:nvPicPr>
          <p:cNvPr id="21508" name="Picture 16">
            <a:extLst>
              <a:ext uri="{FF2B5EF4-FFF2-40B4-BE49-F238E27FC236}">
                <a16:creationId xmlns:a16="http://schemas.microsoft.com/office/drawing/2014/main" id="{1868C1A1-C03C-46D8-80A9-F85B8A6E4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565401"/>
            <a:ext cx="5332412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F43E16-F702-4621-82F6-50ED94089C9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F63B346C-F186-4B37-94A0-D469AF7BEA23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6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D881787-0606-4741-8E3E-5AF6D17384B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3.7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38C5E70-1990-4FFF-8B5C-20B14606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57313"/>
            <a:ext cx="7772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ko-KR" sz="2000">
                <a:latin typeface="Times New Roman" panose="02020603050405020304" pitchFamily="18" charset="0"/>
              </a:rPr>
              <a:t>Time domain and frequency domain of three sine waves with frequencies 0, 8, 16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ko-KR" sz="2000">
                <a:latin typeface="Times New Roman" panose="02020603050405020304" pitchFamily="18" charset="0"/>
              </a:rPr>
              <a:t>Frequency domain is more compact and useful when we are dealing with more than one sine waves.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B73BC44D-86D7-4E29-860F-0567A4A4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852738"/>
            <a:ext cx="66484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355F2B-3A2C-4E75-9CB0-511FDFCB35D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BC97F8BE-AA5B-441D-BD20-8D52827FE067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4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B76B199-BB70-4919-9757-0F8CFFAA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1313" y="247651"/>
            <a:ext cx="6215062" cy="103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Composite Signals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97D6AF2-6FFA-44C4-AFCA-835FD60F7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0" y="1571626"/>
            <a:ext cx="7600950" cy="45243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ko-KR" sz="2400" dirty="0"/>
              <a:t>A single-frequency sine wave is not useful in data communications; we need to send a composite signal, a signal made of many simple sine waves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change one or more characteristics of a single-frequency signal, it becomes a composite signal made of many frequencies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altLang="ko-KR" sz="2400" dirty="0"/>
              <a:t>According to Fourier analysis, any composite signal is a combination of simple sine waves with different frequencies, phases, and amplitudes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altLang="ko-KR" sz="2400" dirty="0"/>
              <a:t>If the composite signal is periodic, the decomposition gives a series of signals with discrete frequencies; if the composite signal is nonperiodic, the decomposition gives a combination of sine waves with continuous frequencies.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1D8173-6779-47E7-8342-A6E842093B6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A56D174C-ACA1-4CA0-9D78-C6CF87FF4D7F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EB9A2ECE-EAD8-4FC9-8BBE-DC148E6FB8A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Composite Periodic Signal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D4D8239B-58DC-45B4-9948-012A0105F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1557338"/>
            <a:ext cx="4105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>
            <a:extLst>
              <a:ext uri="{FF2B5EF4-FFF2-40B4-BE49-F238E27FC236}">
                <a16:creationId xmlns:a16="http://schemas.microsoft.com/office/drawing/2014/main" id="{FDD98F1E-FBDF-4987-BD80-66A842E6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141663"/>
            <a:ext cx="462280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2A5FB57-26C9-4D6E-9C57-57C39DE2724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F509EA4-AFF8-4A7F-AD35-BACDF85C116F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1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AAD1E89-127C-47AB-A6CC-C1E403839DF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Composite Nonperiodic Signal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5621E8F6-782A-4ED9-8B81-730F48A1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565401"/>
            <a:ext cx="703421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BAD283B-C227-471A-84DE-B5CF998B153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2B15203C-9959-47C8-8B49-A40B8BC8430F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19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BC01DDCE-767B-445F-B7DA-DED0E559B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Analog and Digital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1246616-2A96-490C-9966-71E806CDB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1" y="1484314"/>
            <a:ext cx="7599363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be transmitted, data must be transformed to electromagnetic signals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analog or digital. Analog data are continuous and take continuous values. Digital data have discrete states and take on discrete 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Signals can be analog or digital. Analog signals can have an infinite number of values in a range; digital signals can have only a limited number of values.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20584FC-7513-4F33-B91A-3DCEBC22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1" y="1"/>
            <a:ext cx="1071563" cy="428625"/>
          </a:xfrm>
          <a:solidFill>
            <a:schemeClr val="accent3">
              <a:lumMod val="75000"/>
            </a:schemeClr>
          </a:solidFill>
          <a:ln w="19050"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BD424797-1450-4C8F-86A3-85D18C07C73C}" type="slidenum">
              <a:rPr lang="en-US" altLang="ko-KR" sz="1400">
                <a:solidFill>
                  <a:srgbClr val="262699"/>
                </a:solidFill>
              </a:rPr>
              <a:pPr eaLnBrk="1" hangingPunct="1"/>
              <a:t>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0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488BB1D-A719-47A5-B962-1EE1A0C92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Bandwidth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12E8DD-3556-472C-A54B-F0483B0470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bandwidth of a composite signal is the difference between the highest and the lowest frequencies contained in that signal</a:t>
            </a:r>
          </a:p>
        </p:txBody>
      </p:sp>
      <p:pic>
        <p:nvPicPr>
          <p:cNvPr id="26628" name="Picture 7">
            <a:extLst>
              <a:ext uri="{FF2B5EF4-FFF2-40B4-BE49-F238E27FC236}">
                <a16:creationId xmlns:a16="http://schemas.microsoft.com/office/drawing/2014/main" id="{E0A0D6E4-F8DD-493B-A242-39CB3617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565401"/>
            <a:ext cx="4319588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0FE3F0-8997-4B7C-82A3-FCB5094ACE4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6A94D50C-B2B6-48DE-A2BB-ADAFFE73067E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6">
            <a:extLst>
              <a:ext uri="{FF2B5EF4-FFF2-40B4-BE49-F238E27FC236}">
                <a16:creationId xmlns:a16="http://schemas.microsoft.com/office/drawing/2014/main" id="{55A60DC0-6D8B-42BD-91C6-10A6033A2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Signal Corruption</a:t>
            </a: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3375CF00-880D-48A8-9191-3C431D58C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4" y="3506789"/>
            <a:ext cx="7386637" cy="1063625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447B76-419B-49E0-8BE7-A9324DE845B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9FE2E852-A802-438E-8B05-F1ABB054448E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3F5D3DD-0024-4CDA-B944-15CB393DD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3.11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0DD8DB2-EBF6-4B4F-9D0E-6916AD34BC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 signal has a bandwidth of 20 Hz. The highest frequency is 60 Hz. What is the lowest frequency? Draw the spectrum if the signal contains all integral frequencies of the same amplitude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	</a:t>
            </a:r>
            <a:r>
              <a:rPr lang="en-US" altLang="ko-KR" sz="2400" i="1">
                <a:ea typeface="굴림" panose="020B0600000101010101" pitchFamily="34" charset="-127"/>
              </a:rPr>
              <a:t>B = f</a:t>
            </a:r>
            <a:r>
              <a:rPr lang="en-US" altLang="ko-KR" sz="2400" i="1" baseline="-25000">
                <a:ea typeface="굴림" panose="020B0600000101010101" pitchFamily="34" charset="-127"/>
              </a:rPr>
              <a:t>h</a:t>
            </a:r>
            <a:r>
              <a:rPr lang="en-US" altLang="ko-KR" sz="2400" i="1">
                <a:ea typeface="굴림" panose="020B0600000101010101" pitchFamily="34" charset="-127"/>
              </a:rPr>
              <a:t> -  f</a:t>
            </a:r>
            <a:r>
              <a:rPr lang="en-US" altLang="ko-KR" sz="2400" i="1" baseline="-25000">
                <a:ea typeface="굴림" panose="020B0600000101010101" pitchFamily="34" charset="-127"/>
              </a:rPr>
              <a:t>l</a:t>
            </a:r>
            <a:r>
              <a:rPr lang="en-US" altLang="ko-KR" sz="2400" i="1">
                <a:ea typeface="굴림" panose="020B0600000101010101" pitchFamily="34" charset="-127"/>
              </a:rPr>
              <a:t>,  20 = 60 – f</a:t>
            </a:r>
            <a:r>
              <a:rPr lang="en-US" altLang="ko-KR" sz="2400" i="1" baseline="-25000">
                <a:ea typeface="굴림" panose="020B0600000101010101" pitchFamily="34" charset="-127"/>
              </a:rPr>
              <a:t>l</a:t>
            </a:r>
            <a:r>
              <a:rPr lang="en-US" altLang="ko-KR" sz="2400" i="1">
                <a:ea typeface="굴림" panose="020B0600000101010101" pitchFamily="34" charset="-127"/>
              </a:rPr>
              <a:t>,  f</a:t>
            </a:r>
            <a:r>
              <a:rPr lang="en-US" altLang="ko-KR" sz="2400" i="1" baseline="-25000">
                <a:ea typeface="굴림" panose="020B0600000101010101" pitchFamily="34" charset="-127"/>
              </a:rPr>
              <a:t>l</a:t>
            </a:r>
            <a:r>
              <a:rPr lang="en-US" altLang="ko-KR" sz="2400" i="1">
                <a:ea typeface="굴림" panose="020B0600000101010101" pitchFamily="34" charset="-127"/>
              </a:rPr>
              <a:t> = 60 - 20 = 40 Hz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A9D8FDDC-A5D8-4B77-AF29-A85121BE39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8450" y="3876676"/>
            <a:ext cx="7143750" cy="1838325"/>
          </a:xfr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D47DA1-2490-4FB2-90F3-484B80B9E49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644AA295-ACB4-4224-BAA8-AC6D227D6FC9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0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4FB81ACD-17DB-4574-8546-BD25026FC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Digital Signals</a:t>
            </a:r>
          </a:p>
        </p:txBody>
      </p:sp>
      <p:pic>
        <p:nvPicPr>
          <p:cNvPr id="29699" name="Picture 8">
            <a:extLst>
              <a:ext uri="{FF2B5EF4-FFF2-40B4-BE49-F238E27FC236}">
                <a16:creationId xmlns:a16="http://schemas.microsoft.com/office/drawing/2014/main" id="{D463640E-B135-44F0-9942-33BA64BBD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75" y="1825626"/>
            <a:ext cx="4459288" cy="3960813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74296EE-71FF-42AD-9574-1A0E61665AC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50E1A25-FA6A-4367-9D89-0DD19450F8F9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2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>
            <a:extLst>
              <a:ext uri="{FF2B5EF4-FFF2-40B4-BE49-F238E27FC236}">
                <a16:creationId xmlns:a16="http://schemas.microsoft.com/office/drawing/2014/main" id="{D7928C7C-7944-4A89-962B-942435D3B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Bit Rate and Bit Interval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369372F0-E666-406C-A9B8-B4ADB67EE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3189" y="2359026"/>
            <a:ext cx="6765925" cy="2798763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D433369-8E6F-439F-B7BD-EEA22AF7BA4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E5329A12-C2CE-44A3-88A7-7469FD6E18D7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1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DFB1CDE-1E53-488F-B926-64A100DE1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3.18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7BD2373-F48F-4320-8D34-411662569C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Assume we need to download text documents at the rate of 100 pages per minute. What is the required bit rate of the channel?</a:t>
            </a:r>
          </a:p>
          <a:p>
            <a:pPr eaLnBrk="1" hangingPunct="1"/>
            <a:endParaRPr lang="en-US" altLang="ko-KR" sz="200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Solution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A page is an average of 24 lines with 80 characters in each line. If we assume that one character requires 8 bits, the bit rate is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ko-KR" sz="2000">
              <a:ea typeface="굴림" panose="020B0600000101010101" pitchFamily="34" charset="-127"/>
            </a:endParaRPr>
          </a:p>
        </p:txBody>
      </p:sp>
      <p:pic>
        <p:nvPicPr>
          <p:cNvPr id="31748" name="Picture 6">
            <a:extLst>
              <a:ext uri="{FF2B5EF4-FFF2-40B4-BE49-F238E27FC236}">
                <a16:creationId xmlns:a16="http://schemas.microsoft.com/office/drawing/2014/main" id="{FA496271-903C-4EA8-92FC-8E063CA4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149725"/>
            <a:ext cx="5462588" cy="3873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8FE034E-1EDF-46AB-BE9D-9E9C033F3AF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F9831E33-9636-4255-80B9-A5AD2D1CB961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6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C027057-E2A8-4E1A-BB43-ED6D87C1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Digital Signal as a Composite Analog Signal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904A790F-7C92-4A82-BDEA-9726987F8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700214"/>
            <a:ext cx="6694488" cy="3616325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953276-2DF9-4FE7-B665-E6AA66D9999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D11F866-84B1-433E-827F-C217EED10995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4ED01A7-B556-45BB-BA42-4E8BB1EE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Transmission of Digital Signals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E9CADF3-15D6-4573-93A9-C84EBB5A51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8"/>
            <a:ext cx="7772400" cy="17272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 digital signal is a composite analog signal with an infinite bandwidth 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Baseband transmission: Sending a digital signal without changing into an analog signal</a:t>
            </a: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0FAF7321-9994-4BAA-A381-C221ECE5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3714751"/>
            <a:ext cx="66817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72AE4A3-F003-4F92-9733-9C6BD463570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0762EE9A-3A26-4B6D-8AFD-5E6ED239C80D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3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3AFBAA2-8F45-4630-8C81-A5596014B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Low-Pass Channel with Wide Bandwidth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364A7035-713F-4317-8095-EA78859FA98D}"/>
              </a:ext>
            </a:extLst>
          </p:cNvPr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1412875"/>
            <a:ext cx="3671888" cy="1728788"/>
          </a:xfrm>
          <a:noFill/>
        </p:spPr>
      </p:pic>
      <p:pic>
        <p:nvPicPr>
          <p:cNvPr id="34820" name="Picture 6">
            <a:extLst>
              <a:ext uri="{FF2B5EF4-FFF2-40B4-BE49-F238E27FC236}">
                <a16:creationId xmlns:a16="http://schemas.microsoft.com/office/drawing/2014/main" id="{5EE3487F-3D06-4D55-A4D9-DD6AB9DA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402139"/>
            <a:ext cx="59944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7">
            <a:extLst>
              <a:ext uri="{FF2B5EF4-FFF2-40B4-BE49-F238E27FC236}">
                <a16:creationId xmlns:a16="http://schemas.microsoft.com/office/drawing/2014/main" id="{B2A0E502-4AA5-4DA7-B3E3-A33F335C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213101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anose="02020603050405020304" pitchFamily="18" charset="0"/>
              </a:rPr>
              <a:t>Baseband transmission of a digital signal that preserves the shape of the digital signal is possible only if we have a low-pass channel with infinite or very wide bandwidth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1C36F9-2054-4A58-B9B2-03200FAA37F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3D9A1EA-DCBC-458D-8380-20561EBC25C4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8B865746-9247-48E8-BE3C-17F649C7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Low-Pass Channel with Limited Bandwidth</a:t>
            </a:r>
          </a:p>
        </p:txBody>
      </p:sp>
      <p:sp>
        <p:nvSpPr>
          <p:cNvPr id="35843" name="Rectangle 8">
            <a:extLst>
              <a:ext uri="{FF2B5EF4-FFF2-40B4-BE49-F238E27FC236}">
                <a16:creationId xmlns:a16="http://schemas.microsoft.com/office/drawing/2014/main" id="{4019B1EA-3F13-4FC0-9963-1931B097F9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8"/>
            <a:ext cx="7386638" cy="431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Rough approximation</a:t>
            </a:r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F7113EBC-FA52-4C03-AA12-A017DE20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116138"/>
            <a:ext cx="521335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C93E4B4-0269-401E-9608-7031652A35D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33C6D7F-CF11-45A8-8F36-E7EAA3EEFD78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29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5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4A530EC-78A3-4E95-BEA3-BB3C1EE1C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Analog and Digital Signals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C4C45F9C-AC0C-4CDB-8CD0-5756D3523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2420939"/>
            <a:ext cx="7199313" cy="2422525"/>
          </a:xfrm>
          <a:noFill/>
        </p:spPr>
      </p:pic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100E641A-6D73-4DBA-A074-E1365B0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/>
              <a:t>3-</a:t>
            </a:r>
            <a:fld id="{D6188AAB-35BC-43E9-9E78-4017C5A5749E}" type="slidenum">
              <a:rPr lang="en-US" altLang="ko-KR" sz="1400"/>
              <a:pPr eaLnBrk="1" hangingPunct="1"/>
              <a:t>3</a:t>
            </a:fld>
            <a:endParaRPr lang="en-US" altLang="ko-KR" sz="140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CD2B55E-23FB-4793-9C5A-9E4C72E1026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1CFAFDF-ED87-4A02-A9BB-D76FC47A7B11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56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A9244DF-A1E7-487D-9FCF-24A7543D9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Low-Pass Channel with Limited Bandwidth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838733C6-97A2-4BA7-9D71-D393774AFA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9"/>
            <a:ext cx="7772400" cy="503237"/>
          </a:xfrm>
          <a:noFill/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Better approximation</a:t>
            </a:r>
          </a:p>
        </p:txBody>
      </p:sp>
      <p:pic>
        <p:nvPicPr>
          <p:cNvPr id="36868" name="Picture 19">
            <a:extLst>
              <a:ext uri="{FF2B5EF4-FFF2-40B4-BE49-F238E27FC236}">
                <a16:creationId xmlns:a16="http://schemas.microsoft.com/office/drawing/2014/main" id="{B7FF2D83-4F94-4C7D-8948-633AADDF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276475"/>
            <a:ext cx="44640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F871B6B-B2D7-420B-9A2D-D8A5E13D64C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194572A-B6CF-4706-8A0F-BE8806F01634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9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523CFB1-9E57-4A5D-8E74-503531F1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Bandwidth Requirement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A005C92-B8F3-4801-9A5B-DA8EC0E99B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9"/>
            <a:ext cx="7772400" cy="935037"/>
          </a:xfrm>
          <a:noFill/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In baseband transmission, the required bandwidth is proportional to the bit rate; if we need to send bits faster, we need more bandwidth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AB1ECEF9-489F-43FF-A640-256FC467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852739"/>
            <a:ext cx="648176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28171B-2565-4B93-A51B-75D414D69A6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174D2BE-438C-4759-8EBE-EB572E020EB0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22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1AB7BD7-CA84-4138-9FA9-43489C6BC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Broadband Transmission (Using Modulation)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0524E4F-BFE4-45EA-BF40-69DB74A204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57338"/>
            <a:ext cx="7772400" cy="1655762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Modulation allows us to use a bandpass channel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If the available channel is a bandpass channel, we cannot send the digital signal directly to the channel; we need to convert the digital signal to an analog signal before transmission.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4E2D83C1-842A-49A0-9469-2FDBF328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3716339"/>
            <a:ext cx="64103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0639F6-4991-4348-9F14-38DFC3AAFC14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854B75C-B335-4618-8B4E-D9ABB3BA90F8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7368754-C754-4480-9878-14B43CA58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Modulation for Bandpass Channel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84E8D08C-F710-48B9-B0A7-957F761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060575"/>
            <a:ext cx="686117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762BFD-FF73-416C-BB4D-FB7D3A26FE8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C87B76F-C670-4615-B74E-FE9AFBC4E8D7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91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CD0D6AC-4992-4DC6-85BD-332C9383E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Transmission Impairment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2A9F5611-2A7D-4A46-9250-14946A548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2565400"/>
            <a:ext cx="6981825" cy="2205038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B85267C-4C1B-4BB0-A00B-19838792E57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EC6F0AF4-6D97-4BFE-9270-83CA3C5621B8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0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E87BCE4-E082-4D67-A9EB-BB8649FEA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Attenuation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CFAA42F9-BD4C-4B14-8084-548084F58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2708275"/>
            <a:ext cx="6623050" cy="2514600"/>
          </a:xfrm>
          <a:noFill/>
        </p:spPr>
      </p:pic>
      <p:sp>
        <p:nvSpPr>
          <p:cNvPr id="41988" name="Rectangle 6">
            <a:extLst>
              <a:ext uri="{FF2B5EF4-FFF2-40B4-BE49-F238E27FC236}">
                <a16:creationId xmlns:a16="http://schemas.microsoft.com/office/drawing/2014/main" id="{C7B18F77-CCCA-446D-8CED-4B2F6003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anose="02020603050405020304" pitchFamily="18" charset="0"/>
              </a:rPr>
              <a:t>Loss of energy to overcome the resistance of the medium: heat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C57551B-20D7-4B14-8723-ADFE6FC7626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B0BAE7C4-D0DE-47CB-BC05-D5675F02DAD4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9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6CE7133-E534-4847-80B9-71E4A42E3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Decibel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1104C0AC-BE7B-4976-83C4-0720608D56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4" y="4292600"/>
            <a:ext cx="6765925" cy="1804988"/>
          </a:xfrm>
          <a:noFill/>
        </p:spPr>
      </p:pic>
      <p:sp>
        <p:nvSpPr>
          <p:cNvPr id="43012" name="Rectangle 6">
            <a:extLst>
              <a:ext uri="{FF2B5EF4-FFF2-40B4-BE49-F238E27FC236}">
                <a16:creationId xmlns:a16="http://schemas.microsoft.com/office/drawing/2014/main" id="{80B7BF07-79D4-4DE9-8710-380B5175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Example 3.26: Suppose a signal travels through a transmission medium and its power is reduced to one-half. This means that P</a:t>
            </a:r>
            <a:r>
              <a:rPr kumimoji="0" lang="en-US" altLang="ko-KR" sz="1800" baseline="-25000">
                <a:latin typeface="Times New Roman" panose="02020603050405020304" pitchFamily="18" charset="0"/>
              </a:rPr>
              <a:t>2</a:t>
            </a:r>
            <a:r>
              <a:rPr kumimoji="0" lang="en-US" altLang="ko-KR" sz="1800">
                <a:latin typeface="Times New Roman" panose="02020603050405020304" pitchFamily="18" charset="0"/>
              </a:rPr>
              <a:t> is (1/2)P</a:t>
            </a:r>
            <a:r>
              <a:rPr kumimoji="0" lang="en-US" altLang="ko-KR" sz="1800" baseline="-25000">
                <a:latin typeface="Times New Roman" panose="02020603050405020304" pitchFamily="18" charset="0"/>
              </a:rPr>
              <a:t>1</a:t>
            </a:r>
            <a:r>
              <a:rPr kumimoji="0" lang="en-US" altLang="ko-KR" sz="1800">
                <a:latin typeface="Times New Roman" panose="02020603050405020304" pitchFamily="18" charset="0"/>
              </a:rPr>
              <a:t>. In this case, the attenuation (loss of power) can be calculated as</a:t>
            </a:r>
          </a:p>
        </p:txBody>
      </p:sp>
      <p:pic>
        <p:nvPicPr>
          <p:cNvPr id="43013" name="Picture 7">
            <a:extLst>
              <a:ext uri="{FF2B5EF4-FFF2-40B4-BE49-F238E27FC236}">
                <a16:creationId xmlns:a16="http://schemas.microsoft.com/office/drawing/2014/main" id="{42650DFD-8D94-4F62-B6D8-965F3FD2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781300"/>
            <a:ext cx="5473700" cy="5524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Rectangle 9">
            <a:extLst>
              <a:ext uri="{FF2B5EF4-FFF2-40B4-BE49-F238E27FC236}">
                <a16:creationId xmlns:a16="http://schemas.microsoft.com/office/drawing/2014/main" id="{006BD5BA-1F87-4ADF-8CAE-46B50D22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644900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Example 3.28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1968C67-5710-44C1-AA16-BCE51F0FFB3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D9F307F-C097-4AB6-A4CE-5DF644242190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8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C6449101-757F-4D94-B447-1EF540FB8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Distortion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B7C4709B-2F2A-4086-AB5B-3D1B16401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2997200"/>
            <a:ext cx="6551613" cy="2528888"/>
          </a:xfrm>
          <a:noFill/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B263303D-E129-4B37-B191-C31A820D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The signal changes its form or shape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Each signal component in a composite signal has its own propagation speed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Differences in delay may cause a difference in phase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B66065F-DEA5-4EBC-9D51-9370770DF63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9B65DF74-AF29-4D2D-9EF7-A2D427C8A026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62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524C4A0-8052-42A2-A762-CA68F540F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Noise</a:t>
            </a:r>
          </a:p>
        </p:txBody>
      </p:sp>
      <p:pic>
        <p:nvPicPr>
          <p:cNvPr id="45059" name="Picture 6">
            <a:extLst>
              <a:ext uri="{FF2B5EF4-FFF2-40B4-BE49-F238E27FC236}">
                <a16:creationId xmlns:a16="http://schemas.microsoft.com/office/drawing/2014/main" id="{0153BAB1-BC0C-4DB0-8683-6DFCC3FEC2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4" y="3141663"/>
            <a:ext cx="6408737" cy="2309812"/>
          </a:xfrm>
          <a:noFill/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F5159CF8-CCD3-4B9B-8705-3253966D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14438"/>
            <a:ext cx="77724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Several types of noises, such as thermal noise, induced noise, crosstalk, and impulse noise, may corrupt the signal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Thermal noise is the random motion of elections in a wire which creates an extra signal not originally sent by the transmitter.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51258AC-9732-4D97-93FF-2F9380223E9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6A6E4CF4-703E-4634-96CD-7B6758798C53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3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21FB84C8-7CD2-4473-B768-F44560C9F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Signal-to-Noise Ratio (SNR)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AFB8ACD-A03A-43E0-95BA-C1043751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9"/>
            <a:ext cx="777398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To find the theoretical bit rate limit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SNR = average signal power/average noise power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SNR</a:t>
            </a:r>
            <a:r>
              <a:rPr kumimoji="0" lang="en-US" altLang="ko-KR" sz="1800" baseline="-25000">
                <a:latin typeface="Times New Roman" panose="02020603050405020304" pitchFamily="18" charset="0"/>
              </a:rPr>
              <a:t>dB</a:t>
            </a:r>
            <a:r>
              <a:rPr kumimoji="0" lang="en-US" altLang="ko-KR" sz="1800">
                <a:latin typeface="Times New Roman" panose="02020603050405020304" pitchFamily="18" charset="0"/>
              </a:rPr>
              <a:t> = 10 log</a:t>
            </a:r>
            <a:r>
              <a:rPr kumimoji="0" lang="en-US" altLang="ko-KR" sz="1800" baseline="-25000">
                <a:latin typeface="Times New Roman" panose="02020603050405020304" pitchFamily="18" charset="0"/>
              </a:rPr>
              <a:t>10 </a:t>
            </a:r>
            <a:r>
              <a:rPr kumimoji="0" lang="en-US" altLang="ko-KR" sz="1800">
                <a:latin typeface="Times New Roman" panose="02020603050405020304" pitchFamily="18" charset="0"/>
              </a:rPr>
              <a:t>SNR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0" lang="en-US" altLang="ko-KR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anose="02020603050405020304" pitchFamily="18" charset="0"/>
              </a:rPr>
              <a:t>Example 3.31: The power of a signal is 10 mW and the power of the noise is 1 μW; what are the values of SNR and SNR</a:t>
            </a:r>
            <a:r>
              <a:rPr kumimoji="0" lang="en-US" altLang="ko-KR" sz="2000" baseline="-25000">
                <a:latin typeface="Times New Roman" panose="02020603050405020304" pitchFamily="18" charset="0"/>
              </a:rPr>
              <a:t>dB</a:t>
            </a:r>
            <a:r>
              <a:rPr kumimoji="0" lang="en-US" altLang="ko-KR" sz="2000">
                <a:latin typeface="Times New Roman" panose="02020603050405020304" pitchFamily="18" charset="0"/>
              </a:rPr>
              <a:t> ?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0"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2000">
                <a:latin typeface="Times New Roman" panose="02020603050405020304" pitchFamily="18" charset="0"/>
              </a:rPr>
              <a:t>    Solution: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0" lang="en-US" altLang="ko-KR" sz="2000">
              <a:latin typeface="Times New Roman" panose="02020603050405020304" pitchFamily="18" charset="0"/>
            </a:endParaRPr>
          </a:p>
        </p:txBody>
      </p:sp>
      <p:pic>
        <p:nvPicPr>
          <p:cNvPr id="46084" name="Picture 6">
            <a:extLst>
              <a:ext uri="{FF2B5EF4-FFF2-40B4-BE49-F238E27FC236}">
                <a16:creationId xmlns:a16="http://schemas.microsoft.com/office/drawing/2014/main" id="{0BAEA103-3574-4342-925E-7EAB8AA4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4076701"/>
            <a:ext cx="4968875" cy="969963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759B3D-D5D9-47A9-8A6E-DF89D9BC328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565C833-3A15-439B-8976-B902141EDDE0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39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47BEAE-93A6-493A-8FF5-932A90068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Periodic and Nonperiodic Signals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3D2E08D-094E-4BE2-A8D3-51DC42D7A6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In data communication, we commonly use </a:t>
            </a:r>
            <a:r>
              <a:rPr lang="en-US" altLang="ko-KR" sz="2400" i="1">
                <a:ea typeface="굴림" panose="020B0600000101010101" pitchFamily="34" charset="-127"/>
              </a:rPr>
              <a:t>periodic analog</a:t>
            </a:r>
            <a:r>
              <a:rPr lang="en-US" altLang="ko-KR" sz="2400">
                <a:ea typeface="굴림" panose="020B0600000101010101" pitchFamily="34" charset="-127"/>
              </a:rPr>
              <a:t> signals and </a:t>
            </a:r>
            <a:r>
              <a:rPr lang="en-US" altLang="ko-KR" sz="2400" i="1">
                <a:ea typeface="굴림" panose="020B0600000101010101" pitchFamily="34" charset="-127"/>
              </a:rPr>
              <a:t>nonperiodic digital</a:t>
            </a:r>
            <a:r>
              <a:rPr lang="en-US" altLang="ko-KR" sz="2400">
                <a:ea typeface="굴림" panose="020B0600000101010101" pitchFamily="34" charset="-127"/>
              </a:rPr>
              <a:t> signals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50000CE5-28B4-4F56-8E57-A4A3799554D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725614"/>
            <a:ext cx="3810000" cy="1703387"/>
          </a:xfrm>
        </p:spPr>
      </p:pic>
      <p:pic>
        <p:nvPicPr>
          <p:cNvPr id="10245" name="Picture 7">
            <a:extLst>
              <a:ext uri="{FF2B5EF4-FFF2-40B4-BE49-F238E27FC236}">
                <a16:creationId xmlns:a16="http://schemas.microsoft.com/office/drawing/2014/main" id="{176BD1EB-32E2-43A4-824C-9855E79A1D4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3873501"/>
            <a:ext cx="3810000" cy="1706563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7FF590E-A99C-4E46-B4FA-F5DA5167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1" y="1"/>
            <a:ext cx="1071563" cy="428625"/>
          </a:xfrm>
          <a:solidFill>
            <a:schemeClr val="accent3">
              <a:lumMod val="75000"/>
            </a:schemeClr>
          </a:solidFill>
          <a:ln w="19050"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2519CB6D-170A-4FFF-8F72-D423DAF78B6C}" type="slidenum">
              <a:rPr lang="en-US" altLang="ko-KR" sz="1400">
                <a:solidFill>
                  <a:srgbClr val="262699"/>
                </a:solidFill>
              </a:rPr>
              <a:pPr eaLnBrk="1" hangingPunct="1"/>
              <a:t>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58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93D762F-72E2-42B8-981D-BC6E87EC4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Two Cases of SNRs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5C48306-8B13-42B0-8570-F3763249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9"/>
            <a:ext cx="777398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pic>
        <p:nvPicPr>
          <p:cNvPr id="47108" name="Picture 5">
            <a:extLst>
              <a:ext uri="{FF2B5EF4-FFF2-40B4-BE49-F238E27FC236}">
                <a16:creationId xmlns:a16="http://schemas.microsoft.com/office/drawing/2014/main" id="{18D25148-08A9-4BE8-B21A-1906193C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844675"/>
            <a:ext cx="6183312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CFC23A6-4A6B-4619-B48F-05F8F569ED5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381385A-6DF5-4FD1-8310-28842E5A29CC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1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718FB1A-B608-4DB4-BE3C-CCCA5CAD5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Rate Limits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B84707B-9D47-42CD-AFB5-F80EA1357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 sz="2400">
                <a:ea typeface="굴림" panose="020B0600000101010101" pitchFamily="34" charset="-127"/>
              </a:rPr>
              <a:t>Data rate depends on three factors:</a:t>
            </a:r>
          </a:p>
          <a:p>
            <a:pPr marL="914400" lvl="1" indent="-457200"/>
            <a:r>
              <a:rPr lang="en-US" altLang="ko-KR">
                <a:ea typeface="굴림" panose="020B0600000101010101" pitchFamily="34" charset="-127"/>
              </a:rPr>
              <a:t>Bandwidth available</a:t>
            </a:r>
          </a:p>
          <a:p>
            <a:pPr marL="914400" lvl="1" indent="-457200"/>
            <a:r>
              <a:rPr lang="en-US" altLang="ko-KR">
                <a:ea typeface="굴림" panose="020B0600000101010101" pitchFamily="34" charset="-127"/>
              </a:rPr>
              <a:t>Level of the signals we use</a:t>
            </a:r>
          </a:p>
          <a:p>
            <a:pPr marL="914400" lvl="1" indent="-457200"/>
            <a:r>
              <a:rPr lang="en-US" altLang="ko-KR">
                <a:ea typeface="굴림" panose="020B0600000101010101" pitchFamily="34" charset="-127"/>
              </a:rPr>
              <a:t>Quality of the channel (the noise level)</a:t>
            </a:r>
          </a:p>
          <a:p>
            <a:pPr marL="533400" indent="-533400"/>
            <a:r>
              <a:rPr lang="en-US" altLang="ko-KR" sz="2400">
                <a:ea typeface="굴림" panose="020B0600000101010101" pitchFamily="34" charset="-127"/>
              </a:rPr>
              <a:t>Noiseless channel: </a:t>
            </a:r>
            <a:r>
              <a:rPr lang="en-US" altLang="ko-KR" sz="2400" b="1">
                <a:ea typeface="굴림" panose="020B0600000101010101" pitchFamily="34" charset="-127"/>
              </a:rPr>
              <a:t>Nyquist Bit Rate</a:t>
            </a:r>
          </a:p>
          <a:p>
            <a:pPr marL="914400" lvl="1" indent="-457200"/>
            <a:r>
              <a:rPr lang="en-US" altLang="ko-KR" sz="2000" i="1">
                <a:ea typeface="굴림" panose="020B0600000101010101" pitchFamily="34" charset="-127"/>
              </a:rPr>
              <a:t>Bit rate = 2 * Bandwidth * log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 i="1">
                <a:ea typeface="굴림" panose="020B0600000101010101" pitchFamily="34" charset="-127"/>
              </a:rPr>
              <a:t>L</a:t>
            </a:r>
          </a:p>
          <a:p>
            <a:pPr marL="914400" lvl="1" indent="-457200"/>
            <a:r>
              <a:rPr lang="en-US" altLang="ko-KR" sz="2000" i="1">
                <a:ea typeface="굴림" panose="020B0600000101010101" pitchFamily="34" charset="-127"/>
              </a:rPr>
              <a:t>Increasing the levels may cause the reliability of the system</a:t>
            </a:r>
          </a:p>
          <a:p>
            <a:pPr marL="533400" indent="-533400"/>
            <a:r>
              <a:rPr lang="en-US" altLang="ko-KR" sz="2400">
                <a:ea typeface="굴림" panose="020B0600000101010101" pitchFamily="34" charset="-127"/>
              </a:rPr>
              <a:t>Noisy channel: </a:t>
            </a:r>
            <a:r>
              <a:rPr lang="en-US" altLang="ko-KR" sz="2400" b="1">
                <a:ea typeface="굴림" panose="020B0600000101010101" pitchFamily="34" charset="-127"/>
              </a:rPr>
              <a:t>Shannon Capacity</a:t>
            </a:r>
          </a:p>
          <a:p>
            <a:pPr marL="914400" lvl="1" indent="-457200"/>
            <a:r>
              <a:rPr lang="en-US" altLang="ko-KR" sz="2000" i="1">
                <a:ea typeface="굴림" panose="020B0600000101010101" pitchFamily="34" charset="-127"/>
              </a:rPr>
              <a:t>Capacity = Bandwidth * log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 i="1">
                <a:ea typeface="굴림" panose="020B0600000101010101" pitchFamily="34" charset="-127"/>
              </a:rPr>
              <a:t>(1 + SNR)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7EA6D97-E302-408E-BAF5-C60B84E7C6B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48FE831-0C3D-482A-8E8F-90068581765F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6451AB6-277A-44AD-A46A-EC66F3A5C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Nyquist Bit Rate: Examples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EF10D35-3CD2-4870-A6F2-E97B9200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Consider a noiseless channel with a bandwidth of 3000 Hz transmitting a signal with two signal levels. The maximum bit rate can be calculated as</a:t>
            </a:r>
          </a:p>
          <a:p>
            <a:pPr algn="ctr" eaLnBrk="1" hangingPunct="1">
              <a:buFontTx/>
              <a:buNone/>
            </a:pPr>
            <a:r>
              <a:rPr lang="en-US" altLang="en-US" sz="2400" i="1" noProof="1"/>
              <a:t>Bit</a:t>
            </a:r>
            <a:r>
              <a:rPr lang="en-US" altLang="ko-KR" sz="2400" i="1">
                <a:ea typeface="굴림" panose="020B0600000101010101" pitchFamily="34" charset="-127"/>
              </a:rPr>
              <a:t> </a:t>
            </a:r>
            <a:r>
              <a:rPr lang="en-US" altLang="en-US" sz="2400" i="1" noProof="1"/>
              <a:t>Rate = 2 </a:t>
            </a:r>
            <a:r>
              <a:rPr lang="en-US" altLang="en-US" sz="2400" i="1" noProof="1">
                <a:sym typeface="Symbol" panose="05050102010706020507" pitchFamily="18" charset="2"/>
              </a:rPr>
              <a:t></a:t>
            </a:r>
            <a:r>
              <a:rPr lang="en-US" altLang="en-US" sz="2400" i="1" noProof="1"/>
              <a:t> 3000 </a:t>
            </a:r>
            <a:r>
              <a:rPr lang="en-US" altLang="en-US" sz="2400" i="1" noProof="1">
                <a:sym typeface="Symbol" panose="05050102010706020507" pitchFamily="18" charset="2"/>
              </a:rPr>
              <a:t></a:t>
            </a:r>
            <a:r>
              <a:rPr lang="en-US" altLang="en-US" sz="2400" i="1" noProof="1"/>
              <a:t> log</a:t>
            </a:r>
            <a:r>
              <a:rPr lang="en-US" altLang="en-US" sz="2400" i="1" baseline="-25000" noProof="1"/>
              <a:t>2</a:t>
            </a:r>
            <a:r>
              <a:rPr lang="en-US" altLang="en-US" sz="2400" i="1" noProof="1"/>
              <a:t> 2 = 6000 bps</a:t>
            </a:r>
            <a:endParaRPr lang="en-US" altLang="ko-KR" sz="2400" i="1">
              <a:ea typeface="굴림" panose="020B0600000101010101" pitchFamily="34" charset="-127"/>
            </a:endParaRP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Consider the same noiseless channel, transmitting a signal with four signal levels (for each level, we send two bits). The maximum bit rate can be calculated as:</a:t>
            </a:r>
          </a:p>
          <a:p>
            <a:pPr algn="ctr" eaLnBrk="1" hangingPunct="1">
              <a:buFontTx/>
              <a:buNone/>
            </a:pPr>
            <a:r>
              <a:rPr lang="en-US" altLang="ko-KR" sz="2400" i="1">
                <a:ea typeface="굴림" panose="020B0600000101010101" pitchFamily="34" charset="-127"/>
              </a:rPr>
              <a:t>Bit Rate = 2 x 3000 x log</a:t>
            </a:r>
            <a:r>
              <a:rPr lang="en-US" altLang="ko-KR" sz="2400" i="1" baseline="-25000">
                <a:ea typeface="굴림" panose="020B0600000101010101" pitchFamily="34" charset="-127"/>
              </a:rPr>
              <a:t>2</a:t>
            </a:r>
            <a:r>
              <a:rPr lang="en-US" altLang="ko-KR" sz="2400" i="1">
                <a:ea typeface="굴림" panose="020B0600000101010101" pitchFamily="34" charset="-127"/>
              </a:rPr>
              <a:t> 4 = 12,000 bps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68E7535-CAF9-4903-A344-24C73051928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5F23855-5208-4BFC-ABFA-D55368E0ACF5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17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59D9641-ADB6-4C9E-BD5B-05A34911A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Shannon Capacity: Examples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F06B354-56FB-4C4F-B1E1-4C2755D0F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Consider an extremely noisy channel in which the value of the signal-to-noise ratio is almost zero. In other words, the noise is so strong that the signal is faint. For this channel the capacity is calculated as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i="1" noProof="1"/>
              <a:t>C = B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SNR) = B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+ 0)</a:t>
            </a:r>
            <a:r>
              <a:rPr lang="en-US" altLang="ko-KR" sz="2000" i="1">
                <a:ea typeface="굴림" panose="020B0600000101010101" pitchFamily="34" charset="-127"/>
              </a:rPr>
              <a:t> =</a:t>
            </a:r>
            <a:r>
              <a:rPr lang="en-US" altLang="en-US" sz="2000" i="1" noProof="1"/>
              <a:t> B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(1) = B </a:t>
            </a:r>
            <a:r>
              <a:rPr lang="en-US" altLang="en-US" sz="2000" i="1" noProof="1">
                <a:sym typeface="Symbol" panose="05050102010706020507" pitchFamily="18" charset="2"/>
              </a:rPr>
              <a:t></a:t>
            </a:r>
            <a:r>
              <a:rPr lang="en-US" altLang="en-US" sz="2000" i="1" noProof="1"/>
              <a:t> 0 = 0</a:t>
            </a:r>
            <a:endParaRPr lang="en-US" altLang="ko-KR" sz="2000" i="1">
              <a:ea typeface="굴림" panose="020B0600000101010101" pitchFamily="34" charset="-127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ko-KR" sz="2000" i="1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>
                <a:ea typeface="굴림" panose="020B0600000101010101" pitchFamily="34" charset="-127"/>
              </a:rPr>
              <a:t>We can calculate the theoretical highest bit rate of a regular telephone line. A telephone line normally has a bandwidth of 3000 Hz (300 Hz to 3300 Hz). The signal-to-noise ratio is usually 3162. For this channel the capacity is calculated as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i="1" noProof="1"/>
              <a:t>C = B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SNR) = 3000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+ 3162) = 3000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(3163)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i="1" noProof="1"/>
              <a:t>C = 3000 </a:t>
            </a:r>
            <a:r>
              <a:rPr lang="en-US" altLang="en-US" sz="2000" i="1" noProof="1">
                <a:sym typeface="Symbol" panose="05050102010706020507" pitchFamily="18" charset="2"/>
              </a:rPr>
              <a:t></a:t>
            </a:r>
            <a:r>
              <a:rPr lang="en-US" altLang="en-US" sz="2000" i="1" noProof="1"/>
              <a:t> 11.62 = 34,860 bps</a:t>
            </a:r>
            <a:endParaRPr lang="en-US" altLang="ko-KR" sz="2000" i="1">
              <a:ea typeface="굴림" panose="020B0600000101010101" pitchFamily="34" charset="-127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8EB6E3A-0732-45DC-8DB9-235351A6995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58D67A1-391F-45E2-8DCD-6A2181331C9B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24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0993444-EC4F-44F6-B99D-BD8D7E546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Using Both Limits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128F179-82D5-4546-9AE3-1F97314FB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Shannon capacity gives us the upper limit; the Nyquist formula tells us how many signal levels we need.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Example: We have a channel with a 1 MHz bandwidth. The SNR for this channel is 63; what is the appropriate bit rate and signal level?</a:t>
            </a:r>
          </a:p>
          <a:p>
            <a:pPr eaLnBrk="1" hangingPunct="1">
              <a:buFontTx/>
              <a:buNone/>
            </a:pPr>
            <a:endParaRPr lang="en-US" altLang="ko-KR" sz="2000">
              <a:ea typeface="굴림" panose="020B0600000101010101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i="1">
                <a:ea typeface="굴림" panose="020B0600000101010101" pitchFamily="34" charset="-127"/>
              </a:rPr>
              <a:t>First, we use the Shannon formula to find our upper limit</a:t>
            </a:r>
          </a:p>
          <a:p>
            <a:pPr lvl="1" eaLnBrk="1" hangingPunct="1">
              <a:buFontTx/>
              <a:buNone/>
            </a:pPr>
            <a:r>
              <a:rPr lang="en-US" altLang="en-US" sz="2000" i="1" noProof="1"/>
              <a:t>C = B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SNR) = 106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(1 + 63)</a:t>
            </a:r>
            <a:endParaRPr lang="en-US" altLang="ko-KR" sz="2000" i="1">
              <a:ea typeface="굴림" panose="020B0600000101010101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i="1">
                <a:ea typeface="굴림" panose="020B0600000101010101" pitchFamily="34" charset="-127"/>
              </a:rPr>
              <a:t>    </a:t>
            </a:r>
            <a:r>
              <a:rPr lang="en-US" altLang="en-US" sz="2000" i="1" noProof="1"/>
              <a:t>= 106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(64) = 6 Mbps</a:t>
            </a:r>
            <a:endParaRPr lang="en-US" altLang="ko-KR" sz="2000" i="1">
              <a:ea typeface="굴림" panose="020B0600000101010101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i="1">
                <a:ea typeface="굴림" panose="020B0600000101010101" pitchFamily="34" charset="-127"/>
              </a:rPr>
              <a:t>Then we use the Nyquist formula to find the </a:t>
            </a:r>
          </a:p>
          <a:p>
            <a:pPr lvl="1" eaLnBrk="1" hangingPunct="1">
              <a:buFontTx/>
              <a:buNone/>
            </a:pPr>
            <a:r>
              <a:rPr lang="en-US" altLang="ko-KR" sz="2000" i="1">
                <a:ea typeface="굴림" panose="020B0600000101010101" pitchFamily="34" charset="-127"/>
              </a:rPr>
              <a:t>number of signal levels</a:t>
            </a:r>
          </a:p>
          <a:p>
            <a:pPr lvl="1" eaLnBrk="1" hangingPunct="1">
              <a:buFontTx/>
              <a:buNone/>
            </a:pPr>
            <a:r>
              <a:rPr lang="en-US" altLang="en-US" sz="2000" i="1" noProof="1"/>
              <a:t>4 Mbps = 2 </a:t>
            </a:r>
            <a:r>
              <a:rPr lang="en-US" altLang="en-US" sz="2000" i="1" noProof="1">
                <a:sym typeface="Symbol" panose="05050102010706020507" pitchFamily="18" charset="2"/>
              </a:rPr>
              <a:t></a:t>
            </a:r>
            <a:r>
              <a:rPr lang="en-US" altLang="en-US" sz="2000" i="1" noProof="1"/>
              <a:t> 1 MHz </a:t>
            </a:r>
            <a:r>
              <a:rPr lang="en-US" altLang="en-US" sz="2000" i="1" noProof="1">
                <a:sym typeface="Symbol" panose="05050102010706020507" pitchFamily="18" charset="2"/>
              </a:rPr>
              <a:t></a:t>
            </a:r>
            <a:r>
              <a:rPr lang="en-US" altLang="en-US" sz="2000" i="1" noProof="1"/>
              <a:t> log</a:t>
            </a:r>
            <a:r>
              <a:rPr lang="en-US" altLang="en-US" sz="2000" i="1" baseline="-25000" noProof="1"/>
              <a:t>2</a:t>
            </a:r>
            <a:r>
              <a:rPr lang="en-US" altLang="en-US" sz="2000" i="1" noProof="1"/>
              <a:t> L</a:t>
            </a:r>
            <a:r>
              <a:rPr lang="en-US" altLang="ko-KR" sz="2000" i="1">
                <a:ea typeface="굴림" panose="020B0600000101010101" pitchFamily="34" charset="-127"/>
              </a:rPr>
              <a:t>  </a:t>
            </a:r>
            <a:r>
              <a:rPr lang="en-US" altLang="ko-KR" sz="2000" i="1">
                <a:ea typeface="굴림" panose="020B0600000101010101" pitchFamily="34" charset="-127"/>
                <a:sym typeface="Wingdings" panose="05000000000000000000" pitchFamily="2" charset="2"/>
              </a:rPr>
              <a:t>  L = 4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BADC862-AA49-423C-B6B7-B617560BFA4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AF435273-4522-4176-B90E-D0EB7FA48030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27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BFAD552-D54A-4534-BA18-77DFA6B4A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Performance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7C24FE9-9149-410B-A54A-8427A8DB8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57338"/>
            <a:ext cx="7772400" cy="42481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Bandwidth (in two contexts)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Bandwidth in hertz, refers to the range of frequencies in a composite signal or the range of frequencies that a channel can pass.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Bandwidth in bits per second, refers to the speed of bit transmission in a channel or link.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Measurement of how fast we can actually send data through a network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Latency (Delay)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Define how long it takes for an entire message to completely arrive at the destination from the time the first bit is sent out from the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Latency = propagation time + transmission time + queuing time + processing delay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Propagation time = Distance/Propagation speed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>
                <a:ea typeface="굴림" panose="020B0600000101010101" pitchFamily="34" charset="-127"/>
              </a:rPr>
              <a:t>Transmission time = Message size/Bandwidth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34" charset="-127"/>
              </a:rPr>
              <a:t>Jitter</a:t>
            </a:r>
            <a:endParaRPr lang="en-US" altLang="ko-KR" sz="2400" i="1">
              <a:ea typeface="굴림" panose="020B0600000101010101" pitchFamily="34" charset="-127"/>
              <a:sym typeface="Wingdings" panose="05000000000000000000" pitchFamily="2" charset="2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B16EF56-A2D4-4080-985E-4110D9D310B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976685A-6D8D-432C-974F-674AFDC8D86E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8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144E9282-76CB-4D82-A75E-A36346125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Bandwidth-Delay Product</a:t>
            </a:r>
          </a:p>
        </p:txBody>
      </p:sp>
      <p:pic>
        <p:nvPicPr>
          <p:cNvPr id="53251" name="Picture 5">
            <a:extLst>
              <a:ext uri="{FF2B5EF4-FFF2-40B4-BE49-F238E27FC236}">
                <a16:creationId xmlns:a16="http://schemas.microsoft.com/office/drawing/2014/main" id="{70E05DEB-34A4-4F9D-8795-3F855080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492375"/>
            <a:ext cx="684053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6">
            <a:extLst>
              <a:ext uri="{FF2B5EF4-FFF2-40B4-BE49-F238E27FC236}">
                <a16:creationId xmlns:a16="http://schemas.microsoft.com/office/drawing/2014/main" id="{0BBFD396-30DD-4407-B9FE-FF4381D2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The bandwidth-delay product defines the number of bits that can fill the link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209996-4B94-4E71-8CBE-19804D44234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F816BE42-92BD-47B9-8AD9-E4EFD62D5A82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08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7F52F083-E32C-4964-8ED5-EC601E143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Bandwidth-Delay Product</a:t>
            </a:r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A45F7C52-9E02-4C8B-BD22-E98D686F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581150"/>
            <a:ext cx="5473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6">
            <a:extLst>
              <a:ext uri="{FF2B5EF4-FFF2-40B4-BE49-F238E27FC236}">
                <a16:creationId xmlns:a16="http://schemas.microsoft.com/office/drawing/2014/main" id="{C3A9C716-2B56-4621-9E4E-1686F2E1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084763"/>
            <a:ext cx="61928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7">
            <a:extLst>
              <a:ext uri="{FF2B5EF4-FFF2-40B4-BE49-F238E27FC236}">
                <a16:creationId xmlns:a16="http://schemas.microsoft.com/office/drawing/2014/main" id="{D10DDB9B-5BC2-4B89-8602-E634BB9C5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924425"/>
            <a:ext cx="37449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anose="02020603050405020304" pitchFamily="18" charset="0"/>
              </a:rPr>
              <a:t>Bandwidth-delay product concept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7FA88D3-FD65-4385-A48E-C41E66F6C6D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BAE35DF2-733A-48E0-BEBE-3D29790E17CD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47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8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CCA3791-920C-46B7-B29B-F78F3238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Periodic Analog Signals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B8D2E1-9A72-4ACC-9C28-01838880B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484314"/>
            <a:ext cx="7772400" cy="2801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simple or composite.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simple periodic analog signal, a sine wave, cannot be decomposed into simpler signals.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</a:t>
            </a:r>
            <a:r>
              <a:rPr lang="en-US" altLang="ko-KR" sz="20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/>
              <a:t>Sine wave is described by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 dirty="0"/>
              <a:t>Amplitude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 dirty="0"/>
              <a:t>Period (frequency)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 dirty="0"/>
              <a:t>phase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DB4F2C42-6F0B-4E5A-9296-3EAE0955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/>
              <a:t>3-</a:t>
            </a:r>
            <a:fld id="{F792FA77-FB41-44C2-9F4C-89D303BA57BA}" type="slidenum">
              <a:rPr lang="en-US" altLang="ko-KR" sz="1400"/>
              <a:pPr eaLnBrk="1" hangingPunct="1"/>
              <a:t>5</a:t>
            </a:fld>
            <a:endParaRPr lang="en-US" altLang="ko-KR" sz="1400"/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02B25595-4B8C-42F2-9D3A-A578676D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432300"/>
            <a:ext cx="65532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C64AF2-2047-4B5F-8EF7-936A36B886C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12E1749-270F-47F8-8EA8-289C3A61A8A8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B71C9A4C-C57D-452C-9034-9338F32C2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Amplitude</a:t>
            </a:r>
          </a:p>
        </p:txBody>
      </p:sp>
      <p:pic>
        <p:nvPicPr>
          <p:cNvPr id="12291" name="Picture 8">
            <a:extLst>
              <a:ext uri="{FF2B5EF4-FFF2-40B4-BE49-F238E27FC236}">
                <a16:creationId xmlns:a16="http://schemas.microsoft.com/office/drawing/2014/main" id="{708829D5-63E3-45E7-BD63-C23DB3EFC5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0464" y="1981200"/>
            <a:ext cx="4791075" cy="4114800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D9DBF-86B5-4328-91F5-916476D5625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2E97EFBF-8D1B-43D0-9400-04C30195CA63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1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>
            <a:extLst>
              <a:ext uri="{FF2B5EF4-FFF2-40B4-BE49-F238E27FC236}">
                <a16:creationId xmlns:a16="http://schemas.microsoft.com/office/drawing/2014/main" id="{EB0950D9-2824-4DD5-A749-7AEE5298D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Period and Frequency</a:t>
            </a:r>
          </a:p>
        </p:txBody>
      </p:sp>
      <p:pic>
        <p:nvPicPr>
          <p:cNvPr id="13315" name="Picture 8">
            <a:extLst>
              <a:ext uri="{FF2B5EF4-FFF2-40B4-BE49-F238E27FC236}">
                <a16:creationId xmlns:a16="http://schemas.microsoft.com/office/drawing/2014/main" id="{0BC0AD8A-49DE-4668-8E77-B01D034EA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7000" y="1981200"/>
            <a:ext cx="4318000" cy="4114800"/>
          </a:xfrm>
          <a:noFill/>
        </p:spPr>
      </p:pic>
      <p:sp>
        <p:nvSpPr>
          <p:cNvPr id="13316" name="Rectangle 9">
            <a:extLst>
              <a:ext uri="{FF2B5EF4-FFF2-40B4-BE49-F238E27FC236}">
                <a16:creationId xmlns:a16="http://schemas.microsoft.com/office/drawing/2014/main" id="{028150A8-685D-44A5-8A49-585C81DE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57339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Frequency and period are the inverse of each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50DD814-16B8-41D8-9BEC-BA5B327D37E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5AD158F-1CD5-4509-913C-ABBC59A963F2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2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0" name="Rectangle 42">
            <a:extLst>
              <a:ext uri="{FF2B5EF4-FFF2-40B4-BE49-F238E27FC236}">
                <a16:creationId xmlns:a16="http://schemas.microsoft.com/office/drawing/2014/main" id="{00E07A92-674D-416D-8EB3-681A0796E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Units of Period and Frequency</a:t>
            </a:r>
          </a:p>
        </p:txBody>
      </p:sp>
      <p:pic>
        <p:nvPicPr>
          <p:cNvPr id="14339" name="Picture 45">
            <a:extLst>
              <a:ext uri="{FF2B5EF4-FFF2-40B4-BE49-F238E27FC236}">
                <a16:creationId xmlns:a16="http://schemas.microsoft.com/office/drawing/2014/main" id="{D955BD09-5C06-4E3A-A7A5-50EF146DD00A}"/>
              </a:ext>
            </a:extLst>
          </p:cNvPr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2492376"/>
            <a:ext cx="7126288" cy="1985963"/>
          </a:xfr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689C31-2A9D-46B5-86B2-1760FA47266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6CECFDF2-2F5C-45B3-96F2-E7C8ADE7951D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80B9D6-C941-48D7-B510-E4BA701AB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Example 3.5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AA3242F-B8E3-4110-A192-93178878D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Express a period of 100 ms in microseconds, and express the corresponding frequency in kilohertz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From Table 3.1 we find the equivalent of 1 ms. We make the following substitutions: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	</a:t>
            </a:r>
            <a:r>
              <a:rPr lang="en-US" altLang="ko-KR" sz="2400" i="1">
                <a:ea typeface="굴림" panose="020B0600000101010101" pitchFamily="34" charset="-127"/>
              </a:rPr>
              <a:t>100 ms = 100 </a:t>
            </a:r>
            <a:r>
              <a:rPr lang="en-US" altLang="ko-KR" sz="2400" i="1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400" i="1">
                <a:ea typeface="굴림" panose="020B0600000101010101" pitchFamily="34" charset="-127"/>
              </a:rPr>
              <a:t> 10</a:t>
            </a:r>
            <a:r>
              <a:rPr lang="en-US" altLang="ko-KR" sz="2400" i="1" baseline="30000">
                <a:ea typeface="굴림" panose="020B0600000101010101" pitchFamily="34" charset="-127"/>
              </a:rPr>
              <a:t>-3</a:t>
            </a:r>
            <a:r>
              <a:rPr lang="en-US" altLang="ko-KR" sz="2400" i="1">
                <a:ea typeface="굴림" panose="020B0600000101010101" pitchFamily="34" charset="-127"/>
              </a:rPr>
              <a:t> s = 100 </a:t>
            </a:r>
            <a:r>
              <a:rPr lang="en-US" altLang="ko-KR" sz="2400" i="1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400" i="1">
                <a:ea typeface="굴림" panose="020B0600000101010101" pitchFamily="34" charset="-127"/>
              </a:rPr>
              <a:t> 10</a:t>
            </a:r>
            <a:r>
              <a:rPr lang="en-US" altLang="ko-KR" sz="2400" i="1" baseline="30000">
                <a:ea typeface="굴림" panose="020B0600000101010101" pitchFamily="34" charset="-127"/>
              </a:rPr>
              <a:t>-3</a:t>
            </a:r>
            <a:r>
              <a:rPr lang="en-US" altLang="ko-KR" sz="2400" i="1">
                <a:ea typeface="굴림" panose="020B0600000101010101" pitchFamily="34" charset="-127"/>
              </a:rPr>
              <a:t> </a:t>
            </a:r>
            <a:r>
              <a:rPr lang="en-US" altLang="ko-KR" sz="2400" i="1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400" i="1">
                <a:ea typeface="굴림" panose="020B0600000101010101" pitchFamily="34" charset="-127"/>
              </a:rPr>
              <a:t> 10</a:t>
            </a:r>
            <a:r>
              <a:rPr lang="en-US" altLang="ko-KR" sz="2400" i="1" baseline="30000">
                <a:ea typeface="굴림" panose="020B0600000101010101" pitchFamily="34" charset="-127"/>
              </a:rPr>
              <a:t>6 </a:t>
            </a:r>
            <a:r>
              <a:rPr lang="el-GR" altLang="ko-KR" sz="2400" i="1">
                <a:cs typeface="Times New Roman" panose="02020603050405020304" pitchFamily="18" charset="0"/>
              </a:rPr>
              <a:t>μ</a:t>
            </a:r>
            <a:r>
              <a:rPr lang="en-US" altLang="ko-KR" sz="2400" i="1">
                <a:ea typeface="굴림" panose="020B0600000101010101" pitchFamily="34" charset="-127"/>
              </a:rPr>
              <a:t>s = 10</a:t>
            </a:r>
            <a:r>
              <a:rPr lang="en-US" altLang="ko-KR" sz="2400" i="1" baseline="30000">
                <a:ea typeface="굴림" panose="020B0600000101010101" pitchFamily="34" charset="-127"/>
              </a:rPr>
              <a:t>5</a:t>
            </a:r>
            <a:r>
              <a:rPr lang="en-US" altLang="ko-KR" sz="2400" i="1">
                <a:ea typeface="굴림" panose="020B0600000101010101" pitchFamily="34" charset="-127"/>
              </a:rPr>
              <a:t> </a:t>
            </a:r>
            <a:r>
              <a:rPr lang="el-GR" altLang="ko-KR" sz="2400" i="1">
                <a:cs typeface="Times New Roman" panose="02020603050405020304" pitchFamily="18" charset="0"/>
              </a:rPr>
              <a:t>μ</a:t>
            </a:r>
            <a:r>
              <a:rPr lang="en-US" altLang="ko-KR" sz="2400" i="1">
                <a:ea typeface="굴림" panose="020B0600000101010101" pitchFamily="34" charset="-127"/>
              </a:rPr>
              <a:t>s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Now we use the inverse relationship to find the frequency, changing hertz to kilohertz</a:t>
            </a: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	</a:t>
            </a:r>
            <a:r>
              <a:rPr lang="en-US" altLang="ko-KR" sz="2400" i="1">
                <a:ea typeface="굴림" panose="020B0600000101010101" pitchFamily="34" charset="-127"/>
              </a:rPr>
              <a:t>100 ms = 100  </a:t>
            </a:r>
            <a:r>
              <a:rPr lang="en-US" altLang="ko-KR" sz="2400" i="1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400" i="1">
                <a:ea typeface="굴림" panose="020B0600000101010101" pitchFamily="34" charset="-127"/>
              </a:rPr>
              <a:t> 10</a:t>
            </a:r>
            <a:r>
              <a:rPr lang="en-US" altLang="ko-KR" sz="2400" i="1" baseline="30000">
                <a:ea typeface="굴림" panose="020B0600000101010101" pitchFamily="34" charset="-127"/>
              </a:rPr>
              <a:t>-3</a:t>
            </a:r>
            <a:r>
              <a:rPr lang="en-US" altLang="ko-KR" sz="2400" i="1">
                <a:ea typeface="굴림" panose="020B0600000101010101" pitchFamily="34" charset="-127"/>
              </a:rPr>
              <a:t> s = 10</a:t>
            </a:r>
            <a:r>
              <a:rPr lang="en-US" altLang="ko-KR" sz="2400" i="1" baseline="30000">
                <a:ea typeface="굴림" panose="020B0600000101010101" pitchFamily="34" charset="-127"/>
              </a:rPr>
              <a:t>-1</a:t>
            </a:r>
            <a:r>
              <a:rPr lang="en-US" altLang="ko-KR" sz="2400" i="1">
                <a:ea typeface="굴림" panose="020B0600000101010101" pitchFamily="34" charset="-127"/>
              </a:rPr>
              <a:t> s               </a:t>
            </a:r>
            <a:br>
              <a:rPr lang="en-US" altLang="ko-KR" sz="2400" i="1">
                <a:ea typeface="굴림" panose="020B0600000101010101" pitchFamily="34" charset="-127"/>
              </a:rPr>
            </a:br>
            <a:r>
              <a:rPr lang="en-US" altLang="ko-KR" sz="2400" i="1">
                <a:ea typeface="굴림" panose="020B0600000101010101" pitchFamily="34" charset="-127"/>
              </a:rPr>
              <a:t>f = 1/10</a:t>
            </a:r>
            <a:r>
              <a:rPr lang="en-US" altLang="ko-KR" sz="2400" i="1" baseline="30000">
                <a:ea typeface="굴림" panose="020B0600000101010101" pitchFamily="34" charset="-127"/>
              </a:rPr>
              <a:t>-1</a:t>
            </a:r>
            <a:r>
              <a:rPr lang="en-US" altLang="ko-KR" sz="2400" i="1">
                <a:ea typeface="굴림" panose="020B0600000101010101" pitchFamily="34" charset="-127"/>
              </a:rPr>
              <a:t> Hz = 10  </a:t>
            </a:r>
            <a:r>
              <a:rPr lang="en-US" altLang="ko-KR" sz="2400" i="1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400" i="1">
                <a:ea typeface="굴림" panose="020B0600000101010101" pitchFamily="34" charset="-127"/>
              </a:rPr>
              <a:t> 10</a:t>
            </a:r>
            <a:r>
              <a:rPr lang="en-US" altLang="ko-KR" sz="2400" i="1" baseline="30000">
                <a:ea typeface="굴림" panose="020B0600000101010101" pitchFamily="34" charset="-127"/>
              </a:rPr>
              <a:t>-3</a:t>
            </a:r>
            <a:r>
              <a:rPr lang="en-US" altLang="ko-KR" sz="2400" i="1">
                <a:ea typeface="굴림" panose="020B0600000101010101" pitchFamily="34" charset="-127"/>
              </a:rPr>
              <a:t> KHz = 10</a:t>
            </a:r>
            <a:r>
              <a:rPr lang="en-US" altLang="ko-KR" sz="2400" i="1" baseline="30000">
                <a:ea typeface="굴림" panose="020B0600000101010101" pitchFamily="34" charset="-127"/>
              </a:rPr>
              <a:t>-2</a:t>
            </a:r>
            <a:r>
              <a:rPr lang="en-US" altLang="ko-KR" sz="2400" i="1">
                <a:ea typeface="굴림" panose="020B0600000101010101" pitchFamily="34" charset="-127"/>
              </a:rPr>
              <a:t> KHz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3ED094-6DAD-432F-9327-C13C4C25815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3EA8C54-B9DF-44AD-8ACB-C4624E8663FB}" type="slidenum">
              <a:rPr lang="en-US" altLang="ko-KR" sz="1400">
                <a:solidFill>
                  <a:srgbClr val="262699"/>
                </a:solidFill>
              </a:rPr>
              <a:pPr algn="r" eaLnBrk="1" hangingPunct="1"/>
              <a:t>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Microsoft Office PowerPoint</Application>
  <PresentationFormat>Widescreen</PresentationFormat>
  <Paragraphs>216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굴림</vt:lpstr>
      <vt:lpstr>맑은 고딕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Chapter 3. Data and Signals</vt:lpstr>
      <vt:lpstr>Analog and Digital</vt:lpstr>
      <vt:lpstr>Analog and Digital Signals</vt:lpstr>
      <vt:lpstr>Periodic and Nonperiodic Signals</vt:lpstr>
      <vt:lpstr>Periodic Analog Signals</vt:lpstr>
      <vt:lpstr>Amplitude</vt:lpstr>
      <vt:lpstr>Period and Frequency</vt:lpstr>
      <vt:lpstr>Units of Period and Frequency</vt:lpstr>
      <vt:lpstr>Example 3.5</vt:lpstr>
      <vt:lpstr>More About Frequency</vt:lpstr>
      <vt:lpstr>Phase</vt:lpstr>
      <vt:lpstr>Sine Wave Examples</vt:lpstr>
      <vt:lpstr>Example 3.6</vt:lpstr>
      <vt:lpstr>Wavelength</vt:lpstr>
      <vt:lpstr>Time and Frequency Domains</vt:lpstr>
      <vt:lpstr>Example 3.7</vt:lpstr>
      <vt:lpstr>Composite Signals</vt:lpstr>
      <vt:lpstr>Composite Periodic Signal</vt:lpstr>
      <vt:lpstr>Composite Nonperiodic Signal</vt:lpstr>
      <vt:lpstr>Bandwidth</vt:lpstr>
      <vt:lpstr>Signal Corruption</vt:lpstr>
      <vt:lpstr>Example 3.11</vt:lpstr>
      <vt:lpstr>Digital Signals</vt:lpstr>
      <vt:lpstr>Bit Rate and Bit Interval</vt:lpstr>
      <vt:lpstr>Example 3.18</vt:lpstr>
      <vt:lpstr>Digital Signal as a Composite Analog Signal</vt:lpstr>
      <vt:lpstr>Transmission of Digital Signals</vt:lpstr>
      <vt:lpstr>Low-Pass Channel with Wide Bandwidth</vt:lpstr>
      <vt:lpstr>Low-Pass Channel with Limited Bandwidth</vt:lpstr>
      <vt:lpstr>Low-Pass Channel with Limited Bandwidth</vt:lpstr>
      <vt:lpstr>Bandwidth Requirement</vt:lpstr>
      <vt:lpstr>Broadband Transmission (Using Modulation)</vt:lpstr>
      <vt:lpstr>Modulation for Bandpass Channel</vt:lpstr>
      <vt:lpstr>Transmission Impairment</vt:lpstr>
      <vt:lpstr>Attenuation</vt:lpstr>
      <vt:lpstr>Decibel</vt:lpstr>
      <vt:lpstr>Distortion</vt:lpstr>
      <vt:lpstr>Noise</vt:lpstr>
      <vt:lpstr>Signal-to-Noise Ratio (SNR)</vt:lpstr>
      <vt:lpstr>Two Cases of SNRs</vt:lpstr>
      <vt:lpstr>Data Rate Limits</vt:lpstr>
      <vt:lpstr>Nyquist Bit Rate: Examples</vt:lpstr>
      <vt:lpstr>Shannon Capacity: Examples</vt:lpstr>
      <vt:lpstr>Using Both Limits</vt:lpstr>
      <vt:lpstr>Performance</vt:lpstr>
      <vt:lpstr>Bandwidth-Delay Product</vt:lpstr>
      <vt:lpstr>Bandwidth-Delay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Data and Signals</dc:title>
  <dc:creator>User</dc:creator>
  <cp:lastModifiedBy>User</cp:lastModifiedBy>
  <cp:revision>1</cp:revision>
  <dcterms:created xsi:type="dcterms:W3CDTF">2022-06-24T17:44:34Z</dcterms:created>
  <dcterms:modified xsi:type="dcterms:W3CDTF">2022-06-24T17:45:05Z</dcterms:modified>
</cp:coreProperties>
</file>