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5380-7CF6-4F4B-B455-71C3C3F3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0E463-B737-4008-98A9-0311B2CE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A058-AEA6-4AC9-BB90-72E5670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2498-2027-44DD-A052-09AF4B4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9C1E-C339-4DA2-8441-ABE1D40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EF1-3FB7-4BA7-B0AC-0DD50B6F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AE6BC-21D4-42CA-A341-47D9C84B3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536A-8AB7-4264-94C4-D1401B7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ED0E-E72A-43FD-83F8-FFEA1766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BCAD-84E2-4C3D-A5D1-69EDD712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724A-5993-4E14-847B-FF66ECD3E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61FB4-760F-404E-AAB8-6E5273508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9127-9C5F-46C9-8597-BC1F5EEB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6ED16-132B-4264-ADD9-C78A0EC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9C0E-2597-44F7-B5C3-B8F7BD71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9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813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76675"/>
            <a:ext cx="103632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2DB44-9FFB-47AA-AA8D-CF985A7F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33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3191-6BC2-43BB-B526-51F4DD5B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548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9734-7B8E-4CE8-AA76-9E63EE4C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336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4-</a:t>
            </a:r>
            <a:fld id="{A029F549-7795-488B-94FA-42D60760E7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44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19CC-CBC2-4ADC-BC2D-20D78FF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D8EB-46D8-4C73-AB09-1973A92B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4A7F-9C78-4D3E-A91E-5E0AC8DE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871C-ACE3-4CE1-B7C7-AD14DBC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49CF-E0F6-43EC-B18E-08F005FD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CE3C-45DC-490D-AE45-B88294C4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7F92-C514-4A66-BC38-D125AC95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61E4-DDE0-4325-967B-B8A257EC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7D19-6272-4F66-858D-C8B0AD43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9825-81ED-4CA8-810E-51CA6F1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D278-1E30-4B6C-8AC3-7EED0A2C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B68B-DFA7-400B-873C-DD51EC06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98E9-C137-4FB0-AE41-2B52F2FE0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814D5-0ED0-40E2-9772-13AAF8B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7463-BB1B-47F9-8228-8CA40D3A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7681-0C79-4D0F-B59E-D3D6B146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E315-238C-494D-8E0D-4B027243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80E4-397C-44EF-9AFF-3A26F3EF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92EFE-205B-43B3-BD2E-7F5E7AFA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2D823-A9AC-43C0-81FE-A3D50CB5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EFFB8-5C1A-487A-9EFB-0DA7323B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BABED-CCBD-42C7-83EF-E50C297B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42C53-6D7C-4CF9-9741-68C99208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4F581-2F6B-4E80-8836-D62571F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F491-E0C1-49EC-9061-D4D4028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62019-9A04-4DC0-89B2-92B0D141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16F8D-758F-4592-AC47-8D0EDA4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294CC-F6B9-485A-9FA6-75917DF2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4035F-197D-4CE9-B75F-41E7E430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D16E1-D2BF-4420-809C-490BEFC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9362-1AAF-4939-967B-D88815B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8E88-F0C1-427F-ACD3-BBDA5D28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A802-5819-4425-8D96-59FF0E5C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1908-0F1F-4890-9370-86592877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086E-DBBA-4DD3-BBCE-7222C311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DABF-2CED-4AC4-82CD-5085BEA4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37B2-6107-4E3C-B849-63A37C66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B560-76B2-4A65-95DD-76EE7920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ED747-29F4-414A-9B36-A9DBFEC2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6F1D4-59C1-4F3A-A69E-1A51FFF6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1C77-605F-48FC-BBF7-5253AD04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EE9D-BC4B-4CD0-B3FD-EACF2279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B19C3-46B5-40F6-A9E6-BA21E090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1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92B21-0978-4BA1-BA6D-9C5CB227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6A0C-2B9E-4875-9385-EAF4FB3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91042-596A-4512-9D62-FA44083B7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EC31-7D64-4978-9368-5220470CC933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72C1-2C62-4737-A54B-B2686C6D6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34EB-A5A2-4BAD-B690-A7259227F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717A-C96C-4368-A13A-D8AFBBB7F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D3A642-E807-42E7-B139-4C15BD6A4F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2192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Chapter 4. Digital Transmission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861E178-9AA5-4BAE-ADF3-E7CD38A404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048000"/>
            <a:ext cx="6400800" cy="2057400"/>
          </a:xfrm>
        </p:spPr>
        <p:txBody>
          <a:bodyPr/>
          <a:lstStyle/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Digital-to-Digital Conversion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Analog-to-Digital Conversion</a:t>
            </a:r>
          </a:p>
          <a:p>
            <a:pPr marL="533400" indent="-533400" algn="l">
              <a:buFontTx/>
              <a:buAutoNum type="arabicPeriod"/>
            </a:pPr>
            <a:r>
              <a:rPr lang="en-US" altLang="ko-KR">
                <a:ea typeface="굴림" panose="020B0600000101010101" pitchFamily="34" charset="-127"/>
              </a:rPr>
              <a:t>Transmission Mode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9F94B397-1355-429F-91FF-9F54239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E46756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E65CB7FE-FA2D-445F-AEE0-5656DEDE1A20}" type="slidenum">
              <a:rPr lang="en-US" altLang="ko-KR" sz="1400">
                <a:solidFill>
                  <a:srgbClr val="E46756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rgbClr val="E46756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3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359A5AA-FE14-4758-9C41-047970F0C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Polar NRZ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FFC2889-67AE-49C9-85E2-680087BBB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NRZ-L (Non Return to Zero-Level)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Level of the voltage determines the value of the bit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NRZ-I (Non Return to Zero-Invert)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Inversion or the lack of inversion determines the value of the bit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F675CAF-0CC9-468D-B462-5D056E1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8A3E9323-5A66-47FF-8F42-35F511BF1B2A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F883CBCE-7E7B-4D85-9EA2-2CFBE574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00439"/>
            <a:ext cx="7326312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B225B7-9904-4988-AEF5-800246C30F11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A1EA93C-4197-4673-AE03-1EEC5F533CC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031BF908-D357-4FED-8F18-C290A528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Polar NRZ: NRZ-L and NRZ-I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CDA79D8-DF3E-45D3-A63D-8979F3A1D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4126" y="1447800"/>
            <a:ext cx="7458075" cy="39814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Baseline wandering problem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Both, but NRZ-L is twice severe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Synchronization Problem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Both, but NRZ-L is more serious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NRZ-L and NRZ-I both have an average signal rate of N/2 Bd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Both have a DC component problem</a:t>
            </a:r>
          </a:p>
          <a:p>
            <a:pPr eaLnBrk="1" hangingPunct="1"/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E6EFC144-F01B-4343-B0D5-6D19B2F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319C09CF-6887-472B-9ABC-759A73A160D8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C6179A-52FC-49D4-BBB6-354227B8ECC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31F8CA5-1B23-48FC-9DE9-D71320CC9420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5A1BD2F-3E4D-43C9-B490-827C2C614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RZ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128C73-9749-45F5-B112-755F1922F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Provides synchronization for consecutive 0s/1s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Signal changes during each bit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Three values (+, -, 0) are used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Bit 1: positive-to-zero transition, bit 0: negative-to-zero transition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C999C031-8672-4B98-952A-4B52C341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E4E451B6-620C-4ED5-854D-32047C14A57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DD58A209-E01F-4177-9829-D79E8681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500439"/>
            <a:ext cx="69024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3D364A-FFCD-4894-AB51-A0204E1D18B3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CF82538A-4173-41A6-8BE7-227657665E5C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6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939A65A-32B4-4F40-9F4A-531128B68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6938" y="3571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Biphase</a:t>
            </a:r>
            <a:r>
              <a:rPr lang="en-US" altLang="ko-KR" dirty="0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26A579-5ED8-481F-953A-C61E6D7A1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Combination of RZ and NRZ-L ideas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Signal transition at the middle of the bit is used for synchronization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Manchester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Used for Ethernet LAN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Bit 1: negative-to-positive transition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Bit 0: positive-to-negative transition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Differential Manchester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Used for Token-ring LAN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Bit 1: no transition at the beginning of a bit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Bit 0: transition at the beginning of a bit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93006C85-75E0-443B-955F-64EAACD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DF69BA5D-47EE-4307-96E2-ABEE0D35BC94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B7D003-1D12-4A0F-A8A5-8D003FE3729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E2D5C4F0-A8E2-4B0F-BA3F-257B9E36E708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>
            <a:extLst>
              <a:ext uri="{FF2B5EF4-FFF2-40B4-BE49-F238E27FC236}">
                <a16:creationId xmlns:a16="http://schemas.microsoft.com/office/drawing/2014/main" id="{D4D762CA-F4CB-4F6D-8242-2EA8164E8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Polar Biphase</a:t>
            </a:r>
          </a:p>
        </p:txBody>
      </p:sp>
      <p:pic>
        <p:nvPicPr>
          <p:cNvPr id="18435" name="Picture 8">
            <a:extLst>
              <a:ext uri="{FF2B5EF4-FFF2-40B4-BE49-F238E27FC236}">
                <a16:creationId xmlns:a16="http://schemas.microsoft.com/office/drawing/2014/main" id="{1CED8D49-0AB4-44A9-BF52-AA0C9E35B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50" y="2173288"/>
            <a:ext cx="7600950" cy="3613150"/>
          </a:xfrm>
          <a:noFill/>
        </p:spPr>
      </p:pic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44B56A87-B1BE-4A62-85F8-363D353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505A7581-069F-4BD7-82FF-AAC69A5C58A8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8450F5AB-76A1-42E9-BD00-AB3A5AAC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777398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Minimum bandwidth is 2 times that of NRZ</a:t>
            </a:r>
          </a:p>
          <a:p>
            <a:pPr eaLnBrk="1" latinLnBrk="1" hangingPunct="1">
              <a:buClrTx/>
              <a:buSzTx/>
              <a:buFontTx/>
              <a:buChar char="•"/>
            </a:pPr>
            <a:endParaRPr lang="en-US" altLang="ko-KR" sz="24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C3E58F-83C6-4C00-B228-F9C8E26BD61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F9827B3-1D54-4209-BEE9-5AA6719BE79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4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7917CED-9411-4B6E-B801-DB301F3C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Bipolar Scheme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3AC8C1-A0F5-4EDB-8918-F743017E5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484314"/>
            <a:ext cx="7772400" cy="2376487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Three levels of voltage, called “multilevel binary”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Bit 0: zero voltage, bit 1: alternating +1/-1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(Note) In RZ, zero voltage has no meaning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AMI (Alternate Mark Inversion) and pseudoternary</a:t>
            </a:r>
          </a:p>
          <a:p>
            <a:pPr lvl="1" eaLnBrk="1" hangingPunct="1"/>
            <a:r>
              <a:rPr lang="en-US" altLang="ko-KR" sz="2000">
                <a:ea typeface="굴림" panose="020B0600000101010101" pitchFamily="34" charset="-127"/>
              </a:rPr>
              <a:t>Alternative to NRZ with the same signal rate and no DC component problem</a:t>
            </a:r>
          </a:p>
          <a:p>
            <a:pPr lvl="1" eaLnBrk="1" hangingPunct="1"/>
            <a:endParaRPr lang="en-US" altLang="ko-KR" sz="2000">
              <a:ea typeface="굴림" panose="020B0600000101010101" pitchFamily="34" charset="-127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134C1A3D-057C-4AE5-B866-87E15D7F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2A6135A4-92DA-4422-A1CF-49E4369C4C6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D4C958B9-AAD8-488F-B39D-5F4D353C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149725"/>
            <a:ext cx="698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8FFC22-03A8-45C5-A36A-89BBDA253C3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C0A36F0F-E156-41DE-A3BD-56C53BECE2D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C3251C55-BB33-4B58-BCC4-993238131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Multilevel Scheme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060A04A-80F7-4618-A561-93D0C568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0" y="1981200"/>
            <a:ext cx="760095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To increase the number of bits per baud by encoding a pattern of m data elements into a pattern of n signal elements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In </a:t>
            </a:r>
            <a:r>
              <a:rPr lang="en-US" altLang="ko-KR" sz="2400" i="1">
                <a:ea typeface="굴림" panose="020B0600000101010101" pitchFamily="34" charset="-127"/>
              </a:rPr>
              <a:t>m</a:t>
            </a:r>
            <a:r>
              <a:rPr lang="en-US" altLang="ko-KR" sz="2400">
                <a:ea typeface="굴림" panose="020B0600000101010101" pitchFamily="34" charset="-127"/>
              </a:rPr>
              <a:t>B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L schemes, a pattern of </a:t>
            </a:r>
            <a:r>
              <a:rPr lang="en-US" altLang="ko-KR" sz="2400" i="1">
                <a:ea typeface="굴림" panose="020B0600000101010101" pitchFamily="34" charset="-127"/>
              </a:rPr>
              <a:t>m</a:t>
            </a:r>
            <a:r>
              <a:rPr lang="en-US" altLang="ko-KR" sz="2400">
                <a:ea typeface="굴림" panose="020B0600000101010101" pitchFamily="34" charset="-127"/>
              </a:rPr>
              <a:t> data elements is encoded as a pattern of 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 signal elements in which 2</a:t>
            </a:r>
            <a:r>
              <a:rPr lang="en-US" altLang="ko-KR" sz="2400" baseline="30000">
                <a:ea typeface="굴림" panose="020B0600000101010101" pitchFamily="34" charset="-127"/>
              </a:rPr>
              <a:t>m</a:t>
            </a:r>
            <a:r>
              <a:rPr lang="en-US" altLang="ko-KR" sz="2400">
                <a:ea typeface="굴림" panose="020B0600000101010101" pitchFamily="34" charset="-127"/>
              </a:rPr>
              <a:t> ≤ L</a:t>
            </a:r>
            <a:r>
              <a:rPr lang="en-US" altLang="ko-KR" sz="2400" baseline="30000">
                <a:ea typeface="굴림" panose="020B0600000101010101" pitchFamily="34" charset="-127"/>
              </a:rPr>
              <a:t>n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2B1Q (two binary, one quaternary)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8B6T (eight binary, six ternary)</a:t>
            </a:r>
          </a:p>
          <a:p>
            <a:pPr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4D-PAM5 (four-dimensional five-level pulse amplitude modulation)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38EBCD18-C0AB-429A-BF63-32337F05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890B22AD-AB44-4338-BC65-23861E727A82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01B2BA-A8D3-4832-8402-B070F29FEF5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BE650068-6021-49B9-B6AF-6F7035E105F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7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21D1B8B-1BE1-4FF9-B8A6-36587D649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2B1Q: for DSL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FB1CE967-059C-4F7E-9444-22A399D1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F3255758-9CE0-4350-9B9B-0C73F12CEDEB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9F3C19EA-D6B7-44DF-A427-EA2191B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84314"/>
            <a:ext cx="6121400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F2DBE5-6EAA-480B-BD2A-3776605CB31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9B15F4CF-0017-4854-B090-95DC8272F40C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4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F68A7C02-69CC-461C-9277-580D99BAC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Summary of Line Coding Schemes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849EEFF1-4F72-418F-B0D8-DFD3B850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930C5AF1-A04D-4B55-860D-A739FC4BD947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pSp>
        <p:nvGrpSpPr>
          <p:cNvPr id="22532" name="Group 9">
            <a:extLst>
              <a:ext uri="{FF2B5EF4-FFF2-40B4-BE49-F238E27FC236}">
                <a16:creationId xmlns:a16="http://schemas.microsoft.com/office/drawing/2014/main" id="{3FE484E1-0E7E-4BC6-A986-DC3B9C38FFA2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2000250"/>
            <a:ext cx="7497763" cy="3714750"/>
            <a:chOff x="90" y="538"/>
            <a:chExt cx="5574" cy="2630"/>
          </a:xfrm>
        </p:grpSpPr>
        <p:pic>
          <p:nvPicPr>
            <p:cNvPr id="22534" name="Picture 10">
              <a:extLst>
                <a:ext uri="{FF2B5EF4-FFF2-40B4-BE49-F238E27FC236}">
                  <a16:creationId xmlns:a16="http://schemas.microsoft.com/office/drawing/2014/main" id="{ECF7E559-D1F2-4103-8DB6-71D4003A9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11">
              <a:extLst>
                <a:ext uri="{FF2B5EF4-FFF2-40B4-BE49-F238E27FC236}">
                  <a16:creationId xmlns:a16="http://schemas.microsoft.com/office/drawing/2014/main" id="{A17451CA-4288-43A6-B5E3-D8894F231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1948C8-5F10-4A46-9BC0-D29FC7958E8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23B114F-61CC-4A69-BE0E-1C4FB9FB383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ECA2C0B-854C-4311-92D0-5E0333150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Block Coding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AB70943-7B68-427D-875B-B24AC88F4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484313"/>
            <a:ext cx="7775575" cy="1008062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Block coding is normally referred to as </a:t>
            </a:r>
            <a:r>
              <a:rPr lang="en-US" altLang="ko-KR" sz="2400" i="1">
                <a:ea typeface="굴림" panose="020B0600000101010101" pitchFamily="34" charset="-127"/>
              </a:rPr>
              <a:t>m</a:t>
            </a:r>
            <a:r>
              <a:rPr lang="en-US" altLang="ko-KR" sz="2400">
                <a:ea typeface="굴림" panose="020B0600000101010101" pitchFamily="34" charset="-127"/>
              </a:rPr>
              <a:t>B/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B coding; it replaces each </a:t>
            </a:r>
            <a:r>
              <a:rPr lang="en-US" altLang="ko-KR" sz="2400" i="1">
                <a:ea typeface="굴림" panose="020B0600000101010101" pitchFamily="34" charset="-127"/>
              </a:rPr>
              <a:t>m</a:t>
            </a:r>
            <a:r>
              <a:rPr lang="en-US" altLang="ko-KR" sz="2400">
                <a:ea typeface="굴림" panose="020B0600000101010101" pitchFamily="34" charset="-127"/>
              </a:rPr>
              <a:t>-bit group with an </a:t>
            </a:r>
            <a:r>
              <a:rPr lang="en-US" altLang="ko-KR" sz="2400" i="1">
                <a:ea typeface="굴림" panose="020B0600000101010101" pitchFamily="34" charset="-127"/>
              </a:rPr>
              <a:t>n</a:t>
            </a:r>
            <a:r>
              <a:rPr lang="en-US" altLang="ko-KR" sz="2400">
                <a:ea typeface="굴림" panose="020B0600000101010101" pitchFamily="34" charset="-127"/>
              </a:rPr>
              <a:t>-bit group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</a:endParaRPr>
          </a:p>
          <a:p>
            <a:pPr lvl="1" eaLnBrk="1" hangingPunct="1"/>
            <a:endParaRPr lang="en-US" altLang="ko-KR" sz="1800">
              <a:ea typeface="굴림" panose="020B0600000101010101" pitchFamily="34" charset="-127"/>
            </a:endParaRP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088F49D5-B446-4296-BBF5-35E61A44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F23DB64A-E6F7-4441-8E72-59E3285EC9F7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ADE97389-D311-4021-9C9F-56EB0B88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603500"/>
            <a:ext cx="467836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AC5682-B288-418C-90CC-F03B82F6B506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D5C2F80-0A91-470E-85F7-B1F9479BC7E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19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6">
            <a:extLst>
              <a:ext uri="{FF2B5EF4-FFF2-40B4-BE49-F238E27FC236}">
                <a16:creationId xmlns:a16="http://schemas.microsoft.com/office/drawing/2014/main" id="{A4D997C8-56B8-4041-BC40-72E172DDE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Digital-to-Digital Conversion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E45B1EF9-2D31-4017-A779-254F3F1E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785E2AA6-FFBD-4696-8268-FA7E29AF59ED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Rectangle 8">
            <a:extLst>
              <a:ext uri="{FF2B5EF4-FFF2-40B4-BE49-F238E27FC236}">
                <a16:creationId xmlns:a16="http://schemas.microsoft.com/office/drawing/2014/main" id="{4597DF49-44A7-4C9E-9126-8109F52B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77724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Involves three techniques: </a:t>
            </a:r>
          </a:p>
          <a:p>
            <a:pPr lvl="1" eaLnBrk="1" latinLnBrk="1" hangingPunct="1">
              <a:buClrTx/>
              <a:buSzTx/>
              <a:buFontTx/>
              <a:buChar char="–"/>
            </a:pPr>
            <a:r>
              <a:rPr lang="en-US" altLang="ko-KR" sz="2400"/>
              <a:t>Line coding (always needed), block coding, and scrambling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400"/>
              <a:t>Line coding: the process of converting digital data to digital signals</a:t>
            </a:r>
          </a:p>
        </p:txBody>
      </p:sp>
      <p:pic>
        <p:nvPicPr>
          <p:cNvPr id="6149" name="Picture 10">
            <a:extLst>
              <a:ext uri="{FF2B5EF4-FFF2-40B4-BE49-F238E27FC236}">
                <a16:creationId xmlns:a16="http://schemas.microsoft.com/office/drawing/2014/main" id="{F426329C-0D34-4CB1-BE35-DE46820D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719514"/>
            <a:ext cx="680878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D112BC-A0BB-4B30-8C19-83511AC6DBB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EA04450-87CF-460B-A519-B7BCA7C2CD5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0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95C2122-515B-488A-A667-217206E5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4B/5B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1DA7096-7047-40AC-B477-266032561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484314"/>
            <a:ext cx="7775575" cy="1368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Solve the synchronization problem of NRZ-I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20% increase the signal rate of NRZ-I (Biphase scheme has the signal rate of 2 times that of NRZ-I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Still DC component problem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600">
              <a:ea typeface="굴림" panose="020B0600000101010101" pitchFamily="34" charset="-127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00DC6FC8-5E6D-4DBD-A617-7BD5935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BC3B940F-3FA9-4943-B7A5-49F950CBF492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9D1DBB65-385D-4633-B050-950D3ABF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3213100"/>
            <a:ext cx="718978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FB326E-3F57-4D4C-A5C3-D769D3B0026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671D6EF-B9D0-4CF5-9560-AABF761DAF9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20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4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D321976-88AC-4BCE-A4D4-8E9D78196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2206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4B/5B Mapping Codes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8B6F5D02-26F8-454E-A656-BAE34CE6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AD276ED3-7E96-4DA1-B3FD-6EC539A5EE7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pSp>
        <p:nvGrpSpPr>
          <p:cNvPr id="25604" name="Group 5">
            <a:extLst>
              <a:ext uri="{FF2B5EF4-FFF2-40B4-BE49-F238E27FC236}">
                <a16:creationId xmlns:a16="http://schemas.microsoft.com/office/drawing/2014/main" id="{7F18CA16-B74C-47EC-A555-0226165068A1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341438"/>
            <a:ext cx="7416800" cy="4824412"/>
            <a:chOff x="134" y="559"/>
            <a:chExt cx="5482" cy="4058"/>
          </a:xfrm>
        </p:grpSpPr>
        <p:pic>
          <p:nvPicPr>
            <p:cNvPr id="25607" name="Picture 6">
              <a:extLst>
                <a:ext uri="{FF2B5EF4-FFF2-40B4-BE49-F238E27FC236}">
                  <a16:creationId xmlns:a16="http://schemas.microsoft.com/office/drawing/2014/main" id="{F4767573-4AC0-47B4-80DF-15CE3D9E1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Picture 7">
              <a:extLst>
                <a:ext uri="{FF2B5EF4-FFF2-40B4-BE49-F238E27FC236}">
                  <a16:creationId xmlns:a16="http://schemas.microsoft.com/office/drawing/2014/main" id="{24213C18-66D1-4524-9122-501BCF7E1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B2843D-13ED-44CB-BD68-6A2426CC2FE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77EF785-09DE-4765-9670-A36A9662B8D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21</a:t>
            </a:fld>
            <a:endParaRPr lang="en-US" altLang="ko-KR" sz="1400">
              <a:solidFill>
                <a:srgbClr val="26269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7DA14-B391-4F4C-8EA3-D938076F98D6}"/>
              </a:ext>
            </a:extLst>
          </p:cNvPr>
          <p:cNvSpPr/>
          <p:nvPr/>
        </p:nvSpPr>
        <p:spPr bwMode="auto">
          <a:xfrm>
            <a:off x="1519237" y="6154738"/>
            <a:ext cx="9145588" cy="685800"/>
          </a:xfrm>
          <a:prstGeom prst="rect">
            <a:avLst/>
          </a:prstGeom>
          <a:solidFill>
            <a:srgbClr val="C0CB87"/>
          </a:solidFill>
          <a:ln>
            <a:solidFill>
              <a:srgbClr val="B4C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5F5B430-74A2-49B4-AB2E-B026424A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8B/10B</a:t>
            </a:r>
          </a:p>
        </p:txBody>
      </p:sp>
      <p:sp>
        <p:nvSpPr>
          <p:cNvPr id="26627" name="Rectangle 8">
            <a:extLst>
              <a:ext uri="{FF2B5EF4-FFF2-40B4-BE49-F238E27FC236}">
                <a16:creationId xmlns:a16="http://schemas.microsoft.com/office/drawing/2014/main" id="{2B467B32-B74F-4142-9349-E6BD133244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484313"/>
            <a:ext cx="7775575" cy="1008062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2</a:t>
            </a:r>
            <a:r>
              <a:rPr lang="en-US" altLang="ko-KR" baseline="30000">
                <a:ea typeface="굴림" panose="020B0600000101010101" pitchFamily="34" charset="-127"/>
              </a:rPr>
              <a:t>10</a:t>
            </a:r>
            <a:r>
              <a:rPr lang="en-US" altLang="ko-KR">
                <a:ea typeface="굴림" panose="020B0600000101010101" pitchFamily="34" charset="-127"/>
              </a:rPr>
              <a:t> – 2</a:t>
            </a:r>
            <a:r>
              <a:rPr lang="en-US" altLang="ko-KR" baseline="30000">
                <a:ea typeface="굴림" panose="020B0600000101010101" pitchFamily="34" charset="-127"/>
              </a:rPr>
              <a:t>8</a:t>
            </a:r>
            <a:r>
              <a:rPr lang="en-US" altLang="ko-KR">
                <a:ea typeface="굴림" panose="020B0600000101010101" pitchFamily="34" charset="-127"/>
              </a:rPr>
              <a:t> = 768 redundant  groups used for disparity checking and error detection</a:t>
            </a:r>
          </a:p>
          <a:p>
            <a:pPr eaLnBrk="1" hangingPunct="1"/>
            <a:endParaRPr lang="en-US" altLang="ko-KR">
              <a:ea typeface="굴림" panose="020B0600000101010101" pitchFamily="34" charset="-127"/>
            </a:endParaRPr>
          </a:p>
          <a:p>
            <a:pPr lvl="1" eaLnBrk="1" hangingPunct="1"/>
            <a:endParaRPr lang="en-US" altLang="ko-KR" sz="2000">
              <a:ea typeface="굴림" panose="020B0600000101010101" pitchFamily="34" charset="-127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C9D5B3F8-BF4D-4DB7-92C0-2F4C2480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9BA08932-F58A-48F8-BDCF-51E38011100B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6629" name="Picture 6">
            <a:extLst>
              <a:ext uri="{FF2B5EF4-FFF2-40B4-BE49-F238E27FC236}">
                <a16:creationId xmlns:a16="http://schemas.microsoft.com/office/drawing/2014/main" id="{2C91DCC4-ECB0-46CC-9517-6990B6B6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068638"/>
            <a:ext cx="73437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EEED0C-1CDE-4438-84F4-B2AD40559FF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710B967-2866-4C25-B81F-2AB5E29BC15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22</a:t>
            </a:fld>
            <a:endParaRPr lang="en-US" altLang="ko-KR" sz="1400">
              <a:solidFill>
                <a:srgbClr val="26269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C4F44-EB88-49B7-B25F-3CFEDB913FE4}"/>
              </a:ext>
            </a:extLst>
          </p:cNvPr>
          <p:cNvSpPr/>
          <p:nvPr/>
        </p:nvSpPr>
        <p:spPr bwMode="auto">
          <a:xfrm>
            <a:off x="1519237" y="6154738"/>
            <a:ext cx="9145588" cy="685800"/>
          </a:xfrm>
          <a:prstGeom prst="rect">
            <a:avLst/>
          </a:prstGeom>
          <a:solidFill>
            <a:srgbClr val="C0CB87"/>
          </a:solidFill>
          <a:ln>
            <a:solidFill>
              <a:srgbClr val="B4C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D86DBB42-72F8-4FB6-BD2D-84A03CE5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Scrambling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B4D0AC7-6D55-4221-AF61-F4E2F10AF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557338"/>
            <a:ext cx="7924800" cy="21590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34" charset="-127"/>
                <a:sym typeface="Symbol" panose="05050102010706020507" pitchFamily="18" charset="2"/>
              </a:rPr>
              <a:t>Biphase : not suitable for long distance communication due to its wide bandwidth requirement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  <a:sym typeface="Symbol" panose="05050102010706020507" pitchFamily="18" charset="2"/>
              </a:rPr>
              <a:t>Combination of block coding and NRZ: not suitable for long distance encoding due to its DC component problem</a:t>
            </a: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  <a:sym typeface="Symbol" panose="05050102010706020507" pitchFamily="18" charset="2"/>
              </a:rPr>
              <a:t>Bipolar AMI: synchronization problem </a:t>
            </a:r>
            <a:r>
              <a:rPr lang="en-US" altLang="ko-KR" sz="2400">
                <a:ea typeface="굴림" panose="020B0600000101010101" pitchFamily="34" charset="-127"/>
                <a:sym typeface="Wingdings" panose="05000000000000000000" pitchFamily="2" charset="2"/>
              </a:rPr>
              <a:t> Scrambling</a:t>
            </a:r>
          </a:p>
          <a:p>
            <a:pPr eaLnBrk="1" hangingPunct="1"/>
            <a:endParaRPr lang="en-US" altLang="ko-KR" sz="240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1D960ADD-E345-4F16-BEEE-B12FE40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3713498D-55E5-4959-AE45-A8F767C142E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473670A7-B67F-4B09-9273-05CC85A6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3933825"/>
            <a:ext cx="5832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F2C6F2-6CE3-4130-9450-871225CC1F2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57A1A03-626D-465D-BCB2-ABC2561C870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49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DC0B5A-5373-4E78-86ED-E3B19A6D2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B8ZS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B634FB1-A7E8-4714-9A5C-E2D3EC77D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1"/>
            <a:ext cx="7924800" cy="13890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Commonly used in North America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Updated version of AMI with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Substitutes eight consecutive zeros with </a:t>
            </a:r>
            <a:r>
              <a:rPr lang="en-US" altLang="ko-KR" sz="2000" b="1">
                <a:ea typeface="굴림" panose="020B0600000101010101" pitchFamily="34" charset="-127"/>
              </a:rPr>
              <a:t>000VB0VB</a:t>
            </a:r>
            <a:r>
              <a:rPr lang="en-US" altLang="ko-KR" sz="2000">
                <a:ea typeface="굴림" panose="020B0600000101010101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b="1">
                <a:ea typeface="굴림" panose="020B0600000101010101" pitchFamily="34" charset="-127"/>
              </a:rPr>
              <a:t>V</a:t>
            </a:r>
            <a:r>
              <a:rPr lang="en-US" altLang="ko-KR" sz="2000">
                <a:ea typeface="굴림" panose="020B0600000101010101" pitchFamily="34" charset="-127"/>
              </a:rPr>
              <a:t> denotes “</a:t>
            </a:r>
            <a:r>
              <a:rPr lang="en-US" altLang="ko-KR" sz="2000" i="1">
                <a:ea typeface="굴림" panose="020B0600000101010101" pitchFamily="34" charset="-127"/>
              </a:rPr>
              <a:t>violation</a:t>
            </a:r>
            <a:r>
              <a:rPr lang="en-US" altLang="ko-KR" sz="2000">
                <a:ea typeface="굴림" panose="020B0600000101010101" pitchFamily="34" charset="-127"/>
              </a:rPr>
              <a:t>”, </a:t>
            </a:r>
            <a:r>
              <a:rPr lang="en-US" altLang="ko-KR" sz="2000" b="1">
                <a:ea typeface="굴림" panose="020B0600000101010101" pitchFamily="34" charset="-127"/>
              </a:rPr>
              <a:t>B</a:t>
            </a:r>
            <a:r>
              <a:rPr lang="en-US" altLang="ko-KR" sz="2000">
                <a:ea typeface="굴림" panose="020B0600000101010101" pitchFamily="34" charset="-127"/>
              </a:rPr>
              <a:t> denotes “</a:t>
            </a:r>
            <a:r>
              <a:rPr lang="en-US" altLang="ko-KR" sz="2000" i="1">
                <a:ea typeface="굴림" panose="020B0600000101010101" pitchFamily="34" charset="-127"/>
              </a:rPr>
              <a:t>bipolar</a:t>
            </a:r>
            <a:r>
              <a:rPr lang="en-US" altLang="ko-KR" sz="200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B3B738F3-1287-484B-B5D8-E2FE9263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D900EC17-6AFD-409F-8644-084200E9B904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E51A37AF-11D7-40BF-A54F-06D83AA0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573463"/>
            <a:ext cx="71564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12EA3D-9C58-4BDD-B643-62B32ABA315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F792DB85-BB6B-473A-A8A1-EA941920B8E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9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F3727DE-8C9C-478E-8282-AD331F97D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HDB3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242B269-B70C-420D-A706-428E9D79B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1"/>
            <a:ext cx="7924800" cy="13890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High-density bipolar 3-zero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Commonly used outside of North America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34" charset="-127"/>
              </a:rPr>
              <a:t>HDB3 substitutes four consecutive zeros with 000V or B00V depending on the number of nonzero pulses after the last substitution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02C3B9AD-B484-474F-983C-62EA2A30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CFCA2897-BD21-4B59-B2A2-76CFCBB7B195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98BD8136-913D-4885-9EB5-5296DE82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213100"/>
            <a:ext cx="489743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F7CF80-8EA5-41FE-B973-48FAC09A198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14C81F7-C865-4860-9582-BB818EBC3F1E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4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8818D02-A348-4643-8C5B-114C8335F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Sampling: Analog-to-Digital Conversion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B4769A-A077-4C3B-9A46-915F66436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5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Analog information (e.g., voice)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 digital signal (e.g., 10001011…)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Codec(Coder/Decoder): A/D converter</a:t>
            </a:r>
            <a:endParaRPr lang="en-US" altLang="ko-KR">
              <a:ea typeface="굴림" panose="020B0600000101010101" pitchFamily="34" charset="-127"/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C28DEE18-2990-4207-B11B-9F9EA327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1"/>
            <a:ext cx="7848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9946C-3EF9-4DCF-B3B4-4DE92104D2D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6FE08D0E-3D76-4EF9-9EC8-D5F03DC470C5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0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338EF73-4A47-417C-A7ED-4356651E6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PCM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9B7C50B-B135-4385-A56D-44ED780C0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5"/>
            <a:ext cx="7772400" cy="403225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Pulse Code Modulation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Three processes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The analog signal is sampled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The sampled signal is quantized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The quantized values are encoded as streams of bits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Sampling: PAM (Pulse amplitude Modulation)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According to the Nyquist theorem, the sampling rate must be at least 2 times the highest frequency contained in the signal.</a:t>
            </a:r>
          </a:p>
          <a:p>
            <a:pPr lvl="1" eaLnBrk="1" hangingPunct="1"/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134AA04A-844E-49DE-9884-1647D32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5244E5FD-7721-44EF-B084-DBBC4FF8176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91BC7-AE08-4394-B75D-DC4F2FBAB82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565A5770-A489-409F-838B-352D66E1D21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19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Rectangle 6">
            <a:extLst>
              <a:ext uri="{FF2B5EF4-FFF2-40B4-BE49-F238E27FC236}">
                <a16:creationId xmlns:a16="http://schemas.microsoft.com/office/drawing/2014/main" id="{36D13707-BDB6-400C-A564-62E323672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Components of PCM Encoder</a:t>
            </a:r>
          </a:p>
        </p:txBody>
      </p:sp>
      <p:pic>
        <p:nvPicPr>
          <p:cNvPr id="32771" name="Picture 9">
            <a:extLst>
              <a:ext uri="{FF2B5EF4-FFF2-40B4-BE49-F238E27FC236}">
                <a16:creationId xmlns:a16="http://schemas.microsoft.com/office/drawing/2014/main" id="{6E6C086D-B0C5-42F2-BCA4-F221FFF43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2060575"/>
            <a:ext cx="7631113" cy="3448050"/>
          </a:xfrm>
          <a:noFill/>
        </p:spPr>
      </p:pic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BB3D6BE7-EE6D-4D60-A614-30A25D06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0553D1AA-BF44-4FB3-BAD5-4C7D14E6EFED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BD05A3-65D0-4AAE-BE70-785A883F4E2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D0142FF-2DAB-408E-BB63-30DC067EAB9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08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FF06487-9A87-43F1-B0C2-4967DDEBE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Different Sampling Methods for PCM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8B656AB8-53AD-4194-BBB7-37F8CDF2A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1700214"/>
            <a:ext cx="7199312" cy="3933825"/>
          </a:xfrm>
          <a:noFill/>
        </p:spPr>
      </p:pic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E0D0D2B2-0A9E-4642-983D-90C7EF97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C899CA07-4FC4-48F5-BE33-5DB7DCF4A930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DB1D07-FBC3-4047-AD26-539DBA835C3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9598D4A4-C5D3-4600-89B4-7FD1C9FC3F15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29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4D48186-F3FB-43B4-9C95-802F9E6A1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Signal Element and Data Element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31AAF4C7-4FEF-4EC6-9EFF-EBA5916A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FC52E27E-7F3E-4BB5-95D1-613F5EE49B71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74D5CD8-6BDA-4ABB-B784-E2D74FC0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47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Data elements are what we need to send; signal elements are what we can send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FF83DF14-6259-45C9-92E5-DECE51FF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060576"/>
            <a:ext cx="51117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8519E8-C14C-4092-8B03-7EA397F2FFDB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557F1A0-DB75-4D35-B19F-8E22356098C1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2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67F4E32-8084-494C-8454-05C1FB3F0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Quantization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EF200048-DBD5-4EC3-9226-5FD9AAEDC7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2464" y="1557338"/>
            <a:ext cx="5805487" cy="4343400"/>
          </a:xfrm>
          <a:noFill/>
        </p:spPr>
      </p:pic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57F87D6E-4505-4822-B100-D56B2CE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0E7F99B1-3672-45C1-A776-F5FEE2743F54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75EF5-D452-49AB-8356-B96A7A29B81D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4CDF499-55D1-4E05-B53C-9801BE42573A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30</a:t>
            </a:fld>
            <a:endParaRPr lang="en-US" altLang="ko-KR" sz="1400">
              <a:solidFill>
                <a:srgbClr val="262699"/>
              </a:solidFill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046DA47-4118-4B85-9B59-37742EE74D91}"/>
              </a:ext>
            </a:extLst>
          </p:cNvPr>
          <p:cNvSpPr txBox="1">
            <a:spLocks/>
          </p:cNvSpPr>
          <p:nvPr/>
        </p:nvSpPr>
        <p:spPr bwMode="auto">
          <a:xfrm>
            <a:off x="3062289" y="6197600"/>
            <a:ext cx="6478587" cy="5715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굴림" pitchFamily="34" charset="-127"/>
                <a:ea typeface="굴림" pitchFamily="34" charset="-127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1050" dirty="0">
                <a:latin typeface="굴림" pitchFamily="50" charset="-127"/>
                <a:ea typeface="굴림" pitchFamily="50" charset="-127"/>
              </a:rPr>
              <a:t>Dr. Md. </a:t>
            </a:r>
            <a:r>
              <a:rPr lang="en-US" sz="1050" dirty="0" err="1">
                <a:latin typeface="굴림" pitchFamily="50" charset="-127"/>
                <a:ea typeface="굴림" pitchFamily="50" charset="-127"/>
              </a:rPr>
              <a:t>Abdur</a:t>
            </a:r>
            <a:r>
              <a:rPr lang="en-US" sz="1050" dirty="0">
                <a:latin typeface="굴림" pitchFamily="50" charset="-127"/>
                <a:ea typeface="굴림" pitchFamily="50" charset="-127"/>
              </a:rPr>
              <a:t> Razzaque</a:t>
            </a:r>
          </a:p>
          <a:p>
            <a:pPr algn="ctr" eaLnBrk="1" hangingPunct="1">
              <a:defRPr/>
            </a:pPr>
            <a:r>
              <a:rPr lang="en-US" sz="1200" dirty="0">
                <a:solidFill>
                  <a:srgbClr val="0E6B09"/>
                </a:solidFill>
                <a:latin typeface="굴림" pitchFamily="50" charset="-127"/>
                <a:ea typeface="굴림" pitchFamily="50" charset="-127"/>
              </a:rPr>
              <a:t>Green Networking Research Group</a:t>
            </a:r>
          </a:p>
          <a:p>
            <a:pPr algn="ctr" eaLnBrk="1" hangingPunct="1">
              <a:defRPr/>
            </a:pPr>
            <a:r>
              <a:rPr lang="en-US" sz="1050" dirty="0">
                <a:solidFill>
                  <a:srgbClr val="0E6B09"/>
                </a:solidFill>
                <a:latin typeface="굴림" pitchFamily="50" charset="-127"/>
                <a:ea typeface="굴림" pitchFamily="50" charset="-127"/>
              </a:rPr>
              <a:t>Dept. of Computer Science and Engineering, University of Dhaka</a:t>
            </a:r>
          </a:p>
          <a:p>
            <a:pPr algn="ctr" eaLnBrk="1" hangingPunct="1">
              <a:defRPr/>
            </a:pPr>
            <a:endParaRPr lang="en-US" dirty="0">
              <a:solidFill>
                <a:srgbClr val="0E6B09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3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865BAB3-5869-44A4-AE26-4E6C835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Quantization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9632F6A-8BC4-42D5-A3E6-624A7CC31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1"/>
            <a:ext cx="7772400" cy="363696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Quantization level (L)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Quantization error : depending on L (or n</a:t>
            </a:r>
            <a:r>
              <a:rPr lang="en-US" altLang="ko-KR" baseline="-25000">
                <a:ea typeface="굴림" panose="020B0600000101010101" pitchFamily="34" charset="-127"/>
              </a:rPr>
              <a:t>b </a:t>
            </a:r>
            <a:r>
              <a:rPr lang="en-US" altLang="ko-KR">
                <a:ea typeface="굴림" panose="020B0600000101010101" pitchFamily="34" charset="-127"/>
              </a:rPr>
              <a:t>)</a:t>
            </a:r>
          </a:p>
          <a:p>
            <a:pPr lvl="1" eaLnBrk="1" hangingPunct="1"/>
            <a:r>
              <a:rPr lang="en-US" altLang="ko-KR" i="1">
                <a:ea typeface="굴림" panose="020B0600000101010101" pitchFamily="34" charset="-127"/>
              </a:rPr>
              <a:t>SNR</a:t>
            </a:r>
            <a:r>
              <a:rPr lang="en-US" altLang="ko-KR" i="1" baseline="-25000">
                <a:ea typeface="굴림" panose="020B0600000101010101" pitchFamily="34" charset="-127"/>
              </a:rPr>
              <a:t>dB</a:t>
            </a:r>
            <a:r>
              <a:rPr lang="en-US" altLang="ko-KR" i="1">
                <a:ea typeface="굴림" panose="020B0600000101010101" pitchFamily="34" charset="-127"/>
              </a:rPr>
              <a:t> = 6.02n</a:t>
            </a:r>
            <a:r>
              <a:rPr lang="en-US" altLang="ko-KR" i="1" baseline="-25000">
                <a:ea typeface="굴림" panose="020B0600000101010101" pitchFamily="34" charset="-127"/>
              </a:rPr>
              <a:t>b</a:t>
            </a:r>
            <a:r>
              <a:rPr lang="en-US" altLang="ko-KR" i="1">
                <a:ea typeface="굴림" panose="020B0600000101010101" pitchFamily="34" charset="-127"/>
              </a:rPr>
              <a:t> + 1.76</a:t>
            </a:r>
            <a:r>
              <a:rPr lang="en-US" altLang="ko-KR">
                <a:ea typeface="굴림" panose="020B0600000101010101" pitchFamily="34" charset="-127"/>
              </a:rPr>
              <a:t> dB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Nonuniform quantization: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Companding and expanding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Effectively reduce the SNR</a:t>
            </a:r>
            <a:r>
              <a:rPr lang="en-US" altLang="ko-KR" baseline="-25000">
                <a:ea typeface="굴림" panose="020B0600000101010101" pitchFamily="34" charset="-127"/>
              </a:rPr>
              <a:t>dB</a:t>
            </a:r>
          </a:p>
          <a:p>
            <a:pPr eaLnBrk="1" hangingPunct="1"/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6081C0D4-C296-405A-9BD5-EBB83DAC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82BAF4CB-D17E-41F8-91D1-ADEF3BA92233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A00F71-2FF0-4BD0-9217-9F127FD3DC2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2B145FA5-98D3-4CAA-8CB5-5F038EFA4D07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31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64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F46671-0257-4E1C-BDFE-4B2159765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Delta Modulation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C7D42212-8893-4B68-A81A-4448F7298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0" y="1628775"/>
            <a:ext cx="7772400" cy="865188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To reduce the complexity of PCM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96DEE6B4-53C4-4ECA-B189-F4C318C4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0548A9B4-BEDF-48E9-8146-3B2EA396641E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F9E67D0F-DB5B-4B16-841C-01987851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924176"/>
            <a:ext cx="65627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C3D3F6-135F-40FC-94B8-04623133FD92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295BB70B-A1BA-4DFD-88E6-B9C764009C83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32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15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DCA69E05-E6DF-4D1A-B226-837B8B766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Delta Modulation Components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24ED88CB-48F4-491D-828A-35C1DACB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AF03B2DD-36DD-4695-AC90-192979290575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FE5B3A96-3045-4805-994D-0ADC15DF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276476"/>
            <a:ext cx="74168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277643-AA1C-4578-9C28-3EEAF6A5B88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4283D193-53A5-4D2E-B48E-41B2B61D47D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33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28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BE84FF58-2D36-4459-A1FF-A93CCC22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Delta Demodulation Components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86C0A51A-7991-4EF6-9650-FA6510B3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60C035AD-9626-42F5-BF66-7FFB1CEC9FF7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8916" name="Picture 6">
            <a:extLst>
              <a:ext uri="{FF2B5EF4-FFF2-40B4-BE49-F238E27FC236}">
                <a16:creationId xmlns:a16="http://schemas.microsoft.com/office/drawing/2014/main" id="{6E3705BC-0BEA-4ED2-9002-020CF399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349501"/>
            <a:ext cx="6964363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572F20-EAB2-4521-A41A-92801F79E286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829D1CE2-5D43-41F6-A7FB-9311633EBFD9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0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>
            <a:extLst>
              <a:ext uri="{FF2B5EF4-FFF2-40B4-BE49-F238E27FC236}">
                <a16:creationId xmlns:a16="http://schemas.microsoft.com/office/drawing/2014/main" id="{922038FD-151C-4C45-9CC6-31AF1180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Transmission Modes</a:t>
            </a:r>
          </a:p>
        </p:txBody>
      </p:sp>
      <p:pic>
        <p:nvPicPr>
          <p:cNvPr id="39939" name="Picture 8">
            <a:extLst>
              <a:ext uri="{FF2B5EF4-FFF2-40B4-BE49-F238E27FC236}">
                <a16:creationId xmlns:a16="http://schemas.microsoft.com/office/drawing/2014/main" id="{048AE39B-F069-4E14-81FB-21E14DD1A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4264" y="2413001"/>
            <a:ext cx="7342187" cy="2671763"/>
          </a:xfrm>
          <a:noFill/>
        </p:spPr>
      </p:pic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9D7E321E-E9DE-49DA-9064-64277A63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5589F2D2-0BEF-4CC8-9DBE-F1FC80903819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E5570-5223-4E2E-8F3A-4C14C0FA2D29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7D30FC5-0C8B-49BC-B063-154E05DDE6B6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0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B5FDCA6-E0B6-444B-876C-56B521D0D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Parallel Transmission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63D2EC3-9192-4906-98F5-FEF1841D8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6"/>
            <a:ext cx="7772400" cy="142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Use n wires to send n bits at one time synchronously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Advantage: speed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Disadvantage: cost </a:t>
            </a:r>
            <a:r>
              <a:rPr lang="en-US" altLang="ko-KR" sz="2400">
                <a:ea typeface="굴림" panose="020B0600000101010101" pitchFamily="34" charset="-127"/>
                <a:sym typeface="Symbol" panose="05050102010706020507" pitchFamily="18" charset="2"/>
              </a:rPr>
              <a:t> Limited to short distances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4C28A82F-383F-423B-9715-3A3B37A1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AF4C0B35-7A38-4A34-87B7-618FF3CFAAE0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FADFA995-823E-4898-A226-82B774EF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6934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9FC864-B9B1-4B3E-BA5D-BB2080D9AEDF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75E8A146-FF1C-4DC5-9A2E-4E9E6CED3A9D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402D0A3-CCEE-4BD8-8849-11D1B0F0B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Serial Transmission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8F64D7-E5A4-472D-B4B7-CF8A2B248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36700"/>
            <a:ext cx="7772400" cy="167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On communication channel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Advantage: reduced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Parallel/serial converter is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Three ways: asynchronous, synchronous, or isochronous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FA5A1B15-C34A-4336-B923-A2A309A1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22E550F5-2D1C-4C48-85D7-F0B8D83D7BC5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938B4B35-6EE9-4E2C-9326-3551DF5D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624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F97DD9-D559-4282-896F-A9C44465F28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0EB4A349-AE14-42BE-9C0E-33C6F21DB7FE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04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7743811-BA78-4DC7-ADAA-50B8846F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Asynchronous Transmission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ADE3E5F-4A30-4350-BADB-C5D497993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213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Use </a:t>
            </a:r>
            <a:r>
              <a:rPr lang="en-US" altLang="ko-KR" sz="2400" i="1">
                <a:ea typeface="굴림" panose="020B0600000101010101" pitchFamily="34" charset="-127"/>
              </a:rPr>
              <a:t>start bit</a:t>
            </a:r>
            <a:r>
              <a:rPr lang="en-US" altLang="ko-KR" sz="2400">
                <a:ea typeface="굴림" panose="020B0600000101010101" pitchFamily="34" charset="-127"/>
              </a:rPr>
              <a:t> (0) and </a:t>
            </a:r>
            <a:r>
              <a:rPr lang="en-US" altLang="ko-KR" sz="2400" i="1">
                <a:ea typeface="굴림" panose="020B0600000101010101" pitchFamily="34" charset="-127"/>
              </a:rPr>
              <a:t>stop bits</a:t>
            </a:r>
            <a:r>
              <a:rPr lang="en-US" altLang="ko-KR" sz="2400">
                <a:ea typeface="굴림" panose="020B0600000101010101" pitchFamily="34" charset="-127"/>
              </a:rPr>
              <a:t> (1s)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A gap between two bytes: idle state or stop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It means asynchronous at byte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Must still be synchronized at bit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Good for low-speed communications (terminal)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1330E705-F0DC-451F-9FDE-6053F200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7E35D707-7B0C-48B7-9A97-8B33058897F2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F1B64666-1527-4984-B7AD-BF1B5639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89363"/>
            <a:ext cx="72850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6CC0AB-07DF-4BE7-957B-43717B9474B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E7E65802-39DA-474F-8F3D-B82D6DBC2245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31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A3CCF9B-76BA-4E49-A65B-7DB7DC342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Synchronous Transmission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FE8B8C-7261-441C-9817-4CAFE860A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775"/>
            <a:ext cx="7772400" cy="205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Bit stream is combined into “frames”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Special sequence of 1/0 between frames: No gap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Timing is important in midstream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Byte synchronization in the data link layer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34" charset="-127"/>
              </a:rPr>
              <a:t>Advantage: speed </a:t>
            </a:r>
            <a:r>
              <a:rPr lang="en-US" altLang="ko-KR" sz="2400">
                <a:ea typeface="굴림" panose="020B0600000101010101" pitchFamily="34" charset="-127"/>
                <a:sym typeface="Symbol" panose="05050102010706020507" pitchFamily="18" charset="2"/>
              </a:rPr>
              <a:t> high-speed transmission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092A8246-B601-4F45-AC2A-F5FE75E0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A8DB2830-D001-4500-9FD1-4D6B0218F570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EE35D06F-280C-46EA-AF06-173946A9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013201"/>
            <a:ext cx="7469187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116335-959B-4B18-8601-E59DE71CAF9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2C76F4C-6A17-4211-84D2-33C16E41DB0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39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BB8D4525-6CD8-41E9-A74C-178582FE0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Rate Versus Signal Rate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70ABA9BB-5720-43E2-9F1E-C1B4A418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7B1901E2-999C-427E-8ABD-44B5B8A0DB0D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749E633-AD75-4C21-825D-7A058E49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6" y="1447800"/>
            <a:ext cx="76041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Data rate defines the number of data elements (bits) sent in 1s: bps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Signal rate is the number of signal elements sent in 1s: baud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Data rate = bit rate, signal rate = pulse rate, modulation rate, baud rate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S = c x N x 1/r, where N is the date rate; c is the case factor, S is the number of signal elements; r is the number of data elements carried by each signal element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Although the actual bandwidth of a digital signal is infinite, the effective bandwidth is finite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The bandwidth is proportional to the signal rate (baud rate) 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The minimum bandwidth: </a:t>
            </a:r>
            <a:r>
              <a:rPr lang="en-US" altLang="ko-KR" sz="2000" i="1"/>
              <a:t>B</a:t>
            </a:r>
            <a:r>
              <a:rPr lang="en-US" altLang="ko-KR" sz="2000" i="1" baseline="-25000"/>
              <a:t>min</a:t>
            </a:r>
            <a:r>
              <a:rPr lang="en-US" altLang="ko-KR" sz="2000" i="1"/>
              <a:t> = c </a:t>
            </a:r>
            <a:r>
              <a:rPr lang="en-US" altLang="ko-KR" sz="2000"/>
              <a:t>x</a:t>
            </a:r>
            <a:r>
              <a:rPr lang="en-US" altLang="ko-KR" sz="2000" i="1"/>
              <a:t> N </a:t>
            </a:r>
            <a:r>
              <a:rPr lang="en-US" altLang="ko-KR" sz="2000"/>
              <a:t>x</a:t>
            </a:r>
            <a:r>
              <a:rPr lang="en-US" altLang="ko-KR" sz="2000" i="1"/>
              <a:t> 1/r</a:t>
            </a:r>
          </a:p>
          <a:p>
            <a:pPr eaLnBrk="1" latinLnBrk="1" hangingPunct="1">
              <a:buClrTx/>
              <a:buSzTx/>
              <a:buFontTx/>
              <a:buChar char="•"/>
            </a:pPr>
            <a:r>
              <a:rPr lang="en-US" altLang="ko-KR" sz="2000"/>
              <a:t>The maximum data rate: </a:t>
            </a:r>
            <a:r>
              <a:rPr lang="en-US" altLang="ko-KR" sz="2000" i="1"/>
              <a:t>N</a:t>
            </a:r>
            <a:r>
              <a:rPr lang="en-US" altLang="ko-KR" sz="2000" i="1" baseline="-25000"/>
              <a:t>max</a:t>
            </a:r>
            <a:r>
              <a:rPr lang="en-US" altLang="ko-KR" sz="2000" i="1"/>
              <a:t> = 1/c </a:t>
            </a:r>
            <a:r>
              <a:rPr lang="en-US" altLang="ko-KR" sz="2000"/>
              <a:t>x</a:t>
            </a:r>
            <a:r>
              <a:rPr lang="en-US" altLang="ko-KR" sz="2000" i="1"/>
              <a:t> B </a:t>
            </a:r>
            <a:r>
              <a:rPr lang="en-US" altLang="ko-KR" sz="2000"/>
              <a:t>x</a:t>
            </a:r>
            <a:r>
              <a:rPr lang="en-US" altLang="ko-KR" sz="2000" i="1"/>
              <a:t> 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7E52B7-1BB0-4236-A412-4536A3710EA7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A3E9D824-D096-4D24-9512-3A46AE8B1034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4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96DE71B-BF18-4393-811A-0D320C24B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/>
              <a:t>Design Consideration  for Line Coding Scheme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0643294-F54F-498F-BFB3-E3388A8B0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2688" y="1785938"/>
            <a:ext cx="7715250" cy="4310062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Baseline wandering</a:t>
            </a:r>
          </a:p>
          <a:p>
            <a:pPr marL="838200" lvl="1" indent="-381000"/>
            <a:r>
              <a:rPr lang="en-US" altLang="ko-KR">
                <a:ea typeface="굴림" panose="020B0600000101010101" pitchFamily="34" charset="-127"/>
              </a:rPr>
              <a:t>Long string of 0s and 1s can cause a drift in the baseline</a:t>
            </a:r>
          </a:p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DC components</a:t>
            </a:r>
          </a:p>
          <a:p>
            <a:pPr marL="838200" lvl="1" indent="-381000"/>
            <a:r>
              <a:rPr lang="en-US" altLang="ko-KR">
                <a:ea typeface="굴림" panose="020B0600000101010101" pitchFamily="34" charset="-127"/>
              </a:rPr>
              <a:t>DC or low frequencies cannot pass a transformer or telephone line (below 200 Hz)</a:t>
            </a:r>
          </a:p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Self-synchronization</a:t>
            </a:r>
          </a:p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Built-in error detection</a:t>
            </a:r>
          </a:p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Immunity to noise and interference</a:t>
            </a:r>
          </a:p>
          <a:p>
            <a:pPr marL="457200" indent="-457200"/>
            <a:r>
              <a:rPr lang="en-US" altLang="ko-KR">
                <a:ea typeface="굴림" panose="020B0600000101010101" pitchFamily="34" charset="-127"/>
              </a:rPr>
              <a:t>Complexity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967D6C82-1527-4381-AD18-D05CAC45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D2447C3F-0492-40E2-830B-6D96C09B2019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509BEF-C909-44C4-A201-001D2EE17A3A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36DA400D-E902-49AC-89BF-9B70937961B1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5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4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>
            <a:extLst>
              <a:ext uri="{FF2B5EF4-FFF2-40B4-BE49-F238E27FC236}">
                <a16:creationId xmlns:a16="http://schemas.microsoft.com/office/drawing/2014/main" id="{E396389F-946D-4541-B96A-35E3D49F7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Lack of Synchronization</a:t>
            </a:r>
          </a:p>
        </p:txBody>
      </p:sp>
      <p:pic>
        <p:nvPicPr>
          <p:cNvPr id="10243" name="Picture 9">
            <a:extLst>
              <a:ext uri="{FF2B5EF4-FFF2-40B4-BE49-F238E27FC236}">
                <a16:creationId xmlns:a16="http://schemas.microsoft.com/office/drawing/2014/main" id="{3AB453D5-1B7C-44E7-9F43-9E380778E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628776"/>
            <a:ext cx="6323013" cy="4075113"/>
          </a:xfrm>
          <a:noFill/>
        </p:spPr>
      </p:pic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7FEDC865-6276-4E4F-9E8B-9828A1EF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39C3EBC7-15A8-4BE7-952B-ED8F4B6BF0D0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66FF99-48CD-4ABA-9E67-44861A7026FE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DB4649B2-9E9B-4F5A-88CD-D8F48E07055F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6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A50A9846-0B45-4C3B-86AB-CAF964B9A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Line Coding Schemes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7E5DCFAA-FC6A-4933-82A5-E2C39458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9CCE31ED-E558-4C06-8AEB-8C7451A40A4B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1268" name="Picture 8">
            <a:extLst>
              <a:ext uri="{FF2B5EF4-FFF2-40B4-BE49-F238E27FC236}">
                <a16:creationId xmlns:a16="http://schemas.microsoft.com/office/drawing/2014/main" id="{8C486F77-34DB-429C-8310-C8ECCA76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882776"/>
            <a:ext cx="76422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5B1270-E964-4193-B255-88010FF2CEE0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AC34EE71-5292-49CF-97B9-091A44C8970C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7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2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54555E3-7D2B-4219-90D7-60310190D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Unipolar Scheme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C24C104-C8D5-49CC-AE05-BE4CAA0F12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One polarity: one level of signal voltage</a:t>
            </a:r>
          </a:p>
          <a:p>
            <a:pPr eaLnBrk="1" hangingPunct="1"/>
            <a:r>
              <a:rPr lang="en-US" altLang="ko-KR" sz="2000">
                <a:ea typeface="굴림" panose="020B0600000101010101" pitchFamily="34" charset="-127"/>
              </a:rPr>
              <a:t>Unipolar NRZ (None-Return-to-Zero) is simple, but </a:t>
            </a:r>
          </a:p>
          <a:p>
            <a:pPr lvl="1" eaLnBrk="1" hangingPunct="1"/>
            <a:r>
              <a:rPr lang="en-US" altLang="ko-KR" sz="1800">
                <a:ea typeface="굴림" panose="020B0600000101010101" pitchFamily="34" charset="-127"/>
              </a:rPr>
              <a:t>DC component : Cannot travel through microwave or transformer</a:t>
            </a:r>
          </a:p>
          <a:p>
            <a:pPr lvl="1" eaLnBrk="1" hangingPunct="1"/>
            <a:r>
              <a:rPr lang="en-US" altLang="ko-KR" sz="1800">
                <a:ea typeface="굴림" panose="020B0600000101010101" pitchFamily="34" charset="-127"/>
              </a:rPr>
              <a:t>Synchronization</a:t>
            </a:r>
            <a:r>
              <a:rPr lang="en-US" altLang="ko-KR" sz="1800" b="1">
                <a:ea typeface="굴림" panose="020B0600000101010101" pitchFamily="34" charset="-127"/>
              </a:rPr>
              <a:t> </a:t>
            </a:r>
            <a:r>
              <a:rPr lang="en-US" altLang="ko-KR" sz="1800">
                <a:ea typeface="굴림" panose="020B0600000101010101" pitchFamily="34" charset="-127"/>
              </a:rPr>
              <a:t>: Consecutive 0’s and 1’s are hard to be synchronized </a:t>
            </a:r>
            <a:r>
              <a:rPr lang="en-US" altLang="ko-KR" sz="1800">
                <a:ea typeface="굴림" panose="020B0600000101010101" pitchFamily="34" charset="-127"/>
                <a:sym typeface="Symbol" panose="05050102010706020507" pitchFamily="18" charset="2"/>
              </a:rPr>
              <a:t> Separate line for a clock pulse</a:t>
            </a:r>
          </a:p>
          <a:p>
            <a:pPr lvl="1" eaLnBrk="1" hangingPunct="1"/>
            <a:r>
              <a:rPr lang="en-US" altLang="ko-KR" sz="1800" b="1">
                <a:ea typeface="굴림" panose="020B0600000101010101" pitchFamily="34" charset="-127"/>
                <a:sym typeface="Symbol" panose="05050102010706020507" pitchFamily="18" charset="2"/>
              </a:rPr>
              <a:t>Normalized power</a:t>
            </a:r>
            <a:r>
              <a:rPr lang="en-US" altLang="ko-KR" sz="1800">
                <a:ea typeface="굴림" panose="020B0600000101010101" pitchFamily="34" charset="-127"/>
                <a:sym typeface="Symbol" panose="05050102010706020507" pitchFamily="18" charset="2"/>
              </a:rPr>
              <a:t> is double that for polar NRZ</a:t>
            </a:r>
            <a:endParaRPr lang="en-US" altLang="ko-KR" sz="1800">
              <a:ea typeface="굴림" panose="020B0600000101010101" pitchFamily="34" charset="-127"/>
            </a:endParaRPr>
          </a:p>
        </p:txBody>
      </p:sp>
      <p:pic>
        <p:nvPicPr>
          <p:cNvPr id="12292" name="Picture 8">
            <a:extLst>
              <a:ext uri="{FF2B5EF4-FFF2-40B4-BE49-F238E27FC236}">
                <a16:creationId xmlns:a16="http://schemas.microsoft.com/office/drawing/2014/main" id="{AD835739-1CF5-4A8F-B776-1F85B5A519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922714"/>
            <a:ext cx="7772400" cy="2003425"/>
          </a:xfrm>
          <a:noFill/>
        </p:spPr>
      </p:pic>
      <p:sp>
        <p:nvSpPr>
          <p:cNvPr id="12293" name="Slide Number Placeholder 6">
            <a:extLst>
              <a:ext uri="{FF2B5EF4-FFF2-40B4-BE49-F238E27FC236}">
                <a16:creationId xmlns:a16="http://schemas.microsoft.com/office/drawing/2014/main" id="{7909E0F8-487A-444A-AF40-A2CA001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35F43E4E-330E-425F-A4DA-979059E09FD2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500E6C-78B3-4403-82D8-52DDCB25375C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FCE62495-5345-4256-90EA-E6DDB877D032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8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9EBBF8B-2759-4E70-8849-90A4EBFB0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Polar Scheme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44E9A63-03F3-4D0B-97FF-85B7FE98C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Two polarity: two levels of voltage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Problem of DC component is alleviated (NRZ,RZ) or eliminated (Biphaze)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D72B29F0-A979-4E72-95D5-B6A365C6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77739"/>
              </a:buClr>
              <a:buSzPct val="60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E77739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77739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E77739"/>
              </a:buClr>
              <a:buFont typeface="Times New Roman" panose="02020603050405020304" pitchFamily="18" charset="0"/>
              <a:buChar char="─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7739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t>4-</a:t>
            </a:r>
            <a:fld id="{CB88A0BF-0E2D-4267-9869-A451873E316F}" type="slidenum">
              <a:rPr lang="en-US" altLang="ko-KR" sz="140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A44D7FDE-5547-40FC-A43E-846CF001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1"/>
            <a:ext cx="72390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1C6964-F76E-43E3-AF16-5651F7302785}"/>
              </a:ext>
            </a:extLst>
          </p:cNvPr>
          <p:cNvSpPr txBox="1">
            <a:spLocks/>
          </p:cNvSpPr>
          <p:nvPr/>
        </p:nvSpPr>
        <p:spPr bwMode="auto">
          <a:xfrm>
            <a:off x="1524001" y="1"/>
            <a:ext cx="1071563" cy="4286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400">
                <a:solidFill>
                  <a:srgbClr val="262699"/>
                </a:solidFill>
              </a:rPr>
              <a:t>3-</a:t>
            </a:r>
            <a:fld id="{1D71931F-B829-42BE-90C5-27E78DC10719}" type="slidenum">
              <a:rPr lang="en-US" altLang="ko-KR" sz="1400">
                <a:solidFill>
                  <a:srgbClr val="262699"/>
                </a:solidFill>
              </a:rPr>
              <a:pPr algn="r" eaLnBrk="1" latinLnBrk="1" hangingPunct="1">
                <a:defRPr/>
              </a:pPr>
              <a:t>9</a:t>
            </a:fld>
            <a:endParaRPr lang="en-US" altLang="ko-KR" sz="140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8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Chapter 4. Digital Transmission</vt:lpstr>
      <vt:lpstr>Digital-to-Digital Conversion</vt:lpstr>
      <vt:lpstr>Signal Element and Data Element</vt:lpstr>
      <vt:lpstr>Data Rate Versus Signal Rate</vt:lpstr>
      <vt:lpstr>Design Consideration  for Line Coding Scheme</vt:lpstr>
      <vt:lpstr>Lack of Synchronization</vt:lpstr>
      <vt:lpstr>Line Coding Schemes</vt:lpstr>
      <vt:lpstr>Unipolar Scheme</vt:lpstr>
      <vt:lpstr>Polar Scheme</vt:lpstr>
      <vt:lpstr>Polar NRZ</vt:lpstr>
      <vt:lpstr>Polar NRZ: NRZ-L and NRZ-I</vt:lpstr>
      <vt:lpstr>RZ</vt:lpstr>
      <vt:lpstr>Biphase </vt:lpstr>
      <vt:lpstr>Polar Biphase</vt:lpstr>
      <vt:lpstr>Bipolar Scheme</vt:lpstr>
      <vt:lpstr>Multilevel Scheme</vt:lpstr>
      <vt:lpstr>2B1Q: for DSL</vt:lpstr>
      <vt:lpstr>Summary of Line Coding Schemes</vt:lpstr>
      <vt:lpstr>Block Coding</vt:lpstr>
      <vt:lpstr>4B/5B</vt:lpstr>
      <vt:lpstr>4B/5B Mapping Codes</vt:lpstr>
      <vt:lpstr>8B/10B</vt:lpstr>
      <vt:lpstr>Scrambling</vt:lpstr>
      <vt:lpstr>B8ZS</vt:lpstr>
      <vt:lpstr>HDB3</vt:lpstr>
      <vt:lpstr>Sampling: Analog-to-Digital Conversion </vt:lpstr>
      <vt:lpstr>PCM</vt:lpstr>
      <vt:lpstr>Components of PCM Encoder</vt:lpstr>
      <vt:lpstr>Different Sampling Methods for PCM</vt:lpstr>
      <vt:lpstr>Quantization</vt:lpstr>
      <vt:lpstr>Quantization</vt:lpstr>
      <vt:lpstr>Delta Modulation</vt:lpstr>
      <vt:lpstr>Delta Modulation Components</vt:lpstr>
      <vt:lpstr>Delta Demodulation Components</vt:lpstr>
      <vt:lpstr>Transmission Modes</vt:lpstr>
      <vt:lpstr>Parallel Transmission</vt:lpstr>
      <vt:lpstr>Serial Transmission</vt:lpstr>
      <vt:lpstr>Asynchronous Transmission</vt:lpstr>
      <vt:lpstr>Synchronous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Digital Transmission</dc:title>
  <dc:creator>User</dc:creator>
  <cp:lastModifiedBy>User</cp:lastModifiedBy>
  <cp:revision>1</cp:revision>
  <dcterms:created xsi:type="dcterms:W3CDTF">2022-06-24T17:46:33Z</dcterms:created>
  <dcterms:modified xsi:type="dcterms:W3CDTF">2022-06-24T17:46:56Z</dcterms:modified>
</cp:coreProperties>
</file>