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8A70-51BE-4BCD-92B8-12D0E9E27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45DB3DA-366E-4F1E-9C1A-59E980942C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00809D-F004-4809-AA60-B27FDAF887BE}"/>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5" name="Footer Placeholder 4">
            <a:extLst>
              <a:ext uri="{FF2B5EF4-FFF2-40B4-BE49-F238E27FC236}">
                <a16:creationId xmlns:a16="http://schemas.microsoft.com/office/drawing/2014/main" id="{4620E708-FD81-47DE-B791-23B7110EF2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C9B91-49FB-4E2D-9BE3-938BF1419454}"/>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9616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A935-A97E-4905-A2E1-39B816B8EB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914DD9-E0E2-45A6-8918-98393D3B8C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60BB8-378C-4AA1-8D6E-6D9C6380E8B0}"/>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5" name="Footer Placeholder 4">
            <a:extLst>
              <a:ext uri="{FF2B5EF4-FFF2-40B4-BE49-F238E27FC236}">
                <a16:creationId xmlns:a16="http://schemas.microsoft.com/office/drawing/2014/main" id="{34DE9AE0-0DBC-4F88-9163-8B6644452B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13AA9A-F962-4871-8ACC-672AE6ADB425}"/>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410275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97393-98E1-4DDA-8951-0E097C55F0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B03B9E-1A6B-45DA-A5F5-39495DD88A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C7F7D7-BB77-44D9-B351-90CE8B27DC97}"/>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5" name="Footer Placeholder 4">
            <a:extLst>
              <a:ext uri="{FF2B5EF4-FFF2-40B4-BE49-F238E27FC236}">
                <a16:creationId xmlns:a16="http://schemas.microsoft.com/office/drawing/2014/main" id="{585F3863-214E-4CD4-9CA7-B74945D49A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5EB352-92AC-4233-9053-85CB88F32C7E}"/>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119300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76250"/>
            <a:ext cx="10363200" cy="914400"/>
          </a:xfrm>
        </p:spPr>
        <p:txBody>
          <a:bodyPr/>
          <a:lstStyle/>
          <a:p>
            <a:r>
              <a:rPr lang="en-US"/>
              <a:t>Click to edit Master title style</a:t>
            </a:r>
          </a:p>
        </p:txBody>
      </p:sp>
      <p:sp>
        <p:nvSpPr>
          <p:cNvPr id="3" name="Text Placeholder 2"/>
          <p:cNvSpPr>
            <a:spLocks noGrp="1"/>
          </p:cNvSpPr>
          <p:nvPr>
            <p:ph type="body" sz="half" idx="1"/>
          </p:nvPr>
        </p:nvSpPr>
        <p:spPr>
          <a:xfrm>
            <a:off x="914400" y="1628775"/>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3876675"/>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0B22C6-88AE-441B-A398-196504E47B61}"/>
              </a:ext>
            </a:extLst>
          </p:cNvPr>
          <p:cNvSpPr>
            <a:spLocks noGrp="1"/>
          </p:cNvSpPr>
          <p:nvPr>
            <p:ph type="dt" sz="half" idx="10"/>
          </p:nvPr>
        </p:nvSpPr>
        <p:spPr>
          <a:xfrm>
            <a:off x="914400" y="6248400"/>
            <a:ext cx="2336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81F7145F-F961-4EB1-AC7D-19BC6ACC2EDA}"/>
              </a:ext>
            </a:extLst>
          </p:cNvPr>
          <p:cNvSpPr>
            <a:spLocks noGrp="1"/>
          </p:cNvSpPr>
          <p:nvPr>
            <p:ph type="ftr" sz="quarter" idx="11"/>
          </p:nvPr>
        </p:nvSpPr>
        <p:spPr>
          <a:xfrm>
            <a:off x="3352800" y="6248400"/>
            <a:ext cx="5486400" cy="457200"/>
          </a:xfrm>
        </p:spPr>
        <p:txBody>
          <a:bodyPr/>
          <a:lstStyle>
            <a:lvl1pPr>
              <a:defRPr/>
            </a:lvl1pPr>
          </a:lstStyle>
          <a:p>
            <a:pPr>
              <a:defRPr/>
            </a:pPr>
            <a:r>
              <a:rPr lang="en-US" altLang="ko-KR"/>
              <a:t>Data Communications, Kwangwoon University</a:t>
            </a:r>
          </a:p>
        </p:txBody>
      </p:sp>
      <p:sp>
        <p:nvSpPr>
          <p:cNvPr id="7" name="Slide Number Placeholder 6">
            <a:extLst>
              <a:ext uri="{FF2B5EF4-FFF2-40B4-BE49-F238E27FC236}">
                <a16:creationId xmlns:a16="http://schemas.microsoft.com/office/drawing/2014/main" id="{63127952-3BB6-48A2-A2C2-2A26F94AEC46}"/>
              </a:ext>
            </a:extLst>
          </p:cNvPr>
          <p:cNvSpPr>
            <a:spLocks noGrp="1"/>
          </p:cNvSpPr>
          <p:nvPr>
            <p:ph type="sldNum" sz="quarter" idx="12"/>
          </p:nvPr>
        </p:nvSpPr>
        <p:spPr>
          <a:xfrm>
            <a:off x="8940800" y="6248400"/>
            <a:ext cx="2336800" cy="457200"/>
          </a:xfrm>
        </p:spPr>
        <p:txBody>
          <a:bodyPr/>
          <a:lstStyle>
            <a:lvl1pPr>
              <a:defRPr smtClean="0"/>
            </a:lvl1pPr>
          </a:lstStyle>
          <a:p>
            <a:pPr>
              <a:defRPr/>
            </a:pPr>
            <a:r>
              <a:rPr lang="en-US" altLang="ko-KR"/>
              <a:t>6-</a:t>
            </a:r>
            <a:fld id="{DC3BA865-2B26-419C-AF07-7CDD7757C327}" type="slidenum">
              <a:rPr lang="en-US" altLang="ko-KR"/>
              <a:pPr>
                <a:defRPr/>
              </a:pPr>
              <a:t>‹#›</a:t>
            </a:fld>
            <a:endParaRPr lang="en-US" altLang="ko-KR"/>
          </a:p>
        </p:txBody>
      </p:sp>
    </p:spTree>
    <p:extLst>
      <p:ext uri="{BB962C8B-B14F-4D97-AF65-F5344CB8AC3E}">
        <p14:creationId xmlns:p14="http://schemas.microsoft.com/office/powerpoint/2010/main" val="1103822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476250"/>
            <a:ext cx="10363200" cy="914400"/>
          </a:xfrm>
        </p:spPr>
        <p:txBody>
          <a:bodyPr/>
          <a:lstStyle/>
          <a:p>
            <a:r>
              <a:rPr lang="en-US"/>
              <a:t>Click to edit Master title style</a:t>
            </a:r>
          </a:p>
        </p:txBody>
      </p:sp>
      <p:sp>
        <p:nvSpPr>
          <p:cNvPr id="3" name="Table Placeholder 2"/>
          <p:cNvSpPr>
            <a:spLocks noGrp="1"/>
          </p:cNvSpPr>
          <p:nvPr>
            <p:ph type="tbl" idx="1"/>
          </p:nvPr>
        </p:nvSpPr>
        <p:spPr>
          <a:xfrm>
            <a:off x="914400" y="1628775"/>
            <a:ext cx="10363200" cy="4343400"/>
          </a:xfrm>
        </p:spPr>
        <p:txBody>
          <a:bodyPr/>
          <a:lstStyle/>
          <a:p>
            <a:pPr lvl="0"/>
            <a:endParaRPr lang="en-US" noProof="0"/>
          </a:p>
        </p:txBody>
      </p:sp>
      <p:sp>
        <p:nvSpPr>
          <p:cNvPr id="4" name="Date Placeholder 3">
            <a:extLst>
              <a:ext uri="{FF2B5EF4-FFF2-40B4-BE49-F238E27FC236}">
                <a16:creationId xmlns:a16="http://schemas.microsoft.com/office/drawing/2014/main" id="{A1678510-EA93-47C6-9B84-DD47A9691E07}"/>
              </a:ext>
            </a:extLst>
          </p:cNvPr>
          <p:cNvSpPr>
            <a:spLocks noGrp="1"/>
          </p:cNvSpPr>
          <p:nvPr>
            <p:ph type="dt" sz="half" idx="10"/>
          </p:nvPr>
        </p:nvSpPr>
        <p:spPr>
          <a:xfrm>
            <a:off x="914400" y="6248400"/>
            <a:ext cx="2336800" cy="45720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0C1A8DB-1A4A-4052-BE79-146C5A99595D}"/>
              </a:ext>
            </a:extLst>
          </p:cNvPr>
          <p:cNvSpPr>
            <a:spLocks noGrp="1"/>
          </p:cNvSpPr>
          <p:nvPr>
            <p:ph type="ftr" sz="quarter" idx="11"/>
          </p:nvPr>
        </p:nvSpPr>
        <p:spPr>
          <a:xfrm>
            <a:off x="3352800" y="6248400"/>
            <a:ext cx="5486400" cy="457200"/>
          </a:xfrm>
        </p:spPr>
        <p:txBody>
          <a:bodyPr/>
          <a:lstStyle>
            <a:lvl1pPr>
              <a:defRPr/>
            </a:lvl1pPr>
          </a:lstStyle>
          <a:p>
            <a:pPr>
              <a:defRPr/>
            </a:pPr>
            <a:r>
              <a:rPr lang="en-US" altLang="ko-KR"/>
              <a:t>Data Communications, Kwangwoon University</a:t>
            </a:r>
          </a:p>
        </p:txBody>
      </p:sp>
      <p:sp>
        <p:nvSpPr>
          <p:cNvPr id="6" name="Slide Number Placeholder 5">
            <a:extLst>
              <a:ext uri="{FF2B5EF4-FFF2-40B4-BE49-F238E27FC236}">
                <a16:creationId xmlns:a16="http://schemas.microsoft.com/office/drawing/2014/main" id="{3193E80C-C6B4-4F02-B4E7-5648B89C73D3}"/>
              </a:ext>
            </a:extLst>
          </p:cNvPr>
          <p:cNvSpPr>
            <a:spLocks noGrp="1"/>
          </p:cNvSpPr>
          <p:nvPr>
            <p:ph type="sldNum" sz="quarter" idx="12"/>
          </p:nvPr>
        </p:nvSpPr>
        <p:spPr>
          <a:xfrm>
            <a:off x="8940800" y="6248400"/>
            <a:ext cx="2336800" cy="457200"/>
          </a:xfrm>
        </p:spPr>
        <p:txBody>
          <a:bodyPr/>
          <a:lstStyle>
            <a:lvl1pPr>
              <a:defRPr smtClean="0"/>
            </a:lvl1pPr>
          </a:lstStyle>
          <a:p>
            <a:pPr>
              <a:defRPr/>
            </a:pPr>
            <a:r>
              <a:rPr lang="en-US" altLang="ko-KR"/>
              <a:t>6-</a:t>
            </a:r>
            <a:fld id="{C4DF570F-BEC3-47ED-969C-F0EE483FC8C6}" type="slidenum">
              <a:rPr lang="en-US" altLang="ko-KR"/>
              <a:pPr>
                <a:defRPr/>
              </a:pPr>
              <a:t>‹#›</a:t>
            </a:fld>
            <a:endParaRPr lang="en-US" altLang="ko-KR"/>
          </a:p>
        </p:txBody>
      </p:sp>
    </p:spTree>
    <p:extLst>
      <p:ext uri="{BB962C8B-B14F-4D97-AF65-F5344CB8AC3E}">
        <p14:creationId xmlns:p14="http://schemas.microsoft.com/office/powerpoint/2010/main" val="6046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7376-6C53-4A0B-A8B7-5A67AF9598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87E9BE-EF5F-47AB-99FD-623DF976B1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83BDF5-429E-4313-85D0-5530F3C7875D}"/>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5" name="Footer Placeholder 4">
            <a:extLst>
              <a:ext uri="{FF2B5EF4-FFF2-40B4-BE49-F238E27FC236}">
                <a16:creationId xmlns:a16="http://schemas.microsoft.com/office/drawing/2014/main" id="{F7BD7529-B84C-4D57-BBB3-05A7C54345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28BC72-2321-497A-BA38-649E4BF08844}"/>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204144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BADA-E2BA-49A8-8A75-A60BC4482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5FC9E06-7FD2-4166-8824-AD40B00E8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74CC7C-91C0-4887-90AB-4DAD84BE3559}"/>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5" name="Footer Placeholder 4">
            <a:extLst>
              <a:ext uri="{FF2B5EF4-FFF2-40B4-BE49-F238E27FC236}">
                <a16:creationId xmlns:a16="http://schemas.microsoft.com/office/drawing/2014/main" id="{4CB853D3-095A-40DD-8E6D-493B3C16B4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D430A2-DE1E-4356-9BFA-3FEDD6537AD9}"/>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143869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E6B7-76FC-4E5F-90D7-C2FE5A726A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F3D5ED-AF50-4F40-AFAF-B832F1F6F7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641906B-7F79-4247-82DE-BEDAC7AFE4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41989B-CD51-4515-9BFC-0D7399583600}"/>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6" name="Footer Placeholder 5">
            <a:extLst>
              <a:ext uri="{FF2B5EF4-FFF2-40B4-BE49-F238E27FC236}">
                <a16:creationId xmlns:a16="http://schemas.microsoft.com/office/drawing/2014/main" id="{8669F2FD-F945-4EFC-A182-309D0DFD01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705927-3E6D-4222-8430-C38010B0413B}"/>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28113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B0CB-611B-46FE-BC8C-C1D02EEB8F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88743B-2042-4BD6-B09D-84DFD8284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B613C8-83AD-4522-A553-BBFFF3CB4C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8C8C748-A5A5-4BE6-9900-9C63E1374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56191-53A4-4877-BD6F-1912936BC9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36B4F9-A784-478B-88A9-CD538DDF6833}"/>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8" name="Footer Placeholder 7">
            <a:extLst>
              <a:ext uri="{FF2B5EF4-FFF2-40B4-BE49-F238E27FC236}">
                <a16:creationId xmlns:a16="http://schemas.microsoft.com/office/drawing/2014/main" id="{AC77F75D-978A-4F9A-903D-A19270B563B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3E81C3-B24B-4B67-A54F-5CF0C211AE85}"/>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152862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758C-4272-46D5-91AE-BA9503E39C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018A7E-54AD-429A-ADCB-3A49ACBC6A73}"/>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4" name="Footer Placeholder 3">
            <a:extLst>
              <a:ext uri="{FF2B5EF4-FFF2-40B4-BE49-F238E27FC236}">
                <a16:creationId xmlns:a16="http://schemas.microsoft.com/office/drawing/2014/main" id="{AFF3F6E3-7932-4024-9640-E7D569165D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B71F49-A8AB-47C7-B9A5-460D4D4CC208}"/>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211906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EF6957-2C11-4A7D-A6B5-F5964AA7E89F}"/>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3" name="Footer Placeholder 2">
            <a:extLst>
              <a:ext uri="{FF2B5EF4-FFF2-40B4-BE49-F238E27FC236}">
                <a16:creationId xmlns:a16="http://schemas.microsoft.com/office/drawing/2014/main" id="{1EC432BB-3C1A-4CBA-A01E-A405CB86A8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83462B-58D4-4673-A865-FF6F5936940B}"/>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397178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C54A-ED70-4564-8497-3B1B3D741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0A44DC-E325-4463-944A-52C9E8F5E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01F7C12-18E8-414B-81C7-AA015083A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E910BE-6E10-4611-8479-D1F23E9CFA7A}"/>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6" name="Footer Placeholder 5">
            <a:extLst>
              <a:ext uri="{FF2B5EF4-FFF2-40B4-BE49-F238E27FC236}">
                <a16:creationId xmlns:a16="http://schemas.microsoft.com/office/drawing/2014/main" id="{9A8EFC55-2A92-4201-93C1-DD629FAB99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AFCF04-788C-4A2B-BF17-285D575B46C1}"/>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1633579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0D09-5446-4530-B5A5-11CCE29DC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14258D-98E5-48B6-ABB1-C8F323217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ED4D618-DA6E-4926-A9AC-94746072C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201EC3-134C-48DC-B0BD-86782DBC3445}"/>
              </a:ext>
            </a:extLst>
          </p:cNvPr>
          <p:cNvSpPr>
            <a:spLocks noGrp="1"/>
          </p:cNvSpPr>
          <p:nvPr>
            <p:ph type="dt" sz="half" idx="10"/>
          </p:nvPr>
        </p:nvSpPr>
        <p:spPr/>
        <p:txBody>
          <a:bodyPr/>
          <a:lstStyle/>
          <a:p>
            <a:fld id="{E6C04391-243F-4C60-9039-4DA39E112B69}" type="datetimeFigureOut">
              <a:rPr lang="en-GB" smtClean="0"/>
              <a:t>24/06/2022</a:t>
            </a:fld>
            <a:endParaRPr lang="en-GB"/>
          </a:p>
        </p:txBody>
      </p:sp>
      <p:sp>
        <p:nvSpPr>
          <p:cNvPr id="6" name="Footer Placeholder 5">
            <a:extLst>
              <a:ext uri="{FF2B5EF4-FFF2-40B4-BE49-F238E27FC236}">
                <a16:creationId xmlns:a16="http://schemas.microsoft.com/office/drawing/2014/main" id="{B1063D25-950D-4271-A4E6-4370E03A0D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66D1E3-EA07-4E1E-BA5F-E499F798D6C6}"/>
              </a:ext>
            </a:extLst>
          </p:cNvPr>
          <p:cNvSpPr>
            <a:spLocks noGrp="1"/>
          </p:cNvSpPr>
          <p:nvPr>
            <p:ph type="sldNum" sz="quarter" idx="12"/>
          </p:nvPr>
        </p:nvSpPr>
        <p:spPr/>
        <p:txBody>
          <a:bodyPr/>
          <a:lstStyle/>
          <a:p>
            <a:fld id="{5806540D-D881-4760-9FA2-AFE31A51CDC6}" type="slidenum">
              <a:rPr lang="en-GB" smtClean="0"/>
              <a:t>‹#›</a:t>
            </a:fld>
            <a:endParaRPr lang="en-GB"/>
          </a:p>
        </p:txBody>
      </p:sp>
    </p:spTree>
    <p:extLst>
      <p:ext uri="{BB962C8B-B14F-4D97-AF65-F5344CB8AC3E}">
        <p14:creationId xmlns:p14="http://schemas.microsoft.com/office/powerpoint/2010/main" val="287062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84E0E-F216-40D2-8E7B-8823111DD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C224D1-C87B-43EC-9C52-1C6021E33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483CB3-792C-4EB4-B32D-282DAFC95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04391-243F-4C60-9039-4DA39E112B69}" type="datetimeFigureOut">
              <a:rPr lang="en-GB" smtClean="0"/>
              <a:t>24/06/2022</a:t>
            </a:fld>
            <a:endParaRPr lang="en-GB"/>
          </a:p>
        </p:txBody>
      </p:sp>
      <p:sp>
        <p:nvSpPr>
          <p:cNvPr id="5" name="Footer Placeholder 4">
            <a:extLst>
              <a:ext uri="{FF2B5EF4-FFF2-40B4-BE49-F238E27FC236}">
                <a16:creationId xmlns:a16="http://schemas.microsoft.com/office/drawing/2014/main" id="{E6F32D78-A389-4ABD-A4E4-CDB5345D9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4122D5D-517D-48D7-9E46-DF51B4568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6540D-D881-4760-9FA2-AFE31A51CDC6}" type="slidenum">
              <a:rPr lang="en-GB" smtClean="0"/>
              <a:t>‹#›</a:t>
            </a:fld>
            <a:endParaRPr lang="en-GB"/>
          </a:p>
        </p:txBody>
      </p:sp>
    </p:spTree>
    <p:extLst>
      <p:ext uri="{BB962C8B-B14F-4D97-AF65-F5344CB8AC3E}">
        <p14:creationId xmlns:p14="http://schemas.microsoft.com/office/powerpoint/2010/main" val="1386538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wmf"/><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2096D54-ED0A-4090-A402-3B4663180B20}"/>
              </a:ext>
            </a:extLst>
          </p:cNvPr>
          <p:cNvSpPr>
            <a:spLocks noGrp="1" noChangeArrowheads="1"/>
          </p:cNvSpPr>
          <p:nvPr>
            <p:ph type="ctrTitle"/>
          </p:nvPr>
        </p:nvSpPr>
        <p:spPr>
          <a:xfrm>
            <a:off x="2209800" y="1638300"/>
            <a:ext cx="7772400" cy="1143000"/>
          </a:xfrm>
        </p:spPr>
        <p:txBody>
          <a:bodyPr>
            <a:normAutofit fontScale="90000"/>
          </a:bodyPr>
          <a:lstStyle/>
          <a:p>
            <a:pPr eaLnBrk="1" hangingPunct="1"/>
            <a:r>
              <a:rPr lang="en-US" altLang="ko-KR">
                <a:ea typeface="굴림" panose="020B0600000101010101" pitchFamily="34" charset="-127"/>
              </a:rPr>
              <a:t>Chapter 6. Bandwidth Utilization: Multiplexing and Spreading</a:t>
            </a:r>
          </a:p>
        </p:txBody>
      </p:sp>
      <p:sp>
        <p:nvSpPr>
          <p:cNvPr id="6147" name="Rectangle 3">
            <a:extLst>
              <a:ext uri="{FF2B5EF4-FFF2-40B4-BE49-F238E27FC236}">
                <a16:creationId xmlns:a16="http://schemas.microsoft.com/office/drawing/2014/main" id="{60B130F3-14CD-4445-A2F5-69D7C7AA911F}"/>
              </a:ext>
            </a:extLst>
          </p:cNvPr>
          <p:cNvSpPr>
            <a:spLocks noGrp="1" noChangeArrowheads="1"/>
          </p:cNvSpPr>
          <p:nvPr>
            <p:ph type="subTitle" idx="1"/>
          </p:nvPr>
        </p:nvSpPr>
        <p:spPr>
          <a:xfrm>
            <a:off x="4452938" y="3644900"/>
            <a:ext cx="4286250" cy="2298700"/>
          </a:xfrm>
        </p:spPr>
        <p:txBody>
          <a:bodyPr/>
          <a:lstStyle/>
          <a:p>
            <a:pPr marL="533400" indent="-533400" algn="l">
              <a:buFontTx/>
              <a:buAutoNum type="arabicPeriod"/>
            </a:pPr>
            <a:r>
              <a:rPr lang="en-US" altLang="ko-KR">
                <a:ea typeface="굴림" panose="020B0600000101010101" pitchFamily="34" charset="-127"/>
              </a:rPr>
              <a:t>Multiplexing</a:t>
            </a:r>
          </a:p>
          <a:p>
            <a:pPr marL="533400" indent="-533400" algn="l">
              <a:buFontTx/>
              <a:buAutoNum type="arabicPeriod"/>
            </a:pPr>
            <a:r>
              <a:rPr lang="en-US" altLang="ko-KR">
                <a:ea typeface="굴림" panose="020B0600000101010101" pitchFamily="34" charset="-127"/>
              </a:rPr>
              <a:t>Spread Spectrum</a:t>
            </a:r>
          </a:p>
        </p:txBody>
      </p:sp>
    </p:spTree>
    <p:extLst>
      <p:ext uri="{BB962C8B-B14F-4D97-AF65-F5344CB8AC3E}">
        <p14:creationId xmlns:p14="http://schemas.microsoft.com/office/powerpoint/2010/main" val="51155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6F63D01-FACE-4E32-BFE5-41840055CFCA}"/>
              </a:ext>
            </a:extLst>
          </p:cNvPr>
          <p:cNvSpPr>
            <a:spLocks noGrp="1" noChangeArrowheads="1"/>
          </p:cNvSpPr>
          <p:nvPr>
            <p:ph type="title"/>
          </p:nvPr>
        </p:nvSpPr>
        <p:spPr/>
        <p:txBody>
          <a:bodyPr/>
          <a:lstStyle/>
          <a:p>
            <a:pPr eaLnBrk="1" hangingPunct="1">
              <a:defRPr/>
            </a:pPr>
            <a:r>
              <a:rPr lang="en-US" altLang="ko-KR"/>
              <a:t>FDM: Example 3</a:t>
            </a:r>
          </a:p>
        </p:txBody>
      </p:sp>
      <p:pic>
        <p:nvPicPr>
          <p:cNvPr id="15363" name="Picture 7">
            <a:extLst>
              <a:ext uri="{FF2B5EF4-FFF2-40B4-BE49-F238E27FC236}">
                <a16:creationId xmlns:a16="http://schemas.microsoft.com/office/drawing/2014/main" id="{C714EAD7-9808-4008-8223-B8D5C88513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7138" y="1989138"/>
            <a:ext cx="7199312" cy="3276600"/>
          </a:xfrm>
          <a:noFill/>
        </p:spPr>
      </p:pic>
      <p:sp>
        <p:nvSpPr>
          <p:cNvPr id="11" name="Slide Number Placeholder 5">
            <a:extLst>
              <a:ext uri="{FF2B5EF4-FFF2-40B4-BE49-F238E27FC236}">
                <a16:creationId xmlns:a16="http://schemas.microsoft.com/office/drawing/2014/main" id="{2BE112A1-721C-41E2-87C1-1EBF4256A9A7}"/>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09168351-7163-4978-9DA9-D1CE5A881729}" type="slidenum">
              <a:rPr lang="en-US" altLang="ko-KR" sz="1400">
                <a:solidFill>
                  <a:srgbClr val="262699"/>
                </a:solidFill>
              </a:rPr>
              <a:pPr algn="r" eaLnBrk="1" latinLnBrk="1" hangingPunct="1">
                <a:defRPr/>
              </a:pPr>
              <a:t>10</a:t>
            </a:fld>
            <a:endParaRPr lang="en-US" altLang="ko-KR" sz="1400">
              <a:solidFill>
                <a:srgbClr val="262699"/>
              </a:solidFill>
            </a:endParaRPr>
          </a:p>
        </p:txBody>
      </p:sp>
    </p:spTree>
    <p:extLst>
      <p:ext uri="{BB962C8B-B14F-4D97-AF65-F5344CB8AC3E}">
        <p14:creationId xmlns:p14="http://schemas.microsoft.com/office/powerpoint/2010/main" val="109333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2" name="Rectangle 6">
            <a:extLst>
              <a:ext uri="{FF2B5EF4-FFF2-40B4-BE49-F238E27FC236}">
                <a16:creationId xmlns:a16="http://schemas.microsoft.com/office/drawing/2014/main" id="{E8A9FE3B-7174-44C3-8150-2404FA824FE2}"/>
              </a:ext>
            </a:extLst>
          </p:cNvPr>
          <p:cNvSpPr>
            <a:spLocks noGrp="1" noChangeArrowheads="1"/>
          </p:cNvSpPr>
          <p:nvPr>
            <p:ph type="title"/>
          </p:nvPr>
        </p:nvSpPr>
        <p:spPr/>
        <p:txBody>
          <a:bodyPr/>
          <a:lstStyle/>
          <a:p>
            <a:pPr eaLnBrk="1" hangingPunct="1">
              <a:defRPr/>
            </a:pPr>
            <a:r>
              <a:rPr lang="en-US" altLang="ko-KR"/>
              <a:t>Analog Hierarchy</a:t>
            </a:r>
          </a:p>
        </p:txBody>
      </p:sp>
      <p:pic>
        <p:nvPicPr>
          <p:cNvPr id="16387" name="Picture 5">
            <a:extLst>
              <a:ext uri="{FF2B5EF4-FFF2-40B4-BE49-F238E27FC236}">
                <a16:creationId xmlns:a16="http://schemas.microsoft.com/office/drawing/2014/main" id="{3E1A9293-36EF-4659-BF9F-7B15B4E0E5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11450" y="2305050"/>
            <a:ext cx="6624638" cy="3716338"/>
          </a:xfrm>
          <a:noFill/>
        </p:spPr>
      </p:pic>
      <p:sp>
        <p:nvSpPr>
          <p:cNvPr id="16388" name="Rectangle 8">
            <a:extLst>
              <a:ext uri="{FF2B5EF4-FFF2-40B4-BE49-F238E27FC236}">
                <a16:creationId xmlns:a16="http://schemas.microsoft.com/office/drawing/2014/main" id="{2564A9F2-20AE-476F-B62F-3B4B9148C65E}"/>
              </a:ext>
            </a:extLst>
          </p:cNvPr>
          <p:cNvSpPr>
            <a:spLocks noChangeArrowheads="1"/>
          </p:cNvSpPr>
          <p:nvPr/>
        </p:nvSpPr>
        <p:spPr bwMode="auto">
          <a:xfrm>
            <a:off x="2209800" y="1628776"/>
            <a:ext cx="7772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lnSpc>
                <a:spcPct val="90000"/>
              </a:lnSpc>
              <a:buClrTx/>
              <a:buSzTx/>
              <a:buFontTx/>
              <a:buChar char="•"/>
            </a:pPr>
            <a:r>
              <a:rPr lang="en-US" altLang="ko-KR" sz="2400"/>
              <a:t>Hierarchical system used by AT&amp;T</a:t>
            </a:r>
          </a:p>
        </p:txBody>
      </p:sp>
      <p:sp>
        <p:nvSpPr>
          <p:cNvPr id="12" name="Slide Number Placeholder 5">
            <a:extLst>
              <a:ext uri="{FF2B5EF4-FFF2-40B4-BE49-F238E27FC236}">
                <a16:creationId xmlns:a16="http://schemas.microsoft.com/office/drawing/2014/main" id="{EBC42A4E-396D-4958-B750-8470071F3DF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C75F6A12-80B7-4CC7-8BB7-16BB92CA8672}" type="slidenum">
              <a:rPr lang="en-US" altLang="ko-KR" sz="1400">
                <a:solidFill>
                  <a:srgbClr val="262699"/>
                </a:solidFill>
              </a:rPr>
              <a:pPr algn="r" eaLnBrk="1" latinLnBrk="1" hangingPunct="1">
                <a:defRPr/>
              </a:pPr>
              <a:t>11</a:t>
            </a:fld>
            <a:endParaRPr lang="en-US" altLang="ko-KR" sz="1400">
              <a:solidFill>
                <a:srgbClr val="262699"/>
              </a:solidFill>
            </a:endParaRPr>
          </a:p>
        </p:txBody>
      </p:sp>
    </p:spTree>
    <p:extLst>
      <p:ext uri="{BB962C8B-B14F-4D97-AF65-F5344CB8AC3E}">
        <p14:creationId xmlns:p14="http://schemas.microsoft.com/office/powerpoint/2010/main" val="186836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0DCC879-77EF-4BC9-ACBF-A28EB98C235F}"/>
              </a:ext>
            </a:extLst>
          </p:cNvPr>
          <p:cNvSpPr>
            <a:spLocks noGrp="1" noChangeArrowheads="1"/>
          </p:cNvSpPr>
          <p:nvPr>
            <p:ph type="title"/>
          </p:nvPr>
        </p:nvSpPr>
        <p:spPr/>
        <p:txBody>
          <a:bodyPr/>
          <a:lstStyle/>
          <a:p>
            <a:pPr eaLnBrk="1" hangingPunct="1">
              <a:defRPr/>
            </a:pPr>
            <a:r>
              <a:rPr lang="en-US" altLang="ko-KR"/>
              <a:t>Wave Division Multiplexing</a:t>
            </a:r>
          </a:p>
        </p:txBody>
      </p:sp>
      <p:sp>
        <p:nvSpPr>
          <p:cNvPr id="17411" name="Rectangle 3">
            <a:extLst>
              <a:ext uri="{FF2B5EF4-FFF2-40B4-BE49-F238E27FC236}">
                <a16:creationId xmlns:a16="http://schemas.microsoft.com/office/drawing/2014/main" id="{E6365778-A378-48AC-B696-62C5A4C35BAB}"/>
              </a:ext>
            </a:extLst>
          </p:cNvPr>
          <p:cNvSpPr>
            <a:spLocks noGrp="1" noChangeArrowheads="1"/>
          </p:cNvSpPr>
          <p:nvPr>
            <p:ph type="body" sz="half" idx="1"/>
          </p:nvPr>
        </p:nvSpPr>
        <p:spPr/>
        <p:txBody>
          <a:bodyPr/>
          <a:lstStyle/>
          <a:p>
            <a:pPr eaLnBrk="1" hangingPunct="1">
              <a:lnSpc>
                <a:spcPct val="90000"/>
              </a:lnSpc>
            </a:pPr>
            <a:r>
              <a:rPr lang="en-US" altLang="ko-KR">
                <a:ea typeface="굴림" panose="020B0600000101010101" pitchFamily="34" charset="-127"/>
              </a:rPr>
              <a:t>Analog multiplexing technique to combine optical signals </a:t>
            </a:r>
          </a:p>
          <a:p>
            <a:pPr eaLnBrk="1" hangingPunct="1">
              <a:lnSpc>
                <a:spcPct val="90000"/>
              </a:lnSpc>
            </a:pPr>
            <a:r>
              <a:rPr lang="en-US" altLang="ko-KR">
                <a:ea typeface="굴림" panose="020B0600000101010101" pitchFamily="34" charset="-127"/>
              </a:rPr>
              <a:t>Conceptually the same as FDM</a:t>
            </a:r>
          </a:p>
          <a:p>
            <a:pPr eaLnBrk="1" hangingPunct="1">
              <a:lnSpc>
                <a:spcPct val="90000"/>
              </a:lnSpc>
            </a:pPr>
            <a:r>
              <a:rPr lang="en-US" altLang="ko-KR">
                <a:ea typeface="굴림" panose="020B0600000101010101" pitchFamily="34" charset="-127"/>
              </a:rPr>
              <a:t>Light signals transmitted through fiber optic channels</a:t>
            </a:r>
          </a:p>
          <a:p>
            <a:pPr eaLnBrk="1" hangingPunct="1">
              <a:lnSpc>
                <a:spcPct val="90000"/>
              </a:lnSpc>
            </a:pPr>
            <a:r>
              <a:rPr lang="en-US" altLang="ko-KR">
                <a:ea typeface="굴림" panose="020B0600000101010101" pitchFamily="34" charset="-127"/>
              </a:rPr>
              <a:t>Combining different signals of different frequencies (wavelengths)</a:t>
            </a:r>
          </a:p>
        </p:txBody>
      </p:sp>
      <p:pic>
        <p:nvPicPr>
          <p:cNvPr id="17412" name="Picture 8">
            <a:extLst>
              <a:ext uri="{FF2B5EF4-FFF2-40B4-BE49-F238E27FC236}">
                <a16:creationId xmlns:a16="http://schemas.microsoft.com/office/drawing/2014/main" id="{2A668A8E-ADCD-4FBD-98E3-29D511E3135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27350" y="5043489"/>
            <a:ext cx="6991350" cy="1125537"/>
          </a:xfrm>
          <a:noFill/>
        </p:spPr>
      </p:pic>
      <p:sp>
        <p:nvSpPr>
          <p:cNvPr id="12" name="Slide Number Placeholder 5">
            <a:extLst>
              <a:ext uri="{FF2B5EF4-FFF2-40B4-BE49-F238E27FC236}">
                <a16:creationId xmlns:a16="http://schemas.microsoft.com/office/drawing/2014/main" id="{482E80C7-CAEE-46A7-905E-DA8C1F2931F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75CF7235-0421-469D-BC82-530851CFB77F}" type="slidenum">
              <a:rPr lang="en-US" altLang="ko-KR" sz="1400">
                <a:solidFill>
                  <a:srgbClr val="262699"/>
                </a:solidFill>
              </a:rPr>
              <a:pPr algn="r" eaLnBrk="1" latinLnBrk="1" hangingPunct="1">
                <a:defRPr/>
              </a:pPr>
              <a:t>12</a:t>
            </a:fld>
            <a:endParaRPr lang="en-US" altLang="ko-KR" sz="1400">
              <a:solidFill>
                <a:srgbClr val="262699"/>
              </a:solidFill>
            </a:endParaRPr>
          </a:p>
        </p:txBody>
      </p:sp>
    </p:spTree>
    <p:extLst>
      <p:ext uri="{BB962C8B-B14F-4D97-AF65-F5344CB8AC3E}">
        <p14:creationId xmlns:p14="http://schemas.microsoft.com/office/powerpoint/2010/main" val="281019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5548ACD-3122-4143-8F8E-201D5BB41FDD}"/>
              </a:ext>
            </a:extLst>
          </p:cNvPr>
          <p:cNvSpPr>
            <a:spLocks noGrp="1" noChangeArrowheads="1"/>
          </p:cNvSpPr>
          <p:nvPr>
            <p:ph type="title"/>
          </p:nvPr>
        </p:nvSpPr>
        <p:spPr/>
        <p:txBody>
          <a:bodyPr/>
          <a:lstStyle/>
          <a:p>
            <a:pPr eaLnBrk="1" hangingPunct="1">
              <a:defRPr/>
            </a:pPr>
            <a:r>
              <a:rPr lang="en-US" altLang="ko-KR"/>
              <a:t>Prisms in WDM</a:t>
            </a:r>
          </a:p>
        </p:txBody>
      </p:sp>
      <p:sp>
        <p:nvSpPr>
          <p:cNvPr id="18435" name="Rectangle 3">
            <a:extLst>
              <a:ext uri="{FF2B5EF4-FFF2-40B4-BE49-F238E27FC236}">
                <a16:creationId xmlns:a16="http://schemas.microsoft.com/office/drawing/2014/main" id="{9AFE6643-E382-436B-9742-81CEBE84D134}"/>
              </a:ext>
            </a:extLst>
          </p:cNvPr>
          <p:cNvSpPr>
            <a:spLocks noGrp="1" noChangeArrowheads="1"/>
          </p:cNvSpPr>
          <p:nvPr>
            <p:ph type="body" sz="half" idx="1"/>
          </p:nvPr>
        </p:nvSpPr>
        <p:spPr>
          <a:xfrm>
            <a:off x="2209800" y="1628776"/>
            <a:ext cx="7772400" cy="1681163"/>
          </a:xfrm>
        </p:spPr>
        <p:txBody>
          <a:bodyPr>
            <a:normAutofit lnSpcReduction="10000"/>
          </a:bodyPr>
          <a:lstStyle/>
          <a:p>
            <a:pPr eaLnBrk="1" hangingPunct="1"/>
            <a:r>
              <a:rPr lang="en-US" altLang="ko-KR">
                <a:ea typeface="굴림" panose="020B0600000101010101" pitchFamily="34" charset="-127"/>
              </a:rPr>
              <a:t>Combining and splitting of light sources are easily handled by a </a:t>
            </a:r>
            <a:r>
              <a:rPr lang="en-US" altLang="ko-KR" b="1" i="1">
                <a:ea typeface="굴림" panose="020B0600000101010101" pitchFamily="34" charset="-127"/>
              </a:rPr>
              <a:t>prism</a:t>
            </a:r>
          </a:p>
          <a:p>
            <a:pPr eaLnBrk="1" hangingPunct="1"/>
            <a:r>
              <a:rPr lang="en-US" altLang="ko-KR">
                <a:ea typeface="굴림" panose="020B0600000101010101" pitchFamily="34" charset="-127"/>
              </a:rPr>
              <a:t>Prism bends a light beam based on the incidence angle and the frequency</a:t>
            </a:r>
          </a:p>
        </p:txBody>
      </p:sp>
      <p:pic>
        <p:nvPicPr>
          <p:cNvPr id="18436" name="Picture 8">
            <a:extLst>
              <a:ext uri="{FF2B5EF4-FFF2-40B4-BE49-F238E27FC236}">
                <a16:creationId xmlns:a16="http://schemas.microsoft.com/office/drawing/2014/main" id="{1A2EA4FF-D0B1-484C-92A4-EDEFC9611F5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70163" y="3860801"/>
            <a:ext cx="7054850" cy="1630363"/>
          </a:xfrm>
          <a:noFill/>
        </p:spPr>
      </p:pic>
      <p:sp>
        <p:nvSpPr>
          <p:cNvPr id="12" name="Slide Number Placeholder 5">
            <a:extLst>
              <a:ext uri="{FF2B5EF4-FFF2-40B4-BE49-F238E27FC236}">
                <a16:creationId xmlns:a16="http://schemas.microsoft.com/office/drawing/2014/main" id="{093A3115-C7F9-4E22-972A-5ACFD1FDCF90}"/>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87A5E090-5559-486C-B028-F2FECC45E64D}" type="slidenum">
              <a:rPr lang="en-US" altLang="ko-KR" sz="1400">
                <a:solidFill>
                  <a:srgbClr val="262699"/>
                </a:solidFill>
              </a:rPr>
              <a:pPr algn="r" eaLnBrk="1" latinLnBrk="1" hangingPunct="1">
                <a:defRPr/>
              </a:pPr>
              <a:t>13</a:t>
            </a:fld>
            <a:endParaRPr lang="en-US" altLang="ko-KR" sz="1400">
              <a:solidFill>
                <a:srgbClr val="262699"/>
              </a:solidFill>
            </a:endParaRPr>
          </a:p>
        </p:txBody>
      </p:sp>
    </p:spTree>
    <p:extLst>
      <p:ext uri="{BB962C8B-B14F-4D97-AF65-F5344CB8AC3E}">
        <p14:creationId xmlns:p14="http://schemas.microsoft.com/office/powerpoint/2010/main" val="184748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6C7B212-E477-4003-B23D-4C3A9BE0B8F8}"/>
              </a:ext>
            </a:extLst>
          </p:cNvPr>
          <p:cNvSpPr>
            <a:spLocks noGrp="1" noChangeArrowheads="1"/>
          </p:cNvSpPr>
          <p:nvPr>
            <p:ph type="title"/>
          </p:nvPr>
        </p:nvSpPr>
        <p:spPr/>
        <p:txBody>
          <a:bodyPr/>
          <a:lstStyle/>
          <a:p>
            <a:pPr eaLnBrk="1" hangingPunct="1">
              <a:defRPr/>
            </a:pPr>
            <a:r>
              <a:rPr lang="en-US" altLang="ko-KR"/>
              <a:t>Time Division Multiplexing</a:t>
            </a:r>
          </a:p>
        </p:txBody>
      </p:sp>
      <p:sp>
        <p:nvSpPr>
          <p:cNvPr id="19459" name="Rectangle 3">
            <a:extLst>
              <a:ext uri="{FF2B5EF4-FFF2-40B4-BE49-F238E27FC236}">
                <a16:creationId xmlns:a16="http://schemas.microsoft.com/office/drawing/2014/main" id="{21830410-25BA-4413-B47C-B4EEAFAAE76A}"/>
              </a:ext>
            </a:extLst>
          </p:cNvPr>
          <p:cNvSpPr>
            <a:spLocks noGrp="1" noChangeArrowheads="1"/>
          </p:cNvSpPr>
          <p:nvPr>
            <p:ph type="body" sz="half" idx="1"/>
          </p:nvPr>
        </p:nvSpPr>
        <p:spPr>
          <a:xfrm>
            <a:off x="2209800" y="1628776"/>
            <a:ext cx="7772400" cy="600075"/>
          </a:xfrm>
        </p:spPr>
        <p:txBody>
          <a:bodyPr/>
          <a:lstStyle/>
          <a:p>
            <a:pPr eaLnBrk="1" hangingPunct="1">
              <a:lnSpc>
                <a:spcPct val="80000"/>
              </a:lnSpc>
            </a:pPr>
            <a:r>
              <a:rPr lang="en-US" altLang="ko-KR" sz="2000">
                <a:ea typeface="굴림" panose="020B0600000101010101" pitchFamily="34" charset="-127"/>
              </a:rPr>
              <a:t>Digital multiplexing technique for combining several low-rate channels into one high-rate one</a:t>
            </a:r>
          </a:p>
        </p:txBody>
      </p:sp>
      <p:pic>
        <p:nvPicPr>
          <p:cNvPr id="19460" name="Picture 8">
            <a:extLst>
              <a:ext uri="{FF2B5EF4-FFF2-40B4-BE49-F238E27FC236}">
                <a16:creationId xmlns:a16="http://schemas.microsoft.com/office/drawing/2014/main" id="{E300709C-2608-46E5-955C-7DFF2ADBC3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143250" y="2997201"/>
            <a:ext cx="5905500" cy="2246313"/>
          </a:xfrm>
          <a:noFill/>
        </p:spPr>
      </p:pic>
      <p:sp>
        <p:nvSpPr>
          <p:cNvPr id="12" name="Slide Number Placeholder 5">
            <a:extLst>
              <a:ext uri="{FF2B5EF4-FFF2-40B4-BE49-F238E27FC236}">
                <a16:creationId xmlns:a16="http://schemas.microsoft.com/office/drawing/2014/main" id="{EEF587A9-E2E7-4008-AD86-B4C0AF911B95}"/>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F9042186-8B7B-443C-ADD3-37871BED9830}" type="slidenum">
              <a:rPr lang="en-US" altLang="ko-KR" sz="1400">
                <a:solidFill>
                  <a:srgbClr val="262699"/>
                </a:solidFill>
              </a:rPr>
              <a:pPr algn="r" eaLnBrk="1" latinLnBrk="1" hangingPunct="1">
                <a:defRPr/>
              </a:pPr>
              <a:t>14</a:t>
            </a:fld>
            <a:endParaRPr lang="en-US" altLang="ko-KR" sz="1400">
              <a:solidFill>
                <a:srgbClr val="262699"/>
              </a:solidFill>
            </a:endParaRPr>
          </a:p>
        </p:txBody>
      </p:sp>
    </p:spTree>
    <p:extLst>
      <p:ext uri="{BB962C8B-B14F-4D97-AF65-F5344CB8AC3E}">
        <p14:creationId xmlns:p14="http://schemas.microsoft.com/office/powerpoint/2010/main" val="337554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0" name="Rectangle 6">
            <a:extLst>
              <a:ext uri="{FF2B5EF4-FFF2-40B4-BE49-F238E27FC236}">
                <a16:creationId xmlns:a16="http://schemas.microsoft.com/office/drawing/2014/main" id="{A52C3FB4-1DDD-4760-8775-7C526D0AE2A7}"/>
              </a:ext>
            </a:extLst>
          </p:cNvPr>
          <p:cNvSpPr>
            <a:spLocks noGrp="1" noChangeArrowheads="1"/>
          </p:cNvSpPr>
          <p:nvPr>
            <p:ph type="title"/>
          </p:nvPr>
        </p:nvSpPr>
        <p:spPr/>
        <p:txBody>
          <a:bodyPr/>
          <a:lstStyle/>
          <a:p>
            <a:pPr eaLnBrk="1" hangingPunct="1">
              <a:defRPr/>
            </a:pPr>
            <a:r>
              <a:rPr lang="en-US" altLang="ko-KR"/>
              <a:t>TDM: Time Slots and Frames</a:t>
            </a:r>
          </a:p>
        </p:txBody>
      </p:sp>
      <p:pic>
        <p:nvPicPr>
          <p:cNvPr id="20483" name="Picture 9">
            <a:extLst>
              <a:ext uri="{FF2B5EF4-FFF2-40B4-BE49-F238E27FC236}">
                <a16:creationId xmlns:a16="http://schemas.microsoft.com/office/drawing/2014/main" id="{94A44397-D769-4E71-A6F4-67827E112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2590800"/>
            <a:ext cx="7772400" cy="2895600"/>
          </a:xfrm>
          <a:noFill/>
        </p:spPr>
      </p:pic>
      <p:sp>
        <p:nvSpPr>
          <p:cNvPr id="20484" name="Rectangle 10">
            <a:extLst>
              <a:ext uri="{FF2B5EF4-FFF2-40B4-BE49-F238E27FC236}">
                <a16:creationId xmlns:a16="http://schemas.microsoft.com/office/drawing/2014/main" id="{76FA1295-2ED8-42D2-82DD-FEFF5C78E7E4}"/>
              </a:ext>
            </a:extLst>
          </p:cNvPr>
          <p:cNvSpPr>
            <a:spLocks noChangeArrowheads="1"/>
          </p:cNvSpPr>
          <p:nvPr/>
        </p:nvSpPr>
        <p:spPr bwMode="auto">
          <a:xfrm>
            <a:off x="2209800" y="1628776"/>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lnSpc>
                <a:spcPct val="80000"/>
              </a:lnSpc>
              <a:buClrTx/>
              <a:buSzTx/>
              <a:buFontTx/>
              <a:buChar char="•"/>
            </a:pPr>
            <a:r>
              <a:rPr lang="en-US" altLang="ko-KR" sz="2000"/>
              <a:t>In synchronous TDM, the data rate of the link is </a:t>
            </a:r>
            <a:r>
              <a:rPr lang="en-US" altLang="ko-KR" sz="2000" i="1"/>
              <a:t>n</a:t>
            </a:r>
            <a:r>
              <a:rPr lang="en-US" altLang="ko-KR" sz="2000"/>
              <a:t> times faster, and the unit duration is </a:t>
            </a:r>
            <a:r>
              <a:rPr lang="en-US" altLang="ko-KR" sz="2000" i="1"/>
              <a:t>n</a:t>
            </a:r>
            <a:r>
              <a:rPr lang="en-US" altLang="ko-KR" sz="2000"/>
              <a:t> times shorter</a:t>
            </a:r>
          </a:p>
        </p:txBody>
      </p:sp>
      <p:sp>
        <p:nvSpPr>
          <p:cNvPr id="12" name="Slide Number Placeholder 5">
            <a:extLst>
              <a:ext uri="{FF2B5EF4-FFF2-40B4-BE49-F238E27FC236}">
                <a16:creationId xmlns:a16="http://schemas.microsoft.com/office/drawing/2014/main" id="{2AE57883-86F4-4F50-AF18-C56B7FD22E7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907BD267-1255-4262-9EB2-15D591220A35}" type="slidenum">
              <a:rPr lang="en-US" altLang="ko-KR" sz="1400">
                <a:solidFill>
                  <a:srgbClr val="262699"/>
                </a:solidFill>
              </a:rPr>
              <a:pPr algn="r" eaLnBrk="1" latinLnBrk="1" hangingPunct="1">
                <a:defRPr/>
              </a:pPr>
              <a:t>15</a:t>
            </a:fld>
            <a:endParaRPr lang="en-US" altLang="ko-KR" sz="1400">
              <a:solidFill>
                <a:srgbClr val="262699"/>
              </a:solidFill>
            </a:endParaRPr>
          </a:p>
        </p:txBody>
      </p:sp>
    </p:spTree>
    <p:extLst>
      <p:ext uri="{BB962C8B-B14F-4D97-AF65-F5344CB8AC3E}">
        <p14:creationId xmlns:p14="http://schemas.microsoft.com/office/powerpoint/2010/main" val="156262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F80DDA88-AB7A-44B0-9B8F-E913B08B4B14}"/>
              </a:ext>
            </a:extLst>
          </p:cNvPr>
          <p:cNvSpPr>
            <a:spLocks noGrp="1" noChangeArrowheads="1"/>
          </p:cNvSpPr>
          <p:nvPr>
            <p:ph type="title"/>
          </p:nvPr>
        </p:nvSpPr>
        <p:spPr/>
        <p:txBody>
          <a:bodyPr/>
          <a:lstStyle/>
          <a:p>
            <a:pPr eaLnBrk="1" hangingPunct="1">
              <a:defRPr/>
            </a:pPr>
            <a:r>
              <a:rPr lang="en-US" altLang="ko-KR"/>
              <a:t>TDM: Example 1</a:t>
            </a:r>
          </a:p>
        </p:txBody>
      </p:sp>
      <p:sp>
        <p:nvSpPr>
          <p:cNvPr id="21507" name="Rectangle 3">
            <a:extLst>
              <a:ext uri="{FF2B5EF4-FFF2-40B4-BE49-F238E27FC236}">
                <a16:creationId xmlns:a16="http://schemas.microsoft.com/office/drawing/2014/main" id="{BBBC9011-0716-4450-B477-D2AFC27E7E07}"/>
              </a:ext>
            </a:extLst>
          </p:cNvPr>
          <p:cNvSpPr>
            <a:spLocks noGrp="1" noChangeArrowheads="1"/>
          </p:cNvSpPr>
          <p:nvPr>
            <p:ph idx="1"/>
          </p:nvPr>
        </p:nvSpPr>
        <p:spPr/>
        <p:txBody>
          <a:bodyPr/>
          <a:lstStyle/>
          <a:p>
            <a:pPr eaLnBrk="1" hangingPunct="1"/>
            <a:r>
              <a:rPr lang="en-US" altLang="ko-KR">
                <a:ea typeface="굴림" panose="020B0600000101010101" pitchFamily="34" charset="-127"/>
              </a:rPr>
              <a:t>Four 1-Kbps connections are multiplexed together. A unit is 1 bit. Find (a) the duration of 1 bit before multiplexing, (b) the transmission rate of the link, (c) the duration of a time slot, and (d) the duration of a frame?</a:t>
            </a:r>
          </a:p>
          <a:p>
            <a:pPr eaLnBrk="1" hangingPunct="1"/>
            <a:endParaRPr lang="en-US" altLang="ko-KR" sz="1800">
              <a:ea typeface="굴림" panose="020B0600000101010101" pitchFamily="34" charset="-127"/>
            </a:endParaRPr>
          </a:p>
          <a:p>
            <a:pPr eaLnBrk="1" hangingPunct="1">
              <a:buFontTx/>
              <a:buNone/>
            </a:pPr>
            <a:r>
              <a:rPr lang="en-US" altLang="ko-KR" sz="1800" i="1">
                <a:ea typeface="굴림" panose="020B0600000101010101" pitchFamily="34" charset="-127"/>
              </a:rPr>
              <a:t>	a) The duration of 1 bit is 1/1 Kbps, or 0.001 s (1 ms).</a:t>
            </a:r>
          </a:p>
          <a:p>
            <a:pPr eaLnBrk="1" hangingPunct="1">
              <a:buFontTx/>
              <a:buNone/>
            </a:pPr>
            <a:r>
              <a:rPr lang="en-US" altLang="ko-KR" sz="1800" i="1">
                <a:ea typeface="굴림" panose="020B0600000101010101" pitchFamily="34" charset="-127"/>
              </a:rPr>
              <a:t>	b) The rate of the link is 4 Kbps.</a:t>
            </a:r>
          </a:p>
          <a:p>
            <a:pPr eaLnBrk="1" hangingPunct="1">
              <a:buFontTx/>
              <a:buNone/>
            </a:pPr>
            <a:r>
              <a:rPr lang="en-US" altLang="ko-KR" sz="1800" i="1">
                <a:ea typeface="굴림" panose="020B0600000101010101" pitchFamily="34" charset="-127"/>
              </a:rPr>
              <a:t>	c) The duration of each time slot 1/4 ms or 250 </a:t>
            </a:r>
            <a:r>
              <a:rPr lang="en-US" altLang="ko-KR" sz="1800" b="1" i="1">
                <a:ea typeface="굴림" panose="020B0600000101010101" pitchFamily="34" charset="-127"/>
              </a:rPr>
              <a:t>μ</a:t>
            </a:r>
            <a:r>
              <a:rPr lang="en-US" altLang="ko-KR" sz="1800" i="1">
                <a:ea typeface="굴림" panose="020B0600000101010101" pitchFamily="34" charset="-127"/>
              </a:rPr>
              <a:t>s. </a:t>
            </a:r>
          </a:p>
          <a:p>
            <a:pPr eaLnBrk="1" hangingPunct="1">
              <a:buFontTx/>
              <a:buNone/>
            </a:pPr>
            <a:r>
              <a:rPr lang="en-US" altLang="ko-KR" sz="1800" i="1">
                <a:ea typeface="굴림" panose="020B0600000101010101" pitchFamily="34" charset="-127"/>
              </a:rPr>
              <a:t>	d) The duration of a frame 1 ms.</a:t>
            </a:r>
            <a:r>
              <a:rPr lang="en-US" altLang="ko-KR" sz="1800" b="1">
                <a:solidFill>
                  <a:schemeClr val="bg2"/>
                </a:solidFill>
                <a:ea typeface="굴림" panose="020B0600000101010101" pitchFamily="34" charset="-127"/>
              </a:rPr>
              <a:t> </a:t>
            </a:r>
          </a:p>
        </p:txBody>
      </p:sp>
      <p:sp>
        <p:nvSpPr>
          <p:cNvPr id="11" name="Slide Number Placeholder 5">
            <a:extLst>
              <a:ext uri="{FF2B5EF4-FFF2-40B4-BE49-F238E27FC236}">
                <a16:creationId xmlns:a16="http://schemas.microsoft.com/office/drawing/2014/main" id="{761EA63E-0E01-4E42-8F53-ADF584748B5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2D605F24-048E-445A-8770-D661A619C7D9}" type="slidenum">
              <a:rPr lang="en-US" altLang="ko-KR" sz="1400">
                <a:solidFill>
                  <a:srgbClr val="262699"/>
                </a:solidFill>
              </a:rPr>
              <a:pPr algn="r" eaLnBrk="1" latinLnBrk="1" hangingPunct="1">
                <a:defRPr/>
              </a:pPr>
              <a:t>16</a:t>
            </a:fld>
            <a:endParaRPr lang="en-US" altLang="ko-KR" sz="1400">
              <a:solidFill>
                <a:srgbClr val="262699"/>
              </a:solidFill>
            </a:endParaRPr>
          </a:p>
        </p:txBody>
      </p:sp>
    </p:spTree>
    <p:extLst>
      <p:ext uri="{BB962C8B-B14F-4D97-AF65-F5344CB8AC3E}">
        <p14:creationId xmlns:p14="http://schemas.microsoft.com/office/powerpoint/2010/main" val="26325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4">
            <a:extLst>
              <a:ext uri="{FF2B5EF4-FFF2-40B4-BE49-F238E27FC236}">
                <a16:creationId xmlns:a16="http://schemas.microsoft.com/office/drawing/2014/main" id="{BCBCB8EC-B467-4E6A-A2DD-C1AD93DCB2F9}"/>
              </a:ext>
            </a:extLst>
          </p:cNvPr>
          <p:cNvSpPr>
            <a:spLocks noGrp="1" noChangeArrowheads="1"/>
          </p:cNvSpPr>
          <p:nvPr>
            <p:ph type="title"/>
          </p:nvPr>
        </p:nvSpPr>
        <p:spPr/>
        <p:txBody>
          <a:bodyPr/>
          <a:lstStyle/>
          <a:p>
            <a:pPr eaLnBrk="1" hangingPunct="1">
              <a:defRPr/>
            </a:pPr>
            <a:r>
              <a:rPr lang="en-US" altLang="ko-KR"/>
              <a:t>Interleaving</a:t>
            </a:r>
          </a:p>
        </p:txBody>
      </p:sp>
      <p:pic>
        <p:nvPicPr>
          <p:cNvPr id="22531" name="Picture 9">
            <a:extLst>
              <a:ext uri="{FF2B5EF4-FFF2-40B4-BE49-F238E27FC236}">
                <a16:creationId xmlns:a16="http://schemas.microsoft.com/office/drawing/2014/main" id="{3368FF00-A839-4061-B3B0-49CDC6125B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2965450"/>
            <a:ext cx="7772400" cy="2146300"/>
          </a:xfrm>
          <a:noFill/>
        </p:spPr>
      </p:pic>
      <p:sp>
        <p:nvSpPr>
          <p:cNvPr id="22532" name="Rectangle 7">
            <a:extLst>
              <a:ext uri="{FF2B5EF4-FFF2-40B4-BE49-F238E27FC236}">
                <a16:creationId xmlns:a16="http://schemas.microsoft.com/office/drawing/2014/main" id="{7078B200-59D7-4457-AED9-360091CA729E}"/>
              </a:ext>
            </a:extLst>
          </p:cNvPr>
          <p:cNvSpPr>
            <a:spLocks noChangeArrowheads="1"/>
          </p:cNvSpPr>
          <p:nvPr/>
        </p:nvSpPr>
        <p:spPr bwMode="auto">
          <a:xfrm>
            <a:off x="2209800" y="1638300"/>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2000"/>
              <a:t>Interleaving can be done by bit, by byte, or by any other data unit</a:t>
            </a:r>
          </a:p>
          <a:p>
            <a:pPr eaLnBrk="1" latinLnBrk="1" hangingPunct="1">
              <a:buClrTx/>
              <a:buSzTx/>
              <a:buFontTx/>
              <a:buChar char="•"/>
            </a:pPr>
            <a:r>
              <a:rPr lang="en-US" altLang="ko-KR" sz="2000"/>
              <a:t>The interleaved unit is of the same size in a given system</a:t>
            </a:r>
          </a:p>
        </p:txBody>
      </p:sp>
      <p:sp>
        <p:nvSpPr>
          <p:cNvPr id="12" name="Slide Number Placeholder 5">
            <a:extLst>
              <a:ext uri="{FF2B5EF4-FFF2-40B4-BE49-F238E27FC236}">
                <a16:creationId xmlns:a16="http://schemas.microsoft.com/office/drawing/2014/main" id="{A280C2B1-6F28-423E-AE52-33C57267808D}"/>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2286A51C-11A9-493D-B1E0-DF9596F4EC8D}" type="slidenum">
              <a:rPr lang="en-US" altLang="ko-KR" sz="1400">
                <a:solidFill>
                  <a:srgbClr val="262699"/>
                </a:solidFill>
              </a:rPr>
              <a:pPr algn="r" eaLnBrk="1" latinLnBrk="1" hangingPunct="1">
                <a:defRPr/>
              </a:pPr>
              <a:t>17</a:t>
            </a:fld>
            <a:endParaRPr lang="en-US" altLang="ko-KR" sz="1400">
              <a:solidFill>
                <a:srgbClr val="262699"/>
              </a:solidFill>
            </a:endParaRPr>
          </a:p>
        </p:txBody>
      </p:sp>
    </p:spTree>
    <p:extLst>
      <p:ext uri="{BB962C8B-B14F-4D97-AF65-F5344CB8AC3E}">
        <p14:creationId xmlns:p14="http://schemas.microsoft.com/office/powerpoint/2010/main" val="39736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a:extLst>
              <a:ext uri="{FF2B5EF4-FFF2-40B4-BE49-F238E27FC236}">
                <a16:creationId xmlns:a16="http://schemas.microsoft.com/office/drawing/2014/main" id="{1DDF8078-87B7-4128-A17D-928102338BDC}"/>
              </a:ext>
            </a:extLst>
          </p:cNvPr>
          <p:cNvSpPr>
            <a:spLocks noGrp="1" noChangeArrowheads="1"/>
          </p:cNvSpPr>
          <p:nvPr>
            <p:ph type="title"/>
          </p:nvPr>
        </p:nvSpPr>
        <p:spPr/>
        <p:txBody>
          <a:bodyPr/>
          <a:lstStyle/>
          <a:p>
            <a:pPr eaLnBrk="1" hangingPunct="1">
              <a:defRPr/>
            </a:pPr>
            <a:r>
              <a:rPr lang="en-US" altLang="ko-KR"/>
              <a:t>TDM: Example 2</a:t>
            </a:r>
          </a:p>
        </p:txBody>
      </p:sp>
      <p:pic>
        <p:nvPicPr>
          <p:cNvPr id="23555" name="Picture 8">
            <a:extLst>
              <a:ext uri="{FF2B5EF4-FFF2-40B4-BE49-F238E27FC236}">
                <a16:creationId xmlns:a16="http://schemas.microsoft.com/office/drawing/2014/main" id="{3E5C29BB-1D55-4773-8ED1-731D602C30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1088" y="2492375"/>
            <a:ext cx="7415212" cy="2039938"/>
          </a:xfrm>
          <a:noFill/>
        </p:spPr>
      </p:pic>
      <p:sp>
        <p:nvSpPr>
          <p:cNvPr id="11" name="Slide Number Placeholder 5">
            <a:extLst>
              <a:ext uri="{FF2B5EF4-FFF2-40B4-BE49-F238E27FC236}">
                <a16:creationId xmlns:a16="http://schemas.microsoft.com/office/drawing/2014/main" id="{E2E8052C-4B12-40A8-8AB6-322AD833D612}"/>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CBC43107-1B2E-4DD9-951E-357B54358968}" type="slidenum">
              <a:rPr lang="en-US" altLang="ko-KR" sz="1400">
                <a:solidFill>
                  <a:srgbClr val="262699"/>
                </a:solidFill>
              </a:rPr>
              <a:pPr algn="r" eaLnBrk="1" latinLnBrk="1" hangingPunct="1">
                <a:defRPr/>
              </a:pPr>
              <a:t>18</a:t>
            </a:fld>
            <a:endParaRPr lang="en-US" altLang="ko-KR" sz="1400">
              <a:solidFill>
                <a:srgbClr val="262699"/>
              </a:solidFill>
            </a:endParaRPr>
          </a:p>
        </p:txBody>
      </p:sp>
    </p:spTree>
    <p:extLst>
      <p:ext uri="{BB962C8B-B14F-4D97-AF65-F5344CB8AC3E}">
        <p14:creationId xmlns:p14="http://schemas.microsoft.com/office/powerpoint/2010/main" val="235845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a:extLst>
              <a:ext uri="{FF2B5EF4-FFF2-40B4-BE49-F238E27FC236}">
                <a16:creationId xmlns:a16="http://schemas.microsoft.com/office/drawing/2014/main" id="{719BB120-BDD6-4A65-9C46-77F41A919165}"/>
              </a:ext>
            </a:extLst>
          </p:cNvPr>
          <p:cNvSpPr>
            <a:spLocks noGrp="1" noChangeArrowheads="1"/>
          </p:cNvSpPr>
          <p:nvPr>
            <p:ph type="title"/>
          </p:nvPr>
        </p:nvSpPr>
        <p:spPr/>
        <p:txBody>
          <a:bodyPr/>
          <a:lstStyle/>
          <a:p>
            <a:pPr eaLnBrk="1" hangingPunct="1">
              <a:defRPr/>
            </a:pPr>
            <a:r>
              <a:rPr lang="en-US" altLang="ko-KR"/>
              <a:t>TDM: Example 3</a:t>
            </a:r>
          </a:p>
        </p:txBody>
      </p:sp>
      <p:pic>
        <p:nvPicPr>
          <p:cNvPr id="24579" name="Picture 8">
            <a:extLst>
              <a:ext uri="{FF2B5EF4-FFF2-40B4-BE49-F238E27FC236}">
                <a16:creationId xmlns:a16="http://schemas.microsoft.com/office/drawing/2014/main" id="{05F01428-EF1F-4FFC-B978-35A816F05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25700" y="2636839"/>
            <a:ext cx="7342188" cy="1857375"/>
          </a:xfrm>
          <a:noFill/>
        </p:spPr>
      </p:pic>
      <p:sp>
        <p:nvSpPr>
          <p:cNvPr id="11" name="Slide Number Placeholder 5">
            <a:extLst>
              <a:ext uri="{FF2B5EF4-FFF2-40B4-BE49-F238E27FC236}">
                <a16:creationId xmlns:a16="http://schemas.microsoft.com/office/drawing/2014/main" id="{01209EB7-158C-4F6C-A372-4068AE57C2B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17FA90D8-868B-4DE8-A92C-B1991D497570}" type="slidenum">
              <a:rPr lang="en-US" altLang="ko-KR" sz="1400">
                <a:solidFill>
                  <a:srgbClr val="262699"/>
                </a:solidFill>
              </a:rPr>
              <a:pPr algn="r" eaLnBrk="1" latinLnBrk="1" hangingPunct="1">
                <a:defRPr/>
              </a:pPr>
              <a:t>19</a:t>
            </a:fld>
            <a:endParaRPr lang="en-US" altLang="ko-KR" sz="1400">
              <a:solidFill>
                <a:srgbClr val="262699"/>
              </a:solidFill>
            </a:endParaRPr>
          </a:p>
        </p:txBody>
      </p:sp>
    </p:spTree>
    <p:extLst>
      <p:ext uri="{BB962C8B-B14F-4D97-AF65-F5344CB8AC3E}">
        <p14:creationId xmlns:p14="http://schemas.microsoft.com/office/powerpoint/2010/main" val="206715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CAF6E5CB-61D9-43AC-977A-EBB43D69E352}"/>
              </a:ext>
            </a:extLst>
          </p:cNvPr>
          <p:cNvSpPr>
            <a:spLocks noGrp="1" noChangeArrowheads="1"/>
          </p:cNvSpPr>
          <p:nvPr>
            <p:ph type="title"/>
          </p:nvPr>
        </p:nvSpPr>
        <p:spPr/>
        <p:txBody>
          <a:bodyPr/>
          <a:lstStyle/>
          <a:p>
            <a:pPr eaLnBrk="1" hangingPunct="1">
              <a:defRPr/>
            </a:pPr>
            <a:r>
              <a:rPr lang="en-US" altLang="ko-KR"/>
              <a:t>Bandwidth Utilization</a:t>
            </a:r>
          </a:p>
        </p:txBody>
      </p:sp>
      <p:sp>
        <p:nvSpPr>
          <p:cNvPr id="7171" name="Rectangle 3">
            <a:extLst>
              <a:ext uri="{FF2B5EF4-FFF2-40B4-BE49-F238E27FC236}">
                <a16:creationId xmlns:a16="http://schemas.microsoft.com/office/drawing/2014/main" id="{37885F51-3D06-4175-8ACB-B762791C1D70}"/>
              </a:ext>
            </a:extLst>
          </p:cNvPr>
          <p:cNvSpPr>
            <a:spLocks noGrp="1" noChangeArrowheads="1"/>
          </p:cNvSpPr>
          <p:nvPr>
            <p:ph type="body" sz="half" idx="1"/>
          </p:nvPr>
        </p:nvSpPr>
        <p:spPr>
          <a:xfrm>
            <a:off x="2452688" y="1628776"/>
            <a:ext cx="7529512" cy="4371975"/>
          </a:xfrm>
        </p:spPr>
        <p:txBody>
          <a:bodyPr/>
          <a:lstStyle/>
          <a:p>
            <a:pPr algn="just" eaLnBrk="1" hangingPunct="1"/>
            <a:r>
              <a:rPr lang="en-US" altLang="ko-KR" sz="2400">
                <a:ea typeface="굴림" panose="020B0600000101010101" pitchFamily="34" charset="-127"/>
              </a:rPr>
              <a:t>Bandwidth utilization is the wise use of available bandwidth to achieve specific goals.</a:t>
            </a:r>
          </a:p>
          <a:p>
            <a:pPr algn="just" eaLnBrk="1" hangingPunct="1"/>
            <a:r>
              <a:rPr lang="en-US" altLang="ko-KR" sz="2400">
                <a:ea typeface="굴림" panose="020B0600000101010101" pitchFamily="34" charset="-127"/>
              </a:rPr>
              <a:t>Two categories: multiplexing and spreading</a:t>
            </a:r>
          </a:p>
          <a:p>
            <a:pPr algn="just" eaLnBrk="1" hangingPunct="1"/>
            <a:r>
              <a:rPr lang="en-US" altLang="ko-KR" sz="2400">
                <a:ea typeface="굴림" panose="020B0600000101010101" pitchFamily="34" charset="-127"/>
              </a:rPr>
              <a:t>Efficiency can be achieved by multiplexing</a:t>
            </a:r>
          </a:p>
          <a:p>
            <a:pPr algn="just" eaLnBrk="1" hangingPunct="1"/>
            <a:r>
              <a:rPr lang="en-US" altLang="ko-KR" sz="2400">
                <a:ea typeface="굴림" panose="020B0600000101010101" pitchFamily="34" charset="-127"/>
              </a:rPr>
              <a:t>Privacy and anti-jamming can be achieved by spreading.</a:t>
            </a:r>
          </a:p>
        </p:txBody>
      </p:sp>
      <p:sp>
        <p:nvSpPr>
          <p:cNvPr id="11" name="Slide Number Placeholder 5">
            <a:extLst>
              <a:ext uri="{FF2B5EF4-FFF2-40B4-BE49-F238E27FC236}">
                <a16:creationId xmlns:a16="http://schemas.microsoft.com/office/drawing/2014/main" id="{6309AC61-A05B-4490-931F-55FA5C12F9B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2FE57FBF-1F7D-4B66-A929-53CFF00FC8BA}" type="slidenum">
              <a:rPr lang="en-US" altLang="ko-KR" sz="1400">
                <a:solidFill>
                  <a:srgbClr val="262699"/>
                </a:solidFill>
              </a:rPr>
              <a:pPr algn="r" eaLnBrk="1" latinLnBrk="1" hangingPunct="1">
                <a:defRPr/>
              </a:pPr>
              <a:t>2</a:t>
            </a:fld>
            <a:endParaRPr lang="en-US" altLang="ko-KR" sz="1400">
              <a:solidFill>
                <a:srgbClr val="262699"/>
              </a:solidFill>
            </a:endParaRPr>
          </a:p>
        </p:txBody>
      </p:sp>
    </p:spTree>
    <p:extLst>
      <p:ext uri="{BB962C8B-B14F-4D97-AF65-F5344CB8AC3E}">
        <p14:creationId xmlns:p14="http://schemas.microsoft.com/office/powerpoint/2010/main" val="3750999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426E5333-ECB7-4C6B-86AD-9DB6BB24CE82}"/>
              </a:ext>
            </a:extLst>
          </p:cNvPr>
          <p:cNvSpPr>
            <a:spLocks noGrp="1" noChangeArrowheads="1"/>
          </p:cNvSpPr>
          <p:nvPr>
            <p:ph type="title"/>
          </p:nvPr>
        </p:nvSpPr>
        <p:spPr/>
        <p:txBody>
          <a:bodyPr/>
          <a:lstStyle/>
          <a:p>
            <a:pPr eaLnBrk="1" hangingPunct="1">
              <a:defRPr/>
            </a:pPr>
            <a:r>
              <a:rPr lang="en-US" altLang="ko-KR"/>
              <a:t>Empty Slots</a:t>
            </a:r>
          </a:p>
        </p:txBody>
      </p:sp>
      <p:pic>
        <p:nvPicPr>
          <p:cNvPr id="25603" name="Picture 5">
            <a:extLst>
              <a:ext uri="{FF2B5EF4-FFF2-40B4-BE49-F238E27FC236}">
                <a16:creationId xmlns:a16="http://schemas.microsoft.com/office/drawing/2014/main" id="{90F22A1A-3FF8-475A-AAE0-354F481DD8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2935289"/>
            <a:ext cx="7772400" cy="2206625"/>
          </a:xfrm>
          <a:noFill/>
        </p:spPr>
      </p:pic>
      <p:sp>
        <p:nvSpPr>
          <p:cNvPr id="25604" name="Rectangle 6">
            <a:extLst>
              <a:ext uri="{FF2B5EF4-FFF2-40B4-BE49-F238E27FC236}">
                <a16:creationId xmlns:a16="http://schemas.microsoft.com/office/drawing/2014/main" id="{96456A23-C6FE-4E3C-8C19-C93E94C393DA}"/>
              </a:ext>
            </a:extLst>
          </p:cNvPr>
          <p:cNvSpPr>
            <a:spLocks noChangeArrowheads="1"/>
          </p:cNvSpPr>
          <p:nvPr/>
        </p:nvSpPr>
        <p:spPr bwMode="auto">
          <a:xfrm>
            <a:off x="2209800" y="1638300"/>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2000"/>
              <a:t>Synchronous TDM is not efficient in many cases</a:t>
            </a:r>
          </a:p>
          <a:p>
            <a:pPr eaLnBrk="1" latinLnBrk="1" hangingPunct="1">
              <a:buClrTx/>
              <a:buSzTx/>
              <a:buFontTx/>
              <a:buChar char="•"/>
            </a:pPr>
            <a:r>
              <a:rPr lang="en-US" altLang="ko-KR" sz="2000"/>
              <a:t>Statistical TDM can improve the efficiency by removing the empty slot from the frame</a:t>
            </a:r>
          </a:p>
        </p:txBody>
      </p:sp>
      <p:sp>
        <p:nvSpPr>
          <p:cNvPr id="12" name="Slide Number Placeholder 5">
            <a:extLst>
              <a:ext uri="{FF2B5EF4-FFF2-40B4-BE49-F238E27FC236}">
                <a16:creationId xmlns:a16="http://schemas.microsoft.com/office/drawing/2014/main" id="{C9B28D84-6E88-461F-AE5A-EDDC9040F5B2}"/>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E4155F63-5F5B-448C-B8FB-2D14D7B352D8}" type="slidenum">
              <a:rPr lang="en-US" altLang="ko-KR" sz="1400">
                <a:solidFill>
                  <a:srgbClr val="262699"/>
                </a:solidFill>
              </a:rPr>
              <a:pPr algn="r" eaLnBrk="1" latinLnBrk="1" hangingPunct="1">
                <a:defRPr/>
              </a:pPr>
              <a:t>20</a:t>
            </a:fld>
            <a:endParaRPr lang="en-US" altLang="ko-KR" sz="1400">
              <a:solidFill>
                <a:srgbClr val="262699"/>
              </a:solidFill>
            </a:endParaRPr>
          </a:p>
        </p:txBody>
      </p:sp>
    </p:spTree>
    <p:extLst>
      <p:ext uri="{BB962C8B-B14F-4D97-AF65-F5344CB8AC3E}">
        <p14:creationId xmlns:p14="http://schemas.microsoft.com/office/powerpoint/2010/main" val="122716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3EBDE31B-7465-44FD-99F4-8CA4519C77C5}"/>
              </a:ext>
            </a:extLst>
          </p:cNvPr>
          <p:cNvSpPr>
            <a:spLocks noGrp="1" noChangeArrowheads="1"/>
          </p:cNvSpPr>
          <p:nvPr>
            <p:ph type="title"/>
          </p:nvPr>
        </p:nvSpPr>
        <p:spPr/>
        <p:txBody>
          <a:bodyPr/>
          <a:lstStyle/>
          <a:p>
            <a:pPr eaLnBrk="1" hangingPunct="1">
              <a:defRPr/>
            </a:pPr>
            <a:r>
              <a:rPr lang="en-US" altLang="ko-KR"/>
              <a:t>Data Rate Management</a:t>
            </a:r>
          </a:p>
        </p:txBody>
      </p:sp>
      <p:pic>
        <p:nvPicPr>
          <p:cNvPr id="26627" name="Picture 4">
            <a:extLst>
              <a:ext uri="{FF2B5EF4-FFF2-40B4-BE49-F238E27FC236}">
                <a16:creationId xmlns:a16="http://schemas.microsoft.com/office/drawing/2014/main" id="{0E1B2C52-9676-43DB-8532-21897CC365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46426" y="3303589"/>
            <a:ext cx="5757863" cy="2141537"/>
          </a:xfrm>
          <a:noFill/>
        </p:spPr>
      </p:pic>
      <p:sp>
        <p:nvSpPr>
          <p:cNvPr id="26628" name="Rectangle 3">
            <a:extLst>
              <a:ext uri="{FF2B5EF4-FFF2-40B4-BE49-F238E27FC236}">
                <a16:creationId xmlns:a16="http://schemas.microsoft.com/office/drawing/2014/main" id="{42544921-5B74-4436-83B5-F53FAAEF7E54}"/>
              </a:ext>
            </a:extLst>
          </p:cNvPr>
          <p:cNvSpPr>
            <a:spLocks noChangeArrowheads="1"/>
          </p:cNvSpPr>
          <p:nvPr/>
        </p:nvSpPr>
        <p:spPr bwMode="auto">
          <a:xfrm>
            <a:off x="2209800" y="1638300"/>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2000"/>
              <a:t>To handle a disparity in the input data rates</a:t>
            </a:r>
          </a:p>
          <a:p>
            <a:pPr eaLnBrk="1" latinLnBrk="1" hangingPunct="1">
              <a:buClrTx/>
              <a:buSzTx/>
              <a:buFontTx/>
              <a:buChar char="•"/>
            </a:pPr>
            <a:r>
              <a:rPr lang="en-US" altLang="ko-KR" sz="2000" b="1"/>
              <a:t>Multilevel multiplexing, multiple-slot allocation </a:t>
            </a:r>
            <a:r>
              <a:rPr lang="en-US" altLang="ko-KR" sz="2000"/>
              <a:t>and</a:t>
            </a:r>
            <a:r>
              <a:rPr lang="en-US" altLang="ko-KR" sz="2000" b="1"/>
              <a:t> pulse stuffing</a:t>
            </a:r>
          </a:p>
          <a:p>
            <a:pPr eaLnBrk="1" latinLnBrk="1" hangingPunct="1">
              <a:buClrTx/>
              <a:buSzTx/>
              <a:buFontTx/>
              <a:buChar char="•"/>
            </a:pPr>
            <a:r>
              <a:rPr lang="en-US" altLang="ko-KR" sz="2000"/>
              <a:t>Multilevel multiplexing</a:t>
            </a:r>
          </a:p>
        </p:txBody>
      </p:sp>
      <p:sp>
        <p:nvSpPr>
          <p:cNvPr id="12" name="Slide Number Placeholder 5">
            <a:extLst>
              <a:ext uri="{FF2B5EF4-FFF2-40B4-BE49-F238E27FC236}">
                <a16:creationId xmlns:a16="http://schemas.microsoft.com/office/drawing/2014/main" id="{E5C3A5BA-5DBA-48B5-9D51-A3F292F91F5A}"/>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8F4837C9-4B6F-4821-9786-49CFB3AB8589}" type="slidenum">
              <a:rPr lang="en-US" altLang="ko-KR" sz="1400">
                <a:solidFill>
                  <a:srgbClr val="262699"/>
                </a:solidFill>
              </a:rPr>
              <a:pPr algn="r" eaLnBrk="1" latinLnBrk="1" hangingPunct="1">
                <a:defRPr/>
              </a:pPr>
              <a:t>21</a:t>
            </a:fld>
            <a:endParaRPr lang="en-US" altLang="ko-KR" sz="1400">
              <a:solidFill>
                <a:srgbClr val="262699"/>
              </a:solidFill>
            </a:endParaRPr>
          </a:p>
        </p:txBody>
      </p:sp>
    </p:spTree>
    <p:extLst>
      <p:ext uri="{BB962C8B-B14F-4D97-AF65-F5344CB8AC3E}">
        <p14:creationId xmlns:p14="http://schemas.microsoft.com/office/powerpoint/2010/main" val="555802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94CEEDC9-8862-47A6-B47F-82CE2CEDD96D}"/>
              </a:ext>
            </a:extLst>
          </p:cNvPr>
          <p:cNvSpPr>
            <a:spLocks noGrp="1" noChangeArrowheads="1"/>
          </p:cNvSpPr>
          <p:nvPr>
            <p:ph type="title"/>
          </p:nvPr>
        </p:nvSpPr>
        <p:spPr/>
        <p:txBody>
          <a:bodyPr/>
          <a:lstStyle/>
          <a:p>
            <a:pPr eaLnBrk="1" hangingPunct="1">
              <a:defRPr/>
            </a:pPr>
            <a:r>
              <a:rPr lang="en-US" altLang="ko-KR"/>
              <a:t>Data Rate Management</a:t>
            </a:r>
          </a:p>
        </p:txBody>
      </p:sp>
      <p:pic>
        <p:nvPicPr>
          <p:cNvPr id="27651" name="Picture 8">
            <a:extLst>
              <a:ext uri="{FF2B5EF4-FFF2-40B4-BE49-F238E27FC236}">
                <a16:creationId xmlns:a16="http://schemas.microsoft.com/office/drawing/2014/main" id="{4BDF3509-5295-43E3-B16A-F686CA9C23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63976" y="2276476"/>
            <a:ext cx="5256213" cy="1654175"/>
          </a:xfrm>
          <a:noFill/>
        </p:spPr>
      </p:pic>
      <p:sp>
        <p:nvSpPr>
          <p:cNvPr id="27652" name="Rectangle 4">
            <a:extLst>
              <a:ext uri="{FF2B5EF4-FFF2-40B4-BE49-F238E27FC236}">
                <a16:creationId xmlns:a16="http://schemas.microsoft.com/office/drawing/2014/main" id="{3056DD6B-B3C4-4C85-B2AD-A004A64C64B8}"/>
              </a:ext>
            </a:extLst>
          </p:cNvPr>
          <p:cNvSpPr>
            <a:spLocks noChangeArrowheads="1"/>
          </p:cNvSpPr>
          <p:nvPr/>
        </p:nvSpPr>
        <p:spPr bwMode="auto">
          <a:xfrm>
            <a:off x="2209800" y="1638300"/>
            <a:ext cx="7848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2000"/>
              <a:t>Multiple-slot allocation / Pulse stuffing</a:t>
            </a:r>
          </a:p>
        </p:txBody>
      </p:sp>
      <p:pic>
        <p:nvPicPr>
          <p:cNvPr id="27653" name="Picture 9">
            <a:extLst>
              <a:ext uri="{FF2B5EF4-FFF2-40B4-BE49-F238E27FC236}">
                <a16:creationId xmlns:a16="http://schemas.microsoft.com/office/drawing/2014/main" id="{699863D6-99EC-48FE-8416-6EAFE5CAC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3664" y="4233863"/>
            <a:ext cx="456882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5">
            <a:extLst>
              <a:ext uri="{FF2B5EF4-FFF2-40B4-BE49-F238E27FC236}">
                <a16:creationId xmlns:a16="http://schemas.microsoft.com/office/drawing/2014/main" id="{026A2041-485B-4EDA-87E3-027DA1FDC2A0}"/>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E1A04692-597D-4093-ABF4-5D4263F771A9}" type="slidenum">
              <a:rPr lang="en-US" altLang="ko-KR" sz="1400">
                <a:solidFill>
                  <a:srgbClr val="262699"/>
                </a:solidFill>
              </a:rPr>
              <a:pPr algn="r" eaLnBrk="1" latinLnBrk="1" hangingPunct="1">
                <a:defRPr/>
              </a:pPr>
              <a:t>22</a:t>
            </a:fld>
            <a:endParaRPr lang="en-US" altLang="ko-KR" sz="1400">
              <a:solidFill>
                <a:srgbClr val="262699"/>
              </a:solidFill>
            </a:endParaRPr>
          </a:p>
        </p:txBody>
      </p:sp>
    </p:spTree>
    <p:extLst>
      <p:ext uri="{BB962C8B-B14F-4D97-AF65-F5344CB8AC3E}">
        <p14:creationId xmlns:p14="http://schemas.microsoft.com/office/powerpoint/2010/main" val="379354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2" name="Rectangle 6">
            <a:extLst>
              <a:ext uri="{FF2B5EF4-FFF2-40B4-BE49-F238E27FC236}">
                <a16:creationId xmlns:a16="http://schemas.microsoft.com/office/drawing/2014/main" id="{72B53E83-8EC4-4008-8E30-D3781916073D}"/>
              </a:ext>
            </a:extLst>
          </p:cNvPr>
          <p:cNvSpPr>
            <a:spLocks noGrp="1" noChangeArrowheads="1"/>
          </p:cNvSpPr>
          <p:nvPr>
            <p:ph type="title"/>
          </p:nvPr>
        </p:nvSpPr>
        <p:spPr/>
        <p:txBody>
          <a:bodyPr/>
          <a:lstStyle/>
          <a:p>
            <a:pPr eaLnBrk="1" hangingPunct="1">
              <a:defRPr/>
            </a:pPr>
            <a:r>
              <a:rPr lang="en-US" altLang="ko-KR"/>
              <a:t>Frame Synchronizing</a:t>
            </a:r>
          </a:p>
        </p:txBody>
      </p:sp>
      <p:pic>
        <p:nvPicPr>
          <p:cNvPr id="28675" name="Picture 5">
            <a:extLst>
              <a:ext uri="{FF2B5EF4-FFF2-40B4-BE49-F238E27FC236}">
                <a16:creationId xmlns:a16="http://schemas.microsoft.com/office/drawing/2014/main" id="{E1C60D93-7AC5-43DB-9FD4-A0235E42E1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24114" y="2781300"/>
            <a:ext cx="7223125" cy="2674938"/>
          </a:xfrm>
          <a:noFill/>
        </p:spPr>
      </p:pic>
      <p:sp>
        <p:nvSpPr>
          <p:cNvPr id="28676" name="Rectangle 8">
            <a:extLst>
              <a:ext uri="{FF2B5EF4-FFF2-40B4-BE49-F238E27FC236}">
                <a16:creationId xmlns:a16="http://schemas.microsoft.com/office/drawing/2014/main" id="{176862BF-4C0C-4668-ABDC-C5E5C3472035}"/>
              </a:ext>
            </a:extLst>
          </p:cNvPr>
          <p:cNvSpPr>
            <a:spLocks noChangeArrowheads="1"/>
          </p:cNvSpPr>
          <p:nvPr/>
        </p:nvSpPr>
        <p:spPr bwMode="auto">
          <a:xfrm>
            <a:off x="2209800" y="1638300"/>
            <a:ext cx="78486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2000"/>
              <a:t>Synchronization between the multiplexing and demultiplexing is a major issue in TDM</a:t>
            </a:r>
          </a:p>
        </p:txBody>
      </p:sp>
      <p:sp>
        <p:nvSpPr>
          <p:cNvPr id="8" name="Slide Number Placeholder 5">
            <a:extLst>
              <a:ext uri="{FF2B5EF4-FFF2-40B4-BE49-F238E27FC236}">
                <a16:creationId xmlns:a16="http://schemas.microsoft.com/office/drawing/2014/main" id="{C4C62268-9990-404F-A292-E9821269260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0FFC5AEA-0153-445C-B2CA-E8FCD7520530}" type="slidenum">
              <a:rPr lang="en-US" altLang="ko-KR" sz="1400">
                <a:solidFill>
                  <a:srgbClr val="262699"/>
                </a:solidFill>
              </a:rPr>
              <a:pPr algn="r" eaLnBrk="1" latinLnBrk="1" hangingPunct="1">
                <a:defRPr/>
              </a:pPr>
              <a:t>23</a:t>
            </a:fld>
            <a:endParaRPr lang="en-US" altLang="ko-KR" sz="1400">
              <a:solidFill>
                <a:srgbClr val="262699"/>
              </a:solidFill>
            </a:endParaRPr>
          </a:p>
        </p:txBody>
      </p:sp>
    </p:spTree>
    <p:extLst>
      <p:ext uri="{BB962C8B-B14F-4D97-AF65-F5344CB8AC3E}">
        <p14:creationId xmlns:p14="http://schemas.microsoft.com/office/powerpoint/2010/main" val="30268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4EB84242-F98B-4C2C-BCC0-25428EBCA214}"/>
              </a:ext>
            </a:extLst>
          </p:cNvPr>
          <p:cNvSpPr>
            <a:spLocks noGrp="1" noChangeArrowheads="1"/>
          </p:cNvSpPr>
          <p:nvPr>
            <p:ph type="title"/>
          </p:nvPr>
        </p:nvSpPr>
        <p:spPr/>
        <p:txBody>
          <a:bodyPr/>
          <a:lstStyle/>
          <a:p>
            <a:pPr eaLnBrk="1" hangingPunct="1">
              <a:defRPr/>
            </a:pPr>
            <a:r>
              <a:rPr lang="en-US" altLang="ko-KR"/>
              <a:t>TDM: Example 4</a:t>
            </a:r>
          </a:p>
        </p:txBody>
      </p:sp>
      <p:sp>
        <p:nvSpPr>
          <p:cNvPr id="29699" name="Rectangle 3">
            <a:extLst>
              <a:ext uri="{FF2B5EF4-FFF2-40B4-BE49-F238E27FC236}">
                <a16:creationId xmlns:a16="http://schemas.microsoft.com/office/drawing/2014/main" id="{EF430575-3691-4295-A2AE-70194AA37350}"/>
              </a:ext>
            </a:extLst>
          </p:cNvPr>
          <p:cNvSpPr>
            <a:spLocks noGrp="1" noChangeArrowheads="1"/>
          </p:cNvSpPr>
          <p:nvPr>
            <p:ph idx="1"/>
          </p:nvPr>
        </p:nvSpPr>
        <p:spPr/>
        <p:txBody>
          <a:bodyPr/>
          <a:lstStyle/>
          <a:p>
            <a:pPr eaLnBrk="1" hangingPunct="1"/>
            <a:r>
              <a:rPr lang="en-US" altLang="ko-KR" sz="2000">
                <a:ea typeface="굴림" panose="020B0600000101010101" pitchFamily="34" charset="-127"/>
              </a:rPr>
              <a:t>We have four sources, each creating 250 characters per second. If the interleaved unit is a character and 1 synchronizing bit is added to each frame, find (a) the data rate of each source, (b) the duration of each character in each source, (c) the frame rate, (d) the duration of each frame, (e) the number of bits in each frame, and (f) the data rate of the link.</a:t>
            </a:r>
          </a:p>
          <a:p>
            <a:pPr eaLnBrk="1" hangingPunct="1">
              <a:buFontTx/>
              <a:buNone/>
            </a:pPr>
            <a:r>
              <a:rPr lang="en-US" altLang="ko-KR" sz="2000" i="1">
                <a:ea typeface="굴림" panose="020B0600000101010101" pitchFamily="34" charset="-127"/>
              </a:rPr>
              <a:t>	1. The data rate of each source is 2000 bps = 2 Kbps.</a:t>
            </a:r>
          </a:p>
          <a:p>
            <a:pPr eaLnBrk="1" hangingPunct="1">
              <a:buFontTx/>
              <a:buNone/>
            </a:pPr>
            <a:r>
              <a:rPr lang="en-US" altLang="ko-KR" sz="2000" i="1">
                <a:ea typeface="굴림" panose="020B0600000101010101" pitchFamily="34" charset="-127"/>
              </a:rPr>
              <a:t>	2. The duration of a character is 1/250 s, or 4 ms.</a:t>
            </a:r>
          </a:p>
          <a:p>
            <a:pPr eaLnBrk="1" hangingPunct="1">
              <a:buFontTx/>
              <a:buNone/>
            </a:pPr>
            <a:r>
              <a:rPr lang="en-US" altLang="ko-KR" sz="2000" i="1">
                <a:ea typeface="굴림" panose="020B0600000101010101" pitchFamily="34" charset="-127"/>
              </a:rPr>
              <a:t>	3. The link needs to send 250 frames per second.</a:t>
            </a:r>
          </a:p>
          <a:p>
            <a:pPr eaLnBrk="1" hangingPunct="1">
              <a:buFontTx/>
              <a:buNone/>
            </a:pPr>
            <a:r>
              <a:rPr lang="en-US" altLang="ko-KR" sz="2000" i="1">
                <a:ea typeface="굴림" panose="020B0600000101010101" pitchFamily="34" charset="-127"/>
              </a:rPr>
              <a:t>	4. The duration of each frame is 1/250 s, or 4 ms. </a:t>
            </a:r>
          </a:p>
          <a:p>
            <a:pPr eaLnBrk="1" hangingPunct="1">
              <a:buFontTx/>
              <a:buNone/>
            </a:pPr>
            <a:r>
              <a:rPr lang="en-US" altLang="ko-KR" sz="2000" i="1">
                <a:ea typeface="굴림" panose="020B0600000101010101" pitchFamily="34" charset="-127"/>
              </a:rPr>
              <a:t>	5. Each frame is 4 x 8 + 1 = 33 bits.</a:t>
            </a:r>
          </a:p>
          <a:p>
            <a:pPr eaLnBrk="1" hangingPunct="1">
              <a:buFontTx/>
              <a:buNone/>
            </a:pPr>
            <a:r>
              <a:rPr lang="en-US" altLang="ko-KR" sz="2000" i="1">
                <a:ea typeface="굴림" panose="020B0600000101010101" pitchFamily="34" charset="-127"/>
              </a:rPr>
              <a:t>	6. The data rate of the link is 250 x 33, or 8250 bps</a:t>
            </a:r>
          </a:p>
        </p:txBody>
      </p:sp>
      <p:sp>
        <p:nvSpPr>
          <p:cNvPr id="11" name="Slide Number Placeholder 5">
            <a:extLst>
              <a:ext uri="{FF2B5EF4-FFF2-40B4-BE49-F238E27FC236}">
                <a16:creationId xmlns:a16="http://schemas.microsoft.com/office/drawing/2014/main" id="{7E696255-D6CF-495B-87E6-D2EFB4D88803}"/>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633CA0E2-61CC-4655-8CF1-3E67032433A9}" type="slidenum">
              <a:rPr lang="en-US" altLang="ko-KR" sz="1400">
                <a:solidFill>
                  <a:srgbClr val="262699"/>
                </a:solidFill>
              </a:rPr>
              <a:pPr algn="r" eaLnBrk="1" latinLnBrk="1" hangingPunct="1">
                <a:defRPr/>
              </a:pPr>
              <a:t>24</a:t>
            </a:fld>
            <a:endParaRPr lang="en-US" altLang="ko-KR" sz="1400">
              <a:solidFill>
                <a:srgbClr val="262699"/>
              </a:solidFill>
            </a:endParaRPr>
          </a:p>
        </p:txBody>
      </p:sp>
    </p:spTree>
    <p:extLst>
      <p:ext uri="{BB962C8B-B14F-4D97-AF65-F5344CB8AC3E}">
        <p14:creationId xmlns:p14="http://schemas.microsoft.com/office/powerpoint/2010/main" val="150773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a:extLst>
              <a:ext uri="{FF2B5EF4-FFF2-40B4-BE49-F238E27FC236}">
                <a16:creationId xmlns:a16="http://schemas.microsoft.com/office/drawing/2014/main" id="{738541D8-C9CE-415D-95A7-C3199EF81F1F}"/>
              </a:ext>
            </a:extLst>
          </p:cNvPr>
          <p:cNvSpPr>
            <a:spLocks noGrp="1" noChangeArrowheads="1"/>
          </p:cNvSpPr>
          <p:nvPr>
            <p:ph type="title"/>
          </p:nvPr>
        </p:nvSpPr>
        <p:spPr/>
        <p:txBody>
          <a:bodyPr/>
          <a:lstStyle/>
          <a:p>
            <a:pPr eaLnBrk="1" hangingPunct="1">
              <a:defRPr/>
            </a:pPr>
            <a:r>
              <a:rPr lang="en-US" altLang="ko-KR"/>
              <a:t>Digital Hierarchy</a:t>
            </a:r>
          </a:p>
        </p:txBody>
      </p:sp>
      <p:pic>
        <p:nvPicPr>
          <p:cNvPr id="30723" name="Picture 9">
            <a:extLst>
              <a:ext uri="{FF2B5EF4-FFF2-40B4-BE49-F238E27FC236}">
                <a16:creationId xmlns:a16="http://schemas.microsoft.com/office/drawing/2014/main" id="{A2F229AC-639B-42F3-8C44-4CB0C18360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70164" y="2068513"/>
            <a:ext cx="6981825" cy="3111500"/>
          </a:xfrm>
          <a:noFill/>
        </p:spPr>
      </p:pic>
      <p:sp>
        <p:nvSpPr>
          <p:cNvPr id="11" name="Slide Number Placeholder 5">
            <a:extLst>
              <a:ext uri="{FF2B5EF4-FFF2-40B4-BE49-F238E27FC236}">
                <a16:creationId xmlns:a16="http://schemas.microsoft.com/office/drawing/2014/main" id="{326307EE-0E7F-488E-90E1-5A325B7988D3}"/>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E8D173DC-6103-4068-B670-EE57D45FDF38}" type="slidenum">
              <a:rPr lang="en-US" altLang="ko-KR" sz="1400">
                <a:solidFill>
                  <a:srgbClr val="262699"/>
                </a:solidFill>
              </a:rPr>
              <a:pPr algn="r" eaLnBrk="1" latinLnBrk="1" hangingPunct="1">
                <a:defRPr/>
              </a:pPr>
              <a:t>25</a:t>
            </a:fld>
            <a:endParaRPr lang="en-US" altLang="ko-KR" sz="1400">
              <a:solidFill>
                <a:srgbClr val="262699"/>
              </a:solidFill>
            </a:endParaRPr>
          </a:p>
        </p:txBody>
      </p:sp>
    </p:spTree>
    <p:extLst>
      <p:ext uri="{BB962C8B-B14F-4D97-AF65-F5344CB8AC3E}">
        <p14:creationId xmlns:p14="http://schemas.microsoft.com/office/powerpoint/2010/main" val="3635963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21" name="Rectangle 37">
            <a:extLst>
              <a:ext uri="{FF2B5EF4-FFF2-40B4-BE49-F238E27FC236}">
                <a16:creationId xmlns:a16="http://schemas.microsoft.com/office/drawing/2014/main" id="{183CEED6-CABC-4C67-A30A-6B0A869280BC}"/>
              </a:ext>
            </a:extLst>
          </p:cNvPr>
          <p:cNvSpPr>
            <a:spLocks noGrp="1" noChangeArrowheads="1"/>
          </p:cNvSpPr>
          <p:nvPr>
            <p:ph type="title"/>
          </p:nvPr>
        </p:nvSpPr>
        <p:spPr/>
        <p:txBody>
          <a:bodyPr/>
          <a:lstStyle/>
          <a:p>
            <a:pPr eaLnBrk="1" hangingPunct="1">
              <a:defRPr/>
            </a:pPr>
            <a:r>
              <a:rPr lang="en-US" altLang="ko-KR"/>
              <a:t>DS and T Line Rates</a:t>
            </a:r>
          </a:p>
        </p:txBody>
      </p:sp>
      <p:pic>
        <p:nvPicPr>
          <p:cNvPr id="31747" name="Picture 41">
            <a:extLst>
              <a:ext uri="{FF2B5EF4-FFF2-40B4-BE49-F238E27FC236}">
                <a16:creationId xmlns:a16="http://schemas.microsoft.com/office/drawing/2014/main" id="{931CE3D9-42D4-4E73-BBA2-EAE6AEA5F67B}"/>
              </a:ext>
            </a:extLst>
          </p:cNvPr>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a:xfrm>
            <a:off x="2424114" y="2565401"/>
            <a:ext cx="7488237" cy="1712913"/>
          </a:xfrm>
          <a:noFill/>
        </p:spPr>
      </p:pic>
      <p:sp>
        <p:nvSpPr>
          <p:cNvPr id="7" name="Slide Number Placeholder 5">
            <a:extLst>
              <a:ext uri="{FF2B5EF4-FFF2-40B4-BE49-F238E27FC236}">
                <a16:creationId xmlns:a16="http://schemas.microsoft.com/office/drawing/2014/main" id="{D04B4229-5099-49BD-ABB8-DF3854F580C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BECFCD77-5FD1-43EA-AFC3-32BD01E206CE}" type="slidenum">
              <a:rPr lang="en-US" altLang="ko-KR" sz="1400">
                <a:solidFill>
                  <a:srgbClr val="262699"/>
                </a:solidFill>
              </a:rPr>
              <a:pPr algn="r" eaLnBrk="1" latinLnBrk="1" hangingPunct="1">
                <a:defRPr/>
              </a:pPr>
              <a:t>26</a:t>
            </a:fld>
            <a:endParaRPr lang="en-US" altLang="ko-KR" sz="1400">
              <a:solidFill>
                <a:srgbClr val="262699"/>
              </a:solidFill>
            </a:endParaRPr>
          </a:p>
        </p:txBody>
      </p:sp>
    </p:spTree>
    <p:extLst>
      <p:ext uri="{BB962C8B-B14F-4D97-AF65-F5344CB8AC3E}">
        <p14:creationId xmlns:p14="http://schemas.microsoft.com/office/powerpoint/2010/main" val="251701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2" name="Rectangle 6">
            <a:extLst>
              <a:ext uri="{FF2B5EF4-FFF2-40B4-BE49-F238E27FC236}">
                <a16:creationId xmlns:a16="http://schemas.microsoft.com/office/drawing/2014/main" id="{3403F170-C547-419D-9686-227D7DC132DA}"/>
              </a:ext>
            </a:extLst>
          </p:cNvPr>
          <p:cNvSpPr>
            <a:spLocks noGrp="1" noChangeArrowheads="1"/>
          </p:cNvSpPr>
          <p:nvPr>
            <p:ph type="title"/>
          </p:nvPr>
        </p:nvSpPr>
        <p:spPr/>
        <p:txBody>
          <a:bodyPr/>
          <a:lstStyle/>
          <a:p>
            <a:pPr eaLnBrk="1" hangingPunct="1">
              <a:defRPr/>
            </a:pPr>
            <a:r>
              <a:rPr lang="en-US" altLang="ko-KR" sz="3200"/>
              <a:t>T-1 Line for Multiplexing Telephone Lines</a:t>
            </a:r>
          </a:p>
        </p:txBody>
      </p:sp>
      <p:pic>
        <p:nvPicPr>
          <p:cNvPr id="32771" name="Picture 9">
            <a:extLst>
              <a:ext uri="{FF2B5EF4-FFF2-40B4-BE49-F238E27FC236}">
                <a16:creationId xmlns:a16="http://schemas.microsoft.com/office/drawing/2014/main" id="{7B991084-780B-45A2-B5AC-E71E43A3B0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5850" y="2060576"/>
            <a:ext cx="7412038" cy="3001963"/>
          </a:xfrm>
          <a:noFill/>
        </p:spPr>
      </p:pic>
      <p:sp>
        <p:nvSpPr>
          <p:cNvPr id="11" name="Slide Number Placeholder 5">
            <a:extLst>
              <a:ext uri="{FF2B5EF4-FFF2-40B4-BE49-F238E27FC236}">
                <a16:creationId xmlns:a16="http://schemas.microsoft.com/office/drawing/2014/main" id="{1F382629-5AEC-482D-92B0-66FA555F820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BED233D0-0BEB-4914-AB79-08DA676D6878}" type="slidenum">
              <a:rPr lang="en-US" altLang="ko-KR" sz="1400">
                <a:solidFill>
                  <a:srgbClr val="262699"/>
                </a:solidFill>
              </a:rPr>
              <a:pPr algn="r" eaLnBrk="1" latinLnBrk="1" hangingPunct="1">
                <a:defRPr/>
              </a:pPr>
              <a:t>27</a:t>
            </a:fld>
            <a:endParaRPr lang="en-US" altLang="ko-KR" sz="1400">
              <a:solidFill>
                <a:srgbClr val="262699"/>
              </a:solidFill>
            </a:endParaRPr>
          </a:p>
        </p:txBody>
      </p:sp>
    </p:spTree>
    <p:extLst>
      <p:ext uri="{BB962C8B-B14F-4D97-AF65-F5344CB8AC3E}">
        <p14:creationId xmlns:p14="http://schemas.microsoft.com/office/powerpoint/2010/main" val="297718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4" name="Rectangle 6">
            <a:extLst>
              <a:ext uri="{FF2B5EF4-FFF2-40B4-BE49-F238E27FC236}">
                <a16:creationId xmlns:a16="http://schemas.microsoft.com/office/drawing/2014/main" id="{B3749724-EF74-44F3-9565-8050EE82DC10}"/>
              </a:ext>
            </a:extLst>
          </p:cNvPr>
          <p:cNvSpPr>
            <a:spLocks noGrp="1" noChangeArrowheads="1"/>
          </p:cNvSpPr>
          <p:nvPr>
            <p:ph type="title"/>
          </p:nvPr>
        </p:nvSpPr>
        <p:spPr/>
        <p:txBody>
          <a:bodyPr/>
          <a:lstStyle/>
          <a:p>
            <a:pPr eaLnBrk="1" hangingPunct="1">
              <a:defRPr/>
            </a:pPr>
            <a:r>
              <a:rPr lang="en-US" altLang="ko-KR"/>
              <a:t>T-1 Frame Structure</a:t>
            </a:r>
          </a:p>
        </p:txBody>
      </p:sp>
      <p:pic>
        <p:nvPicPr>
          <p:cNvPr id="33795" name="Picture 9">
            <a:extLst>
              <a:ext uri="{FF2B5EF4-FFF2-40B4-BE49-F238E27FC236}">
                <a16:creationId xmlns:a16="http://schemas.microsoft.com/office/drawing/2014/main" id="{27EEDA54-1A6F-41EB-A033-98BF45E867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00375" y="1687513"/>
            <a:ext cx="6192838" cy="3973512"/>
          </a:xfrm>
          <a:noFill/>
        </p:spPr>
      </p:pic>
      <p:sp>
        <p:nvSpPr>
          <p:cNvPr id="11" name="Slide Number Placeholder 5">
            <a:extLst>
              <a:ext uri="{FF2B5EF4-FFF2-40B4-BE49-F238E27FC236}">
                <a16:creationId xmlns:a16="http://schemas.microsoft.com/office/drawing/2014/main" id="{D333543E-219B-4C77-B187-EE68C2F91BA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11D8D404-9E15-4B6C-ADA1-4497F17BA2AF}" type="slidenum">
              <a:rPr lang="en-US" altLang="ko-KR" sz="1400">
                <a:solidFill>
                  <a:srgbClr val="262699"/>
                </a:solidFill>
              </a:rPr>
              <a:pPr algn="r" eaLnBrk="1" latinLnBrk="1" hangingPunct="1">
                <a:defRPr/>
              </a:pPr>
              <a:t>28</a:t>
            </a:fld>
            <a:endParaRPr lang="en-US" altLang="ko-KR" sz="1400">
              <a:solidFill>
                <a:srgbClr val="262699"/>
              </a:solidFill>
            </a:endParaRPr>
          </a:p>
        </p:txBody>
      </p:sp>
    </p:spTree>
    <p:extLst>
      <p:ext uri="{BB962C8B-B14F-4D97-AF65-F5344CB8AC3E}">
        <p14:creationId xmlns:p14="http://schemas.microsoft.com/office/powerpoint/2010/main" val="1193932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1" name="Rectangle 31">
            <a:extLst>
              <a:ext uri="{FF2B5EF4-FFF2-40B4-BE49-F238E27FC236}">
                <a16:creationId xmlns:a16="http://schemas.microsoft.com/office/drawing/2014/main" id="{61542ADE-F3CB-48EF-BF28-4A2B1D3662BF}"/>
              </a:ext>
            </a:extLst>
          </p:cNvPr>
          <p:cNvSpPr>
            <a:spLocks noGrp="1" noChangeArrowheads="1"/>
          </p:cNvSpPr>
          <p:nvPr>
            <p:ph type="title"/>
          </p:nvPr>
        </p:nvSpPr>
        <p:spPr/>
        <p:txBody>
          <a:bodyPr/>
          <a:lstStyle/>
          <a:p>
            <a:pPr eaLnBrk="1" hangingPunct="1">
              <a:defRPr/>
            </a:pPr>
            <a:r>
              <a:rPr lang="en-US" altLang="ko-KR"/>
              <a:t>E Line Rates</a:t>
            </a:r>
          </a:p>
        </p:txBody>
      </p:sp>
      <p:pic>
        <p:nvPicPr>
          <p:cNvPr id="34819" name="Picture 34">
            <a:extLst>
              <a:ext uri="{FF2B5EF4-FFF2-40B4-BE49-F238E27FC236}">
                <a16:creationId xmlns:a16="http://schemas.microsoft.com/office/drawing/2014/main" id="{D3FE8EF0-C3F4-4274-BA8E-24A591A22C88}"/>
              </a:ext>
            </a:extLst>
          </p:cNvPr>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a:xfrm>
            <a:off x="3359151" y="2349500"/>
            <a:ext cx="5521325" cy="2305050"/>
          </a:xfrm>
          <a:noFill/>
        </p:spPr>
      </p:pic>
      <p:sp>
        <p:nvSpPr>
          <p:cNvPr id="34820" name="Rectangle 35">
            <a:extLst>
              <a:ext uri="{FF2B5EF4-FFF2-40B4-BE49-F238E27FC236}">
                <a16:creationId xmlns:a16="http://schemas.microsoft.com/office/drawing/2014/main" id="{C21609A6-FB28-4B35-904D-869D2238AE3A}"/>
              </a:ext>
            </a:extLst>
          </p:cNvPr>
          <p:cNvSpPr>
            <a:spLocks noChangeArrowheads="1"/>
          </p:cNvSpPr>
          <p:nvPr/>
        </p:nvSpPr>
        <p:spPr bwMode="auto">
          <a:xfrm>
            <a:off x="2209800" y="1600201"/>
            <a:ext cx="77724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lnSpc>
                <a:spcPct val="90000"/>
              </a:lnSpc>
              <a:buClrTx/>
              <a:buSzTx/>
              <a:buFontTx/>
              <a:buChar char="•"/>
            </a:pPr>
            <a:r>
              <a:rPr lang="en-US" altLang="ko-KR" sz="2400"/>
              <a:t>European use a version of T lines called E lines</a:t>
            </a:r>
          </a:p>
        </p:txBody>
      </p:sp>
      <p:sp>
        <p:nvSpPr>
          <p:cNvPr id="12" name="Slide Number Placeholder 5">
            <a:extLst>
              <a:ext uri="{FF2B5EF4-FFF2-40B4-BE49-F238E27FC236}">
                <a16:creationId xmlns:a16="http://schemas.microsoft.com/office/drawing/2014/main" id="{EA7C2648-7504-4C17-9350-2D4ADB54194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E169862F-2457-4B8C-8E1A-1D0E691FDE6F}" type="slidenum">
              <a:rPr lang="en-US" altLang="ko-KR" sz="1400">
                <a:solidFill>
                  <a:srgbClr val="262699"/>
                </a:solidFill>
              </a:rPr>
              <a:pPr algn="r" eaLnBrk="1" latinLnBrk="1" hangingPunct="1">
                <a:defRPr/>
              </a:pPr>
              <a:t>29</a:t>
            </a:fld>
            <a:endParaRPr lang="en-US" altLang="ko-KR" sz="1400">
              <a:solidFill>
                <a:srgbClr val="262699"/>
              </a:solidFill>
            </a:endParaRPr>
          </a:p>
        </p:txBody>
      </p:sp>
    </p:spTree>
    <p:extLst>
      <p:ext uri="{BB962C8B-B14F-4D97-AF65-F5344CB8AC3E}">
        <p14:creationId xmlns:p14="http://schemas.microsoft.com/office/powerpoint/2010/main" val="6906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E84C3575-3ABB-45F2-B66A-965928D97EDB}"/>
              </a:ext>
            </a:extLst>
          </p:cNvPr>
          <p:cNvSpPr>
            <a:spLocks noGrp="1" noChangeArrowheads="1"/>
          </p:cNvSpPr>
          <p:nvPr>
            <p:ph type="title"/>
          </p:nvPr>
        </p:nvSpPr>
        <p:spPr/>
        <p:txBody>
          <a:bodyPr/>
          <a:lstStyle/>
          <a:p>
            <a:pPr eaLnBrk="1" hangingPunct="1">
              <a:defRPr/>
            </a:pPr>
            <a:r>
              <a:rPr lang="en-US" altLang="ko-KR"/>
              <a:t>Multiplexing</a:t>
            </a:r>
          </a:p>
        </p:txBody>
      </p:sp>
      <p:sp>
        <p:nvSpPr>
          <p:cNvPr id="212995" name="Rectangle 3">
            <a:extLst>
              <a:ext uri="{FF2B5EF4-FFF2-40B4-BE49-F238E27FC236}">
                <a16:creationId xmlns:a16="http://schemas.microsoft.com/office/drawing/2014/main" id="{4C390AEA-2C70-432D-83D7-06A1D0B916E3}"/>
              </a:ext>
            </a:extLst>
          </p:cNvPr>
          <p:cNvSpPr>
            <a:spLocks noGrp="1" noChangeArrowheads="1"/>
          </p:cNvSpPr>
          <p:nvPr>
            <p:ph type="body" sz="half" idx="1"/>
          </p:nvPr>
        </p:nvSpPr>
        <p:spPr/>
        <p:txBody>
          <a:bodyPr/>
          <a:lstStyle/>
          <a:p>
            <a:pPr>
              <a:spcBef>
                <a:spcPct val="0"/>
              </a:spcBef>
              <a:defRPr/>
            </a:pPr>
            <a:r>
              <a:rPr lang="en-US" altLang="ko-KR" sz="2000">
                <a:effectLst>
                  <a:outerShdw blurRad="38100" dist="38100" dir="2700000" algn="tl">
                    <a:srgbClr val="C0C0C0"/>
                  </a:outerShdw>
                </a:effectLst>
              </a:rPr>
              <a:t>Whenever the bandwidth of a medium linking two devices is greater than the bandwidth needs of the devices, the link can be shared. </a:t>
            </a:r>
          </a:p>
          <a:p>
            <a:pPr>
              <a:spcBef>
                <a:spcPct val="0"/>
              </a:spcBef>
              <a:defRPr/>
            </a:pPr>
            <a:r>
              <a:rPr lang="en-US" altLang="ko-KR" sz="2000">
                <a:effectLst>
                  <a:outerShdw blurRad="38100" dist="38100" dir="2700000" algn="tl">
                    <a:srgbClr val="C0C0C0"/>
                  </a:outerShdw>
                </a:effectLst>
              </a:rPr>
              <a:t>Multiplexing is the set of techniques that allows the simultaneous transmission of multiple signals across a single data link.</a:t>
            </a:r>
          </a:p>
        </p:txBody>
      </p:sp>
      <p:pic>
        <p:nvPicPr>
          <p:cNvPr id="8196" name="Picture 6">
            <a:extLst>
              <a:ext uri="{FF2B5EF4-FFF2-40B4-BE49-F238E27FC236}">
                <a16:creationId xmlns:a16="http://schemas.microsoft.com/office/drawing/2014/main" id="{C56AD9F2-2C7A-4C38-9614-78950F60C3C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24113" y="3429000"/>
            <a:ext cx="7416800" cy="1804988"/>
          </a:xfrm>
          <a:noFill/>
        </p:spPr>
      </p:pic>
      <p:sp>
        <p:nvSpPr>
          <p:cNvPr id="12" name="Slide Number Placeholder 5">
            <a:extLst>
              <a:ext uri="{FF2B5EF4-FFF2-40B4-BE49-F238E27FC236}">
                <a16:creationId xmlns:a16="http://schemas.microsoft.com/office/drawing/2014/main" id="{EE6C8D8D-FCCC-416C-BD0B-0621A0B36B4F}"/>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1927E52C-2C54-4507-A497-8AE633564A78}" type="slidenum">
              <a:rPr lang="en-US" altLang="ko-KR" sz="1400">
                <a:solidFill>
                  <a:srgbClr val="262699"/>
                </a:solidFill>
              </a:rPr>
              <a:pPr algn="r" eaLnBrk="1" latinLnBrk="1" hangingPunct="1">
                <a:defRPr/>
              </a:pPr>
              <a:t>3</a:t>
            </a:fld>
            <a:endParaRPr lang="en-US" altLang="ko-KR" sz="1400">
              <a:solidFill>
                <a:srgbClr val="262699"/>
              </a:solidFill>
            </a:endParaRPr>
          </a:p>
        </p:txBody>
      </p:sp>
    </p:spTree>
    <p:extLst>
      <p:ext uri="{BB962C8B-B14F-4D97-AF65-F5344CB8AC3E}">
        <p14:creationId xmlns:p14="http://schemas.microsoft.com/office/powerpoint/2010/main" val="296317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2E9F39C7-EEC0-4D1E-B190-ED5468164E7B}"/>
              </a:ext>
            </a:extLst>
          </p:cNvPr>
          <p:cNvSpPr>
            <a:spLocks noGrp="1" noChangeArrowheads="1"/>
          </p:cNvSpPr>
          <p:nvPr>
            <p:ph type="title"/>
          </p:nvPr>
        </p:nvSpPr>
        <p:spPr/>
        <p:txBody>
          <a:bodyPr/>
          <a:lstStyle/>
          <a:p>
            <a:pPr eaLnBrk="1" hangingPunct="1">
              <a:defRPr/>
            </a:pPr>
            <a:r>
              <a:rPr lang="en-US" altLang="ko-KR"/>
              <a:t>Statistical TDM</a:t>
            </a:r>
          </a:p>
        </p:txBody>
      </p:sp>
      <p:pic>
        <p:nvPicPr>
          <p:cNvPr id="35843" name="Picture 6">
            <a:extLst>
              <a:ext uri="{FF2B5EF4-FFF2-40B4-BE49-F238E27FC236}">
                <a16:creationId xmlns:a16="http://schemas.microsoft.com/office/drawing/2014/main" id="{37B0844D-8A9C-4428-B8C3-A3AEA34FA3B9}"/>
              </a:ext>
            </a:extLst>
          </p:cNvPr>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a:xfrm>
            <a:off x="2952751" y="1628775"/>
            <a:ext cx="6354763" cy="4229100"/>
          </a:xfrm>
          <a:noFill/>
        </p:spPr>
      </p:pic>
      <p:sp>
        <p:nvSpPr>
          <p:cNvPr id="11" name="Slide Number Placeholder 5">
            <a:extLst>
              <a:ext uri="{FF2B5EF4-FFF2-40B4-BE49-F238E27FC236}">
                <a16:creationId xmlns:a16="http://schemas.microsoft.com/office/drawing/2014/main" id="{7263CD57-FB2B-454A-8912-CFFE36402BB2}"/>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A8D1DD51-EA8C-47B4-8909-F3564129DBB4}" type="slidenum">
              <a:rPr lang="en-US" altLang="ko-KR" sz="1400">
                <a:solidFill>
                  <a:srgbClr val="262699"/>
                </a:solidFill>
              </a:rPr>
              <a:pPr algn="r" eaLnBrk="1" latinLnBrk="1" hangingPunct="1">
                <a:defRPr/>
              </a:pPr>
              <a:t>30</a:t>
            </a:fld>
            <a:endParaRPr lang="en-US" altLang="ko-KR" sz="1400">
              <a:solidFill>
                <a:srgbClr val="262699"/>
              </a:solidFill>
            </a:endParaRPr>
          </a:p>
        </p:txBody>
      </p:sp>
    </p:spTree>
    <p:extLst>
      <p:ext uri="{BB962C8B-B14F-4D97-AF65-F5344CB8AC3E}">
        <p14:creationId xmlns:p14="http://schemas.microsoft.com/office/powerpoint/2010/main" val="3519141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0A7DC17E-B71C-4A79-9333-F98FA7A926E4}"/>
              </a:ext>
            </a:extLst>
          </p:cNvPr>
          <p:cNvSpPr>
            <a:spLocks noGrp="1" noChangeArrowheads="1"/>
          </p:cNvSpPr>
          <p:nvPr>
            <p:ph type="title"/>
          </p:nvPr>
        </p:nvSpPr>
        <p:spPr/>
        <p:txBody>
          <a:bodyPr/>
          <a:lstStyle/>
          <a:p>
            <a:pPr eaLnBrk="1" hangingPunct="1">
              <a:defRPr/>
            </a:pPr>
            <a:r>
              <a:rPr lang="en-US" altLang="ko-KR"/>
              <a:t>Statistical TDM</a:t>
            </a:r>
          </a:p>
        </p:txBody>
      </p:sp>
      <p:sp>
        <p:nvSpPr>
          <p:cNvPr id="36867" name="Rectangle 4">
            <a:extLst>
              <a:ext uri="{FF2B5EF4-FFF2-40B4-BE49-F238E27FC236}">
                <a16:creationId xmlns:a16="http://schemas.microsoft.com/office/drawing/2014/main" id="{72E08131-94B7-4ACC-A8A5-83EE48BF7044}"/>
              </a:ext>
            </a:extLst>
          </p:cNvPr>
          <p:cNvSpPr>
            <a:spLocks noChangeArrowheads="1"/>
          </p:cNvSpPr>
          <p:nvPr/>
        </p:nvSpPr>
        <p:spPr bwMode="auto">
          <a:xfrm>
            <a:off x="2209800" y="1600201"/>
            <a:ext cx="77724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2"/>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3"/>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4"/>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lnSpc>
                <a:spcPct val="90000"/>
              </a:lnSpc>
              <a:buClrTx/>
              <a:buSzTx/>
              <a:buFontTx/>
              <a:buChar char="•"/>
            </a:pPr>
            <a:r>
              <a:rPr lang="en-US" altLang="ko-KR" sz="2400"/>
              <a:t>Addressing is required in Statistical TDM</a:t>
            </a:r>
          </a:p>
          <a:p>
            <a:pPr eaLnBrk="1" latinLnBrk="1" hangingPunct="1">
              <a:lnSpc>
                <a:spcPct val="90000"/>
              </a:lnSpc>
              <a:buClrTx/>
              <a:buSzTx/>
              <a:buFontTx/>
              <a:buChar char="•"/>
            </a:pPr>
            <a:r>
              <a:rPr lang="en-US" altLang="ko-KR" sz="2400"/>
              <a:t>Slot size: the ratio of the data size to address size must be reasonable to make transmission efficient</a:t>
            </a:r>
          </a:p>
          <a:p>
            <a:pPr eaLnBrk="1" latinLnBrk="1" hangingPunct="1">
              <a:lnSpc>
                <a:spcPct val="90000"/>
              </a:lnSpc>
              <a:buClrTx/>
              <a:buSzTx/>
              <a:buFontTx/>
              <a:buChar char="•"/>
            </a:pPr>
            <a:r>
              <a:rPr lang="en-US" altLang="ko-KR" sz="2400"/>
              <a:t>No synchronization bit: no need for frame-level sync.</a:t>
            </a:r>
          </a:p>
          <a:p>
            <a:pPr eaLnBrk="1" latinLnBrk="1" hangingPunct="1">
              <a:lnSpc>
                <a:spcPct val="90000"/>
              </a:lnSpc>
              <a:buClrTx/>
              <a:buSzTx/>
              <a:buFontTx/>
              <a:buChar char="•"/>
            </a:pPr>
            <a:r>
              <a:rPr lang="en-US" altLang="ko-KR" sz="2400"/>
              <a:t>Bandwidth: normally less than the sum of the capacities of each channel</a:t>
            </a:r>
          </a:p>
          <a:p>
            <a:pPr eaLnBrk="1" latinLnBrk="1" hangingPunct="1">
              <a:lnSpc>
                <a:spcPct val="90000"/>
              </a:lnSpc>
              <a:buClrTx/>
              <a:buSzTx/>
              <a:buFontTx/>
              <a:buChar char="•"/>
            </a:pPr>
            <a:endParaRPr lang="en-US" altLang="ko-KR" sz="2400"/>
          </a:p>
        </p:txBody>
      </p:sp>
      <p:sp>
        <p:nvSpPr>
          <p:cNvPr id="11" name="Slide Number Placeholder 5">
            <a:extLst>
              <a:ext uri="{FF2B5EF4-FFF2-40B4-BE49-F238E27FC236}">
                <a16:creationId xmlns:a16="http://schemas.microsoft.com/office/drawing/2014/main" id="{8805FF7C-CCA7-4263-9E22-CB1A57D3BB7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AB762D0D-913A-495F-8637-EAC9E0F709DA}" type="slidenum">
              <a:rPr lang="en-US" altLang="ko-KR" sz="1400">
                <a:solidFill>
                  <a:srgbClr val="262699"/>
                </a:solidFill>
              </a:rPr>
              <a:pPr algn="r" eaLnBrk="1" latinLnBrk="1" hangingPunct="1">
                <a:defRPr/>
              </a:pPr>
              <a:t>31</a:t>
            </a:fld>
            <a:endParaRPr lang="en-US" altLang="ko-KR" sz="1400">
              <a:solidFill>
                <a:srgbClr val="262699"/>
              </a:solidFill>
            </a:endParaRPr>
          </a:p>
        </p:txBody>
      </p:sp>
    </p:spTree>
    <p:extLst>
      <p:ext uri="{BB962C8B-B14F-4D97-AF65-F5344CB8AC3E}">
        <p14:creationId xmlns:p14="http://schemas.microsoft.com/office/powerpoint/2010/main" val="1664378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D0F0B450-B595-4CC8-885C-CFB44BFD7314}"/>
              </a:ext>
            </a:extLst>
          </p:cNvPr>
          <p:cNvSpPr>
            <a:spLocks noGrp="1" noChangeArrowheads="1"/>
          </p:cNvSpPr>
          <p:nvPr>
            <p:ph type="title"/>
          </p:nvPr>
        </p:nvSpPr>
        <p:spPr/>
        <p:txBody>
          <a:bodyPr/>
          <a:lstStyle/>
          <a:p>
            <a:pPr eaLnBrk="1" hangingPunct="1">
              <a:defRPr/>
            </a:pPr>
            <a:r>
              <a:rPr lang="en-US" altLang="ko-KR"/>
              <a:t>Spread Spectrum</a:t>
            </a:r>
          </a:p>
        </p:txBody>
      </p:sp>
      <p:sp>
        <p:nvSpPr>
          <p:cNvPr id="219140" name="Rectangle 4">
            <a:extLst>
              <a:ext uri="{FF2B5EF4-FFF2-40B4-BE49-F238E27FC236}">
                <a16:creationId xmlns:a16="http://schemas.microsoft.com/office/drawing/2014/main" id="{446AF257-BBE4-4AB2-9632-4B3207D04B7E}"/>
              </a:ext>
            </a:extLst>
          </p:cNvPr>
          <p:cNvSpPr>
            <a:spLocks noChangeArrowheads="1"/>
          </p:cNvSpPr>
          <p:nvPr/>
        </p:nvSpPr>
        <p:spPr bwMode="auto">
          <a:xfrm>
            <a:off x="2209800" y="1600200"/>
            <a:ext cx="7772400" cy="1181100"/>
          </a:xfrm>
          <a:prstGeom prst="rect">
            <a:avLst/>
          </a:prstGeom>
          <a:noFill/>
          <a:ln w="9525">
            <a:noFill/>
            <a:miter lim="800000"/>
            <a:headEnd/>
            <a:tailEnd/>
          </a:ln>
          <a:effectLst/>
        </p:spPr>
        <p:txBody>
          <a:bodyPr/>
          <a:lstStyle/>
          <a:p>
            <a:pPr marL="342900" indent="-342900" algn="just">
              <a:buFontTx/>
              <a:buChar char="•"/>
              <a:defRPr/>
            </a:pPr>
            <a:r>
              <a:rPr lang="en-US" altLang="ko-KR">
                <a:effectLst>
                  <a:outerShdw blurRad="38100" dist="38100" dir="2700000" algn="tl">
                    <a:srgbClr val="C0C0C0"/>
                  </a:outerShdw>
                </a:effectLst>
                <a:latin typeface="Times New Roman" pitchFamily="18" charset="0"/>
                <a:ea typeface="굴림" pitchFamily="50" charset="-127"/>
              </a:rPr>
              <a:t>Combine signals from different sources to fit into a larger bandwidth to prevent eavesdropping and jamming by adding redundancy</a:t>
            </a:r>
          </a:p>
        </p:txBody>
      </p:sp>
      <p:pic>
        <p:nvPicPr>
          <p:cNvPr id="37892" name="Picture 6">
            <a:extLst>
              <a:ext uri="{FF2B5EF4-FFF2-40B4-BE49-F238E27FC236}">
                <a16:creationId xmlns:a16="http://schemas.microsoft.com/office/drawing/2014/main" id="{2D6343C8-AC33-496B-A17B-3E1E67F28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4" y="3048001"/>
            <a:ext cx="6283325"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7BEB6AC2-5A9E-4E5B-8530-D70F06F3B7F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63FD60FB-4F49-4146-8D26-8875515B3988}" type="slidenum">
              <a:rPr lang="en-US" altLang="ko-KR" sz="1400">
                <a:solidFill>
                  <a:srgbClr val="262699"/>
                </a:solidFill>
              </a:rPr>
              <a:pPr algn="r" eaLnBrk="1" latinLnBrk="1" hangingPunct="1">
                <a:defRPr/>
              </a:pPr>
              <a:t>32</a:t>
            </a:fld>
            <a:endParaRPr lang="en-US" altLang="ko-KR" sz="1400">
              <a:solidFill>
                <a:srgbClr val="262699"/>
              </a:solidFill>
            </a:endParaRPr>
          </a:p>
        </p:txBody>
      </p:sp>
    </p:spTree>
    <p:extLst>
      <p:ext uri="{BB962C8B-B14F-4D97-AF65-F5344CB8AC3E}">
        <p14:creationId xmlns:p14="http://schemas.microsoft.com/office/powerpoint/2010/main" val="1996485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EAFFB6DC-15DE-4133-85FD-F50303DBE622}"/>
              </a:ext>
            </a:extLst>
          </p:cNvPr>
          <p:cNvSpPr>
            <a:spLocks noGrp="1" noChangeArrowheads="1"/>
          </p:cNvSpPr>
          <p:nvPr>
            <p:ph type="title"/>
          </p:nvPr>
        </p:nvSpPr>
        <p:spPr/>
        <p:txBody>
          <a:bodyPr/>
          <a:lstStyle/>
          <a:p>
            <a:pPr eaLnBrk="1" hangingPunct="1">
              <a:defRPr/>
            </a:pPr>
            <a:r>
              <a:rPr lang="en-US" altLang="ko-KR"/>
              <a:t>FHSS</a:t>
            </a:r>
          </a:p>
        </p:txBody>
      </p:sp>
      <p:sp>
        <p:nvSpPr>
          <p:cNvPr id="220163" name="Rectangle 3">
            <a:extLst>
              <a:ext uri="{FF2B5EF4-FFF2-40B4-BE49-F238E27FC236}">
                <a16:creationId xmlns:a16="http://schemas.microsoft.com/office/drawing/2014/main" id="{7E223BEB-8618-423C-82D1-038905EC54D1}"/>
              </a:ext>
            </a:extLst>
          </p:cNvPr>
          <p:cNvSpPr>
            <a:spLocks noChangeArrowheads="1"/>
          </p:cNvSpPr>
          <p:nvPr/>
        </p:nvSpPr>
        <p:spPr bwMode="auto">
          <a:xfrm>
            <a:off x="2209800" y="1600200"/>
            <a:ext cx="7772400" cy="1181100"/>
          </a:xfrm>
          <a:prstGeom prst="rect">
            <a:avLst/>
          </a:prstGeom>
          <a:noFill/>
          <a:ln w="9525">
            <a:noFill/>
            <a:miter lim="800000"/>
            <a:headEnd/>
            <a:tailEnd/>
          </a:ln>
          <a:effectLst/>
        </p:spPr>
        <p:txBody>
          <a:bodyPr/>
          <a:lstStyle/>
          <a:p>
            <a:pPr marL="342900" indent="-342900" algn="just">
              <a:buFontTx/>
              <a:buChar char="•"/>
              <a:defRPr/>
            </a:pPr>
            <a:r>
              <a:rPr lang="en-US" altLang="ko-KR">
                <a:effectLst>
                  <a:outerShdw blurRad="38100" dist="38100" dir="2700000" algn="tl">
                    <a:srgbClr val="C0C0C0"/>
                  </a:outerShdw>
                </a:effectLst>
                <a:latin typeface="Times New Roman" pitchFamily="18" charset="0"/>
                <a:ea typeface="굴림" pitchFamily="50" charset="-127"/>
              </a:rPr>
              <a:t>Frequency Hopping Spread Spectrum (FHSS)</a:t>
            </a:r>
          </a:p>
        </p:txBody>
      </p:sp>
      <p:pic>
        <p:nvPicPr>
          <p:cNvPr id="38916" name="Picture 5">
            <a:extLst>
              <a:ext uri="{FF2B5EF4-FFF2-40B4-BE49-F238E27FC236}">
                <a16:creationId xmlns:a16="http://schemas.microsoft.com/office/drawing/2014/main" id="{58878395-B018-480B-A1EF-D821CB785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263" y="2405064"/>
            <a:ext cx="5859462"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557D2CDB-45F4-4727-A3D0-99BB16BBAE7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6EA5C82D-DD28-440F-AD53-535FE417B7EA}" type="slidenum">
              <a:rPr lang="en-US" altLang="ko-KR" sz="1400">
                <a:solidFill>
                  <a:srgbClr val="262699"/>
                </a:solidFill>
              </a:rPr>
              <a:pPr algn="r" eaLnBrk="1" latinLnBrk="1" hangingPunct="1">
                <a:defRPr/>
              </a:pPr>
              <a:t>33</a:t>
            </a:fld>
            <a:endParaRPr lang="en-US" altLang="ko-KR" sz="1400">
              <a:solidFill>
                <a:srgbClr val="262699"/>
              </a:solidFill>
            </a:endParaRPr>
          </a:p>
        </p:txBody>
      </p:sp>
    </p:spTree>
    <p:extLst>
      <p:ext uri="{BB962C8B-B14F-4D97-AF65-F5344CB8AC3E}">
        <p14:creationId xmlns:p14="http://schemas.microsoft.com/office/powerpoint/2010/main" val="3068505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9B6F2E69-8B46-41A2-8854-D3D0BE147799}"/>
              </a:ext>
            </a:extLst>
          </p:cNvPr>
          <p:cNvSpPr>
            <a:spLocks noGrp="1" noChangeArrowheads="1"/>
          </p:cNvSpPr>
          <p:nvPr>
            <p:ph type="title"/>
          </p:nvPr>
        </p:nvSpPr>
        <p:spPr/>
        <p:txBody>
          <a:bodyPr/>
          <a:lstStyle/>
          <a:p>
            <a:pPr eaLnBrk="1" hangingPunct="1">
              <a:defRPr/>
            </a:pPr>
            <a:r>
              <a:rPr lang="en-US" altLang="ko-KR"/>
              <a:t>Frequency Selection in FHSS</a:t>
            </a:r>
          </a:p>
        </p:txBody>
      </p:sp>
      <p:pic>
        <p:nvPicPr>
          <p:cNvPr id="39939" name="Picture 5">
            <a:extLst>
              <a:ext uri="{FF2B5EF4-FFF2-40B4-BE49-F238E27FC236}">
                <a16:creationId xmlns:a16="http://schemas.microsoft.com/office/drawing/2014/main" id="{15A2F6AA-B18D-49BE-BF56-B38D9A085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1844675"/>
            <a:ext cx="6338887"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E7758FE7-008F-41CE-89FF-13104284484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12EB7B64-8A6C-4427-8876-967795350654}" type="slidenum">
              <a:rPr lang="en-US" altLang="ko-KR" sz="1400">
                <a:solidFill>
                  <a:srgbClr val="262699"/>
                </a:solidFill>
              </a:rPr>
              <a:pPr algn="r" eaLnBrk="1" latinLnBrk="1" hangingPunct="1">
                <a:defRPr/>
              </a:pPr>
              <a:t>34</a:t>
            </a:fld>
            <a:endParaRPr lang="en-US" altLang="ko-KR" sz="1400">
              <a:solidFill>
                <a:srgbClr val="262699"/>
              </a:solidFill>
            </a:endParaRPr>
          </a:p>
        </p:txBody>
      </p:sp>
    </p:spTree>
    <p:extLst>
      <p:ext uri="{BB962C8B-B14F-4D97-AF65-F5344CB8AC3E}">
        <p14:creationId xmlns:p14="http://schemas.microsoft.com/office/powerpoint/2010/main" val="1965918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8AF26FC3-D919-4FD7-8187-273641996158}"/>
              </a:ext>
            </a:extLst>
          </p:cNvPr>
          <p:cNvSpPr>
            <a:spLocks noGrp="1" noChangeArrowheads="1"/>
          </p:cNvSpPr>
          <p:nvPr>
            <p:ph type="title"/>
          </p:nvPr>
        </p:nvSpPr>
        <p:spPr/>
        <p:txBody>
          <a:bodyPr/>
          <a:lstStyle/>
          <a:p>
            <a:pPr eaLnBrk="1" hangingPunct="1">
              <a:defRPr/>
            </a:pPr>
            <a:r>
              <a:rPr lang="en-US" altLang="ko-KR"/>
              <a:t>Frequency Cycles</a:t>
            </a:r>
          </a:p>
        </p:txBody>
      </p:sp>
      <p:pic>
        <p:nvPicPr>
          <p:cNvPr id="40963" name="Picture 4">
            <a:extLst>
              <a:ext uri="{FF2B5EF4-FFF2-40B4-BE49-F238E27FC236}">
                <a16:creationId xmlns:a16="http://schemas.microsoft.com/office/drawing/2014/main" id="{D3D659EC-64E5-488C-BF88-DFF8C9E95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475" y="1676400"/>
            <a:ext cx="6497638"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C0985219-6A48-4F63-B2FD-1530FB5B46E7}"/>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CC1F85D8-F143-4C7C-9D60-F50B07C7F96A}" type="slidenum">
              <a:rPr lang="en-US" altLang="ko-KR" sz="1400">
                <a:solidFill>
                  <a:srgbClr val="262699"/>
                </a:solidFill>
              </a:rPr>
              <a:pPr algn="r" eaLnBrk="1" latinLnBrk="1" hangingPunct="1">
                <a:defRPr/>
              </a:pPr>
              <a:t>35</a:t>
            </a:fld>
            <a:endParaRPr lang="en-US" altLang="ko-KR" sz="1400">
              <a:solidFill>
                <a:srgbClr val="262699"/>
              </a:solidFill>
            </a:endParaRPr>
          </a:p>
        </p:txBody>
      </p:sp>
    </p:spTree>
    <p:extLst>
      <p:ext uri="{BB962C8B-B14F-4D97-AF65-F5344CB8AC3E}">
        <p14:creationId xmlns:p14="http://schemas.microsoft.com/office/powerpoint/2010/main" val="3002649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E19D9011-A711-4B46-A7B9-770910072DB6}"/>
              </a:ext>
            </a:extLst>
          </p:cNvPr>
          <p:cNvSpPr>
            <a:spLocks noGrp="1" noChangeArrowheads="1"/>
          </p:cNvSpPr>
          <p:nvPr>
            <p:ph type="title"/>
          </p:nvPr>
        </p:nvSpPr>
        <p:spPr/>
        <p:txBody>
          <a:bodyPr/>
          <a:lstStyle/>
          <a:p>
            <a:pPr eaLnBrk="1" hangingPunct="1">
              <a:defRPr/>
            </a:pPr>
            <a:r>
              <a:rPr lang="en-US" altLang="ko-KR"/>
              <a:t>Bandwidth Sharing</a:t>
            </a:r>
          </a:p>
        </p:txBody>
      </p:sp>
      <p:pic>
        <p:nvPicPr>
          <p:cNvPr id="41987" name="Picture 4">
            <a:extLst>
              <a:ext uri="{FF2B5EF4-FFF2-40B4-BE49-F238E27FC236}">
                <a16:creationId xmlns:a16="http://schemas.microsoft.com/office/drawing/2014/main" id="{F0A911EB-B993-4837-A6F7-D77956E6F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916114"/>
            <a:ext cx="7512050"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3BB57F86-5E0B-404E-8623-7D64C8661E35}"/>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E84CD78E-CCA1-418F-B573-E4A3041ACDE7}" type="slidenum">
              <a:rPr lang="en-US" altLang="ko-KR" sz="1400">
                <a:solidFill>
                  <a:srgbClr val="262699"/>
                </a:solidFill>
              </a:rPr>
              <a:pPr algn="r" eaLnBrk="1" latinLnBrk="1" hangingPunct="1">
                <a:defRPr/>
              </a:pPr>
              <a:t>36</a:t>
            </a:fld>
            <a:endParaRPr lang="en-US" altLang="ko-KR" sz="1400">
              <a:solidFill>
                <a:srgbClr val="262699"/>
              </a:solidFill>
            </a:endParaRPr>
          </a:p>
        </p:txBody>
      </p:sp>
    </p:spTree>
    <p:extLst>
      <p:ext uri="{BB962C8B-B14F-4D97-AF65-F5344CB8AC3E}">
        <p14:creationId xmlns:p14="http://schemas.microsoft.com/office/powerpoint/2010/main" val="1817391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F5C6E252-AB3B-47EA-BD57-1351ACD5974D}"/>
              </a:ext>
            </a:extLst>
          </p:cNvPr>
          <p:cNvSpPr>
            <a:spLocks noGrp="1" noChangeArrowheads="1"/>
          </p:cNvSpPr>
          <p:nvPr>
            <p:ph type="title"/>
          </p:nvPr>
        </p:nvSpPr>
        <p:spPr/>
        <p:txBody>
          <a:bodyPr/>
          <a:lstStyle/>
          <a:p>
            <a:pPr eaLnBrk="1" hangingPunct="1">
              <a:defRPr/>
            </a:pPr>
            <a:r>
              <a:rPr lang="en-US" altLang="ko-KR"/>
              <a:t>DSSS</a:t>
            </a:r>
          </a:p>
        </p:txBody>
      </p:sp>
      <p:sp>
        <p:nvSpPr>
          <p:cNvPr id="224259" name="Rectangle 3">
            <a:extLst>
              <a:ext uri="{FF2B5EF4-FFF2-40B4-BE49-F238E27FC236}">
                <a16:creationId xmlns:a16="http://schemas.microsoft.com/office/drawing/2014/main" id="{1C881F33-2581-46C3-A598-6A3BD1B6815E}"/>
              </a:ext>
            </a:extLst>
          </p:cNvPr>
          <p:cNvSpPr>
            <a:spLocks noChangeArrowheads="1"/>
          </p:cNvSpPr>
          <p:nvPr/>
        </p:nvSpPr>
        <p:spPr bwMode="auto">
          <a:xfrm>
            <a:off x="2209800" y="1600200"/>
            <a:ext cx="7772400" cy="1181100"/>
          </a:xfrm>
          <a:prstGeom prst="rect">
            <a:avLst/>
          </a:prstGeom>
          <a:noFill/>
          <a:ln w="9525">
            <a:noFill/>
            <a:miter lim="800000"/>
            <a:headEnd/>
            <a:tailEnd/>
          </a:ln>
          <a:effectLst/>
        </p:spPr>
        <p:txBody>
          <a:bodyPr/>
          <a:lstStyle/>
          <a:p>
            <a:pPr marL="342900" indent="-342900" algn="just">
              <a:buFontTx/>
              <a:buChar char="•"/>
              <a:defRPr/>
            </a:pPr>
            <a:r>
              <a:rPr lang="en-US" altLang="ko-KR">
                <a:effectLst>
                  <a:outerShdw blurRad="38100" dist="38100" dir="2700000" algn="tl">
                    <a:srgbClr val="C0C0C0"/>
                  </a:outerShdw>
                </a:effectLst>
                <a:latin typeface="Times New Roman" pitchFamily="18" charset="0"/>
                <a:ea typeface="굴림" pitchFamily="50" charset="-127"/>
              </a:rPr>
              <a:t>Direct Sequence Spread Spectrum (DSSS)</a:t>
            </a:r>
          </a:p>
          <a:p>
            <a:pPr marL="342900" indent="-342900" algn="just">
              <a:buFontTx/>
              <a:buChar char="•"/>
              <a:defRPr/>
            </a:pPr>
            <a:r>
              <a:rPr lang="en-US" altLang="ko-KR">
                <a:effectLst>
                  <a:outerShdw blurRad="38100" dist="38100" dir="2700000" algn="tl">
                    <a:srgbClr val="C0C0C0"/>
                  </a:outerShdw>
                </a:effectLst>
                <a:latin typeface="Times New Roman" pitchFamily="18" charset="0"/>
                <a:ea typeface="굴림" pitchFamily="50" charset="-127"/>
              </a:rPr>
              <a:t>Replace each data bit with n bits using a spreading code</a:t>
            </a:r>
          </a:p>
          <a:p>
            <a:pPr marL="342900" indent="-342900" algn="just">
              <a:buFontTx/>
              <a:buChar char="•"/>
              <a:defRPr/>
            </a:pPr>
            <a:r>
              <a:rPr lang="en-US" altLang="ko-KR">
                <a:effectLst>
                  <a:outerShdw blurRad="38100" dist="38100" dir="2700000" algn="tl">
                    <a:srgbClr val="C0C0C0"/>
                  </a:outerShdw>
                </a:effectLst>
                <a:latin typeface="Times New Roman" pitchFamily="18" charset="0"/>
                <a:ea typeface="굴림" pitchFamily="50" charset="-127"/>
              </a:rPr>
              <a:t>Each bit is assigned a code of n bits called chips</a:t>
            </a:r>
          </a:p>
        </p:txBody>
      </p:sp>
      <p:pic>
        <p:nvPicPr>
          <p:cNvPr id="43012" name="Picture 5">
            <a:extLst>
              <a:ext uri="{FF2B5EF4-FFF2-40B4-BE49-F238E27FC236}">
                <a16:creationId xmlns:a16="http://schemas.microsoft.com/office/drawing/2014/main" id="{DC33EC33-F2C1-47A8-8340-1BEFD6056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3241676"/>
            <a:ext cx="689610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BABEE211-04AE-4DD5-BF6A-3EA8DAAFACE0}"/>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A286F898-1BBD-4D92-BBEA-A46AE0FF9192}" type="slidenum">
              <a:rPr lang="en-US" altLang="ko-KR" sz="1400">
                <a:solidFill>
                  <a:srgbClr val="262699"/>
                </a:solidFill>
              </a:rPr>
              <a:pPr algn="r" eaLnBrk="1" latinLnBrk="1" hangingPunct="1">
                <a:defRPr/>
              </a:pPr>
              <a:t>37</a:t>
            </a:fld>
            <a:endParaRPr lang="en-US" altLang="ko-KR" sz="1400">
              <a:solidFill>
                <a:srgbClr val="262699"/>
              </a:solidFill>
            </a:endParaRPr>
          </a:p>
        </p:txBody>
      </p:sp>
    </p:spTree>
    <p:extLst>
      <p:ext uri="{BB962C8B-B14F-4D97-AF65-F5344CB8AC3E}">
        <p14:creationId xmlns:p14="http://schemas.microsoft.com/office/powerpoint/2010/main" val="3208603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8DEEB330-0042-42B7-9743-B6DF2E18556E}"/>
              </a:ext>
            </a:extLst>
          </p:cNvPr>
          <p:cNvSpPr>
            <a:spLocks noGrp="1" noChangeArrowheads="1"/>
          </p:cNvSpPr>
          <p:nvPr>
            <p:ph type="title"/>
          </p:nvPr>
        </p:nvSpPr>
        <p:spPr/>
        <p:txBody>
          <a:bodyPr/>
          <a:lstStyle/>
          <a:p>
            <a:pPr eaLnBrk="1" hangingPunct="1">
              <a:defRPr/>
            </a:pPr>
            <a:r>
              <a:rPr lang="en-US" altLang="ko-KR"/>
              <a:t>DSSS Example</a:t>
            </a:r>
          </a:p>
        </p:txBody>
      </p:sp>
      <p:pic>
        <p:nvPicPr>
          <p:cNvPr id="44035" name="Picture 5">
            <a:extLst>
              <a:ext uri="{FF2B5EF4-FFF2-40B4-BE49-F238E27FC236}">
                <a16:creationId xmlns:a16="http://schemas.microsoft.com/office/drawing/2014/main" id="{51BEE71D-1F04-41C2-A331-682E46999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133601"/>
            <a:ext cx="708818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82CB25CB-5771-4889-8C20-8BAA08BADE7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5CAAA28B-6292-4981-863A-4C77FEFA29F4}" type="slidenum">
              <a:rPr lang="en-US" altLang="ko-KR" sz="1400">
                <a:solidFill>
                  <a:srgbClr val="262699"/>
                </a:solidFill>
              </a:rPr>
              <a:pPr algn="r" eaLnBrk="1" latinLnBrk="1" hangingPunct="1">
                <a:defRPr/>
              </a:pPr>
              <a:t>38</a:t>
            </a:fld>
            <a:endParaRPr lang="en-US" altLang="ko-KR" sz="1400">
              <a:solidFill>
                <a:srgbClr val="262699"/>
              </a:solidFill>
            </a:endParaRPr>
          </a:p>
        </p:txBody>
      </p:sp>
    </p:spTree>
    <p:extLst>
      <p:ext uri="{BB962C8B-B14F-4D97-AF65-F5344CB8AC3E}">
        <p14:creationId xmlns:p14="http://schemas.microsoft.com/office/powerpoint/2010/main" val="70687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a:extLst>
              <a:ext uri="{FF2B5EF4-FFF2-40B4-BE49-F238E27FC236}">
                <a16:creationId xmlns:a16="http://schemas.microsoft.com/office/drawing/2014/main" id="{63F1D707-8F5B-4BC4-881A-BBB990F6DAAF}"/>
              </a:ext>
            </a:extLst>
          </p:cNvPr>
          <p:cNvSpPr>
            <a:spLocks noGrp="1" noChangeArrowheads="1"/>
          </p:cNvSpPr>
          <p:nvPr>
            <p:ph type="title"/>
          </p:nvPr>
        </p:nvSpPr>
        <p:spPr/>
        <p:txBody>
          <a:bodyPr/>
          <a:lstStyle/>
          <a:p>
            <a:pPr eaLnBrk="1" hangingPunct="1">
              <a:defRPr/>
            </a:pPr>
            <a:r>
              <a:rPr lang="en-US" altLang="ko-KR"/>
              <a:t>Categories of Multiplexing</a:t>
            </a:r>
          </a:p>
        </p:txBody>
      </p:sp>
      <p:pic>
        <p:nvPicPr>
          <p:cNvPr id="9219" name="Picture 8">
            <a:extLst>
              <a:ext uri="{FF2B5EF4-FFF2-40B4-BE49-F238E27FC236}">
                <a16:creationId xmlns:a16="http://schemas.microsoft.com/office/drawing/2014/main" id="{C4DAB84F-915B-432A-ABDF-1083685D9B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25700" y="2205038"/>
            <a:ext cx="7342188" cy="2127250"/>
          </a:xfrm>
          <a:noFill/>
        </p:spPr>
      </p:pic>
      <p:sp>
        <p:nvSpPr>
          <p:cNvPr id="11" name="Slide Number Placeholder 5">
            <a:extLst>
              <a:ext uri="{FF2B5EF4-FFF2-40B4-BE49-F238E27FC236}">
                <a16:creationId xmlns:a16="http://schemas.microsoft.com/office/drawing/2014/main" id="{FD4B6149-6BB1-4199-AEDB-5A3078929701}"/>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0083C50C-D07B-4EF6-9735-60B39DCAC8AC}" type="slidenum">
              <a:rPr lang="en-US" altLang="ko-KR" sz="1400">
                <a:solidFill>
                  <a:srgbClr val="262699"/>
                </a:solidFill>
              </a:rPr>
              <a:pPr algn="r" eaLnBrk="1" latinLnBrk="1" hangingPunct="1">
                <a:defRPr/>
              </a:pPr>
              <a:t>4</a:t>
            </a:fld>
            <a:endParaRPr lang="en-US" altLang="ko-KR" sz="1400">
              <a:solidFill>
                <a:srgbClr val="262699"/>
              </a:solidFill>
            </a:endParaRPr>
          </a:p>
        </p:txBody>
      </p:sp>
    </p:spTree>
    <p:extLst>
      <p:ext uri="{BB962C8B-B14F-4D97-AF65-F5344CB8AC3E}">
        <p14:creationId xmlns:p14="http://schemas.microsoft.com/office/powerpoint/2010/main" val="393570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416130A-A920-426A-A1A8-416A9484D9A4}"/>
              </a:ext>
            </a:extLst>
          </p:cNvPr>
          <p:cNvSpPr>
            <a:spLocks noGrp="1" noChangeArrowheads="1"/>
          </p:cNvSpPr>
          <p:nvPr>
            <p:ph type="title"/>
          </p:nvPr>
        </p:nvSpPr>
        <p:spPr/>
        <p:txBody>
          <a:bodyPr/>
          <a:lstStyle/>
          <a:p>
            <a:pPr eaLnBrk="1" hangingPunct="1">
              <a:defRPr/>
            </a:pPr>
            <a:r>
              <a:rPr lang="en-US" altLang="ko-KR"/>
              <a:t>Frequency Division Multiplexing</a:t>
            </a:r>
          </a:p>
        </p:txBody>
      </p:sp>
      <p:sp>
        <p:nvSpPr>
          <p:cNvPr id="10243" name="Rectangle 3">
            <a:extLst>
              <a:ext uri="{FF2B5EF4-FFF2-40B4-BE49-F238E27FC236}">
                <a16:creationId xmlns:a16="http://schemas.microsoft.com/office/drawing/2014/main" id="{DC6FE609-2F51-4302-A994-C06B964A0FFF}"/>
              </a:ext>
            </a:extLst>
          </p:cNvPr>
          <p:cNvSpPr>
            <a:spLocks noGrp="1" noChangeArrowheads="1"/>
          </p:cNvSpPr>
          <p:nvPr>
            <p:ph type="body" sz="half" idx="1"/>
          </p:nvPr>
        </p:nvSpPr>
        <p:spPr/>
        <p:txBody>
          <a:bodyPr/>
          <a:lstStyle/>
          <a:p>
            <a:pPr eaLnBrk="1" hangingPunct="1">
              <a:lnSpc>
                <a:spcPct val="90000"/>
              </a:lnSpc>
            </a:pPr>
            <a:r>
              <a:rPr lang="en-US" altLang="ko-KR" sz="2000">
                <a:ea typeface="굴림" panose="020B0600000101010101" pitchFamily="34" charset="-127"/>
              </a:rPr>
              <a:t>FDM is an analog multiplexing technique that combines analog signals</a:t>
            </a:r>
          </a:p>
          <a:p>
            <a:pPr eaLnBrk="1" hangingPunct="1">
              <a:lnSpc>
                <a:spcPct val="90000"/>
              </a:lnSpc>
            </a:pPr>
            <a:r>
              <a:rPr lang="en-US" altLang="ko-KR" sz="2000">
                <a:ea typeface="굴림" panose="020B0600000101010101" pitchFamily="34" charset="-127"/>
              </a:rPr>
              <a:t>Signals modulate different carrier frequencies</a:t>
            </a:r>
          </a:p>
          <a:p>
            <a:pPr eaLnBrk="1" hangingPunct="1">
              <a:lnSpc>
                <a:spcPct val="90000"/>
              </a:lnSpc>
            </a:pPr>
            <a:r>
              <a:rPr lang="en-US" altLang="ko-KR" sz="2000">
                <a:ea typeface="굴림" panose="020B0600000101010101" pitchFamily="34" charset="-127"/>
              </a:rPr>
              <a:t>Modulated signals are combined into a composite signal</a:t>
            </a:r>
          </a:p>
          <a:p>
            <a:pPr eaLnBrk="1" hangingPunct="1">
              <a:lnSpc>
                <a:spcPct val="90000"/>
              </a:lnSpc>
            </a:pPr>
            <a:r>
              <a:rPr lang="en-US" altLang="ko-KR" sz="2000" b="1" i="1">
                <a:ea typeface="굴림" panose="020B0600000101010101" pitchFamily="34" charset="-127"/>
              </a:rPr>
              <a:t>Channel</a:t>
            </a:r>
            <a:r>
              <a:rPr lang="en-US" altLang="ko-KR" sz="2000">
                <a:ea typeface="굴림" panose="020B0600000101010101" pitchFamily="34" charset="-127"/>
              </a:rPr>
              <a:t> - Bandwidth range to accommodate a modulated signal</a:t>
            </a:r>
          </a:p>
          <a:p>
            <a:pPr eaLnBrk="1" hangingPunct="1">
              <a:lnSpc>
                <a:spcPct val="90000"/>
              </a:lnSpc>
            </a:pPr>
            <a:r>
              <a:rPr lang="en-US" altLang="ko-KR" sz="2000">
                <a:ea typeface="굴림" panose="020B0600000101010101" pitchFamily="34" charset="-127"/>
              </a:rPr>
              <a:t>Channels can be separated by strips of unused bandwidth (</a:t>
            </a:r>
            <a:r>
              <a:rPr lang="en-US" altLang="ko-KR" sz="2000" b="1" i="1">
                <a:ea typeface="굴림" panose="020B0600000101010101" pitchFamily="34" charset="-127"/>
              </a:rPr>
              <a:t>guard band</a:t>
            </a:r>
            <a:r>
              <a:rPr lang="en-US" altLang="ko-KR" sz="2000">
                <a:ea typeface="굴림" panose="020B0600000101010101" pitchFamily="34" charset="-127"/>
              </a:rPr>
              <a:t>) to prevent overlapping</a:t>
            </a:r>
          </a:p>
        </p:txBody>
      </p:sp>
      <p:pic>
        <p:nvPicPr>
          <p:cNvPr id="10244" name="Picture 8">
            <a:extLst>
              <a:ext uri="{FF2B5EF4-FFF2-40B4-BE49-F238E27FC236}">
                <a16:creationId xmlns:a16="http://schemas.microsoft.com/office/drawing/2014/main" id="{C8D78445-7CE8-43B5-93E9-6F54BDD3D8C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9800" y="3925889"/>
            <a:ext cx="7772400" cy="1997075"/>
          </a:xfrm>
          <a:noFill/>
        </p:spPr>
      </p:pic>
      <p:sp>
        <p:nvSpPr>
          <p:cNvPr id="12" name="Slide Number Placeholder 5">
            <a:extLst>
              <a:ext uri="{FF2B5EF4-FFF2-40B4-BE49-F238E27FC236}">
                <a16:creationId xmlns:a16="http://schemas.microsoft.com/office/drawing/2014/main" id="{30172E8F-34BC-4EC7-8FE7-6C88945A19B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F4A29390-3491-4DFF-9E22-DF22923F4614}" type="slidenum">
              <a:rPr lang="en-US" altLang="ko-KR" sz="1400">
                <a:solidFill>
                  <a:srgbClr val="262699"/>
                </a:solidFill>
              </a:rPr>
              <a:pPr algn="r" eaLnBrk="1" latinLnBrk="1" hangingPunct="1">
                <a:defRPr/>
              </a:pPr>
              <a:t>5</a:t>
            </a:fld>
            <a:endParaRPr lang="en-US" altLang="ko-KR" sz="1400">
              <a:solidFill>
                <a:srgbClr val="262699"/>
              </a:solidFill>
            </a:endParaRPr>
          </a:p>
        </p:txBody>
      </p:sp>
    </p:spTree>
    <p:extLst>
      <p:ext uri="{BB962C8B-B14F-4D97-AF65-F5344CB8AC3E}">
        <p14:creationId xmlns:p14="http://schemas.microsoft.com/office/powerpoint/2010/main" val="261999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6">
            <a:extLst>
              <a:ext uri="{FF2B5EF4-FFF2-40B4-BE49-F238E27FC236}">
                <a16:creationId xmlns:a16="http://schemas.microsoft.com/office/drawing/2014/main" id="{D7532B95-5A97-43E3-A2A4-9420F8EBCE21}"/>
              </a:ext>
            </a:extLst>
          </p:cNvPr>
          <p:cNvSpPr>
            <a:spLocks noGrp="1" noChangeArrowheads="1"/>
          </p:cNvSpPr>
          <p:nvPr>
            <p:ph type="title"/>
          </p:nvPr>
        </p:nvSpPr>
        <p:spPr/>
        <p:txBody>
          <a:bodyPr/>
          <a:lstStyle/>
          <a:p>
            <a:pPr eaLnBrk="1" hangingPunct="1">
              <a:defRPr/>
            </a:pPr>
            <a:r>
              <a:rPr lang="en-US" altLang="ko-KR"/>
              <a:t>FDM Process</a:t>
            </a:r>
          </a:p>
        </p:txBody>
      </p:sp>
      <p:pic>
        <p:nvPicPr>
          <p:cNvPr id="11267" name="Picture 9">
            <a:extLst>
              <a:ext uri="{FF2B5EF4-FFF2-40B4-BE49-F238E27FC236}">
                <a16:creationId xmlns:a16="http://schemas.microsoft.com/office/drawing/2014/main" id="{66B200B2-5727-4293-9D4B-BE1366FD17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7138" y="1916113"/>
            <a:ext cx="7270750" cy="3295650"/>
          </a:xfrm>
          <a:noFill/>
        </p:spPr>
      </p:pic>
      <p:sp>
        <p:nvSpPr>
          <p:cNvPr id="11" name="Slide Number Placeholder 5">
            <a:extLst>
              <a:ext uri="{FF2B5EF4-FFF2-40B4-BE49-F238E27FC236}">
                <a16:creationId xmlns:a16="http://schemas.microsoft.com/office/drawing/2014/main" id="{7A1EA965-6F7C-4B3B-B5DF-DB5CAD976F15}"/>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AEB76895-2C1C-45E0-ACB7-7E8785C5E54D}" type="slidenum">
              <a:rPr lang="en-US" altLang="ko-KR" sz="1400">
                <a:solidFill>
                  <a:srgbClr val="262699"/>
                </a:solidFill>
              </a:rPr>
              <a:pPr algn="r" eaLnBrk="1" latinLnBrk="1" hangingPunct="1">
                <a:defRPr/>
              </a:pPr>
              <a:t>6</a:t>
            </a:fld>
            <a:endParaRPr lang="en-US" altLang="ko-KR" sz="1400">
              <a:solidFill>
                <a:srgbClr val="262699"/>
              </a:solidFill>
            </a:endParaRPr>
          </a:p>
        </p:txBody>
      </p:sp>
    </p:spTree>
    <p:extLst>
      <p:ext uri="{BB962C8B-B14F-4D97-AF65-F5344CB8AC3E}">
        <p14:creationId xmlns:p14="http://schemas.microsoft.com/office/powerpoint/2010/main" val="254898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Rectangle 6">
            <a:extLst>
              <a:ext uri="{FF2B5EF4-FFF2-40B4-BE49-F238E27FC236}">
                <a16:creationId xmlns:a16="http://schemas.microsoft.com/office/drawing/2014/main" id="{D3B0EB0A-4ABC-4A11-AFE5-A0C5809EA2CD}"/>
              </a:ext>
            </a:extLst>
          </p:cNvPr>
          <p:cNvSpPr>
            <a:spLocks noGrp="1" noChangeArrowheads="1"/>
          </p:cNvSpPr>
          <p:nvPr>
            <p:ph type="title"/>
          </p:nvPr>
        </p:nvSpPr>
        <p:spPr/>
        <p:txBody>
          <a:bodyPr/>
          <a:lstStyle/>
          <a:p>
            <a:pPr eaLnBrk="1" hangingPunct="1">
              <a:defRPr/>
            </a:pPr>
            <a:r>
              <a:rPr lang="en-US" altLang="ko-KR"/>
              <a:t>FDM Demultiplexing Example</a:t>
            </a:r>
          </a:p>
        </p:txBody>
      </p:sp>
      <p:pic>
        <p:nvPicPr>
          <p:cNvPr id="12291" name="Picture 9">
            <a:extLst>
              <a:ext uri="{FF2B5EF4-FFF2-40B4-BE49-F238E27FC236}">
                <a16:creationId xmlns:a16="http://schemas.microsoft.com/office/drawing/2014/main" id="{2A601291-DB5B-41CF-A31B-CFE6B507F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24114" y="2060575"/>
            <a:ext cx="7343775" cy="3170238"/>
          </a:xfrm>
          <a:noFill/>
        </p:spPr>
      </p:pic>
      <p:sp>
        <p:nvSpPr>
          <p:cNvPr id="11" name="Slide Number Placeholder 5">
            <a:extLst>
              <a:ext uri="{FF2B5EF4-FFF2-40B4-BE49-F238E27FC236}">
                <a16:creationId xmlns:a16="http://schemas.microsoft.com/office/drawing/2014/main" id="{26A00ECF-3EB1-43A7-996A-DEBBC079909A}"/>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C141E27C-6ACF-4316-959E-23B21A0E5B3C}" type="slidenum">
              <a:rPr lang="en-US" altLang="ko-KR" sz="1400">
                <a:solidFill>
                  <a:srgbClr val="262699"/>
                </a:solidFill>
              </a:rPr>
              <a:pPr algn="r" eaLnBrk="1" latinLnBrk="1" hangingPunct="1">
                <a:defRPr/>
              </a:pPr>
              <a:t>7</a:t>
            </a:fld>
            <a:endParaRPr lang="en-US" altLang="ko-KR" sz="1400">
              <a:solidFill>
                <a:srgbClr val="262699"/>
              </a:solidFill>
            </a:endParaRPr>
          </a:p>
        </p:txBody>
      </p:sp>
    </p:spTree>
    <p:extLst>
      <p:ext uri="{BB962C8B-B14F-4D97-AF65-F5344CB8AC3E}">
        <p14:creationId xmlns:p14="http://schemas.microsoft.com/office/powerpoint/2010/main" val="149992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6" name="Rectangle 6">
            <a:extLst>
              <a:ext uri="{FF2B5EF4-FFF2-40B4-BE49-F238E27FC236}">
                <a16:creationId xmlns:a16="http://schemas.microsoft.com/office/drawing/2014/main" id="{C1864126-BA52-4398-ADEA-45CEDACD04CF}"/>
              </a:ext>
            </a:extLst>
          </p:cNvPr>
          <p:cNvSpPr>
            <a:spLocks noGrp="1" noChangeArrowheads="1"/>
          </p:cNvSpPr>
          <p:nvPr>
            <p:ph type="title"/>
          </p:nvPr>
        </p:nvSpPr>
        <p:spPr/>
        <p:txBody>
          <a:bodyPr/>
          <a:lstStyle/>
          <a:p>
            <a:pPr eaLnBrk="1" hangingPunct="1">
              <a:defRPr/>
            </a:pPr>
            <a:r>
              <a:rPr lang="en-US" altLang="ko-KR"/>
              <a:t>FDM: Example 1</a:t>
            </a:r>
          </a:p>
        </p:txBody>
      </p:sp>
      <p:pic>
        <p:nvPicPr>
          <p:cNvPr id="13315" name="Picture 9">
            <a:extLst>
              <a:ext uri="{FF2B5EF4-FFF2-40B4-BE49-F238E27FC236}">
                <a16:creationId xmlns:a16="http://schemas.microsoft.com/office/drawing/2014/main" id="{29FD2CB6-2DF8-4E08-83E9-CF609D66C5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60689" y="1981200"/>
            <a:ext cx="6270625" cy="4114800"/>
          </a:xfrm>
          <a:noFill/>
        </p:spPr>
      </p:pic>
      <p:sp>
        <p:nvSpPr>
          <p:cNvPr id="11" name="Slide Number Placeholder 5">
            <a:extLst>
              <a:ext uri="{FF2B5EF4-FFF2-40B4-BE49-F238E27FC236}">
                <a16:creationId xmlns:a16="http://schemas.microsoft.com/office/drawing/2014/main" id="{6D742561-78B8-4057-8A32-9B6BCD3C581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6BBA8D9B-1618-47A6-BAB8-452197D03B5A}" type="slidenum">
              <a:rPr lang="en-US" altLang="ko-KR" sz="1400">
                <a:solidFill>
                  <a:srgbClr val="262699"/>
                </a:solidFill>
              </a:rPr>
              <a:pPr algn="r" eaLnBrk="1" latinLnBrk="1" hangingPunct="1">
                <a:defRPr/>
              </a:pPr>
              <a:t>8</a:t>
            </a:fld>
            <a:endParaRPr lang="en-US" altLang="ko-KR" sz="1400">
              <a:solidFill>
                <a:srgbClr val="262699"/>
              </a:solidFill>
            </a:endParaRPr>
          </a:p>
        </p:txBody>
      </p:sp>
    </p:spTree>
    <p:extLst>
      <p:ext uri="{BB962C8B-B14F-4D97-AF65-F5344CB8AC3E}">
        <p14:creationId xmlns:p14="http://schemas.microsoft.com/office/powerpoint/2010/main" val="35919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a:extLst>
              <a:ext uri="{FF2B5EF4-FFF2-40B4-BE49-F238E27FC236}">
                <a16:creationId xmlns:a16="http://schemas.microsoft.com/office/drawing/2014/main" id="{629807D5-598A-4F6E-968C-F09E438F8EC7}"/>
              </a:ext>
            </a:extLst>
          </p:cNvPr>
          <p:cNvSpPr>
            <a:spLocks noGrp="1" noChangeArrowheads="1"/>
          </p:cNvSpPr>
          <p:nvPr>
            <p:ph type="title"/>
          </p:nvPr>
        </p:nvSpPr>
        <p:spPr/>
        <p:txBody>
          <a:bodyPr/>
          <a:lstStyle/>
          <a:p>
            <a:pPr eaLnBrk="1" hangingPunct="1">
              <a:defRPr/>
            </a:pPr>
            <a:r>
              <a:rPr lang="en-US" altLang="ko-KR"/>
              <a:t>FDM: Example 2</a:t>
            </a:r>
          </a:p>
        </p:txBody>
      </p:sp>
      <p:pic>
        <p:nvPicPr>
          <p:cNvPr id="14339" name="Picture 8">
            <a:extLst>
              <a:ext uri="{FF2B5EF4-FFF2-40B4-BE49-F238E27FC236}">
                <a16:creationId xmlns:a16="http://schemas.microsoft.com/office/drawing/2014/main" id="{3A55C8D5-CDD3-4DF1-A686-E38A411583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2676" y="2420938"/>
            <a:ext cx="7415213" cy="2252662"/>
          </a:xfrm>
          <a:noFill/>
        </p:spPr>
      </p:pic>
      <p:sp>
        <p:nvSpPr>
          <p:cNvPr id="11" name="Slide Number Placeholder 5">
            <a:extLst>
              <a:ext uri="{FF2B5EF4-FFF2-40B4-BE49-F238E27FC236}">
                <a16:creationId xmlns:a16="http://schemas.microsoft.com/office/drawing/2014/main" id="{4338C4D9-E97C-40E9-AF70-4D1430B2A7E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6-</a:t>
            </a:r>
            <a:fld id="{DD6CBB88-796A-470E-9DCF-4C69EA1C423B}" type="slidenum">
              <a:rPr lang="en-US" altLang="ko-KR" sz="1400">
                <a:solidFill>
                  <a:srgbClr val="262699"/>
                </a:solidFill>
              </a:rPr>
              <a:pPr algn="r" eaLnBrk="1" latinLnBrk="1" hangingPunct="1">
                <a:defRPr/>
              </a:pPr>
              <a:t>9</a:t>
            </a:fld>
            <a:endParaRPr lang="en-US" altLang="ko-KR" sz="1400">
              <a:solidFill>
                <a:srgbClr val="262699"/>
              </a:solidFill>
            </a:endParaRPr>
          </a:p>
        </p:txBody>
      </p:sp>
    </p:spTree>
    <p:extLst>
      <p:ext uri="{BB962C8B-B14F-4D97-AF65-F5344CB8AC3E}">
        <p14:creationId xmlns:p14="http://schemas.microsoft.com/office/powerpoint/2010/main" val="416219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Widescreen</PresentationFormat>
  <Paragraphs>129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굴림</vt:lpstr>
      <vt:lpstr>맑은 고딕</vt:lpstr>
      <vt:lpstr>Arial</vt:lpstr>
      <vt:lpstr>Calibri</vt:lpstr>
      <vt:lpstr>Calibri Light</vt:lpstr>
      <vt:lpstr>Times New Roman</vt:lpstr>
      <vt:lpstr>Office Theme</vt:lpstr>
      <vt:lpstr>Chapter 6. Bandwidth Utilization: Multiplexing and Spreading</vt:lpstr>
      <vt:lpstr>Bandwidth Utilization</vt:lpstr>
      <vt:lpstr>Multiplexing</vt:lpstr>
      <vt:lpstr>Categories of Multiplexing</vt:lpstr>
      <vt:lpstr>Frequency Division Multiplexing</vt:lpstr>
      <vt:lpstr>FDM Process</vt:lpstr>
      <vt:lpstr>FDM Demultiplexing Example</vt:lpstr>
      <vt:lpstr>FDM: Example 1</vt:lpstr>
      <vt:lpstr>FDM: Example 2</vt:lpstr>
      <vt:lpstr>FDM: Example 3</vt:lpstr>
      <vt:lpstr>Analog Hierarchy</vt:lpstr>
      <vt:lpstr>Wave Division Multiplexing</vt:lpstr>
      <vt:lpstr>Prisms in WDM</vt:lpstr>
      <vt:lpstr>Time Division Multiplexing</vt:lpstr>
      <vt:lpstr>TDM: Time Slots and Frames</vt:lpstr>
      <vt:lpstr>TDM: Example 1</vt:lpstr>
      <vt:lpstr>Interleaving</vt:lpstr>
      <vt:lpstr>TDM: Example 2</vt:lpstr>
      <vt:lpstr>TDM: Example 3</vt:lpstr>
      <vt:lpstr>Empty Slots</vt:lpstr>
      <vt:lpstr>Data Rate Management</vt:lpstr>
      <vt:lpstr>Data Rate Management</vt:lpstr>
      <vt:lpstr>Frame Synchronizing</vt:lpstr>
      <vt:lpstr>TDM: Example 4</vt:lpstr>
      <vt:lpstr>Digital Hierarchy</vt:lpstr>
      <vt:lpstr>DS and T Line Rates</vt:lpstr>
      <vt:lpstr>T-1 Line for Multiplexing Telephone Lines</vt:lpstr>
      <vt:lpstr>T-1 Frame Structure</vt:lpstr>
      <vt:lpstr>E Line Rates</vt:lpstr>
      <vt:lpstr>Statistical TDM</vt:lpstr>
      <vt:lpstr>Statistical TDM</vt:lpstr>
      <vt:lpstr>Spread Spectrum</vt:lpstr>
      <vt:lpstr>FHSS</vt:lpstr>
      <vt:lpstr>Frequency Selection in FHSS</vt:lpstr>
      <vt:lpstr>Frequency Cycles</vt:lpstr>
      <vt:lpstr>Bandwidth Sharing</vt:lpstr>
      <vt:lpstr>DSSS</vt:lpstr>
      <vt:lpstr>DSSS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Bandwidth Utilization: Multiplexing and Spreading</dc:title>
  <dc:creator>User</dc:creator>
  <cp:lastModifiedBy>User</cp:lastModifiedBy>
  <cp:revision>1</cp:revision>
  <dcterms:created xsi:type="dcterms:W3CDTF">2022-06-24T17:49:02Z</dcterms:created>
  <dcterms:modified xsi:type="dcterms:W3CDTF">2022-06-24T17:49:48Z</dcterms:modified>
</cp:coreProperties>
</file>