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6C07-859B-4D83-B068-5B23F2B87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DF00B-EB36-4F9D-8C3E-D190B5B24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F12D1-00C8-463D-800C-BB90979B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BDB3-6B91-4946-91A5-6D962CB4A179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7AE24-35A4-4852-98C0-833DE92D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83C6F-F527-46B5-A810-A71FFF0CF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537B-3959-4D93-A585-750A3BE9EF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86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B09EE-133F-4E58-90CC-2B29F33F6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D8D77-B74B-499F-B37F-6F598178D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A3EA9-DC43-4651-8B74-B863BB53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BDB3-6B91-4946-91A5-6D962CB4A179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AB8EB-BD80-4CEE-9FC6-5E559D43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BD9CA-DA6C-42E5-9EC9-D41F07C72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537B-3959-4D93-A585-750A3BE9EF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22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5F436F-9EA4-4C3B-99AB-3227F9E107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565B2-173E-4C5A-A351-A85D0CB13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CA43D-D825-40F0-8F7B-EAF28DA3E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BDB3-6B91-4946-91A5-6D962CB4A179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EC595-C3B8-4B35-A6BC-A464F5B9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35248-194E-448E-9B07-1E84EA3B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537B-3959-4D93-A585-750A3BE9EF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880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76250"/>
            <a:ext cx="103632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628775"/>
            <a:ext cx="10363200" cy="4343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4029A-0369-475F-B67F-4AB4B3058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336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6C59F-F222-40B4-969A-1721479F2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5486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 Communications, Kwangwoon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84097-81E8-45EF-8CA6-7EEC200D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0800" y="6248400"/>
            <a:ext cx="23368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7-</a:t>
            </a:r>
            <a:fld id="{634FAC1B-7574-449B-B22B-8CEF49E6265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877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91969-FE32-4660-B5BC-EF9497EDD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02748-EE97-4033-88BD-37FB4C262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2B7EB-4F18-41F3-B937-C2EDEF77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BDB3-6B91-4946-91A5-6D962CB4A179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51000-29CD-4529-B436-ABCC5858E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0DFE-5437-46A5-AC31-83955EB38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537B-3959-4D93-A585-750A3BE9EF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91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887A-6A94-4784-BA2E-B55BD42DB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E9744-A91C-4109-9DFE-2EF1B22FB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AAF1C-D284-49B4-84A0-AA7C4BBA8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BDB3-6B91-4946-91A5-6D962CB4A179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760A9-B840-4C78-9009-470E901AB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A8E3C-2527-4EDA-B292-2A377C9B8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537B-3959-4D93-A585-750A3BE9EF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01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C1C1-DD73-4239-9179-DC2354E12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C487D-B1C3-4736-9B5B-6AF6FC6C2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79B45-EFC9-4600-BF2C-3CF8C6EE7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2BAAC-BDE0-41A2-B011-21E79714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BDB3-6B91-4946-91A5-6D962CB4A179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F9AB2-F7CB-4E67-BF39-3A004F51D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8A797-AEBF-4186-83D7-157A013F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537B-3959-4D93-A585-750A3BE9EF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25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498CF-6D0E-419F-AE75-37CA5F598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65976-46DD-46AF-91F7-9F27E7931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6068C-B98E-402D-8042-42AEB76ED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9332E2-ADEC-4540-97DB-628E0E90C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C66340-F0AA-4B9F-80FE-F660817E34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574C7-3BD1-40AC-8FD3-F8111E97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BDB3-6B91-4946-91A5-6D962CB4A179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CFC45-82A9-42F5-A667-93635D76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84F428-32BD-43A7-89FB-5F0547CA9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537B-3959-4D93-A585-750A3BE9EF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59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BF62-F453-444E-9B85-B34372D0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DC3BB4-E8D6-4FBA-875A-AB2CD78D6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BDB3-6B91-4946-91A5-6D962CB4A179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7DCFA-80CF-4E59-BD8D-6B26B7567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CB4E07-087C-42A1-B92F-7E5AAA377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537B-3959-4D93-A585-750A3BE9EF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48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6E5CC8-D961-4767-8B5B-7DF76A34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BDB3-6B91-4946-91A5-6D962CB4A179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E93084-52EB-4861-80F2-A34E50531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F1820-5AFA-48F6-94A9-6B2663F4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537B-3959-4D93-A585-750A3BE9EF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87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00076-879F-404C-9E19-C9F1E86DC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64A93-3266-41E9-9903-0A2EEC955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10D57-E3D7-4D8B-AA85-8E489D9FF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4493A-D244-4A41-80BB-B1BF6A3DE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BDB3-6B91-4946-91A5-6D962CB4A179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C981A-59C4-4D53-AD71-53E5F93C3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AC445-3EF3-4546-8CCC-B0A513741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537B-3959-4D93-A585-750A3BE9EF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58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33665-F191-4ED1-AA1B-10BC5AE02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745DEA-0154-4A84-915B-FB8D92DDF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946EC-4DB0-427C-9692-38C4FC3B1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2998E-F449-4507-BE5C-1A747C13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BDB3-6B91-4946-91A5-6D962CB4A179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93BA6-839E-4EE9-8252-6125246BF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E3-440E-4DC8-91D0-5993B2AC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537B-3959-4D93-A585-750A3BE9EF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55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886A1A-64AE-457B-8D9B-E93F1CBD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CA8C6-277E-4CED-B6F8-3A9EBD75C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81F7A-3619-4D42-B014-F62BC6FB7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9BDB3-6B91-4946-91A5-6D962CB4A179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DA797-5C9F-4D4A-9721-CA03922A7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DF3C0-47C2-458D-AF56-2D38916AC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B537B-3959-4D93-A585-750A3BE9EF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34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D0B7DBE-DC2B-4033-9B59-FCF36EB486D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1565275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Chapter 7. Transmission Media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0FB64EE-B84F-4A43-A3E5-FF7C0BA2D9B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184526" y="3530601"/>
            <a:ext cx="5648325" cy="1338263"/>
          </a:xfrm>
        </p:spPr>
        <p:txBody>
          <a:bodyPr/>
          <a:lstStyle/>
          <a:p>
            <a:pPr marL="533400" indent="-533400" algn="l">
              <a:buFontTx/>
              <a:buAutoNum type="arabicPeriod"/>
            </a:pPr>
            <a:r>
              <a:rPr lang="en-US" altLang="ko-KR" sz="2800">
                <a:ea typeface="굴림" panose="020B0600000101010101" pitchFamily="34" charset="-127"/>
              </a:rPr>
              <a:t>Guided Media</a:t>
            </a:r>
          </a:p>
          <a:p>
            <a:pPr marL="533400" indent="-533400" algn="l">
              <a:buFontTx/>
              <a:buAutoNum type="arabicPeriod"/>
            </a:pPr>
            <a:r>
              <a:rPr lang="en-US" altLang="ko-KR" sz="2800">
                <a:ea typeface="굴림" panose="020B0600000101010101" pitchFamily="34" charset="-127"/>
              </a:rPr>
              <a:t>Unguided Media: Wireless</a:t>
            </a:r>
          </a:p>
        </p:txBody>
      </p:sp>
    </p:spTree>
    <p:extLst>
      <p:ext uri="{BB962C8B-B14F-4D97-AF65-F5344CB8AC3E}">
        <p14:creationId xmlns:p14="http://schemas.microsoft.com/office/powerpoint/2010/main" val="1836514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52ED18DC-AB04-4B9A-8E3A-AB4170C129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3200"/>
              <a:t>Noise Effect on Twisted-Pair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A8635D5E-6C40-485C-831E-241A67F9AB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371600"/>
            <a:ext cx="7772400" cy="1219200"/>
          </a:xfrm>
        </p:spPr>
        <p:txBody>
          <a:bodyPr/>
          <a:lstStyle/>
          <a:p>
            <a:pPr eaLnBrk="1" hangingPunct="1"/>
            <a:r>
              <a:rPr lang="en-US" altLang="ko-KR" sz="2000">
                <a:ea typeface="굴림" panose="020B0600000101010101" pitchFamily="34" charset="-127"/>
              </a:rPr>
              <a:t>Cumulative effect of noise is equal on both sides</a:t>
            </a:r>
          </a:p>
          <a:p>
            <a:pPr eaLnBrk="1" hangingPunct="1"/>
            <a:r>
              <a:rPr lang="en-US" altLang="ko-KR" sz="2000">
                <a:ea typeface="굴림" panose="020B0600000101010101" pitchFamily="34" charset="-127"/>
              </a:rPr>
              <a:t>Twisting does not always eliminate the noise, but does significantly reduce it</a:t>
            </a: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AD6B08BD-484D-4456-B718-FB91B2719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667000"/>
            <a:ext cx="7239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63A17E6-75C9-4275-B0E5-08EFCA3EB6B7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7-</a:t>
            </a:r>
            <a:fld id="{3D428C4F-5305-44F6-8834-08F4E0552A10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10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981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Rectangle 4">
            <a:extLst>
              <a:ext uri="{FF2B5EF4-FFF2-40B4-BE49-F238E27FC236}">
                <a16:creationId xmlns:a16="http://schemas.microsoft.com/office/drawing/2014/main" id="{46F3803E-76B2-4D35-A32B-8D93916AB7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Coaxial Cable</a:t>
            </a:r>
          </a:p>
        </p:txBody>
      </p:sp>
      <p:pic>
        <p:nvPicPr>
          <p:cNvPr id="15363" name="Picture 5">
            <a:extLst>
              <a:ext uri="{FF2B5EF4-FFF2-40B4-BE49-F238E27FC236}">
                <a16:creationId xmlns:a16="http://schemas.microsoft.com/office/drawing/2014/main" id="{5D9DC8DE-EB96-4EEC-B099-4E2F76222A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25700" y="2513013"/>
            <a:ext cx="7126288" cy="2932112"/>
          </a:xfrm>
          <a:noFill/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31DDCF50-4DB3-439E-8E11-3EAA709BC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371601"/>
            <a:ext cx="77724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latinLnBrk="1" hangingPunct="1">
              <a:buClrTx/>
              <a:buSzTx/>
              <a:buFontTx/>
              <a:buChar char="•"/>
            </a:pPr>
            <a:r>
              <a:rPr lang="en-US" altLang="ko-KR" sz="2000"/>
              <a:t>Carries signals of higher frequency ranges than those in twisted-pair cable</a:t>
            </a:r>
          </a:p>
          <a:p>
            <a:pPr eaLnBrk="1" latinLnBrk="1" hangingPunct="1">
              <a:buClrTx/>
              <a:buSzTx/>
              <a:buFontTx/>
              <a:buChar char="•"/>
            </a:pPr>
            <a:endParaRPr lang="en-US" altLang="ko-KR" sz="200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F33896C-5874-4018-B44C-29C6AB01E57D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7-</a:t>
            </a:r>
            <a:fld id="{B65BC057-8A2D-4D08-A836-D5C9CC5BFFE5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11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814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15" name="Rectangle 27">
            <a:extLst>
              <a:ext uri="{FF2B5EF4-FFF2-40B4-BE49-F238E27FC236}">
                <a16:creationId xmlns:a16="http://schemas.microsoft.com/office/drawing/2014/main" id="{6884C0B4-6750-4052-834B-3562886A8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Categories of Coaxial Cables</a:t>
            </a:r>
          </a:p>
        </p:txBody>
      </p:sp>
      <p:pic>
        <p:nvPicPr>
          <p:cNvPr id="16387" name="Picture 30">
            <a:extLst>
              <a:ext uri="{FF2B5EF4-FFF2-40B4-BE49-F238E27FC236}">
                <a16:creationId xmlns:a16="http://schemas.microsoft.com/office/drawing/2014/main" id="{E0FD0E1F-B232-444A-BAF2-E1E5B706F11C}"/>
              </a:ext>
            </a:extLst>
          </p:cNvPr>
          <p:cNvPicPr>
            <a:picLocks noGrp="1" noChangeAspect="1" noChangeArrowheads="1"/>
          </p:cNvPicPr>
          <p:nvPr>
            <p:ph type="tbl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48014" y="2420939"/>
            <a:ext cx="5894387" cy="2027237"/>
          </a:xfrm>
          <a:noFill/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4DC044-A361-4C00-9A66-FF9060E194E4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7-</a:t>
            </a:r>
            <a:fld id="{43490821-A1A9-4CC4-89F4-3518EF7F6086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12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015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6" name="Rectangle 6">
            <a:extLst>
              <a:ext uri="{FF2B5EF4-FFF2-40B4-BE49-F238E27FC236}">
                <a16:creationId xmlns:a16="http://schemas.microsoft.com/office/drawing/2014/main" id="{9A15CC78-0B9C-42B0-8F3B-A99B657439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BNC Connectors</a:t>
            </a:r>
          </a:p>
        </p:txBody>
      </p:sp>
      <p:pic>
        <p:nvPicPr>
          <p:cNvPr id="17411" name="Picture 9">
            <a:extLst>
              <a:ext uri="{FF2B5EF4-FFF2-40B4-BE49-F238E27FC236}">
                <a16:creationId xmlns:a16="http://schemas.microsoft.com/office/drawing/2014/main" id="{139D322C-218A-4C6C-9FEE-57DF802283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40013" y="2997200"/>
            <a:ext cx="6838950" cy="1727200"/>
          </a:xfrm>
          <a:noFill/>
        </p:spPr>
      </p:pic>
      <p:sp>
        <p:nvSpPr>
          <p:cNvPr id="17412" name="Rectangle 10">
            <a:extLst>
              <a:ext uri="{FF2B5EF4-FFF2-40B4-BE49-F238E27FC236}">
                <a16:creationId xmlns:a16="http://schemas.microsoft.com/office/drawing/2014/main" id="{79CA67EF-218E-462B-B206-65DC49527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1557339"/>
            <a:ext cx="77724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latinLnBrk="1" hangingPunct="1">
              <a:buClrTx/>
              <a:buSzTx/>
              <a:buFontTx/>
              <a:buChar char="•"/>
            </a:pPr>
            <a:r>
              <a:rPr lang="en-US" altLang="ko-KR" sz="2000"/>
              <a:t>Bayone-Neil-Concelman (BNC) connector</a:t>
            </a:r>
          </a:p>
          <a:p>
            <a:pPr eaLnBrk="1" latinLnBrk="1" hangingPunct="1">
              <a:buClrTx/>
              <a:buSzTx/>
              <a:buFontTx/>
              <a:buChar char="•"/>
            </a:pPr>
            <a:endParaRPr lang="en-US" altLang="ko-KR" sz="200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90E8FFF-AA9B-45C7-806D-DFA523FEC883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7-</a:t>
            </a:r>
            <a:fld id="{C58659BB-DF65-44C9-A253-396FDAC7F85A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13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569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8" name="Rectangle 6">
            <a:extLst>
              <a:ext uri="{FF2B5EF4-FFF2-40B4-BE49-F238E27FC236}">
                <a16:creationId xmlns:a16="http://schemas.microsoft.com/office/drawing/2014/main" id="{8EBBE3E9-5F6E-4EB3-A61D-7BA3D42810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Coaxial Cable Performance</a:t>
            </a:r>
          </a:p>
        </p:txBody>
      </p:sp>
      <p:pic>
        <p:nvPicPr>
          <p:cNvPr id="18435" name="Picture 9">
            <a:extLst>
              <a:ext uri="{FF2B5EF4-FFF2-40B4-BE49-F238E27FC236}">
                <a16:creationId xmlns:a16="http://schemas.microsoft.com/office/drawing/2014/main" id="{09062CA0-B426-40BC-8AF5-EC73DE05CD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67075" y="1633538"/>
            <a:ext cx="5708650" cy="4171950"/>
          </a:xfrm>
          <a:noFill/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B6F54EE-6B81-4635-B510-FC28A011F4F3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7-</a:t>
            </a:r>
            <a:fld id="{3795E786-0F9C-4B1B-9295-BC14748F2326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14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670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476B887C-D2AE-42F0-A496-5538A743B9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Optical Fiber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CC56D2C-3999-4A29-AB83-E0A7BB1690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09876" y="1857376"/>
            <a:ext cx="7172325" cy="4238625"/>
          </a:xfrm>
        </p:spPr>
        <p:txBody>
          <a:bodyPr/>
          <a:lstStyle/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Optical fiber is made of glass or plastic</a:t>
            </a:r>
          </a:p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It transmits signals in the form of </a:t>
            </a:r>
            <a:r>
              <a:rPr lang="en-US" altLang="ko-KR" sz="2400" i="1">
                <a:ea typeface="굴림" panose="020B0600000101010101" pitchFamily="34" charset="-127"/>
              </a:rPr>
              <a:t>light</a:t>
            </a:r>
          </a:p>
          <a:p>
            <a:pPr eaLnBrk="1" hangingPunct="1">
              <a:buFontTx/>
              <a:buNone/>
            </a:pPr>
            <a:endParaRPr lang="en-US" altLang="ko-KR" sz="2400" i="1">
              <a:ea typeface="굴림" panose="020B0600000101010101" pitchFamily="34" charset="-127"/>
            </a:endParaRPr>
          </a:p>
          <a:p>
            <a:pPr eaLnBrk="1" hangingPunct="1">
              <a:buFontTx/>
              <a:buNone/>
            </a:pPr>
            <a:r>
              <a:rPr lang="en-US" altLang="ko-KR" sz="2400" b="1">
                <a:ea typeface="굴림" panose="020B0600000101010101" pitchFamily="34" charset="-127"/>
              </a:rPr>
              <a:t>The Nature of Light</a:t>
            </a:r>
          </a:p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The speed of light </a:t>
            </a:r>
          </a:p>
          <a:p>
            <a:pPr lvl="1" eaLnBrk="1" hangingPunct="1"/>
            <a:r>
              <a:rPr lang="en-US" altLang="ko-KR" sz="2000">
                <a:ea typeface="굴림" panose="020B0600000101010101" pitchFamily="34" charset="-127"/>
              </a:rPr>
              <a:t>300,000 Km/sec in a vacuum</a:t>
            </a:r>
          </a:p>
          <a:p>
            <a:pPr lvl="1" eaLnBrk="1" hangingPunct="1"/>
            <a:r>
              <a:rPr lang="en-US" altLang="ko-KR" sz="2000">
                <a:ea typeface="굴림" panose="020B0600000101010101" pitchFamily="34" charset="-127"/>
              </a:rPr>
              <a:t>Depends on the density of the medium through which it is traveling</a:t>
            </a:r>
          </a:p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Other properties of light</a:t>
            </a:r>
          </a:p>
          <a:p>
            <a:pPr lvl="1" eaLnBrk="1" hangingPunct="1"/>
            <a:r>
              <a:rPr lang="en-US" altLang="ko-KR" sz="2000">
                <a:ea typeface="굴림" panose="020B0600000101010101" pitchFamily="34" charset="-127"/>
              </a:rPr>
              <a:t>Refraction, Critical angle, Reflection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25AE31F-28E2-468E-ADA7-425C8F127380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7-</a:t>
            </a:r>
            <a:fld id="{710A7A24-F5FE-48F3-B4DB-EA83A1545B93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15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962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10" name="Rectangle 6">
            <a:extLst>
              <a:ext uri="{FF2B5EF4-FFF2-40B4-BE49-F238E27FC236}">
                <a16:creationId xmlns:a16="http://schemas.microsoft.com/office/drawing/2014/main" id="{BFA7373A-E498-414C-B2A0-D704DE68B1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Bending of Light Ray</a:t>
            </a:r>
          </a:p>
        </p:txBody>
      </p:sp>
      <p:pic>
        <p:nvPicPr>
          <p:cNvPr id="20483" name="Picture 5">
            <a:extLst>
              <a:ext uri="{FF2B5EF4-FFF2-40B4-BE49-F238E27FC236}">
                <a16:creationId xmlns:a16="http://schemas.microsoft.com/office/drawing/2014/main" id="{70A77829-DBAB-4A6B-9B07-ED1E9A9911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7000" y="2286001"/>
            <a:ext cx="7315200" cy="2143125"/>
          </a:xfrm>
          <a:noFill/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B837A4E-E7AF-4962-ACE1-EFB67D4965DC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7-</a:t>
            </a:r>
            <a:fld id="{510D8A12-26C0-473F-A6B7-9981637A55D4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16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798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4">
            <a:extLst>
              <a:ext uri="{FF2B5EF4-FFF2-40B4-BE49-F238E27FC236}">
                <a16:creationId xmlns:a16="http://schemas.microsoft.com/office/drawing/2014/main" id="{3C156CFB-C123-41E5-931D-2F7161FCEA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Optical Fiber</a:t>
            </a:r>
          </a:p>
        </p:txBody>
      </p:sp>
      <p:pic>
        <p:nvPicPr>
          <p:cNvPr id="21507" name="Picture 8">
            <a:extLst>
              <a:ext uri="{FF2B5EF4-FFF2-40B4-BE49-F238E27FC236}">
                <a16:creationId xmlns:a16="http://schemas.microsoft.com/office/drawing/2014/main" id="{04322C0C-F545-450C-8E82-63013B6EE6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3297239"/>
            <a:ext cx="7772400" cy="1482725"/>
          </a:xfrm>
          <a:noFill/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A6FE9EC-CE97-4FDB-8216-749F2BC03F5E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7-</a:t>
            </a:r>
            <a:fld id="{3104E223-A63E-4C28-B83E-0DDF79D4795A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17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667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Rectangle 4">
            <a:extLst>
              <a:ext uri="{FF2B5EF4-FFF2-40B4-BE49-F238E27FC236}">
                <a16:creationId xmlns:a16="http://schemas.microsoft.com/office/drawing/2014/main" id="{E244727A-CFCD-4B68-B12A-0E0810DB76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Propagation Modes</a:t>
            </a:r>
          </a:p>
        </p:txBody>
      </p:sp>
      <p:pic>
        <p:nvPicPr>
          <p:cNvPr id="22531" name="Picture 5">
            <a:extLst>
              <a:ext uri="{FF2B5EF4-FFF2-40B4-BE49-F238E27FC236}">
                <a16:creationId xmlns:a16="http://schemas.microsoft.com/office/drawing/2014/main" id="{60773BAA-EC7E-473D-8F47-EB6C636BA7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38388" y="2349501"/>
            <a:ext cx="7643812" cy="2651125"/>
          </a:xfrm>
          <a:noFill/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84BB980-8E6B-48E5-9B22-9145EBD0D52D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7-</a:t>
            </a:r>
            <a:fld id="{52D178F8-82B0-41BD-8D9E-B27CB37E09AA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18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770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6" name="Rectangle 6">
            <a:extLst>
              <a:ext uri="{FF2B5EF4-FFF2-40B4-BE49-F238E27FC236}">
                <a16:creationId xmlns:a16="http://schemas.microsoft.com/office/drawing/2014/main" id="{C3CE8A1D-3612-4A71-ADA1-3393404FFF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42875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Modes</a:t>
            </a:r>
          </a:p>
        </p:txBody>
      </p:sp>
      <p:pic>
        <p:nvPicPr>
          <p:cNvPr id="23555" name="Picture 9">
            <a:extLst>
              <a:ext uri="{FF2B5EF4-FFF2-40B4-BE49-F238E27FC236}">
                <a16:creationId xmlns:a16="http://schemas.microsoft.com/office/drawing/2014/main" id="{86E99793-1192-42CA-BC0A-9329691F0C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81313" y="1143000"/>
            <a:ext cx="6500812" cy="4953000"/>
          </a:xfrm>
          <a:noFill/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BD4F5BA-7C7B-4788-A18D-6DA1CDC54761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7-</a:t>
            </a:r>
            <a:fld id="{01D73AA2-F6FF-4C0E-B685-550A752C7F45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19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77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8" name="Rectangle 6">
            <a:extLst>
              <a:ext uri="{FF2B5EF4-FFF2-40B4-BE49-F238E27FC236}">
                <a16:creationId xmlns:a16="http://schemas.microsoft.com/office/drawing/2014/main" id="{E7AF82E5-C289-4513-BB76-69DAF9D211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Transmission Medium &amp; Physical Layer</a:t>
            </a:r>
          </a:p>
        </p:txBody>
      </p:sp>
      <p:pic>
        <p:nvPicPr>
          <p:cNvPr id="6147" name="Picture 5">
            <a:extLst>
              <a:ext uri="{FF2B5EF4-FFF2-40B4-BE49-F238E27FC236}">
                <a16:creationId xmlns:a16="http://schemas.microsoft.com/office/drawing/2014/main" id="{2EB3B286-CF88-4C4F-9978-8E82FD793A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24126" y="3000376"/>
            <a:ext cx="7458075" cy="1717675"/>
          </a:xfrm>
          <a:noFill/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50D918-8060-4F9E-8709-03A490E88552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7-</a:t>
            </a:r>
            <a:fld id="{C7B4CBEB-7B79-4BF3-B8EF-9C37DA1ACCA3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2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382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29" name="Rectangle 37">
            <a:extLst>
              <a:ext uri="{FF2B5EF4-FFF2-40B4-BE49-F238E27FC236}">
                <a16:creationId xmlns:a16="http://schemas.microsoft.com/office/drawing/2014/main" id="{773692DA-F3CF-409D-A1AA-92C625D7ED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Fiber Types</a:t>
            </a:r>
          </a:p>
        </p:txBody>
      </p:sp>
      <p:pic>
        <p:nvPicPr>
          <p:cNvPr id="24579" name="Picture 40">
            <a:extLst>
              <a:ext uri="{FF2B5EF4-FFF2-40B4-BE49-F238E27FC236}">
                <a16:creationId xmlns:a16="http://schemas.microsoft.com/office/drawing/2014/main" id="{D067FBBF-F843-4AD6-B4F2-E837887F2FBC}"/>
              </a:ext>
            </a:extLst>
          </p:cNvPr>
          <p:cNvPicPr>
            <a:picLocks noGrp="1" noChangeAspect="1" noChangeArrowheads="1"/>
          </p:cNvPicPr>
          <p:nvPr>
            <p:ph type="tbl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38376" y="2357439"/>
            <a:ext cx="7929563" cy="2238375"/>
          </a:xfrm>
          <a:noFill/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E3A65AC-53B2-4BCF-BDAC-BDF3CE137F71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7-</a:t>
            </a:r>
            <a:fld id="{9604536F-4B38-4590-83F1-7B801C888DD0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20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709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70" name="Rectangle 6">
            <a:extLst>
              <a:ext uri="{FF2B5EF4-FFF2-40B4-BE49-F238E27FC236}">
                <a16:creationId xmlns:a16="http://schemas.microsoft.com/office/drawing/2014/main" id="{17111AE7-61DC-4C4D-8391-E86C356994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Fiber Construction</a:t>
            </a:r>
          </a:p>
        </p:txBody>
      </p:sp>
      <p:pic>
        <p:nvPicPr>
          <p:cNvPr id="25603" name="Picture 9">
            <a:extLst>
              <a:ext uri="{FF2B5EF4-FFF2-40B4-BE49-F238E27FC236}">
                <a16:creationId xmlns:a16="http://schemas.microsoft.com/office/drawing/2014/main" id="{707C9CF8-1EDD-4B82-9108-62E22D83B3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08288" y="1785938"/>
            <a:ext cx="6716712" cy="4214812"/>
          </a:xfrm>
          <a:noFill/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2721397-69DE-42CE-A44B-9D736B18F7C9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7-</a:t>
            </a:r>
            <a:fld id="{47B14EE4-0FA9-4F80-AACE-A59648F5E241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21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912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0" name="Rectangle 4">
            <a:extLst>
              <a:ext uri="{FF2B5EF4-FFF2-40B4-BE49-F238E27FC236}">
                <a16:creationId xmlns:a16="http://schemas.microsoft.com/office/drawing/2014/main" id="{A9327887-DA93-4155-A80F-11648BBD8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Fiber-optic Cable Connectors</a:t>
            </a:r>
          </a:p>
        </p:txBody>
      </p:sp>
      <p:pic>
        <p:nvPicPr>
          <p:cNvPr id="26627" name="Picture 8">
            <a:extLst>
              <a:ext uri="{FF2B5EF4-FFF2-40B4-BE49-F238E27FC236}">
                <a16:creationId xmlns:a16="http://schemas.microsoft.com/office/drawing/2014/main" id="{0FC10FEA-CC4C-4045-966A-C2A7769362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00375" y="3429001"/>
            <a:ext cx="6045200" cy="2500313"/>
          </a:xfrm>
          <a:noFill/>
        </p:spPr>
      </p:pic>
      <p:sp>
        <p:nvSpPr>
          <p:cNvPr id="26628" name="Rectangle 9">
            <a:extLst>
              <a:ext uri="{FF2B5EF4-FFF2-40B4-BE49-F238E27FC236}">
                <a16:creationId xmlns:a16="http://schemas.microsoft.com/office/drawing/2014/main" id="{054A9AB9-8FD3-4103-8147-D26BE9E6C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1557338"/>
            <a:ext cx="77724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latinLnBrk="1" hangingPunct="1">
              <a:buClrTx/>
              <a:buSzTx/>
              <a:buFontTx/>
              <a:buChar char="•"/>
            </a:pPr>
            <a:r>
              <a:rPr lang="en-US" altLang="ko-KR" sz="2000"/>
              <a:t>SC (subscriber channel) connector used for cable TV. It uses push/pull locking system</a:t>
            </a:r>
          </a:p>
          <a:p>
            <a:pPr eaLnBrk="1" latinLnBrk="1" hangingPunct="1">
              <a:buClrTx/>
              <a:buSzTx/>
              <a:buFontTx/>
              <a:buChar char="•"/>
            </a:pPr>
            <a:r>
              <a:rPr lang="en-US" altLang="ko-KR" sz="2000"/>
              <a:t>ST (straight-tip) connector used for connecting cable to networking device. It uses a reliable bayonet locking system</a:t>
            </a:r>
          </a:p>
          <a:p>
            <a:pPr eaLnBrk="1" latinLnBrk="1" hangingPunct="1">
              <a:buClrTx/>
              <a:buSzTx/>
              <a:buFontTx/>
              <a:buChar char="•"/>
            </a:pPr>
            <a:r>
              <a:rPr lang="en-US" altLang="ko-KR" sz="2000"/>
              <a:t>MT-RJ is the same size as RJ45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A7334D1-9A19-4EA6-A41E-BDF2BB46BCDE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7-</a:t>
            </a:r>
            <a:fld id="{D0E06369-BCD1-4372-A393-B4C55DB59DE4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22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133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2" name="Rectangle 4">
            <a:extLst>
              <a:ext uri="{FF2B5EF4-FFF2-40B4-BE49-F238E27FC236}">
                <a16:creationId xmlns:a16="http://schemas.microsoft.com/office/drawing/2014/main" id="{92CB3BE8-1D1C-42A1-A67B-9F5E61588E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24126" y="500064"/>
            <a:ext cx="7000875" cy="9620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Optical Fiber Performance</a:t>
            </a:r>
          </a:p>
        </p:txBody>
      </p:sp>
      <p:pic>
        <p:nvPicPr>
          <p:cNvPr id="27651" name="Picture 8">
            <a:extLst>
              <a:ext uri="{FF2B5EF4-FFF2-40B4-BE49-F238E27FC236}">
                <a16:creationId xmlns:a16="http://schemas.microsoft.com/office/drawing/2014/main" id="{5A80C816-1D22-476A-84D8-1CDC4AD739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52751" y="1571626"/>
            <a:ext cx="6429375" cy="4429125"/>
          </a:xfrm>
          <a:noFill/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44A38A5-29F3-4F5C-A5F7-B0EBAE261CD3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7-</a:t>
            </a:r>
            <a:fld id="{55EE817D-F2AB-4277-AC74-970111364118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23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469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26">
            <a:extLst>
              <a:ext uri="{FF2B5EF4-FFF2-40B4-BE49-F238E27FC236}">
                <a16:creationId xmlns:a16="http://schemas.microsoft.com/office/drawing/2014/main" id="{3B2E0FE5-0735-4AA0-AAA9-782F2B1553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3200"/>
              <a:t>Advantages/Disadvantages of Optical Fiber</a:t>
            </a:r>
          </a:p>
        </p:txBody>
      </p:sp>
      <p:sp>
        <p:nvSpPr>
          <p:cNvPr id="28675" name="Rectangle 1027">
            <a:extLst>
              <a:ext uri="{FF2B5EF4-FFF2-40B4-BE49-F238E27FC236}">
                <a16:creationId xmlns:a16="http://schemas.microsoft.com/office/drawing/2014/main" id="{F191F9A8-88D0-4B73-8BF8-10ADC35E70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24126" y="1643064"/>
            <a:ext cx="7458075" cy="4357687"/>
          </a:xfrm>
        </p:spPr>
        <p:txBody>
          <a:bodyPr/>
          <a:lstStyle/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Advantages</a:t>
            </a:r>
          </a:p>
          <a:p>
            <a:pPr lvl="1" eaLnBrk="1" hangingPunct="1"/>
            <a:r>
              <a:rPr lang="en-US" altLang="ko-KR" sz="2000">
                <a:ea typeface="굴림" panose="020B0600000101010101" pitchFamily="34" charset="-127"/>
              </a:rPr>
              <a:t>Higher bandwidth</a:t>
            </a:r>
          </a:p>
          <a:p>
            <a:pPr lvl="1" eaLnBrk="1" hangingPunct="1"/>
            <a:r>
              <a:rPr lang="en-US" altLang="ko-KR" sz="2000">
                <a:ea typeface="굴림" panose="020B0600000101010101" pitchFamily="34" charset="-127"/>
              </a:rPr>
              <a:t>Less signal attenuation</a:t>
            </a:r>
          </a:p>
          <a:p>
            <a:pPr lvl="1" eaLnBrk="1" hangingPunct="1"/>
            <a:r>
              <a:rPr lang="en-US" altLang="ko-KR" sz="2000">
                <a:ea typeface="굴림" panose="020B0600000101010101" pitchFamily="34" charset="-127"/>
              </a:rPr>
              <a:t>Immunity to electromagnetic interference</a:t>
            </a:r>
          </a:p>
          <a:p>
            <a:pPr lvl="1" eaLnBrk="1" hangingPunct="1"/>
            <a:r>
              <a:rPr lang="en-US" altLang="ko-KR" sz="2000">
                <a:ea typeface="굴림" panose="020B0600000101010101" pitchFamily="34" charset="-127"/>
              </a:rPr>
              <a:t>Resistance to corrosive materials</a:t>
            </a:r>
          </a:p>
          <a:p>
            <a:pPr lvl="1" eaLnBrk="1" hangingPunct="1"/>
            <a:r>
              <a:rPr lang="en-US" altLang="ko-KR" sz="2000">
                <a:ea typeface="굴림" panose="020B0600000101010101" pitchFamily="34" charset="-127"/>
              </a:rPr>
              <a:t>Light weight</a:t>
            </a:r>
          </a:p>
          <a:p>
            <a:pPr lvl="1" eaLnBrk="1" hangingPunct="1"/>
            <a:r>
              <a:rPr lang="en-US" altLang="ko-KR" sz="2000">
                <a:ea typeface="굴림" panose="020B0600000101010101" pitchFamily="34" charset="-127"/>
              </a:rPr>
              <a:t>Greater immunity to tapping</a:t>
            </a:r>
          </a:p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Disadvantages</a:t>
            </a:r>
          </a:p>
          <a:p>
            <a:pPr lvl="1" eaLnBrk="1" hangingPunct="1"/>
            <a:r>
              <a:rPr lang="en-US" altLang="ko-KR" sz="2000">
                <a:ea typeface="굴림" panose="020B0600000101010101" pitchFamily="34" charset="-127"/>
              </a:rPr>
              <a:t>Installation and maintenance</a:t>
            </a:r>
          </a:p>
          <a:p>
            <a:pPr lvl="1" eaLnBrk="1" hangingPunct="1"/>
            <a:r>
              <a:rPr lang="en-US" altLang="ko-KR" sz="2000">
                <a:ea typeface="굴림" panose="020B0600000101010101" pitchFamily="34" charset="-127"/>
              </a:rPr>
              <a:t>Unidirectional light propagation</a:t>
            </a:r>
          </a:p>
          <a:p>
            <a:pPr lvl="1" eaLnBrk="1" hangingPunct="1"/>
            <a:r>
              <a:rPr lang="en-US" altLang="ko-KR" sz="2000">
                <a:ea typeface="굴림" panose="020B0600000101010101" pitchFamily="34" charset="-127"/>
              </a:rPr>
              <a:t>Cost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E7065BF-5662-43D9-A30C-0A496CC63BBA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7-</a:t>
            </a:r>
            <a:fld id="{18343E73-CB5D-4805-8FB9-D4BC30765B76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24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456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Rectangle 4">
            <a:extLst>
              <a:ext uri="{FF2B5EF4-FFF2-40B4-BE49-F238E27FC236}">
                <a16:creationId xmlns:a16="http://schemas.microsoft.com/office/drawing/2014/main" id="{032CD5E2-A458-4821-937D-7D2BEB8672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Electromagnetic Spectrum </a:t>
            </a:r>
            <a:br>
              <a:rPr lang="en-US" altLang="ko-KR" dirty="0"/>
            </a:br>
            <a:r>
              <a:rPr lang="en-US" altLang="ko-KR" dirty="0"/>
              <a:t>for wireless</a:t>
            </a:r>
          </a:p>
        </p:txBody>
      </p:sp>
      <p:pic>
        <p:nvPicPr>
          <p:cNvPr id="29699" name="Picture 5">
            <a:extLst>
              <a:ext uri="{FF2B5EF4-FFF2-40B4-BE49-F238E27FC236}">
                <a16:creationId xmlns:a16="http://schemas.microsoft.com/office/drawing/2014/main" id="{16BC3156-EACB-470E-8273-EF5A1DB54C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24126" y="2786064"/>
            <a:ext cx="7458075" cy="2046287"/>
          </a:xfrm>
          <a:noFill/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6A80818-192D-46F8-A830-02F405793D6D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7-</a:t>
            </a:r>
            <a:fld id="{849758A6-7EC1-4109-B218-47F54D1FDC53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25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226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Rectangle 4">
            <a:extLst>
              <a:ext uri="{FF2B5EF4-FFF2-40B4-BE49-F238E27FC236}">
                <a16:creationId xmlns:a16="http://schemas.microsoft.com/office/drawing/2014/main" id="{7235AFDA-0793-4B1B-992B-425583371A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Propagation Methods</a:t>
            </a:r>
          </a:p>
        </p:txBody>
      </p:sp>
      <p:pic>
        <p:nvPicPr>
          <p:cNvPr id="30723" name="Picture 5">
            <a:extLst>
              <a:ext uri="{FF2B5EF4-FFF2-40B4-BE49-F238E27FC236}">
                <a16:creationId xmlns:a16="http://schemas.microsoft.com/office/drawing/2014/main" id="{747548A8-410B-4BEC-BE0B-842EC7B240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09876" y="2357438"/>
            <a:ext cx="7172325" cy="2995612"/>
          </a:xfrm>
          <a:noFill/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8B94F6B-9FCF-477A-B0A3-C0476B191181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7-</a:t>
            </a:r>
            <a:fld id="{A4B93CA2-7B6C-4965-AC64-0AA9DEEE8737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26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344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53" name="Rectangle 57">
            <a:extLst>
              <a:ext uri="{FF2B5EF4-FFF2-40B4-BE49-F238E27FC236}">
                <a16:creationId xmlns:a16="http://schemas.microsoft.com/office/drawing/2014/main" id="{FDCDE16E-65F5-42E6-A23A-E0443AC595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Bands</a:t>
            </a:r>
          </a:p>
        </p:txBody>
      </p:sp>
      <p:pic>
        <p:nvPicPr>
          <p:cNvPr id="31747" name="Picture 60">
            <a:extLst>
              <a:ext uri="{FF2B5EF4-FFF2-40B4-BE49-F238E27FC236}">
                <a16:creationId xmlns:a16="http://schemas.microsoft.com/office/drawing/2014/main" id="{01572A92-9841-4D23-92C3-F40181F39A0A}"/>
              </a:ext>
            </a:extLst>
          </p:cNvPr>
          <p:cNvPicPr>
            <a:picLocks noGrp="1" noChangeAspect="1" noChangeArrowheads="1"/>
          </p:cNvPicPr>
          <p:nvPr>
            <p:ph type="tbl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5550" y="1628775"/>
            <a:ext cx="7200900" cy="4343400"/>
          </a:xfrm>
          <a:noFill/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1E91DF2-71DE-4385-B1D0-EAFA0E083361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7-</a:t>
            </a:r>
            <a:fld id="{9E1991A1-D697-42E3-B530-8057AB53F101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27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807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2" name="Rectangle 4">
            <a:extLst>
              <a:ext uri="{FF2B5EF4-FFF2-40B4-BE49-F238E27FC236}">
                <a16:creationId xmlns:a16="http://schemas.microsoft.com/office/drawing/2014/main" id="{92FF5710-7433-4E4B-A8AD-0DDC4D05AE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Wireless Transmission Waves</a:t>
            </a:r>
          </a:p>
        </p:txBody>
      </p:sp>
      <p:pic>
        <p:nvPicPr>
          <p:cNvPr id="32771" name="Picture 5">
            <a:extLst>
              <a:ext uri="{FF2B5EF4-FFF2-40B4-BE49-F238E27FC236}">
                <a16:creationId xmlns:a16="http://schemas.microsoft.com/office/drawing/2014/main" id="{27853794-C735-479B-B27A-4BC3C6F755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93989" y="3022600"/>
            <a:ext cx="6804025" cy="2032000"/>
          </a:xfrm>
          <a:noFill/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8F64CF1-6435-4229-B028-781A095E158B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7-</a:t>
            </a:r>
            <a:fld id="{97AB3291-6D67-4F8F-99E6-5B056F46FF53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28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550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7DE5F917-BFFD-47EA-8C4C-5075F863A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Wireless Transmission Waves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7B34420-5DE4-48DE-BA50-7725F3E05E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09813" y="1981200"/>
            <a:ext cx="8001000" cy="4114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Radio waves are used for multicast communications, such as radio and television, and paging systems</a:t>
            </a:r>
          </a:p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Microwaves are used for unicast communication such as cellular telephones, satellite networks, and wireless LANs</a:t>
            </a:r>
          </a:p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Infrared signals can be used for short-range communication in a closed area using line-of-sight propagation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E81D2F2-5024-4911-B2CC-386E90B4D8CC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7-</a:t>
            </a:r>
            <a:fld id="{061F6013-D731-4806-9451-78B399C31D4F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29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545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4">
            <a:extLst>
              <a:ext uri="{FF2B5EF4-FFF2-40B4-BE49-F238E27FC236}">
                <a16:creationId xmlns:a16="http://schemas.microsoft.com/office/drawing/2014/main" id="{108DA22C-9EC6-4849-A0AD-D016D7CD99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Classes of Transmission Media</a:t>
            </a:r>
          </a:p>
        </p:txBody>
      </p:sp>
      <p:pic>
        <p:nvPicPr>
          <p:cNvPr id="7171" name="Picture 8">
            <a:extLst>
              <a:ext uri="{FF2B5EF4-FFF2-40B4-BE49-F238E27FC236}">
                <a16:creationId xmlns:a16="http://schemas.microsoft.com/office/drawing/2014/main" id="{80DA7028-FCE3-4F94-A143-085B08F1CE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24113" y="2143126"/>
            <a:ext cx="7415212" cy="3095625"/>
          </a:xfrm>
          <a:noFill/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69CD177-FACA-4128-AA5C-4CF3DD05175D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7-</a:t>
            </a:r>
            <a:fld id="{55F54684-2EE3-44A6-9F7B-24A3F2189209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3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5388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9" name="Rectangle 9">
            <a:extLst>
              <a:ext uri="{FF2B5EF4-FFF2-40B4-BE49-F238E27FC236}">
                <a16:creationId xmlns:a16="http://schemas.microsoft.com/office/drawing/2014/main" id="{9C08573A-8CE2-4E0E-943C-9C7D59F97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3200"/>
              <a:t>Omnidirectional &amp; Unidirectional Antennas</a:t>
            </a:r>
          </a:p>
        </p:txBody>
      </p:sp>
      <p:pic>
        <p:nvPicPr>
          <p:cNvPr id="34819" name="Picture 5">
            <a:extLst>
              <a:ext uri="{FF2B5EF4-FFF2-40B4-BE49-F238E27FC236}">
                <a16:creationId xmlns:a16="http://schemas.microsoft.com/office/drawing/2014/main" id="{233D0E6E-C407-4207-9771-C0155285BFD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38375" y="1987551"/>
            <a:ext cx="2603500" cy="3394075"/>
          </a:xfrm>
          <a:noFill/>
        </p:spPr>
      </p:pic>
      <p:pic>
        <p:nvPicPr>
          <p:cNvPr id="34820" name="Picture 8">
            <a:extLst>
              <a:ext uri="{FF2B5EF4-FFF2-40B4-BE49-F238E27FC236}">
                <a16:creationId xmlns:a16="http://schemas.microsoft.com/office/drawing/2014/main" id="{EF4C354C-F392-44BD-AC0F-02A230CB276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53064" y="2308226"/>
            <a:ext cx="4675187" cy="2435225"/>
          </a:xfrm>
          <a:noFill/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563FC6A-1C72-48B3-A6DE-A0C8CC784CB2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7-</a:t>
            </a:r>
            <a:fld id="{CCDA2A8D-D9F6-4211-851D-D8383C49C33F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30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812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440EC540-C1B1-4159-889B-4E9E07A8A8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Infrared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6400F4BA-1412-4A1C-AB65-CBA2BAD114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38375" y="1785938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Infrared waves with frequencies from 300 GHz to 400 THz for short-range communication in a closed area using line-of-sight propagation</a:t>
            </a:r>
          </a:p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Having high frequencies, it cannot penetrate walls</a:t>
            </a:r>
          </a:p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IrDA (Infrared Data Association) for standards</a:t>
            </a:r>
          </a:p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Example: IrDA port for wireless keyboard</a:t>
            </a:r>
          </a:p>
          <a:p>
            <a:pPr lvl="1" eaLnBrk="1" hangingPunct="1"/>
            <a:r>
              <a:rPr lang="en-US" altLang="ko-KR">
                <a:ea typeface="굴림" panose="020B0600000101010101" pitchFamily="34" charset="-127"/>
              </a:rPr>
              <a:t>Originally defined a data rate of 75 kbps for a distance up to 8 m</a:t>
            </a:r>
          </a:p>
          <a:p>
            <a:pPr lvl="1" eaLnBrk="1" hangingPunct="1"/>
            <a:r>
              <a:rPr lang="en-US" altLang="ko-KR">
                <a:ea typeface="굴림" panose="020B0600000101010101" pitchFamily="34" charset="-127"/>
              </a:rPr>
              <a:t>Recent standard for a data rate of 4 Mbps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56DBC06-1C5A-4CDD-ABA9-CE95569F6561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7-</a:t>
            </a:r>
            <a:fld id="{7FAF9CB7-000F-495F-B3E8-43CB6DDB2EED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31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077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Rectangle 4">
            <a:extLst>
              <a:ext uri="{FF2B5EF4-FFF2-40B4-BE49-F238E27FC236}">
                <a16:creationId xmlns:a16="http://schemas.microsoft.com/office/drawing/2014/main" id="{BF5EE2D3-4E02-494F-B1D3-3FC1407FEA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Twisted-pair Cable</a:t>
            </a:r>
          </a:p>
        </p:txBody>
      </p:sp>
      <p:pic>
        <p:nvPicPr>
          <p:cNvPr id="8195" name="Picture 5">
            <a:extLst>
              <a:ext uri="{FF2B5EF4-FFF2-40B4-BE49-F238E27FC236}">
                <a16:creationId xmlns:a16="http://schemas.microsoft.com/office/drawing/2014/main" id="{DA72F9F1-568B-47B0-8E42-C69C50AE88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3544889"/>
            <a:ext cx="7772400" cy="987425"/>
          </a:xfrm>
          <a:noFill/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6B661C4-37E5-40ED-9806-265421F85869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7-</a:t>
            </a:r>
            <a:fld id="{F887C540-1B39-41EC-9FDD-B81585CC9F16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4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204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3E776B4A-CE1F-44EC-BCD4-D75EBAB17D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UTP and STP Cables</a:t>
            </a:r>
          </a:p>
        </p:txBody>
      </p:sp>
      <p:pic>
        <p:nvPicPr>
          <p:cNvPr id="9219" name="Picture 5">
            <a:extLst>
              <a:ext uri="{FF2B5EF4-FFF2-40B4-BE49-F238E27FC236}">
                <a16:creationId xmlns:a16="http://schemas.microsoft.com/office/drawing/2014/main" id="{EE583B8E-B479-42F3-8EB9-7F2F9D7506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24113" y="1989139"/>
            <a:ext cx="7416800" cy="2943225"/>
          </a:xfrm>
          <a:noFill/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0D79357-1502-456A-9BDB-232DFFE98046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7-</a:t>
            </a:r>
            <a:fld id="{AF2D6A65-B195-4D3A-B3F0-B77A8F032530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5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583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AA33FBB9-A119-4FE8-835E-9497CE205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66938" y="357188"/>
            <a:ext cx="7772400" cy="8953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Categories of UTP Cables</a:t>
            </a:r>
          </a:p>
        </p:txBody>
      </p:sp>
      <p:pic>
        <p:nvPicPr>
          <p:cNvPr id="10243" name="Picture 5">
            <a:extLst>
              <a:ext uri="{FF2B5EF4-FFF2-40B4-BE49-F238E27FC236}">
                <a16:creationId xmlns:a16="http://schemas.microsoft.com/office/drawing/2014/main" id="{A2DC0E33-9EB6-484E-9CEC-3B8E954F0C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30489" y="1143001"/>
            <a:ext cx="7608887" cy="5053013"/>
          </a:xfrm>
          <a:noFill/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1B1B22-AAF7-47A2-AABB-EB3C57FEE1B8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7-</a:t>
            </a:r>
            <a:fld id="{2A99BD14-19DC-41AD-AC5E-B55C675ECAE8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6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1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148D8541-1503-4F19-9C25-458526B8C1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/>
              <a:t>UTP Connector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474FBF0-B938-4289-B384-C0A4FD3ABD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447800"/>
            <a:ext cx="7772400" cy="1219200"/>
          </a:xfrm>
        </p:spPr>
        <p:txBody>
          <a:bodyPr/>
          <a:lstStyle/>
          <a:p>
            <a:pPr eaLnBrk="1" hangingPunct="1"/>
            <a:r>
              <a:rPr lang="en-US" altLang="ko-KR" sz="2000">
                <a:ea typeface="굴림" panose="020B0600000101010101" pitchFamily="34" charset="-127"/>
              </a:rPr>
              <a:t>RJ45 (RJ stands for registered jack)</a:t>
            </a:r>
          </a:p>
        </p:txBody>
      </p:sp>
      <p:pic>
        <p:nvPicPr>
          <p:cNvPr id="11268" name="Picture 5">
            <a:extLst>
              <a:ext uri="{FF2B5EF4-FFF2-40B4-BE49-F238E27FC236}">
                <a16:creationId xmlns:a16="http://schemas.microsoft.com/office/drawing/2014/main" id="{4EAB9691-9516-4EF7-BCF6-1069E7320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5" y="2708276"/>
            <a:ext cx="5861050" cy="24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4E42816-7935-488E-93D5-6AA8681C04FE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7-</a:t>
            </a:r>
            <a:fld id="{58165520-C101-41C0-8E9C-CF3FA3AD6F64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7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619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49EC7D8D-EE72-4A6C-A312-D58E517007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UTP Performance</a:t>
            </a:r>
          </a:p>
        </p:txBody>
      </p:sp>
      <p:pic>
        <p:nvPicPr>
          <p:cNvPr id="12291" name="Picture 5">
            <a:extLst>
              <a:ext uri="{FF2B5EF4-FFF2-40B4-BE49-F238E27FC236}">
                <a16:creationId xmlns:a16="http://schemas.microsoft.com/office/drawing/2014/main" id="{B35E5A7F-9868-42F6-9784-E7D81F764B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68664" y="1739900"/>
            <a:ext cx="5564187" cy="4065588"/>
          </a:xfrm>
          <a:noFill/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F4474A2-5B5E-4E5F-B21E-5843F3E0AF87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7-</a:t>
            </a:r>
            <a:fld id="{3BB5D737-086E-4E20-B7C2-E9989BAE6FDB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8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312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07B0399B-2398-419D-8BBC-7C51D6B0C0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/>
              <a:t>Parallel Flat Wire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78E30C6-02D0-418D-A5AE-9912FA3F1C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447800"/>
            <a:ext cx="7772400" cy="1219200"/>
          </a:xfrm>
        </p:spPr>
        <p:txBody>
          <a:bodyPr/>
          <a:lstStyle/>
          <a:p>
            <a:pPr eaLnBrk="1" hangingPunct="1"/>
            <a:r>
              <a:rPr lang="en-US" altLang="ko-KR" sz="2000">
                <a:ea typeface="굴림" panose="020B0600000101010101" pitchFamily="34" charset="-127"/>
              </a:rPr>
              <a:t>Electromagnetic interference can create noise</a:t>
            </a:r>
          </a:p>
          <a:p>
            <a:pPr eaLnBrk="1" hangingPunct="1"/>
            <a:r>
              <a:rPr lang="en-US" altLang="ko-KR" sz="2000">
                <a:ea typeface="굴림" panose="020B0600000101010101" pitchFamily="34" charset="-127"/>
              </a:rPr>
              <a:t>The noise over parallel wires results in an uneven load and a damaged signal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FF4B770B-E8E4-4C21-AD39-4763F5003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95600"/>
            <a:ext cx="71628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95E900B-A3A7-456E-AB73-35237B9B2AFC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7-</a:t>
            </a:r>
            <a:fld id="{A3D4349C-54C5-4DFF-BE28-DEE07A4D61CF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9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359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</Words>
  <Application>Microsoft Office PowerPoint</Application>
  <PresentationFormat>Widescreen</PresentationFormat>
  <Paragraphs>102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굴림</vt:lpstr>
      <vt:lpstr>맑은 고딕</vt:lpstr>
      <vt:lpstr>Arial</vt:lpstr>
      <vt:lpstr>Calibri</vt:lpstr>
      <vt:lpstr>Calibri Light</vt:lpstr>
      <vt:lpstr>Times New Roman</vt:lpstr>
      <vt:lpstr>Office Theme</vt:lpstr>
      <vt:lpstr>Chapter 7. Transmission Media</vt:lpstr>
      <vt:lpstr>Transmission Medium &amp; Physical Layer</vt:lpstr>
      <vt:lpstr>Classes of Transmission Media</vt:lpstr>
      <vt:lpstr>Twisted-pair Cable</vt:lpstr>
      <vt:lpstr>UTP and STP Cables</vt:lpstr>
      <vt:lpstr>Categories of UTP Cables</vt:lpstr>
      <vt:lpstr>UTP Connector</vt:lpstr>
      <vt:lpstr>UTP Performance</vt:lpstr>
      <vt:lpstr>Parallel Flat Wire</vt:lpstr>
      <vt:lpstr>Noise Effect on Twisted-Pair</vt:lpstr>
      <vt:lpstr>Coaxial Cable</vt:lpstr>
      <vt:lpstr>Categories of Coaxial Cables</vt:lpstr>
      <vt:lpstr>BNC Connectors</vt:lpstr>
      <vt:lpstr>Coaxial Cable Performance</vt:lpstr>
      <vt:lpstr>Optical Fiber</vt:lpstr>
      <vt:lpstr>Bending of Light Ray</vt:lpstr>
      <vt:lpstr>Optical Fiber</vt:lpstr>
      <vt:lpstr>Propagation Modes</vt:lpstr>
      <vt:lpstr>Modes</vt:lpstr>
      <vt:lpstr>Fiber Types</vt:lpstr>
      <vt:lpstr>Fiber Construction</vt:lpstr>
      <vt:lpstr>Fiber-optic Cable Connectors</vt:lpstr>
      <vt:lpstr>Optical Fiber Performance</vt:lpstr>
      <vt:lpstr>Advantages/Disadvantages of Optical Fiber</vt:lpstr>
      <vt:lpstr>Electromagnetic Spectrum  for wireless</vt:lpstr>
      <vt:lpstr>Propagation Methods</vt:lpstr>
      <vt:lpstr>Bands</vt:lpstr>
      <vt:lpstr>Wireless Transmission Waves</vt:lpstr>
      <vt:lpstr>Wireless Transmission Waves</vt:lpstr>
      <vt:lpstr>Omnidirectional &amp; Unidirectional Antennas</vt:lpstr>
      <vt:lpstr>Infrared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7. Transmission Media</dc:title>
  <dc:creator>User</dc:creator>
  <cp:lastModifiedBy>User</cp:lastModifiedBy>
  <cp:revision>1</cp:revision>
  <dcterms:created xsi:type="dcterms:W3CDTF">2022-06-24T17:48:08Z</dcterms:created>
  <dcterms:modified xsi:type="dcterms:W3CDTF">2022-06-24T17:48:23Z</dcterms:modified>
</cp:coreProperties>
</file>