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0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5405">
              <a:lnSpc>
                <a:spcPct val="100000"/>
              </a:lnSpc>
            </a:pPr>
            <a:r>
              <a:rPr spc="-5" dirty="0"/>
              <a:t>9-</a:t>
            </a:r>
          </a:p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5405">
              <a:lnSpc>
                <a:spcPct val="100000"/>
              </a:lnSpc>
            </a:pPr>
            <a:r>
              <a:rPr spc="-5" dirty="0"/>
              <a:t>9-</a:t>
            </a:r>
          </a:p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9273" y="5944939"/>
            <a:ext cx="4897755" cy="913130"/>
          </a:xfrm>
          <a:custGeom>
            <a:avLst/>
            <a:gdLst/>
            <a:ahLst/>
            <a:cxnLst/>
            <a:rect l="l" t="t" r="r" b="b"/>
            <a:pathLst>
              <a:path w="4897755" h="913129">
                <a:moveTo>
                  <a:pt x="85572" y="21323"/>
                </a:moveTo>
                <a:lnTo>
                  <a:pt x="3636759" y="913066"/>
                </a:lnTo>
                <a:lnTo>
                  <a:pt x="4897386" y="913066"/>
                </a:lnTo>
                <a:lnTo>
                  <a:pt x="85572" y="21323"/>
                </a:lnTo>
                <a:close/>
              </a:path>
              <a:path w="4897755" h="913129">
                <a:moveTo>
                  <a:pt x="660" y="0"/>
                </a:moveTo>
                <a:lnTo>
                  <a:pt x="0" y="5460"/>
                </a:lnTo>
                <a:lnTo>
                  <a:pt x="85572" y="21323"/>
                </a:lnTo>
                <a:lnTo>
                  <a:pt x="660" y="0"/>
                </a:lnTo>
                <a:close/>
              </a:path>
            </a:pathLst>
          </a:custGeom>
          <a:solidFill>
            <a:srgbClr val="9FCB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85714" y="5939010"/>
            <a:ext cx="3652520" cy="919480"/>
          </a:xfrm>
          <a:custGeom>
            <a:avLst/>
            <a:gdLst/>
            <a:ahLst/>
            <a:cxnLst/>
            <a:rect l="l" t="t" r="r" b="b"/>
            <a:pathLst>
              <a:path w="3652520" h="919479">
                <a:moveTo>
                  <a:pt x="0" y="0"/>
                </a:moveTo>
                <a:lnTo>
                  <a:pt x="7924" y="6350"/>
                </a:lnTo>
                <a:lnTo>
                  <a:pt x="2868879" y="918984"/>
                </a:lnTo>
                <a:lnTo>
                  <a:pt x="3651935" y="9189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23" y="5791198"/>
            <a:ext cx="3398519" cy="1066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784011"/>
            <a:ext cx="3372853" cy="1073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5405">
              <a:lnSpc>
                <a:spcPct val="100000"/>
              </a:lnSpc>
            </a:pPr>
            <a:r>
              <a:rPr spc="-5" dirty="0"/>
              <a:t>9-</a:t>
            </a:r>
          </a:p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5405">
              <a:lnSpc>
                <a:spcPct val="100000"/>
              </a:lnSpc>
            </a:pPr>
            <a:r>
              <a:rPr spc="-5" dirty="0"/>
              <a:t>9-</a:t>
            </a:r>
          </a:p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5405">
              <a:lnSpc>
                <a:spcPct val="100000"/>
              </a:lnSpc>
            </a:pPr>
            <a:r>
              <a:rPr spc="-5" dirty="0"/>
              <a:t>9-</a:t>
            </a:r>
          </a:p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273" y="5944939"/>
            <a:ext cx="4897755" cy="913130"/>
          </a:xfrm>
          <a:custGeom>
            <a:avLst/>
            <a:gdLst/>
            <a:ahLst/>
            <a:cxnLst/>
            <a:rect l="l" t="t" r="r" b="b"/>
            <a:pathLst>
              <a:path w="4897755" h="913129">
                <a:moveTo>
                  <a:pt x="85572" y="21323"/>
                </a:moveTo>
                <a:lnTo>
                  <a:pt x="3636759" y="913066"/>
                </a:lnTo>
                <a:lnTo>
                  <a:pt x="4897386" y="913066"/>
                </a:lnTo>
                <a:lnTo>
                  <a:pt x="85572" y="21323"/>
                </a:lnTo>
                <a:close/>
              </a:path>
              <a:path w="4897755" h="913129">
                <a:moveTo>
                  <a:pt x="660" y="0"/>
                </a:moveTo>
                <a:lnTo>
                  <a:pt x="0" y="5460"/>
                </a:lnTo>
                <a:lnTo>
                  <a:pt x="85572" y="21323"/>
                </a:lnTo>
                <a:lnTo>
                  <a:pt x="660" y="0"/>
                </a:lnTo>
                <a:close/>
              </a:path>
            </a:pathLst>
          </a:custGeom>
          <a:solidFill>
            <a:srgbClr val="9FCB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5714" y="5939010"/>
            <a:ext cx="3652520" cy="919480"/>
          </a:xfrm>
          <a:custGeom>
            <a:avLst/>
            <a:gdLst/>
            <a:ahLst/>
            <a:cxnLst/>
            <a:rect l="l" t="t" r="r" b="b"/>
            <a:pathLst>
              <a:path w="3652520" h="919479">
                <a:moveTo>
                  <a:pt x="0" y="0"/>
                </a:moveTo>
                <a:lnTo>
                  <a:pt x="7924" y="6350"/>
                </a:lnTo>
                <a:lnTo>
                  <a:pt x="2868879" y="918984"/>
                </a:lnTo>
                <a:lnTo>
                  <a:pt x="3651935" y="9189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23" y="5791198"/>
            <a:ext cx="3398519" cy="10668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784011"/>
            <a:ext cx="3372853" cy="10739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8160" y="1322323"/>
            <a:ext cx="8107679" cy="1220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444" y="2248915"/>
            <a:ext cx="6991984" cy="3646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43260" y="6418783"/>
            <a:ext cx="216534" cy="319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5405">
              <a:lnSpc>
                <a:spcPct val="100000"/>
              </a:lnSpc>
            </a:pPr>
            <a:r>
              <a:rPr spc="-5" dirty="0"/>
              <a:t>9-</a:t>
            </a:r>
          </a:p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9144000" cy="1905000"/>
            <a:chOff x="0" y="4953000"/>
            <a:chExt cx="9144000" cy="1905000"/>
          </a:xfrm>
        </p:grpSpPr>
        <p:sp>
          <p:nvSpPr>
            <p:cNvPr id="3" name="object 3"/>
            <p:cNvSpPr/>
            <p:nvPr/>
          </p:nvSpPr>
          <p:spPr>
            <a:xfrm>
              <a:off x="1687512" y="4953000"/>
              <a:ext cx="7456805" cy="488315"/>
            </a:xfrm>
            <a:custGeom>
              <a:avLst/>
              <a:gdLst/>
              <a:ahLst/>
              <a:cxnLst/>
              <a:rect l="l" t="t" r="r" b="b"/>
              <a:pathLst>
                <a:path w="7456805" h="488314">
                  <a:moveTo>
                    <a:pt x="7456487" y="0"/>
                  </a:moveTo>
                  <a:lnTo>
                    <a:pt x="0" y="289966"/>
                  </a:lnTo>
                  <a:lnTo>
                    <a:pt x="7456487" y="488149"/>
                  </a:lnTo>
                  <a:lnTo>
                    <a:pt x="7456487" y="0"/>
                  </a:lnTo>
                  <a:close/>
                </a:path>
              </a:pathLst>
            </a:custGeom>
            <a:solidFill>
              <a:srgbClr val="9FCB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1351" y="5237746"/>
              <a:ext cx="9032875" cy="788670"/>
            </a:xfrm>
            <a:custGeom>
              <a:avLst/>
              <a:gdLst/>
              <a:ahLst/>
              <a:cxnLst/>
              <a:rect l="l" t="t" r="r" b="b"/>
              <a:pathLst>
                <a:path w="9032875" h="788670">
                  <a:moveTo>
                    <a:pt x="9032646" y="0"/>
                  </a:moveTo>
                  <a:lnTo>
                    <a:pt x="0" y="0"/>
                  </a:lnTo>
                  <a:lnTo>
                    <a:pt x="9032646" y="788657"/>
                  </a:lnTo>
                  <a:lnTo>
                    <a:pt x="90326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3" y="5000244"/>
              <a:ext cx="9142476" cy="18577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91620"/>
              <a:ext cx="9144000" cy="8026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045964" y="2607564"/>
            <a:ext cx="3718560" cy="981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35600" y="3595865"/>
            <a:ext cx="29260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5" dirty="0">
                <a:solidFill>
                  <a:srgbClr val="444444"/>
                </a:solidFill>
                <a:latin typeface="Arial"/>
                <a:cs typeface="Arial"/>
              </a:rPr>
              <a:t>Process</a:t>
            </a:r>
            <a:r>
              <a:rPr sz="27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700" spc="140" dirty="0">
                <a:solidFill>
                  <a:srgbClr val="444444"/>
                </a:solidFill>
                <a:latin typeface="Arial"/>
                <a:cs typeface="Arial"/>
              </a:rPr>
              <a:t>Modeling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62" y="4762"/>
            <a:ext cx="9139237" cy="68532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4355" y="2654642"/>
            <a:ext cx="5105361" cy="3902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639445" marR="5080" indent="-635">
              <a:lnSpc>
                <a:spcPts val="3030"/>
              </a:lnSpc>
              <a:spcBef>
                <a:spcPts val="470"/>
              </a:spcBef>
            </a:pPr>
            <a:r>
              <a:rPr b="1" spc="20" dirty="0">
                <a:latin typeface="Arial"/>
                <a:cs typeface="Arial"/>
              </a:rPr>
              <a:t>Decomposition </a:t>
            </a:r>
            <a:r>
              <a:rPr spc="-160" dirty="0"/>
              <a:t>– </a:t>
            </a:r>
            <a:r>
              <a:rPr spc="145" dirty="0"/>
              <a:t>the </a:t>
            </a:r>
            <a:r>
              <a:rPr spc="90" dirty="0"/>
              <a:t>act </a:t>
            </a:r>
            <a:r>
              <a:rPr spc="200" dirty="0"/>
              <a:t>of </a:t>
            </a:r>
            <a:r>
              <a:rPr spc="145" dirty="0"/>
              <a:t>breaking </a:t>
            </a:r>
            <a:r>
              <a:rPr spc="-15" dirty="0"/>
              <a:t>a  </a:t>
            </a:r>
            <a:r>
              <a:rPr spc="105" dirty="0"/>
              <a:t>system </a:t>
            </a:r>
            <a:r>
              <a:rPr spc="190" dirty="0"/>
              <a:t>into </a:t>
            </a:r>
            <a:r>
              <a:rPr spc="175" dirty="0"/>
              <a:t>sub-components. </a:t>
            </a:r>
            <a:r>
              <a:rPr spc="-45" dirty="0"/>
              <a:t>Each </a:t>
            </a:r>
            <a:r>
              <a:rPr spc="80" dirty="0"/>
              <a:t>level </a:t>
            </a:r>
            <a:r>
              <a:rPr spc="200" dirty="0"/>
              <a:t>of  </a:t>
            </a:r>
            <a:r>
              <a:rPr spc="130" dirty="0"/>
              <a:t>abstraction </a:t>
            </a:r>
            <a:r>
              <a:rPr spc="60" dirty="0"/>
              <a:t>reveals </a:t>
            </a:r>
            <a:r>
              <a:rPr spc="160" dirty="0"/>
              <a:t>more </a:t>
            </a:r>
            <a:r>
              <a:rPr spc="180" dirty="0"/>
              <a:t>or </a:t>
            </a:r>
            <a:r>
              <a:rPr spc="55" dirty="0"/>
              <a:t>less</a:t>
            </a:r>
            <a:r>
              <a:rPr spc="114" dirty="0"/>
              <a:t> </a:t>
            </a:r>
            <a:r>
              <a:rPr spc="130" dirty="0"/>
              <a:t>detail.</a:t>
            </a:r>
          </a:p>
        </p:txBody>
      </p:sp>
      <p:sp>
        <p:nvSpPr>
          <p:cNvPr id="4" name="object 4"/>
          <p:cNvSpPr/>
          <p:nvPr/>
        </p:nvSpPr>
        <p:spPr>
          <a:xfrm>
            <a:off x="205740" y="367284"/>
            <a:ext cx="6574535" cy="841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ct val="100000"/>
              </a:lnSpc>
            </a:pPr>
            <a:r>
              <a:rPr spc="-5" dirty="0"/>
              <a:t>9-</a:t>
            </a:r>
          </a:p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1739" y="1582928"/>
            <a:ext cx="2980690" cy="343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20" dirty="0">
                <a:latin typeface="Arial"/>
                <a:cs typeface="Arial"/>
              </a:rPr>
              <a:t>Decomposition  </a:t>
            </a:r>
            <a:r>
              <a:rPr sz="2800" b="1" spc="40" dirty="0">
                <a:latin typeface="Arial"/>
                <a:cs typeface="Arial"/>
              </a:rPr>
              <a:t>diagram </a:t>
            </a:r>
            <a:r>
              <a:rPr sz="2800" spc="-160" dirty="0">
                <a:latin typeface="Arial"/>
                <a:cs typeface="Arial"/>
              </a:rPr>
              <a:t>– </a:t>
            </a:r>
            <a:r>
              <a:rPr sz="2800" spc="-15" dirty="0">
                <a:latin typeface="Arial"/>
                <a:cs typeface="Arial"/>
              </a:rPr>
              <a:t>a </a:t>
            </a:r>
            <a:r>
              <a:rPr sz="2800" spc="185" dirty="0">
                <a:latin typeface="Arial"/>
                <a:cs typeface="Arial"/>
              </a:rPr>
              <a:t>tool  </a:t>
            </a:r>
            <a:r>
              <a:rPr sz="2800" spc="100" dirty="0">
                <a:latin typeface="Arial"/>
                <a:cs typeface="Arial"/>
              </a:rPr>
              <a:t>used </a:t>
            </a:r>
            <a:r>
              <a:rPr sz="2800" spc="210" dirty="0">
                <a:latin typeface="Arial"/>
                <a:cs typeface="Arial"/>
              </a:rPr>
              <a:t>to </a:t>
            </a:r>
            <a:r>
              <a:rPr sz="2800" spc="145" dirty="0">
                <a:latin typeface="Arial"/>
                <a:cs typeface="Arial"/>
              </a:rPr>
              <a:t>depict  the  </a:t>
            </a:r>
            <a:r>
              <a:rPr sz="2800" spc="150" dirty="0">
                <a:latin typeface="Arial"/>
                <a:cs typeface="Arial"/>
              </a:rPr>
              <a:t>decomposition  </a:t>
            </a:r>
            <a:r>
              <a:rPr sz="2800" spc="200" dirty="0">
                <a:latin typeface="Arial"/>
                <a:cs typeface="Arial"/>
              </a:rPr>
              <a:t>of </a:t>
            </a:r>
            <a:r>
              <a:rPr sz="2800" spc="-15" dirty="0">
                <a:latin typeface="Arial"/>
                <a:cs typeface="Arial"/>
              </a:rPr>
              <a:t>a </a:t>
            </a:r>
            <a:r>
              <a:rPr sz="2800" spc="105" dirty="0">
                <a:latin typeface="Arial"/>
                <a:cs typeface="Arial"/>
              </a:rPr>
              <a:t>system. Also  </a:t>
            </a:r>
            <a:r>
              <a:rPr sz="2800" spc="95" dirty="0">
                <a:latin typeface="Arial"/>
                <a:cs typeface="Arial"/>
              </a:rPr>
              <a:t>called </a:t>
            </a:r>
            <a:r>
              <a:rPr sz="2800" spc="110" dirty="0">
                <a:latin typeface="Arial"/>
                <a:cs typeface="Arial"/>
              </a:rPr>
              <a:t>hierarchy  </a:t>
            </a:r>
            <a:r>
              <a:rPr sz="2800" spc="125" dirty="0">
                <a:latin typeface="Arial"/>
                <a:cs typeface="Arial"/>
              </a:rPr>
              <a:t>chart.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5740" y="367284"/>
            <a:ext cx="7071359" cy="841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8512" y="1262063"/>
            <a:ext cx="4621199" cy="5287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ct val="100000"/>
              </a:lnSpc>
            </a:pPr>
            <a:r>
              <a:rPr spc="-5" dirty="0"/>
              <a:t>9-</a:t>
            </a:r>
          </a:p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3352"/>
            <a:ext cx="8539480" cy="6804659"/>
            <a:chOff x="0" y="53352"/>
            <a:chExt cx="8539480" cy="6804659"/>
          </a:xfrm>
        </p:grpSpPr>
        <p:sp>
          <p:nvSpPr>
            <p:cNvPr id="3" name="object 3"/>
            <p:cNvSpPr/>
            <p:nvPr/>
          </p:nvSpPr>
          <p:spPr>
            <a:xfrm>
              <a:off x="205740" y="53352"/>
              <a:ext cx="7702296" cy="14660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1175" y="1254137"/>
              <a:ext cx="6858000" cy="5300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ct val="100000"/>
              </a:lnSpc>
            </a:pPr>
            <a:r>
              <a:rPr spc="-5" dirty="0"/>
              <a:t>9-</a:t>
            </a:r>
          </a:p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300" y="1575308"/>
            <a:ext cx="4705350" cy="739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2740"/>
              </a:lnSpc>
              <a:spcBef>
                <a:spcPts val="305"/>
              </a:spcBef>
            </a:pPr>
            <a:r>
              <a:rPr sz="2400" b="1" spc="40" dirty="0">
                <a:latin typeface="Arial"/>
                <a:cs typeface="Arial"/>
              </a:rPr>
              <a:t>Data </a:t>
            </a:r>
            <a:r>
              <a:rPr sz="2400" b="1" spc="30" dirty="0">
                <a:latin typeface="Arial"/>
                <a:cs typeface="Arial"/>
              </a:rPr>
              <a:t>flow </a:t>
            </a:r>
            <a:r>
              <a:rPr sz="2400" spc="-135" dirty="0"/>
              <a:t>– </a:t>
            </a:r>
            <a:r>
              <a:rPr sz="2400" spc="90" dirty="0"/>
              <a:t>data </a:t>
            </a:r>
            <a:r>
              <a:rPr sz="2400" spc="145" dirty="0"/>
              <a:t>that </a:t>
            </a:r>
            <a:r>
              <a:rPr sz="2400" spc="90" dirty="0"/>
              <a:t>is </a:t>
            </a:r>
            <a:r>
              <a:rPr sz="2400" spc="170" dirty="0"/>
              <a:t>input </a:t>
            </a:r>
            <a:r>
              <a:rPr sz="2400" spc="185" dirty="0"/>
              <a:t>to  </a:t>
            </a:r>
            <a:r>
              <a:rPr sz="2400" spc="160" dirty="0"/>
              <a:t>or </a:t>
            </a:r>
            <a:r>
              <a:rPr sz="2400" spc="175" dirty="0"/>
              <a:t>output </a:t>
            </a:r>
            <a:r>
              <a:rPr sz="2400" spc="195" dirty="0"/>
              <a:t>from </a:t>
            </a:r>
            <a:r>
              <a:rPr sz="2400" spc="-10" dirty="0"/>
              <a:t>a</a:t>
            </a:r>
            <a:r>
              <a:rPr sz="2400" spc="-185" dirty="0"/>
              <a:t> </a:t>
            </a:r>
            <a:r>
              <a:rPr sz="2400" spc="80" dirty="0"/>
              <a:t>process.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7732" y="2295353"/>
            <a:ext cx="4791075" cy="125984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275"/>
              </a:spcBef>
              <a:buClr>
                <a:srgbClr val="2DA2BF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45" dirty="0">
                <a:latin typeface="Arial"/>
                <a:cs typeface="Arial"/>
              </a:rPr>
              <a:t>A </a:t>
            </a:r>
            <a:r>
              <a:rPr sz="2000" spc="75" dirty="0">
                <a:latin typeface="Arial"/>
                <a:cs typeface="Arial"/>
              </a:rPr>
              <a:t>data </a:t>
            </a:r>
            <a:r>
              <a:rPr sz="2000" spc="130" dirty="0">
                <a:latin typeface="Arial"/>
                <a:cs typeface="Arial"/>
              </a:rPr>
              <a:t>flow </a:t>
            </a:r>
            <a:r>
              <a:rPr sz="2000" spc="75" dirty="0">
                <a:latin typeface="Arial"/>
                <a:cs typeface="Arial"/>
              </a:rPr>
              <a:t>is data </a:t>
            </a:r>
            <a:r>
              <a:rPr sz="2000" spc="130" dirty="0">
                <a:latin typeface="Arial"/>
                <a:cs typeface="Arial"/>
              </a:rPr>
              <a:t>in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145" dirty="0">
                <a:latin typeface="Arial"/>
                <a:cs typeface="Arial"/>
              </a:rPr>
              <a:t>motion</a:t>
            </a:r>
            <a:endParaRPr sz="2000">
              <a:latin typeface="Arial"/>
              <a:cs typeface="Arial"/>
            </a:endParaRPr>
          </a:p>
          <a:p>
            <a:pPr marL="240665" marR="5080" indent="-228600">
              <a:lnSpc>
                <a:spcPts val="2280"/>
              </a:lnSpc>
              <a:spcBef>
                <a:spcPts val="355"/>
              </a:spcBef>
              <a:buClr>
                <a:srgbClr val="2DA2BF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45" dirty="0">
                <a:latin typeface="Arial"/>
                <a:cs typeface="Arial"/>
              </a:rPr>
              <a:t>A </a:t>
            </a:r>
            <a:r>
              <a:rPr sz="2000" spc="75" dirty="0">
                <a:latin typeface="Arial"/>
                <a:cs typeface="Arial"/>
              </a:rPr>
              <a:t>data </a:t>
            </a:r>
            <a:r>
              <a:rPr sz="2000" spc="130" dirty="0">
                <a:latin typeface="Arial"/>
                <a:cs typeface="Arial"/>
              </a:rPr>
              <a:t>flow </a:t>
            </a:r>
            <a:r>
              <a:rPr sz="2000" spc="80" dirty="0">
                <a:latin typeface="Arial"/>
                <a:cs typeface="Arial"/>
              </a:rPr>
              <a:t>may </a:t>
            </a:r>
            <a:r>
              <a:rPr sz="2000" spc="60" dirty="0">
                <a:latin typeface="Arial"/>
                <a:cs typeface="Arial"/>
              </a:rPr>
              <a:t>also </a:t>
            </a:r>
            <a:r>
              <a:rPr sz="2000" spc="70" dirty="0">
                <a:latin typeface="Arial"/>
                <a:cs typeface="Arial"/>
              </a:rPr>
              <a:t>be </a:t>
            </a:r>
            <a:r>
              <a:rPr sz="2000" spc="75" dirty="0">
                <a:latin typeface="Arial"/>
                <a:cs typeface="Arial"/>
              </a:rPr>
              <a:t>used </a:t>
            </a:r>
            <a:r>
              <a:rPr sz="2000" spc="150" dirty="0">
                <a:latin typeface="Arial"/>
                <a:cs typeface="Arial"/>
              </a:rPr>
              <a:t>to  </a:t>
            </a:r>
            <a:r>
              <a:rPr sz="2000" spc="85" dirty="0">
                <a:latin typeface="Arial"/>
                <a:cs typeface="Arial"/>
              </a:rPr>
              <a:t>represent </a:t>
            </a:r>
            <a:r>
              <a:rPr sz="2000" spc="105" dirty="0">
                <a:latin typeface="Arial"/>
                <a:cs typeface="Arial"/>
              </a:rPr>
              <a:t>the </a:t>
            </a:r>
            <a:r>
              <a:rPr sz="2000" spc="90" dirty="0">
                <a:latin typeface="Arial"/>
                <a:cs typeface="Arial"/>
              </a:rPr>
              <a:t>creation, reading,  </a:t>
            </a:r>
            <a:r>
              <a:rPr sz="2000" spc="100" dirty="0">
                <a:latin typeface="Arial"/>
                <a:cs typeface="Arial"/>
              </a:rPr>
              <a:t>deletion, </a:t>
            </a:r>
            <a:r>
              <a:rPr sz="2000" spc="135" dirty="0">
                <a:latin typeface="Arial"/>
                <a:cs typeface="Arial"/>
              </a:rPr>
              <a:t>or </a:t>
            </a:r>
            <a:r>
              <a:rPr sz="2000" spc="120" dirty="0">
                <a:latin typeface="Arial"/>
                <a:cs typeface="Arial"/>
              </a:rPr>
              <a:t>updating </a:t>
            </a:r>
            <a:r>
              <a:rPr sz="2000" spc="150" dirty="0">
                <a:latin typeface="Arial"/>
                <a:cs typeface="Arial"/>
              </a:rPr>
              <a:t>of </a:t>
            </a:r>
            <a:r>
              <a:rPr sz="2000" spc="75" dirty="0">
                <a:latin typeface="Arial"/>
                <a:cs typeface="Arial"/>
              </a:rPr>
              <a:t>data </a:t>
            </a:r>
            <a:r>
              <a:rPr sz="2000" spc="13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file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3491626"/>
            <a:ext cx="5050790" cy="109347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280"/>
              </a:spcBef>
            </a:pPr>
            <a:r>
              <a:rPr sz="2000" spc="135" dirty="0">
                <a:latin typeface="Arial"/>
                <a:cs typeface="Arial"/>
              </a:rPr>
              <a:t>or </a:t>
            </a:r>
            <a:r>
              <a:rPr sz="2000" spc="55" dirty="0">
                <a:latin typeface="Arial"/>
                <a:cs typeface="Arial"/>
              </a:rPr>
              <a:t>database (called </a:t>
            </a: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75" dirty="0">
                <a:latin typeface="Arial"/>
                <a:cs typeface="Arial"/>
              </a:rPr>
              <a:t>data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store).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740"/>
              </a:lnSpc>
              <a:spcBef>
                <a:spcPts val="415"/>
              </a:spcBef>
            </a:pPr>
            <a:r>
              <a:rPr sz="2400" b="1" spc="15" dirty="0">
                <a:latin typeface="Arial"/>
                <a:cs typeface="Arial"/>
              </a:rPr>
              <a:t>Composite </a:t>
            </a:r>
            <a:r>
              <a:rPr sz="2400" b="1" spc="35" dirty="0">
                <a:latin typeface="Arial"/>
                <a:cs typeface="Arial"/>
              </a:rPr>
              <a:t>data </a:t>
            </a:r>
            <a:r>
              <a:rPr sz="2400" b="1" spc="30" dirty="0">
                <a:latin typeface="Arial"/>
                <a:cs typeface="Arial"/>
              </a:rPr>
              <a:t>flow </a:t>
            </a:r>
            <a:r>
              <a:rPr sz="2400" spc="-135" dirty="0">
                <a:latin typeface="Arial"/>
                <a:cs typeface="Arial"/>
              </a:rPr>
              <a:t>– </a:t>
            </a:r>
            <a:r>
              <a:rPr sz="2400" spc="-10" dirty="0">
                <a:latin typeface="Arial"/>
                <a:cs typeface="Arial"/>
              </a:rPr>
              <a:t>a </a:t>
            </a:r>
            <a:r>
              <a:rPr sz="2400" spc="90" dirty="0">
                <a:latin typeface="Arial"/>
                <a:cs typeface="Arial"/>
              </a:rPr>
              <a:t>data </a:t>
            </a:r>
            <a:r>
              <a:rPr sz="2400" spc="155" dirty="0">
                <a:latin typeface="Arial"/>
                <a:cs typeface="Arial"/>
              </a:rPr>
              <a:t>flow  </a:t>
            </a:r>
            <a:r>
              <a:rPr sz="2400" spc="145" dirty="0">
                <a:latin typeface="Arial"/>
                <a:cs typeface="Arial"/>
              </a:rPr>
              <a:t>that </a:t>
            </a:r>
            <a:r>
              <a:rPr sz="2400" spc="95" dirty="0">
                <a:latin typeface="Arial"/>
                <a:cs typeface="Arial"/>
              </a:rPr>
              <a:t>consists </a:t>
            </a:r>
            <a:r>
              <a:rPr sz="2400" spc="175" dirty="0">
                <a:latin typeface="Arial"/>
                <a:cs typeface="Arial"/>
              </a:rPr>
              <a:t>of </a:t>
            </a:r>
            <a:r>
              <a:rPr sz="2400" spc="135" dirty="0">
                <a:latin typeface="Arial"/>
                <a:cs typeface="Arial"/>
              </a:rPr>
              <a:t>other </a:t>
            </a:r>
            <a:r>
              <a:rPr sz="2400" spc="90" dirty="0">
                <a:latin typeface="Arial"/>
                <a:cs typeface="Arial"/>
              </a:rPr>
              <a:t>data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flows.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4591304"/>
            <a:ext cx="4333875" cy="142049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algn="just">
              <a:lnSpc>
                <a:spcPts val="2740"/>
              </a:lnSpc>
              <a:spcBef>
                <a:spcPts val="305"/>
              </a:spcBef>
            </a:pPr>
            <a:r>
              <a:rPr sz="2400" b="1" spc="20" dirty="0">
                <a:latin typeface="Arial"/>
                <a:cs typeface="Arial"/>
              </a:rPr>
              <a:t>Control </a:t>
            </a:r>
            <a:r>
              <a:rPr sz="2400" b="1" spc="30" dirty="0">
                <a:latin typeface="Arial"/>
                <a:cs typeface="Arial"/>
              </a:rPr>
              <a:t>flow </a:t>
            </a:r>
            <a:r>
              <a:rPr sz="2400" spc="-135" dirty="0">
                <a:latin typeface="Arial"/>
                <a:cs typeface="Arial"/>
              </a:rPr>
              <a:t>– </a:t>
            </a:r>
            <a:r>
              <a:rPr sz="2400" spc="-10" dirty="0">
                <a:latin typeface="Arial"/>
                <a:cs typeface="Arial"/>
              </a:rPr>
              <a:t>a </a:t>
            </a:r>
            <a:r>
              <a:rPr sz="2400" spc="145" dirty="0">
                <a:latin typeface="Arial"/>
                <a:cs typeface="Arial"/>
              </a:rPr>
              <a:t>condition </a:t>
            </a:r>
            <a:r>
              <a:rPr sz="2400" spc="160" dirty="0">
                <a:latin typeface="Arial"/>
                <a:cs typeface="Arial"/>
              </a:rPr>
              <a:t>or  </a:t>
            </a:r>
            <a:r>
              <a:rPr sz="2400" spc="114" dirty="0">
                <a:latin typeface="Arial"/>
                <a:cs typeface="Arial"/>
              </a:rPr>
              <a:t>nondata </a:t>
            </a:r>
            <a:r>
              <a:rPr sz="2400" spc="80" dirty="0">
                <a:latin typeface="Arial"/>
                <a:cs typeface="Arial"/>
              </a:rPr>
              <a:t>event </a:t>
            </a:r>
            <a:r>
              <a:rPr sz="2400" spc="145" dirty="0">
                <a:latin typeface="Arial"/>
                <a:cs typeface="Arial"/>
              </a:rPr>
              <a:t>that </a:t>
            </a:r>
            <a:r>
              <a:rPr sz="2400" spc="135" dirty="0">
                <a:latin typeface="Arial"/>
                <a:cs typeface="Arial"/>
              </a:rPr>
              <a:t>triggers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  </a:t>
            </a:r>
            <a:r>
              <a:rPr sz="2400" spc="80" dirty="0">
                <a:latin typeface="Arial"/>
                <a:cs typeface="Arial"/>
              </a:rPr>
              <a:t>process.</a:t>
            </a:r>
            <a:endParaRPr sz="2400">
              <a:latin typeface="Arial"/>
              <a:cs typeface="Arial"/>
            </a:endParaRPr>
          </a:p>
          <a:p>
            <a:pPr marL="268605" indent="-229235" algn="just">
              <a:lnSpc>
                <a:spcPct val="100000"/>
              </a:lnSpc>
              <a:spcBef>
                <a:spcPts val="155"/>
              </a:spcBef>
              <a:buClr>
                <a:srgbClr val="2DA2BF"/>
              </a:buClr>
              <a:buFont typeface="Verdana"/>
              <a:buChar char="◦"/>
              <a:tabLst>
                <a:tab pos="269240" algn="l"/>
              </a:tabLst>
            </a:pPr>
            <a:r>
              <a:rPr sz="2000" spc="25" dirty="0">
                <a:latin typeface="Arial"/>
                <a:cs typeface="Arial"/>
              </a:rPr>
              <a:t>Used </a:t>
            </a:r>
            <a:r>
              <a:rPr sz="2000" spc="95" dirty="0">
                <a:latin typeface="Arial"/>
                <a:cs typeface="Arial"/>
              </a:rPr>
              <a:t>sparingly </a:t>
            </a:r>
            <a:r>
              <a:rPr sz="2000" spc="125" dirty="0">
                <a:latin typeface="Arial"/>
                <a:cs typeface="Arial"/>
              </a:rPr>
              <a:t>on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DFDs.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5740" y="367284"/>
            <a:ext cx="7595616" cy="841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72525" y="2595562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0" y="0"/>
                </a:moveTo>
                <a:lnTo>
                  <a:pt x="0" y="142875"/>
                </a:lnTo>
                <a:lnTo>
                  <a:pt x="142875" y="714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07100" y="2366835"/>
            <a:ext cx="2792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0410" algn="l"/>
                <a:tab pos="2779395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 	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Data flow</a:t>
            </a:r>
            <a:r>
              <a:rPr sz="1800" u="heavy" spc="-75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name	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72525" y="4881562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0" y="0"/>
                </a:moveTo>
                <a:lnTo>
                  <a:pt x="0" y="142875"/>
                </a:lnTo>
                <a:lnTo>
                  <a:pt x="142875" y="71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07100" y="4652835"/>
            <a:ext cx="2792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6905" algn="l"/>
                <a:tab pos="2779395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 	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Control flow</a:t>
            </a:r>
            <a:r>
              <a:rPr sz="1800" u="heavy" spc="-75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name	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ct val="100000"/>
              </a:lnSpc>
            </a:pPr>
            <a:r>
              <a:rPr spc="-5" dirty="0"/>
              <a:t>9-</a:t>
            </a:r>
          </a:p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867" y="1550923"/>
            <a:ext cx="7785100" cy="160464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68605" marR="5080" indent="-256540">
              <a:lnSpc>
                <a:spcPts val="3030"/>
              </a:lnSpc>
              <a:spcBef>
                <a:spcPts val="470"/>
              </a:spcBef>
              <a:tabLst>
                <a:tab pos="268605" algn="l"/>
              </a:tabLst>
            </a:pPr>
            <a:r>
              <a:rPr sz="1900" spc="-555" dirty="0">
                <a:solidFill>
                  <a:srgbClr val="2DA2BF"/>
                </a:solidFill>
              </a:rPr>
              <a:t>	</a:t>
            </a:r>
            <a:r>
              <a:rPr spc="75" dirty="0"/>
              <a:t>Data </a:t>
            </a:r>
            <a:r>
              <a:rPr spc="170" dirty="0"/>
              <a:t>that </a:t>
            </a:r>
            <a:r>
              <a:rPr spc="150" dirty="0"/>
              <a:t>should </a:t>
            </a:r>
            <a:r>
              <a:rPr spc="114" dirty="0"/>
              <a:t>travel </a:t>
            </a:r>
            <a:r>
              <a:rPr spc="155" dirty="0"/>
              <a:t>together </a:t>
            </a:r>
            <a:r>
              <a:rPr spc="150" dirty="0"/>
              <a:t>should </a:t>
            </a:r>
            <a:r>
              <a:rPr spc="100" dirty="0"/>
              <a:t>be  </a:t>
            </a:r>
            <a:r>
              <a:rPr spc="135" dirty="0"/>
              <a:t>shown </a:t>
            </a:r>
            <a:r>
              <a:rPr spc="5" dirty="0"/>
              <a:t>as </a:t>
            </a:r>
            <a:r>
              <a:rPr spc="-15" dirty="0"/>
              <a:t>a </a:t>
            </a:r>
            <a:r>
              <a:rPr spc="120" dirty="0"/>
              <a:t>single </a:t>
            </a:r>
            <a:r>
              <a:rPr spc="105" dirty="0"/>
              <a:t>data </a:t>
            </a:r>
            <a:r>
              <a:rPr spc="165" dirty="0"/>
              <a:t>flow, no matter </a:t>
            </a:r>
            <a:r>
              <a:rPr spc="155" dirty="0"/>
              <a:t>how  </a:t>
            </a:r>
            <a:r>
              <a:rPr spc="125" dirty="0"/>
              <a:t>many </a:t>
            </a:r>
            <a:r>
              <a:rPr spc="105" dirty="0"/>
              <a:t>physical </a:t>
            </a:r>
            <a:r>
              <a:rPr spc="145" dirty="0"/>
              <a:t>documents </a:t>
            </a:r>
            <a:r>
              <a:rPr spc="215" dirty="0"/>
              <a:t>might </a:t>
            </a:r>
            <a:r>
              <a:rPr spc="100" dirty="0"/>
              <a:t>be  </a:t>
            </a:r>
            <a:r>
              <a:rPr spc="135" dirty="0"/>
              <a:t>included.</a:t>
            </a:r>
            <a:endParaRPr sz="1900"/>
          </a:p>
        </p:txBody>
      </p:sp>
      <p:sp>
        <p:nvSpPr>
          <p:cNvPr id="3" name="object 3"/>
          <p:cNvSpPr/>
          <p:nvPr/>
        </p:nvSpPr>
        <p:spPr>
          <a:xfrm>
            <a:off x="205740" y="367284"/>
            <a:ext cx="7217664" cy="841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7524" y="3098740"/>
            <a:ext cx="8226475" cy="3457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ct val="100000"/>
              </a:lnSpc>
            </a:pPr>
            <a:r>
              <a:rPr spc="-5" dirty="0"/>
              <a:t>9-</a:t>
            </a:r>
          </a:p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3352"/>
            <a:ext cx="8387080" cy="6804659"/>
            <a:chOff x="0" y="53352"/>
            <a:chExt cx="8387080" cy="6804659"/>
          </a:xfrm>
        </p:grpSpPr>
        <p:sp>
          <p:nvSpPr>
            <p:cNvPr id="3" name="object 3"/>
            <p:cNvSpPr/>
            <p:nvPr/>
          </p:nvSpPr>
          <p:spPr>
            <a:xfrm>
              <a:off x="205740" y="53352"/>
              <a:ext cx="7629144" cy="14660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00312" y="1271587"/>
              <a:ext cx="5886450" cy="52863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5375" y="5562600"/>
              <a:ext cx="2590800" cy="1143000"/>
            </a:xfrm>
            <a:custGeom>
              <a:avLst/>
              <a:gdLst/>
              <a:ahLst/>
              <a:cxnLst/>
              <a:rect l="l" t="t" r="r" b="b"/>
              <a:pathLst>
                <a:path w="2590800" h="1143000">
                  <a:moveTo>
                    <a:pt x="2590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2590800" y="1143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62349" y="5105400"/>
              <a:ext cx="838835" cy="571500"/>
            </a:xfrm>
            <a:custGeom>
              <a:avLst/>
              <a:gdLst/>
              <a:ahLst/>
              <a:cxnLst/>
              <a:rect l="l" t="t" r="r" b="b"/>
              <a:pathLst>
                <a:path w="838835" h="571500">
                  <a:moveTo>
                    <a:pt x="0" y="571500"/>
                  </a:moveTo>
                  <a:lnTo>
                    <a:pt x="411162" y="571500"/>
                  </a:lnTo>
                  <a:lnTo>
                    <a:pt x="83827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95375" y="5562600"/>
            <a:ext cx="2590800" cy="1143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53035" marR="147320" indent="-1905" algn="ctr">
              <a:lnSpc>
                <a:spcPts val="1939"/>
              </a:lnSpc>
              <a:spcBef>
                <a:spcPts val="340"/>
              </a:spcBef>
            </a:pPr>
            <a:r>
              <a:rPr sz="1800" spc="-5" dirty="0">
                <a:latin typeface="Arial"/>
                <a:cs typeface="Arial"/>
              </a:rPr>
              <a:t>Junction </a:t>
            </a:r>
            <a:r>
              <a:rPr sz="1800" spc="-10" dirty="0">
                <a:latin typeface="Arial"/>
                <a:cs typeface="Arial"/>
              </a:rPr>
              <a:t>indicates that  any given order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5" dirty="0">
                <a:latin typeface="Arial"/>
                <a:cs typeface="Arial"/>
              </a:rPr>
              <a:t>an  </a:t>
            </a:r>
            <a:r>
              <a:rPr sz="1800" spc="-5" dirty="0">
                <a:latin typeface="Arial"/>
                <a:cs typeface="Arial"/>
              </a:rPr>
              <a:t>instance of </a:t>
            </a:r>
            <a:r>
              <a:rPr sz="1800" spc="-10" dirty="0">
                <a:latin typeface="Arial"/>
                <a:cs typeface="Arial"/>
              </a:rPr>
              <a:t>only one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23975" y="3390900"/>
            <a:ext cx="3282950" cy="730250"/>
            <a:chOff x="1323975" y="3390900"/>
            <a:chExt cx="3282950" cy="730250"/>
          </a:xfrm>
        </p:grpSpPr>
        <p:sp>
          <p:nvSpPr>
            <p:cNvPr id="9" name="object 9"/>
            <p:cNvSpPr/>
            <p:nvPr/>
          </p:nvSpPr>
          <p:spPr>
            <a:xfrm>
              <a:off x="1323975" y="3390900"/>
              <a:ext cx="1524000" cy="609600"/>
            </a:xfrm>
            <a:custGeom>
              <a:avLst/>
              <a:gdLst/>
              <a:ahLst/>
              <a:cxnLst/>
              <a:rect l="l" t="t" r="r" b="b"/>
              <a:pathLst>
                <a:path w="1524000" h="609600">
                  <a:moveTo>
                    <a:pt x="152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524000" y="6096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24175" y="3505200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0" y="0"/>
                  </a:moveTo>
                  <a:lnTo>
                    <a:pt x="822325" y="0"/>
                  </a:lnTo>
                  <a:lnTo>
                    <a:pt x="1676400" y="609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23975" y="3390900"/>
            <a:ext cx="1524000" cy="609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503555" marR="177165" indent="-31750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en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  </a:t>
            </a:r>
            <a:r>
              <a:rPr sz="1800" spc="-20" dirty="0">
                <a:latin typeface="Arial"/>
                <a:cs typeface="Arial"/>
              </a:rPr>
              <a:t>flows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86274" y="1992325"/>
            <a:ext cx="3554729" cy="909955"/>
            <a:chOff x="4786274" y="1992325"/>
            <a:chExt cx="3554729" cy="909955"/>
          </a:xfrm>
        </p:grpSpPr>
        <p:sp>
          <p:nvSpPr>
            <p:cNvPr id="13" name="object 13"/>
            <p:cNvSpPr/>
            <p:nvPr/>
          </p:nvSpPr>
          <p:spPr>
            <a:xfrm>
              <a:off x="6810375" y="2286000"/>
              <a:ext cx="1524000" cy="609600"/>
            </a:xfrm>
            <a:custGeom>
              <a:avLst/>
              <a:gdLst/>
              <a:ahLst/>
              <a:cxnLst/>
              <a:rect l="l" t="t" r="r" b="b"/>
              <a:pathLst>
                <a:path w="1524000" h="609600">
                  <a:moveTo>
                    <a:pt x="152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524000" y="6096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10375" y="2286000"/>
              <a:ext cx="1524000" cy="609600"/>
            </a:xfrm>
            <a:custGeom>
              <a:avLst/>
              <a:gdLst/>
              <a:ahLst/>
              <a:cxnLst/>
              <a:rect l="l" t="t" r="r" b="b"/>
              <a:pathLst>
                <a:path w="1524000" h="609600">
                  <a:moveTo>
                    <a:pt x="0" y="0"/>
                  </a:moveTo>
                  <a:lnTo>
                    <a:pt x="1524000" y="0"/>
                  </a:lnTo>
                  <a:lnTo>
                    <a:pt x="15240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92624" y="1998675"/>
              <a:ext cx="1941830" cy="401955"/>
            </a:xfrm>
            <a:custGeom>
              <a:avLst/>
              <a:gdLst/>
              <a:ahLst/>
              <a:cxnLst/>
              <a:rect l="l" t="t" r="r" b="b"/>
              <a:pathLst>
                <a:path w="1941829" h="401955">
                  <a:moveTo>
                    <a:pt x="1941550" y="401624"/>
                  </a:moveTo>
                  <a:lnTo>
                    <a:pt x="989050" y="401624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810375" y="2286000"/>
            <a:ext cx="1524000" cy="6096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561340" marR="208915" indent="-344805">
              <a:lnSpc>
                <a:spcPct val="100000"/>
              </a:lnSpc>
              <a:spcBef>
                <a:spcPts val="310"/>
              </a:spcBef>
            </a:pPr>
            <a:r>
              <a:rPr sz="1800" spc="-10" dirty="0"/>
              <a:t>C</a:t>
            </a:r>
            <a:r>
              <a:rPr sz="1800" spc="-15" dirty="0"/>
              <a:t>o</a:t>
            </a:r>
            <a:r>
              <a:rPr sz="1800" spc="-5" dirty="0"/>
              <a:t>m</a:t>
            </a:r>
            <a:r>
              <a:rPr sz="1800" spc="-15" dirty="0"/>
              <a:t>po</a:t>
            </a:r>
            <a:r>
              <a:rPr sz="1800" spc="-5" dirty="0"/>
              <a:t>s</a:t>
            </a:r>
            <a:r>
              <a:rPr sz="1800" spc="-10" dirty="0"/>
              <a:t>i</a:t>
            </a:r>
            <a:r>
              <a:rPr sz="1800" dirty="0"/>
              <a:t>t</a:t>
            </a:r>
            <a:r>
              <a:rPr sz="1800" spc="-5" dirty="0"/>
              <a:t>e  </a:t>
            </a:r>
            <a:r>
              <a:rPr sz="1800" spc="-10" dirty="0"/>
              <a:t>flow</a:t>
            </a:r>
            <a:endParaRPr sz="1800"/>
          </a:p>
        </p:txBody>
      </p:sp>
      <p:sp>
        <p:nvSpPr>
          <p:cNvPr id="17" name="object 17"/>
          <p:cNvSpPr txBox="1"/>
          <p:nvPr/>
        </p:nvSpPr>
        <p:spPr>
          <a:xfrm>
            <a:off x="1586230" y="6324410"/>
            <a:ext cx="160782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order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types.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ct val="100000"/>
              </a:lnSpc>
            </a:pPr>
            <a:r>
              <a:rPr spc="-5" dirty="0"/>
              <a:t>9-</a:t>
            </a:r>
          </a:p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3352"/>
            <a:ext cx="8286115" cy="6804659"/>
            <a:chOff x="0" y="53352"/>
            <a:chExt cx="8286115" cy="6804659"/>
          </a:xfrm>
        </p:grpSpPr>
        <p:sp>
          <p:nvSpPr>
            <p:cNvPr id="3" name="object 3"/>
            <p:cNvSpPr/>
            <p:nvPr/>
          </p:nvSpPr>
          <p:spPr>
            <a:xfrm>
              <a:off x="205740" y="53352"/>
              <a:ext cx="8080248" cy="14660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76512" y="1271587"/>
              <a:ext cx="5124450" cy="52863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ct val="100000"/>
              </a:lnSpc>
            </a:pPr>
            <a:r>
              <a:rPr spc="-5" dirty="0"/>
              <a:t>9-</a:t>
            </a:r>
          </a:p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7" y="1368044"/>
            <a:ext cx="2235835" cy="4699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329565" indent="-256540">
              <a:lnSpc>
                <a:spcPct val="100000"/>
              </a:lnSpc>
              <a:spcBef>
                <a:spcPts val="105"/>
              </a:spcBef>
              <a:buClr>
                <a:srgbClr val="2DA2BF"/>
              </a:buClr>
              <a:buSzPct val="67500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000" spc="45" dirty="0">
                <a:latin typeface="Arial"/>
                <a:cs typeface="Arial"/>
              </a:rPr>
              <a:t>A </a:t>
            </a:r>
            <a:r>
              <a:rPr sz="2000" spc="75" dirty="0">
                <a:latin typeface="Arial"/>
                <a:cs typeface="Arial"/>
              </a:rPr>
              <a:t>data </a:t>
            </a:r>
            <a:r>
              <a:rPr sz="2000" spc="130" dirty="0">
                <a:latin typeface="Arial"/>
                <a:cs typeface="Arial"/>
              </a:rPr>
              <a:t>flow  </a:t>
            </a:r>
            <a:r>
              <a:rPr sz="2000" spc="110" dirty="0">
                <a:latin typeface="Arial"/>
                <a:cs typeface="Arial"/>
              </a:rPr>
              <a:t>should </a:t>
            </a:r>
            <a:r>
              <a:rPr sz="2000" spc="60" dirty="0">
                <a:latin typeface="Arial"/>
                <a:cs typeface="Arial"/>
              </a:rPr>
              <a:t>never  </a:t>
            </a:r>
            <a:r>
              <a:rPr sz="2000" spc="125" dirty="0">
                <a:latin typeface="Arial"/>
                <a:cs typeface="Arial"/>
              </a:rPr>
              <a:t>go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unnamed.</a:t>
            </a:r>
            <a:endParaRPr sz="200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spcBef>
                <a:spcPts val="395"/>
              </a:spcBef>
              <a:buClr>
                <a:srgbClr val="2DA2BF"/>
              </a:buClr>
              <a:buSzPct val="67500"/>
              <a:buChar char=""/>
              <a:tabLst>
                <a:tab pos="268605" algn="l"/>
                <a:tab pos="269240" algn="l"/>
              </a:tabLst>
            </a:pPr>
            <a:r>
              <a:rPr sz="2000" spc="70" dirty="0">
                <a:latin typeface="Arial"/>
                <a:cs typeface="Arial"/>
              </a:rPr>
              <a:t>In </a:t>
            </a:r>
            <a:r>
              <a:rPr sz="2000" spc="95" dirty="0">
                <a:latin typeface="Arial"/>
                <a:cs typeface="Arial"/>
              </a:rPr>
              <a:t>logical  </a:t>
            </a:r>
            <a:r>
              <a:rPr sz="2000" spc="114" dirty="0">
                <a:latin typeface="Arial"/>
                <a:cs typeface="Arial"/>
              </a:rPr>
              <a:t>modeling, </a:t>
            </a:r>
            <a:r>
              <a:rPr sz="2000" spc="75" dirty="0">
                <a:latin typeface="Arial"/>
                <a:cs typeface="Arial"/>
              </a:rPr>
              <a:t>data  </a:t>
            </a:r>
            <a:r>
              <a:rPr sz="2000" spc="130" dirty="0">
                <a:latin typeface="Arial"/>
                <a:cs typeface="Arial"/>
              </a:rPr>
              <a:t>flow </a:t>
            </a:r>
            <a:r>
              <a:rPr sz="2000" spc="65" dirty="0">
                <a:latin typeface="Arial"/>
                <a:cs typeface="Arial"/>
              </a:rPr>
              <a:t>names  </a:t>
            </a:r>
            <a:r>
              <a:rPr sz="2000" spc="110" dirty="0">
                <a:latin typeface="Arial"/>
                <a:cs typeface="Arial"/>
              </a:rPr>
              <a:t>should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describe  </a:t>
            </a:r>
            <a:r>
              <a:rPr sz="2000" spc="105" dirty="0">
                <a:latin typeface="Arial"/>
                <a:cs typeface="Arial"/>
              </a:rPr>
              <a:t>the </a:t>
            </a:r>
            <a:r>
              <a:rPr sz="2000" spc="75" dirty="0">
                <a:latin typeface="Arial"/>
                <a:cs typeface="Arial"/>
              </a:rPr>
              <a:t>data </a:t>
            </a:r>
            <a:r>
              <a:rPr sz="2000" spc="130" dirty="0">
                <a:latin typeface="Arial"/>
                <a:cs typeface="Arial"/>
              </a:rPr>
              <a:t>flow  </a:t>
            </a:r>
            <a:r>
              <a:rPr sz="2000" spc="140" dirty="0">
                <a:latin typeface="Arial"/>
                <a:cs typeface="Arial"/>
              </a:rPr>
              <a:t>without  </a:t>
            </a:r>
            <a:r>
              <a:rPr sz="2000" spc="100" dirty="0">
                <a:latin typeface="Arial"/>
                <a:cs typeface="Arial"/>
              </a:rPr>
              <a:t>describing </a:t>
            </a:r>
            <a:r>
              <a:rPr sz="2000" spc="105" dirty="0">
                <a:latin typeface="Arial"/>
                <a:cs typeface="Arial"/>
              </a:rPr>
              <a:t>the  </a:t>
            </a:r>
            <a:r>
              <a:rPr sz="2000" spc="120" dirty="0">
                <a:latin typeface="Arial"/>
                <a:cs typeface="Arial"/>
              </a:rPr>
              <a:t>implementation</a:t>
            </a:r>
            <a:endParaRPr sz="2000">
              <a:latin typeface="Arial"/>
              <a:cs typeface="Arial"/>
            </a:endParaRPr>
          </a:p>
          <a:p>
            <a:pPr marL="268605" marR="33655" indent="-256540">
              <a:lnSpc>
                <a:spcPct val="100000"/>
              </a:lnSpc>
              <a:spcBef>
                <a:spcPts val="395"/>
              </a:spcBef>
              <a:buClr>
                <a:srgbClr val="2DA2BF"/>
              </a:buClr>
              <a:buSzPct val="67500"/>
              <a:buChar char=""/>
              <a:tabLst>
                <a:tab pos="268605" algn="l"/>
                <a:tab pos="269240" algn="l"/>
              </a:tabLst>
            </a:pPr>
            <a:r>
              <a:rPr sz="2000" spc="100" dirty="0">
                <a:latin typeface="Arial"/>
                <a:cs typeface="Arial"/>
              </a:rPr>
              <a:t>All </a:t>
            </a:r>
            <a:r>
              <a:rPr sz="2000" spc="75" dirty="0">
                <a:latin typeface="Arial"/>
                <a:cs typeface="Arial"/>
              </a:rPr>
              <a:t>data </a:t>
            </a:r>
            <a:r>
              <a:rPr sz="2000" spc="105" dirty="0">
                <a:latin typeface="Arial"/>
                <a:cs typeface="Arial"/>
              </a:rPr>
              <a:t>flows  </a:t>
            </a:r>
            <a:r>
              <a:rPr sz="2000" spc="135" dirty="0">
                <a:latin typeface="Arial"/>
                <a:cs typeface="Arial"/>
              </a:rPr>
              <a:t>must </a:t>
            </a:r>
            <a:r>
              <a:rPr sz="2000" spc="105" dirty="0">
                <a:latin typeface="Arial"/>
                <a:cs typeface="Arial"/>
              </a:rPr>
              <a:t>begin  </a:t>
            </a:r>
            <a:r>
              <a:rPr sz="2000" spc="170" dirty="0">
                <a:latin typeface="Arial"/>
                <a:cs typeface="Arial"/>
              </a:rPr>
              <a:t>and/or </a:t>
            </a:r>
            <a:r>
              <a:rPr sz="2000" spc="90" dirty="0">
                <a:latin typeface="Arial"/>
                <a:cs typeface="Arial"/>
              </a:rPr>
              <a:t>end at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  </a:t>
            </a:r>
            <a:r>
              <a:rPr sz="2000" spc="65" dirty="0">
                <a:latin typeface="Arial"/>
                <a:cs typeface="Arial"/>
              </a:rPr>
              <a:t>process.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5740" y="367284"/>
            <a:ext cx="5849112" cy="841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85845" y="1472933"/>
            <a:ext cx="5558104" cy="4932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ct val="100000"/>
              </a:lnSpc>
            </a:pPr>
            <a:r>
              <a:rPr spc="-5" dirty="0"/>
              <a:t>9-</a:t>
            </a:r>
          </a:p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300" y="1537208"/>
            <a:ext cx="73717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45" dirty="0">
                <a:latin typeface="Arial"/>
                <a:cs typeface="Arial"/>
              </a:rPr>
              <a:t>Data </a:t>
            </a:r>
            <a:r>
              <a:rPr sz="2700" b="1" spc="-5" dirty="0">
                <a:latin typeface="Arial"/>
                <a:cs typeface="Arial"/>
              </a:rPr>
              <a:t>conservation </a:t>
            </a:r>
            <a:r>
              <a:rPr sz="2700" spc="-155" dirty="0"/>
              <a:t>– </a:t>
            </a:r>
            <a:r>
              <a:rPr sz="2700" spc="140" dirty="0"/>
              <a:t>the </a:t>
            </a:r>
            <a:r>
              <a:rPr sz="2700" spc="105" dirty="0"/>
              <a:t>practice </a:t>
            </a:r>
            <a:r>
              <a:rPr sz="2700" spc="195" dirty="0"/>
              <a:t>of</a:t>
            </a:r>
            <a:r>
              <a:rPr sz="2700" spc="-245" dirty="0"/>
              <a:t> </a:t>
            </a:r>
            <a:r>
              <a:rPr sz="2700" spc="135" dirty="0"/>
              <a:t>ensuring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1452" y="1887651"/>
            <a:ext cx="7277100" cy="303339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191770">
              <a:lnSpc>
                <a:spcPts val="2750"/>
              </a:lnSpc>
              <a:spcBef>
                <a:spcPts val="600"/>
              </a:spcBef>
            </a:pPr>
            <a:r>
              <a:rPr sz="2700" spc="165" dirty="0">
                <a:latin typeface="Arial"/>
                <a:cs typeface="Arial"/>
              </a:rPr>
              <a:t>that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105" dirty="0">
                <a:latin typeface="Arial"/>
                <a:cs typeface="Arial"/>
              </a:rPr>
              <a:t>data </a:t>
            </a:r>
            <a:r>
              <a:rPr sz="2700" spc="175" dirty="0">
                <a:latin typeface="Arial"/>
                <a:cs typeface="Arial"/>
              </a:rPr>
              <a:t>flow </a:t>
            </a:r>
            <a:r>
              <a:rPr sz="2700" spc="120" dirty="0">
                <a:latin typeface="Arial"/>
                <a:cs typeface="Arial"/>
              </a:rPr>
              <a:t>contains </a:t>
            </a:r>
            <a:r>
              <a:rPr sz="2700" spc="140" dirty="0">
                <a:latin typeface="Arial"/>
                <a:cs typeface="Arial"/>
              </a:rPr>
              <a:t>only </a:t>
            </a:r>
            <a:r>
              <a:rPr sz="2700" spc="105" dirty="0">
                <a:latin typeface="Arial"/>
                <a:cs typeface="Arial"/>
              </a:rPr>
              <a:t>data</a:t>
            </a:r>
            <a:r>
              <a:rPr sz="2700" spc="-90" dirty="0">
                <a:latin typeface="Arial"/>
                <a:cs typeface="Arial"/>
              </a:rPr>
              <a:t> </a:t>
            </a:r>
            <a:r>
              <a:rPr sz="2700" spc="90" dirty="0">
                <a:latin typeface="Arial"/>
                <a:cs typeface="Arial"/>
              </a:rPr>
              <a:t>needed  </a:t>
            </a:r>
            <a:r>
              <a:rPr sz="2700" spc="125" dirty="0">
                <a:latin typeface="Arial"/>
                <a:cs typeface="Arial"/>
              </a:rPr>
              <a:t>by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105" dirty="0">
                <a:latin typeface="Arial"/>
                <a:cs typeface="Arial"/>
              </a:rPr>
              <a:t>receiving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90" dirty="0">
                <a:latin typeface="Arial"/>
                <a:cs typeface="Arial"/>
              </a:rPr>
              <a:t>process.</a:t>
            </a:r>
            <a:endParaRPr sz="2700">
              <a:latin typeface="Arial"/>
              <a:cs typeface="Arial"/>
            </a:endParaRPr>
          </a:p>
          <a:p>
            <a:pPr marL="267970" indent="-229235">
              <a:lnSpc>
                <a:spcPts val="2630"/>
              </a:lnSpc>
              <a:buClr>
                <a:srgbClr val="2DA2BF"/>
              </a:buClr>
              <a:buFont typeface="Verdana"/>
              <a:buChar char="◦"/>
              <a:tabLst>
                <a:tab pos="268605" algn="l"/>
              </a:tabLst>
            </a:pPr>
            <a:r>
              <a:rPr sz="2300" spc="75" dirty="0">
                <a:latin typeface="Arial"/>
                <a:cs typeface="Arial"/>
              </a:rPr>
              <a:t>Sometimes </a:t>
            </a:r>
            <a:r>
              <a:rPr sz="2300" spc="80" dirty="0">
                <a:latin typeface="Arial"/>
                <a:cs typeface="Arial"/>
              </a:rPr>
              <a:t>called </a:t>
            </a:r>
            <a:r>
              <a:rPr sz="2400" i="1" spc="70" dirty="0">
                <a:latin typeface="Arial"/>
                <a:cs typeface="Arial"/>
              </a:rPr>
              <a:t>starving </a:t>
            </a:r>
            <a:r>
              <a:rPr sz="2400" i="1" spc="75" dirty="0">
                <a:latin typeface="Arial"/>
                <a:cs typeface="Arial"/>
              </a:rPr>
              <a:t>the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spc="20" dirty="0">
                <a:latin typeface="Arial"/>
                <a:cs typeface="Arial"/>
              </a:rPr>
              <a:t>processes</a:t>
            </a:r>
            <a:r>
              <a:rPr sz="2300" spc="2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267970" marR="287655" indent="-228600">
              <a:lnSpc>
                <a:spcPts val="2350"/>
              </a:lnSpc>
              <a:spcBef>
                <a:spcPts val="350"/>
              </a:spcBef>
              <a:buClr>
                <a:srgbClr val="2DA2BF"/>
              </a:buClr>
              <a:buFont typeface="Verdana"/>
              <a:buChar char="◦"/>
              <a:tabLst>
                <a:tab pos="268605" algn="l"/>
              </a:tabLst>
            </a:pPr>
            <a:r>
              <a:rPr sz="2300" spc="50" dirty="0">
                <a:latin typeface="Arial"/>
                <a:cs typeface="Arial"/>
              </a:rPr>
              <a:t>New </a:t>
            </a:r>
            <a:r>
              <a:rPr sz="2300" spc="90" dirty="0">
                <a:latin typeface="Arial"/>
                <a:cs typeface="Arial"/>
              </a:rPr>
              <a:t>emphasis </a:t>
            </a:r>
            <a:r>
              <a:rPr sz="2300" spc="140" dirty="0">
                <a:latin typeface="Arial"/>
                <a:cs typeface="Arial"/>
              </a:rPr>
              <a:t>on </a:t>
            </a:r>
            <a:r>
              <a:rPr sz="2300" spc="85" dirty="0">
                <a:latin typeface="Arial"/>
                <a:cs typeface="Arial"/>
              </a:rPr>
              <a:t>business </a:t>
            </a:r>
            <a:r>
              <a:rPr sz="2300" spc="75" dirty="0">
                <a:latin typeface="Arial"/>
                <a:cs typeface="Arial"/>
              </a:rPr>
              <a:t>process </a:t>
            </a:r>
            <a:r>
              <a:rPr sz="2300" spc="100" dirty="0">
                <a:latin typeface="Arial"/>
                <a:cs typeface="Arial"/>
              </a:rPr>
              <a:t>redesign </a:t>
            </a:r>
            <a:r>
              <a:rPr sz="2300" spc="175" dirty="0">
                <a:latin typeface="Arial"/>
                <a:cs typeface="Arial"/>
              </a:rPr>
              <a:t>to  </a:t>
            </a:r>
            <a:r>
              <a:rPr sz="2300" spc="140" dirty="0">
                <a:latin typeface="Arial"/>
                <a:cs typeface="Arial"/>
              </a:rPr>
              <a:t>identify </a:t>
            </a:r>
            <a:r>
              <a:rPr sz="2300" spc="100" dirty="0">
                <a:latin typeface="Arial"/>
                <a:cs typeface="Arial"/>
              </a:rPr>
              <a:t>and </a:t>
            </a:r>
            <a:r>
              <a:rPr sz="2300" spc="114" dirty="0">
                <a:latin typeface="Arial"/>
                <a:cs typeface="Arial"/>
              </a:rPr>
              <a:t>eliminate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spc="100" dirty="0">
                <a:latin typeface="Arial"/>
                <a:cs typeface="Arial"/>
              </a:rPr>
              <a:t>inefficiencies.</a:t>
            </a:r>
            <a:endParaRPr sz="2300">
              <a:latin typeface="Arial"/>
              <a:cs typeface="Arial"/>
            </a:endParaRPr>
          </a:p>
          <a:p>
            <a:pPr marL="267970" indent="-229235">
              <a:lnSpc>
                <a:spcPts val="2580"/>
              </a:lnSpc>
              <a:buClr>
                <a:srgbClr val="2DA2BF"/>
              </a:buClr>
              <a:buFont typeface="Verdana"/>
              <a:buChar char="◦"/>
              <a:tabLst>
                <a:tab pos="268605" algn="l"/>
              </a:tabLst>
            </a:pPr>
            <a:r>
              <a:rPr sz="2300" spc="95" dirty="0">
                <a:latin typeface="Arial"/>
                <a:cs typeface="Arial"/>
              </a:rPr>
              <a:t>Simplifies </a:t>
            </a:r>
            <a:r>
              <a:rPr sz="2300" spc="120" dirty="0">
                <a:latin typeface="Arial"/>
                <a:cs typeface="Arial"/>
              </a:rPr>
              <a:t>the </a:t>
            </a:r>
            <a:r>
              <a:rPr sz="2300" spc="100" dirty="0">
                <a:latin typeface="Arial"/>
                <a:cs typeface="Arial"/>
              </a:rPr>
              <a:t>interface </a:t>
            </a:r>
            <a:r>
              <a:rPr sz="2300" spc="95" dirty="0">
                <a:latin typeface="Arial"/>
                <a:cs typeface="Arial"/>
              </a:rPr>
              <a:t>between </a:t>
            </a:r>
            <a:r>
              <a:rPr sz="2300" spc="100" dirty="0">
                <a:latin typeface="Arial"/>
                <a:cs typeface="Arial"/>
              </a:rPr>
              <a:t>those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spc="60" dirty="0">
                <a:latin typeface="Arial"/>
                <a:cs typeface="Arial"/>
              </a:rPr>
              <a:t>processes.</a:t>
            </a:r>
            <a:endParaRPr sz="2300">
              <a:latin typeface="Arial"/>
              <a:cs typeface="Arial"/>
            </a:endParaRPr>
          </a:p>
          <a:p>
            <a:pPr marL="267970" marR="514350" indent="-228600" algn="just">
              <a:lnSpc>
                <a:spcPct val="81700"/>
              </a:lnSpc>
              <a:spcBef>
                <a:spcPts val="450"/>
              </a:spcBef>
              <a:buClr>
                <a:srgbClr val="2DA2BF"/>
              </a:buClr>
              <a:buFont typeface="Verdana"/>
              <a:buChar char="◦"/>
              <a:tabLst>
                <a:tab pos="268605" algn="l"/>
              </a:tabLst>
            </a:pPr>
            <a:r>
              <a:rPr sz="2300" spc="110" dirty="0">
                <a:latin typeface="Arial"/>
                <a:cs typeface="Arial"/>
              </a:rPr>
              <a:t>Must </a:t>
            </a:r>
            <a:r>
              <a:rPr sz="2300" spc="85" dirty="0">
                <a:latin typeface="Arial"/>
                <a:cs typeface="Arial"/>
              </a:rPr>
              <a:t>precisely </a:t>
            </a:r>
            <a:r>
              <a:rPr sz="2300" spc="110" dirty="0">
                <a:latin typeface="Arial"/>
                <a:cs typeface="Arial"/>
              </a:rPr>
              <a:t>define </a:t>
            </a:r>
            <a:r>
              <a:rPr sz="2300" spc="120" dirty="0">
                <a:latin typeface="Arial"/>
                <a:cs typeface="Arial"/>
              </a:rPr>
              <a:t>the </a:t>
            </a:r>
            <a:r>
              <a:rPr sz="2300" spc="90" dirty="0">
                <a:latin typeface="Arial"/>
                <a:cs typeface="Arial"/>
              </a:rPr>
              <a:t>data </a:t>
            </a:r>
            <a:r>
              <a:rPr sz="2300" spc="135" dirty="0">
                <a:latin typeface="Arial"/>
                <a:cs typeface="Arial"/>
              </a:rPr>
              <a:t>composition</a:t>
            </a:r>
            <a:r>
              <a:rPr sz="2300" spc="-75" dirty="0">
                <a:latin typeface="Arial"/>
                <a:cs typeface="Arial"/>
              </a:rPr>
              <a:t> </a:t>
            </a:r>
            <a:r>
              <a:rPr sz="2300" spc="165" dirty="0">
                <a:latin typeface="Arial"/>
                <a:cs typeface="Arial"/>
              </a:rPr>
              <a:t>of  </a:t>
            </a:r>
            <a:r>
              <a:rPr sz="2300" spc="40" dirty="0">
                <a:latin typeface="Arial"/>
                <a:cs typeface="Arial"/>
              </a:rPr>
              <a:t>each </a:t>
            </a:r>
            <a:r>
              <a:rPr sz="2300" spc="90" dirty="0">
                <a:latin typeface="Arial"/>
                <a:cs typeface="Arial"/>
              </a:rPr>
              <a:t>data </a:t>
            </a:r>
            <a:r>
              <a:rPr sz="2300" spc="140" dirty="0">
                <a:latin typeface="Arial"/>
                <a:cs typeface="Arial"/>
              </a:rPr>
              <a:t>flow, </a:t>
            </a:r>
            <a:r>
              <a:rPr sz="2300" spc="90" dirty="0">
                <a:latin typeface="Arial"/>
                <a:cs typeface="Arial"/>
              </a:rPr>
              <a:t>expressed </a:t>
            </a:r>
            <a:r>
              <a:rPr sz="2300" spc="155" dirty="0">
                <a:latin typeface="Arial"/>
                <a:cs typeface="Arial"/>
              </a:rPr>
              <a:t>in </a:t>
            </a:r>
            <a:r>
              <a:rPr sz="2300" spc="120" dirty="0">
                <a:latin typeface="Arial"/>
                <a:cs typeface="Arial"/>
              </a:rPr>
              <a:t>the </a:t>
            </a:r>
            <a:r>
              <a:rPr sz="2300" spc="190" dirty="0">
                <a:latin typeface="Arial"/>
                <a:cs typeface="Arial"/>
              </a:rPr>
              <a:t>form </a:t>
            </a:r>
            <a:r>
              <a:rPr sz="2300" spc="170" dirty="0">
                <a:latin typeface="Arial"/>
                <a:cs typeface="Arial"/>
              </a:rPr>
              <a:t>of</a:t>
            </a:r>
            <a:r>
              <a:rPr sz="2300" spc="-270" dirty="0">
                <a:latin typeface="Arial"/>
                <a:cs typeface="Arial"/>
              </a:rPr>
              <a:t> </a:t>
            </a:r>
            <a:r>
              <a:rPr sz="2400" i="1" spc="45" dirty="0">
                <a:latin typeface="Arial"/>
                <a:cs typeface="Arial"/>
              </a:rPr>
              <a:t>data  </a:t>
            </a:r>
            <a:r>
              <a:rPr sz="2400" i="1" spc="70" dirty="0">
                <a:latin typeface="Arial"/>
                <a:cs typeface="Arial"/>
              </a:rPr>
              <a:t>structures</a:t>
            </a:r>
            <a:r>
              <a:rPr sz="2300" spc="7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0" y="367284"/>
            <a:ext cx="5337048" cy="841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ct val="100000"/>
              </a:lnSpc>
            </a:pPr>
            <a:r>
              <a:rPr spc="-5" dirty="0"/>
              <a:t>9-</a:t>
            </a:r>
          </a:p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544" rIns="0" bIns="0" rtlCol="0">
            <a:spAutoFit/>
          </a:bodyPr>
          <a:lstStyle/>
          <a:p>
            <a:pPr marL="639445" marR="5080">
              <a:lnSpc>
                <a:spcPts val="2920"/>
              </a:lnSpc>
              <a:spcBef>
                <a:spcPts val="459"/>
              </a:spcBef>
            </a:pPr>
            <a:r>
              <a:rPr sz="2700" spc="75" dirty="0"/>
              <a:t>Data </a:t>
            </a:r>
            <a:r>
              <a:rPr sz="2700" spc="150" dirty="0"/>
              <a:t>attributes </a:t>
            </a:r>
            <a:r>
              <a:rPr sz="2700" spc="145" dirty="0"/>
              <a:t>should </a:t>
            </a:r>
            <a:r>
              <a:rPr sz="2700" spc="100" dirty="0"/>
              <a:t>be </a:t>
            </a:r>
            <a:r>
              <a:rPr sz="2700" spc="135" dirty="0"/>
              <a:t>defined </a:t>
            </a:r>
            <a:r>
              <a:rPr sz="2700" spc="125" dirty="0"/>
              <a:t>by</a:t>
            </a:r>
            <a:r>
              <a:rPr sz="2700" spc="-85" dirty="0"/>
              <a:t> </a:t>
            </a:r>
            <a:r>
              <a:rPr sz="2700" spc="105" dirty="0"/>
              <a:t>data  types </a:t>
            </a:r>
            <a:r>
              <a:rPr sz="2700" spc="114" dirty="0"/>
              <a:t>and</a:t>
            </a:r>
            <a:r>
              <a:rPr sz="2700" spc="60" dirty="0"/>
              <a:t> </a:t>
            </a:r>
            <a:r>
              <a:rPr sz="2700" spc="135" dirty="0"/>
              <a:t>domains.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145387" y="2765552"/>
            <a:ext cx="7776209" cy="26377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396240">
              <a:lnSpc>
                <a:spcPts val="2920"/>
              </a:lnSpc>
              <a:spcBef>
                <a:spcPts val="459"/>
              </a:spcBef>
              <a:tabLst>
                <a:tab pos="1812289" algn="l"/>
              </a:tabLst>
            </a:pPr>
            <a:r>
              <a:rPr sz="2700" b="1" spc="45" dirty="0">
                <a:latin typeface="Arial"/>
                <a:cs typeface="Arial"/>
              </a:rPr>
              <a:t>Data</a:t>
            </a:r>
            <a:r>
              <a:rPr sz="2700" b="1" spc="55" dirty="0">
                <a:latin typeface="Arial"/>
                <a:cs typeface="Arial"/>
              </a:rPr>
              <a:t> </a:t>
            </a:r>
            <a:r>
              <a:rPr sz="2700" b="1" spc="25" dirty="0">
                <a:latin typeface="Arial"/>
                <a:cs typeface="Arial"/>
              </a:rPr>
              <a:t>type	</a:t>
            </a:r>
            <a:r>
              <a:rPr sz="2700" spc="660" dirty="0">
                <a:latin typeface="Arial"/>
                <a:cs typeface="Arial"/>
              </a:rPr>
              <a:t>-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45" dirty="0">
                <a:latin typeface="Arial"/>
                <a:cs typeface="Arial"/>
              </a:rPr>
              <a:t>class </a:t>
            </a:r>
            <a:r>
              <a:rPr sz="2700" spc="195" dirty="0">
                <a:latin typeface="Arial"/>
                <a:cs typeface="Arial"/>
              </a:rPr>
              <a:t>of </a:t>
            </a:r>
            <a:r>
              <a:rPr sz="2700" spc="105" dirty="0">
                <a:latin typeface="Arial"/>
                <a:cs typeface="Arial"/>
              </a:rPr>
              <a:t>data </a:t>
            </a:r>
            <a:r>
              <a:rPr sz="2700" spc="165" dirty="0">
                <a:latin typeface="Arial"/>
                <a:cs typeface="Arial"/>
              </a:rPr>
              <a:t>that</a:t>
            </a:r>
            <a:r>
              <a:rPr sz="2700" spc="-484" dirty="0">
                <a:latin typeface="Arial"/>
                <a:cs typeface="Arial"/>
              </a:rPr>
              <a:t> </a:t>
            </a:r>
            <a:r>
              <a:rPr sz="2700" spc="100" dirty="0">
                <a:latin typeface="Arial"/>
                <a:cs typeface="Arial"/>
              </a:rPr>
              <a:t>be </a:t>
            </a:r>
            <a:r>
              <a:rPr sz="2700" spc="135" dirty="0">
                <a:latin typeface="Arial"/>
                <a:cs typeface="Arial"/>
              </a:rPr>
              <a:t>stored </a:t>
            </a:r>
            <a:r>
              <a:rPr sz="2700" spc="170" dirty="0">
                <a:latin typeface="Arial"/>
                <a:cs typeface="Arial"/>
              </a:rPr>
              <a:t>in  </a:t>
            </a:r>
            <a:r>
              <a:rPr sz="2700" spc="75" dirty="0">
                <a:latin typeface="Arial"/>
                <a:cs typeface="Arial"/>
              </a:rPr>
              <a:t>an </a:t>
            </a:r>
            <a:r>
              <a:rPr sz="2700" spc="155" dirty="0">
                <a:latin typeface="Arial"/>
                <a:cs typeface="Arial"/>
              </a:rPr>
              <a:t>attribute.</a:t>
            </a:r>
            <a:endParaRPr sz="2700">
              <a:latin typeface="Arial"/>
              <a:cs typeface="Arial"/>
            </a:endParaRPr>
          </a:p>
          <a:p>
            <a:pPr marL="634365" marR="5080" indent="-228600">
              <a:lnSpc>
                <a:spcPts val="2480"/>
              </a:lnSpc>
              <a:spcBef>
                <a:spcPts val="345"/>
              </a:spcBef>
              <a:buClr>
                <a:srgbClr val="2DA2BF"/>
              </a:buClr>
              <a:buFont typeface="Verdana"/>
              <a:buChar char="◦"/>
              <a:tabLst>
                <a:tab pos="635000" algn="l"/>
              </a:tabLst>
            </a:pPr>
            <a:r>
              <a:rPr sz="2300" spc="70" dirty="0">
                <a:latin typeface="Arial"/>
                <a:cs typeface="Arial"/>
              </a:rPr>
              <a:t>Character, </a:t>
            </a:r>
            <a:r>
              <a:rPr sz="2300" spc="105" dirty="0">
                <a:latin typeface="Arial"/>
                <a:cs typeface="Arial"/>
              </a:rPr>
              <a:t>integers, </a:t>
            </a:r>
            <a:r>
              <a:rPr sz="2300" spc="75" dirty="0">
                <a:latin typeface="Arial"/>
                <a:cs typeface="Arial"/>
              </a:rPr>
              <a:t>real </a:t>
            </a:r>
            <a:r>
              <a:rPr sz="2300" spc="120" dirty="0">
                <a:latin typeface="Arial"/>
                <a:cs typeface="Arial"/>
              </a:rPr>
              <a:t>numbers, </a:t>
            </a:r>
            <a:r>
              <a:rPr sz="2300" spc="80" dirty="0">
                <a:latin typeface="Arial"/>
                <a:cs typeface="Arial"/>
              </a:rPr>
              <a:t>dates, </a:t>
            </a:r>
            <a:r>
              <a:rPr sz="2300" spc="110" dirty="0">
                <a:latin typeface="Arial"/>
                <a:cs typeface="Arial"/>
              </a:rPr>
              <a:t>pictures,  </a:t>
            </a:r>
            <a:r>
              <a:rPr sz="2300" spc="80" dirty="0">
                <a:latin typeface="Arial"/>
                <a:cs typeface="Arial"/>
              </a:rPr>
              <a:t>etc.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Arial"/>
              <a:cs typeface="Arial"/>
            </a:endParaRPr>
          </a:p>
          <a:p>
            <a:pPr marL="12700" marR="1536700">
              <a:lnSpc>
                <a:spcPts val="2920"/>
              </a:lnSpc>
            </a:pPr>
            <a:r>
              <a:rPr sz="2700" b="1" spc="45" dirty="0">
                <a:latin typeface="Arial"/>
                <a:cs typeface="Arial"/>
              </a:rPr>
              <a:t>Domain </a:t>
            </a:r>
            <a:r>
              <a:rPr sz="2700" spc="-155" dirty="0">
                <a:latin typeface="Arial"/>
                <a:cs typeface="Arial"/>
              </a:rPr>
              <a:t>–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145" dirty="0">
                <a:latin typeface="Arial"/>
                <a:cs typeface="Arial"/>
              </a:rPr>
              <a:t>legitimate </a:t>
            </a:r>
            <a:r>
              <a:rPr sz="2700" spc="65" dirty="0">
                <a:latin typeface="Arial"/>
                <a:cs typeface="Arial"/>
              </a:rPr>
              <a:t>values </a:t>
            </a:r>
            <a:r>
              <a:rPr sz="2700" spc="200" dirty="0">
                <a:latin typeface="Arial"/>
                <a:cs typeface="Arial"/>
              </a:rPr>
              <a:t>for </a:t>
            </a:r>
            <a:r>
              <a:rPr sz="2700" spc="75" dirty="0">
                <a:latin typeface="Arial"/>
                <a:cs typeface="Arial"/>
              </a:rPr>
              <a:t>an  </a:t>
            </a:r>
            <a:r>
              <a:rPr sz="2700" spc="155" dirty="0">
                <a:latin typeface="Arial"/>
                <a:cs typeface="Arial"/>
              </a:rPr>
              <a:t>attribute.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0" y="367284"/>
            <a:ext cx="6998208" cy="841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ct val="100000"/>
              </a:lnSpc>
            </a:pPr>
            <a:r>
              <a:rPr spc="-5" dirty="0"/>
              <a:t>9-</a:t>
            </a:r>
          </a:p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264" y="3439159"/>
            <a:ext cx="3568700" cy="244284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Logical </a:t>
            </a:r>
            <a:r>
              <a:rPr sz="2400" b="1" spc="45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nontechnical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pictorial 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representation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that 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depicts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system  is </a:t>
            </a:r>
            <a:r>
              <a:rPr sz="2400" spc="16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80" dirty="0">
                <a:solidFill>
                  <a:srgbClr val="FFFFFF"/>
                </a:solidFill>
                <a:latin typeface="Arial"/>
                <a:cs typeface="Arial"/>
              </a:rPr>
              <a:t>does. 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Synonyms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010"/>
              </a:lnSpc>
            </a:pPr>
            <a:r>
              <a:rPr sz="2500" i="1" spc="35" dirty="0">
                <a:solidFill>
                  <a:srgbClr val="FFFFFF"/>
                </a:solidFill>
                <a:latin typeface="Arial"/>
                <a:cs typeface="Arial"/>
              </a:rPr>
              <a:t>essential</a:t>
            </a:r>
            <a:r>
              <a:rPr sz="2500" i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8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400" spc="8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305"/>
              </a:lnSpc>
            </a:pPr>
            <a:r>
              <a:rPr sz="2500" i="1" spc="50" dirty="0">
                <a:solidFill>
                  <a:srgbClr val="FFFFFF"/>
                </a:solidFill>
                <a:latin typeface="Arial"/>
                <a:cs typeface="Arial"/>
              </a:rPr>
              <a:t>conceptual </a:t>
            </a:r>
            <a:r>
              <a:rPr sz="2500" i="1" spc="8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400" spc="8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650"/>
              </a:lnSpc>
            </a:pPr>
            <a:r>
              <a:rPr sz="2500" i="1" spc="35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2500" i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8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400" spc="8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5065" y="3450272"/>
            <a:ext cx="4016375" cy="27355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385445">
              <a:lnSpc>
                <a:spcPct val="80000"/>
              </a:lnSpc>
              <a:spcBef>
                <a:spcPts val="675"/>
              </a:spcBef>
            </a:pP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Physical </a:t>
            </a:r>
            <a:r>
              <a:rPr sz="2400" b="1" spc="45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technical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pictorial 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representation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that 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depicts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system is  </a:t>
            </a:r>
            <a:r>
              <a:rPr sz="2400" spc="16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80" dirty="0">
                <a:solidFill>
                  <a:srgbClr val="FFFFFF"/>
                </a:solidFill>
                <a:latin typeface="Arial"/>
                <a:cs typeface="Arial"/>
              </a:rPr>
              <a:t>does 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system is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implemented.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964"/>
              </a:lnSpc>
            </a:pP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Synonyms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315"/>
              </a:lnSpc>
            </a:pPr>
            <a:r>
              <a:rPr sz="2500" i="1" spc="95" dirty="0">
                <a:solidFill>
                  <a:srgbClr val="FFFFFF"/>
                </a:solidFill>
                <a:latin typeface="Arial"/>
                <a:cs typeface="Arial"/>
              </a:rPr>
              <a:t>implementation </a:t>
            </a:r>
            <a:r>
              <a:rPr sz="2500" i="1" spc="8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5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650"/>
              </a:lnSpc>
            </a:pPr>
            <a:r>
              <a:rPr sz="2500" i="1" spc="50" dirty="0">
                <a:solidFill>
                  <a:srgbClr val="FFFFFF"/>
                </a:solidFill>
                <a:latin typeface="Arial"/>
                <a:cs typeface="Arial"/>
              </a:rPr>
              <a:t>technical</a:t>
            </a:r>
            <a:r>
              <a:rPr sz="25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8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400" spc="8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0" y="367284"/>
            <a:ext cx="7882128" cy="841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84275" y="1536625"/>
            <a:ext cx="7157720" cy="12306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pc="-5" dirty="0">
                <a:solidFill>
                  <a:srgbClr val="FFFFFF"/>
                </a:solidFill>
              </a:rPr>
              <a:t>– a </a:t>
            </a:r>
            <a:r>
              <a:rPr dirty="0">
                <a:solidFill>
                  <a:srgbClr val="FFFFFF"/>
                </a:solidFill>
              </a:rPr>
              <a:t>pictorial representation of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reality.</a:t>
            </a:r>
          </a:p>
          <a:p>
            <a:pPr marL="469900" marR="5080">
              <a:lnSpc>
                <a:spcPts val="2590"/>
              </a:lnSpc>
              <a:spcBef>
                <a:spcPts val="630"/>
              </a:spcBef>
            </a:pPr>
            <a:r>
              <a:rPr sz="2400" spc="-5" dirty="0">
                <a:solidFill>
                  <a:srgbClr val="FFFFFF"/>
                </a:solidFill>
              </a:rPr>
              <a:t>Just as a picture is worth a thousand words, most  models are pictorial representations of</a:t>
            </a:r>
            <a:r>
              <a:rPr sz="2400" spc="55" dirty="0">
                <a:solidFill>
                  <a:srgbClr val="FFFFFF"/>
                </a:solidFill>
              </a:rPr>
              <a:t> </a:t>
            </a:r>
            <a:r>
              <a:rPr sz="2400" spc="-30" dirty="0">
                <a:solidFill>
                  <a:srgbClr val="FFFFFF"/>
                </a:solidFill>
              </a:rPr>
              <a:t>reality.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8726004" y="6571182"/>
            <a:ext cx="23431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9-</a:t>
            </a:r>
            <a:fld id="{81D60167-4931-47E6-BA6A-407CBD079E47}" type="slidenum">
              <a:rPr sz="1000" spc="-5" dirty="0"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418" rIns="0" bIns="0" rtlCol="0">
            <a:spAutoFit/>
          </a:bodyPr>
          <a:lstStyle/>
          <a:p>
            <a:pPr marL="395605" marR="5080" indent="-635">
              <a:lnSpc>
                <a:spcPts val="3030"/>
              </a:lnSpc>
              <a:spcBef>
                <a:spcPts val="470"/>
              </a:spcBef>
            </a:pPr>
            <a:r>
              <a:rPr b="1" spc="20" dirty="0">
                <a:latin typeface="Arial"/>
                <a:cs typeface="Arial"/>
              </a:rPr>
              <a:t>Diverging </a:t>
            </a:r>
            <a:r>
              <a:rPr b="1" spc="40" dirty="0">
                <a:latin typeface="Arial"/>
                <a:cs typeface="Arial"/>
              </a:rPr>
              <a:t>data </a:t>
            </a:r>
            <a:r>
              <a:rPr b="1" spc="30" dirty="0">
                <a:latin typeface="Arial"/>
                <a:cs typeface="Arial"/>
              </a:rPr>
              <a:t>flow </a:t>
            </a:r>
            <a:r>
              <a:rPr spc="-160" dirty="0"/>
              <a:t>– </a:t>
            </a:r>
            <a:r>
              <a:rPr spc="-15" dirty="0"/>
              <a:t>a </a:t>
            </a:r>
            <a:r>
              <a:rPr spc="105" dirty="0"/>
              <a:t>data </a:t>
            </a:r>
            <a:r>
              <a:rPr spc="175" dirty="0"/>
              <a:t>flow </a:t>
            </a:r>
            <a:r>
              <a:rPr spc="170" dirty="0"/>
              <a:t>that </a:t>
            </a:r>
            <a:r>
              <a:rPr spc="140" dirty="0"/>
              <a:t>splits  </a:t>
            </a:r>
            <a:r>
              <a:rPr spc="195" dirty="0"/>
              <a:t>into </a:t>
            </a:r>
            <a:r>
              <a:rPr spc="180" dirty="0"/>
              <a:t>multiple </a:t>
            </a:r>
            <a:r>
              <a:rPr spc="105" dirty="0"/>
              <a:t>data</a:t>
            </a:r>
            <a:r>
              <a:rPr dirty="0"/>
              <a:t> </a:t>
            </a:r>
            <a:r>
              <a:rPr spc="140" dirty="0"/>
              <a:t>flows.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68605" marR="5080" indent="-228600">
              <a:lnSpc>
                <a:spcPts val="2590"/>
              </a:lnSpc>
              <a:spcBef>
                <a:spcPts val="425"/>
              </a:spcBef>
              <a:buClr>
                <a:srgbClr val="2DA2BF"/>
              </a:buClr>
              <a:buFont typeface="Verdana"/>
              <a:buChar char="◦"/>
              <a:tabLst>
                <a:tab pos="269240" algn="l"/>
              </a:tabLst>
            </a:pPr>
            <a:r>
              <a:rPr spc="80" dirty="0"/>
              <a:t>Indicates </a:t>
            </a:r>
            <a:r>
              <a:rPr spc="90" dirty="0"/>
              <a:t>data </a:t>
            </a:r>
            <a:r>
              <a:rPr spc="145" dirty="0"/>
              <a:t>that </a:t>
            </a:r>
            <a:r>
              <a:rPr spc="110" dirty="0"/>
              <a:t>starts </a:t>
            </a:r>
            <a:r>
              <a:rPr spc="170" dirty="0"/>
              <a:t>out </a:t>
            </a:r>
            <a:r>
              <a:rPr spc="114" dirty="0"/>
              <a:t>naturally </a:t>
            </a:r>
            <a:r>
              <a:rPr dirty="0"/>
              <a:t>as </a:t>
            </a:r>
            <a:r>
              <a:rPr spc="95" dirty="0"/>
              <a:t>one  </a:t>
            </a:r>
            <a:r>
              <a:rPr spc="140" dirty="0"/>
              <a:t>flow, </a:t>
            </a:r>
            <a:r>
              <a:rPr spc="185" dirty="0"/>
              <a:t>but </a:t>
            </a:r>
            <a:r>
              <a:rPr spc="90" dirty="0"/>
              <a:t>is </a:t>
            </a:r>
            <a:r>
              <a:rPr spc="145" dirty="0"/>
              <a:t>routed </a:t>
            </a:r>
            <a:r>
              <a:rPr spc="185" dirty="0"/>
              <a:t>to </a:t>
            </a:r>
            <a:r>
              <a:rPr spc="145" dirty="0"/>
              <a:t>different</a:t>
            </a:r>
            <a:r>
              <a:rPr spc="-170" dirty="0"/>
              <a:t> </a:t>
            </a:r>
            <a:r>
              <a:rPr spc="114" dirty="0"/>
              <a:t>destinations.</a:t>
            </a:r>
          </a:p>
          <a:p>
            <a:pPr marL="268605" marR="85725" indent="-228600">
              <a:lnSpc>
                <a:spcPts val="2590"/>
              </a:lnSpc>
              <a:spcBef>
                <a:spcPts val="305"/>
              </a:spcBef>
              <a:buClr>
                <a:srgbClr val="2DA2BF"/>
              </a:buClr>
              <a:buFont typeface="Verdana"/>
              <a:buChar char="◦"/>
              <a:tabLst>
                <a:tab pos="269240" algn="l"/>
              </a:tabLst>
            </a:pPr>
            <a:r>
              <a:rPr spc="90" dirty="0"/>
              <a:t>Also </a:t>
            </a:r>
            <a:r>
              <a:rPr spc="114" dirty="0"/>
              <a:t>useful </a:t>
            </a:r>
            <a:r>
              <a:rPr spc="185" dirty="0"/>
              <a:t>to </a:t>
            </a:r>
            <a:r>
              <a:rPr spc="110" dirty="0"/>
              <a:t>indicate </a:t>
            </a:r>
            <a:r>
              <a:rPr spc="160" dirty="0"/>
              <a:t>multiple </a:t>
            </a:r>
            <a:r>
              <a:rPr spc="85" dirty="0"/>
              <a:t>copies </a:t>
            </a:r>
            <a:r>
              <a:rPr spc="175" dirty="0"/>
              <a:t>of</a:t>
            </a:r>
            <a:r>
              <a:rPr spc="-114" dirty="0"/>
              <a:t> </a:t>
            </a:r>
            <a:r>
              <a:rPr spc="125" dirty="0"/>
              <a:t>the  </a:t>
            </a:r>
            <a:r>
              <a:rPr spc="60" dirty="0"/>
              <a:t>same </a:t>
            </a:r>
            <a:r>
              <a:rPr spc="175" dirty="0"/>
              <a:t>output </a:t>
            </a:r>
            <a:r>
              <a:rPr spc="150" dirty="0"/>
              <a:t>going </a:t>
            </a:r>
            <a:r>
              <a:rPr spc="185" dirty="0"/>
              <a:t>to </a:t>
            </a:r>
            <a:r>
              <a:rPr spc="145" dirty="0"/>
              <a:t>different</a:t>
            </a:r>
            <a:r>
              <a:rPr spc="-90" dirty="0"/>
              <a:t> </a:t>
            </a:r>
            <a:r>
              <a:rPr spc="114" dirty="0"/>
              <a:t>destinations.</a:t>
            </a: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DA2BF"/>
              </a:buClr>
              <a:buFont typeface="Verdana"/>
              <a:buChar char="◦"/>
            </a:pPr>
            <a:endParaRPr sz="2900"/>
          </a:p>
          <a:p>
            <a:pPr marL="12700" marR="66675">
              <a:lnSpc>
                <a:spcPts val="3030"/>
              </a:lnSpc>
            </a:pPr>
            <a:r>
              <a:rPr sz="2800" b="1" spc="5" dirty="0">
                <a:latin typeface="Arial"/>
                <a:cs typeface="Arial"/>
              </a:rPr>
              <a:t>Converging </a:t>
            </a:r>
            <a:r>
              <a:rPr sz="2800" b="1" spc="40" dirty="0">
                <a:latin typeface="Arial"/>
                <a:cs typeface="Arial"/>
              </a:rPr>
              <a:t>data </a:t>
            </a:r>
            <a:r>
              <a:rPr sz="2800" b="1" spc="30" dirty="0">
                <a:latin typeface="Arial"/>
                <a:cs typeface="Arial"/>
              </a:rPr>
              <a:t>flow </a:t>
            </a:r>
            <a:r>
              <a:rPr sz="2800" spc="-160" dirty="0"/>
              <a:t>– </a:t>
            </a:r>
            <a:r>
              <a:rPr sz="2800" spc="145" dirty="0"/>
              <a:t>the merger </a:t>
            </a:r>
            <a:r>
              <a:rPr sz="2800" spc="200" dirty="0"/>
              <a:t>of  </a:t>
            </a:r>
            <a:r>
              <a:rPr sz="2800" spc="180" dirty="0"/>
              <a:t>multiple </a:t>
            </a:r>
            <a:r>
              <a:rPr sz="2800" spc="105" dirty="0"/>
              <a:t>data </a:t>
            </a:r>
            <a:r>
              <a:rPr sz="2800" spc="145" dirty="0"/>
              <a:t>flows </a:t>
            </a:r>
            <a:r>
              <a:rPr sz="2800" spc="190" dirty="0"/>
              <a:t>into </a:t>
            </a:r>
            <a:r>
              <a:rPr sz="2800" spc="-15" dirty="0"/>
              <a:t>a </a:t>
            </a:r>
            <a:r>
              <a:rPr sz="2800" spc="120" dirty="0"/>
              <a:t>single</a:t>
            </a:r>
            <a:r>
              <a:rPr sz="2800" spc="140" dirty="0"/>
              <a:t> </a:t>
            </a:r>
            <a:r>
              <a:rPr sz="2800" spc="114" dirty="0"/>
              <a:t>packet.</a:t>
            </a:r>
            <a:endParaRPr sz="2800">
              <a:latin typeface="Arial"/>
              <a:cs typeface="Arial"/>
            </a:endParaRPr>
          </a:p>
          <a:p>
            <a:pPr marL="268605" marR="9525" indent="-228600">
              <a:lnSpc>
                <a:spcPts val="2590"/>
              </a:lnSpc>
              <a:spcBef>
                <a:spcPts val="340"/>
              </a:spcBef>
              <a:buClr>
                <a:srgbClr val="2DA2BF"/>
              </a:buClr>
              <a:buFont typeface="Verdana"/>
              <a:buChar char="◦"/>
              <a:tabLst>
                <a:tab pos="269240" algn="l"/>
              </a:tabLst>
            </a:pPr>
            <a:r>
              <a:rPr spc="80" dirty="0"/>
              <a:t>Indicates </a:t>
            </a:r>
            <a:r>
              <a:rPr spc="90" dirty="0"/>
              <a:t>data </a:t>
            </a:r>
            <a:r>
              <a:rPr spc="195" dirty="0"/>
              <a:t>from </a:t>
            </a:r>
            <a:r>
              <a:rPr spc="160" dirty="0"/>
              <a:t>multiple </a:t>
            </a:r>
            <a:r>
              <a:rPr spc="75" dirty="0"/>
              <a:t>sources </a:t>
            </a:r>
            <a:r>
              <a:rPr spc="145" dirty="0"/>
              <a:t>that</a:t>
            </a:r>
            <a:r>
              <a:rPr spc="-30" dirty="0"/>
              <a:t> </a:t>
            </a:r>
            <a:r>
              <a:rPr spc="50" dirty="0"/>
              <a:t>can  </a:t>
            </a:r>
            <a:r>
              <a:rPr spc="100" dirty="0"/>
              <a:t>(must) come </a:t>
            </a:r>
            <a:r>
              <a:rPr spc="135" dirty="0"/>
              <a:t>together </a:t>
            </a:r>
            <a:r>
              <a:rPr dirty="0"/>
              <a:t>as </a:t>
            </a:r>
            <a:r>
              <a:rPr spc="-10" dirty="0"/>
              <a:t>a </a:t>
            </a:r>
            <a:r>
              <a:rPr spc="105" dirty="0"/>
              <a:t>single </a:t>
            </a:r>
            <a:r>
              <a:rPr spc="100" dirty="0"/>
              <a:t>packet </a:t>
            </a:r>
            <a:r>
              <a:rPr spc="180" dirty="0"/>
              <a:t>for  </a:t>
            </a:r>
            <a:r>
              <a:rPr spc="105" dirty="0"/>
              <a:t>subsequent</a:t>
            </a:r>
            <a:r>
              <a:rPr spc="95" dirty="0"/>
              <a:t> </a:t>
            </a:r>
            <a:r>
              <a:rPr spc="100" dirty="0"/>
              <a:t>processing.</a:t>
            </a:r>
          </a:p>
        </p:txBody>
      </p:sp>
      <p:sp>
        <p:nvSpPr>
          <p:cNvPr id="4" name="object 4"/>
          <p:cNvSpPr/>
          <p:nvPr/>
        </p:nvSpPr>
        <p:spPr>
          <a:xfrm>
            <a:off x="205740" y="53352"/>
            <a:ext cx="7464552" cy="1466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ct val="100000"/>
              </a:lnSpc>
            </a:pPr>
            <a:r>
              <a:rPr spc="-5" dirty="0"/>
              <a:t>9-</a:t>
            </a:r>
          </a:p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481" y="1643970"/>
            <a:ext cx="8225454" cy="4532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5740" y="53352"/>
            <a:ext cx="7464552" cy="1466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ct val="100000"/>
              </a:lnSpc>
            </a:pPr>
            <a:r>
              <a:rPr spc="-5" dirty="0"/>
              <a:t>9-</a:t>
            </a:r>
          </a:p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F147CD-7AF5-4EB9-85B4-1B741EF4F2FF}"/>
              </a:ext>
            </a:extLst>
          </p:cNvPr>
          <p:cNvSpPr txBox="1"/>
          <p:nvPr/>
        </p:nvSpPr>
        <p:spPr>
          <a:xfrm>
            <a:off x="838200" y="4572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9131A-DA55-42EC-B1F9-FE03E1EE1D04}"/>
              </a:ext>
            </a:extLst>
          </p:cNvPr>
          <p:cNvSpPr txBox="1"/>
          <p:nvPr/>
        </p:nvSpPr>
        <p:spPr>
          <a:xfrm>
            <a:off x="914400" y="17526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https://www.visual-paradigm.com/tutorials/data-flow-diagram-example-food-ordering-system.jsp</a:t>
            </a:r>
          </a:p>
        </p:txBody>
      </p:sp>
    </p:spTree>
    <p:extLst>
      <p:ext uri="{BB962C8B-B14F-4D97-AF65-F5344CB8AC3E}">
        <p14:creationId xmlns:p14="http://schemas.microsoft.com/office/powerpoint/2010/main" val="3595703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3237" y="1262071"/>
            <a:ext cx="4322699" cy="529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5740" y="367284"/>
            <a:ext cx="7327392" cy="841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26004" y="6571182"/>
            <a:ext cx="23431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9-</a:t>
            </a:r>
            <a:fld id="{81D60167-4931-47E6-BA6A-407CBD079E47}" type="slidenum">
              <a:rPr sz="1000" spc="-5" dirty="0">
                <a:latin typeface="Arial"/>
                <a:cs typeface="Arial"/>
              </a:rPr>
              <a:t>23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68043"/>
            <a:ext cx="7642859" cy="4138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2865" algn="ctr">
              <a:lnSpc>
                <a:spcPts val="2855"/>
              </a:lnSpc>
              <a:spcBef>
                <a:spcPts val="95"/>
              </a:spcBef>
              <a:tabLst>
                <a:tab pos="255904" algn="l"/>
              </a:tabLst>
            </a:pPr>
            <a:r>
              <a:rPr sz="1900" spc="-555" dirty="0">
                <a:solidFill>
                  <a:srgbClr val="2DA2BF"/>
                </a:solidFill>
                <a:latin typeface="Arial"/>
                <a:cs typeface="Arial"/>
              </a:rPr>
              <a:t>	</a:t>
            </a:r>
            <a:r>
              <a:rPr sz="2800" spc="90" dirty="0">
                <a:latin typeface="Arial"/>
                <a:cs typeface="Arial"/>
              </a:rPr>
              <a:t>Logical </a:t>
            </a:r>
            <a:r>
              <a:rPr sz="2800" spc="140" dirty="0">
                <a:latin typeface="Arial"/>
                <a:cs typeface="Arial"/>
              </a:rPr>
              <a:t>models </a:t>
            </a:r>
            <a:r>
              <a:rPr sz="2800" spc="114" dirty="0">
                <a:latin typeface="Arial"/>
                <a:cs typeface="Arial"/>
              </a:rPr>
              <a:t>remove </a:t>
            </a:r>
            <a:r>
              <a:rPr sz="2800" spc="70" dirty="0">
                <a:latin typeface="Arial"/>
                <a:cs typeface="Arial"/>
              </a:rPr>
              <a:t>biases </a:t>
            </a:r>
            <a:r>
              <a:rPr sz="2800" spc="175" dirty="0">
                <a:latin typeface="Arial"/>
                <a:cs typeface="Arial"/>
              </a:rPr>
              <a:t>that </a:t>
            </a:r>
            <a:r>
              <a:rPr sz="2800" spc="60" dirty="0">
                <a:latin typeface="Arial"/>
                <a:cs typeface="Arial"/>
              </a:rPr>
              <a:t>are</a:t>
            </a:r>
            <a:r>
              <a:rPr sz="2800" spc="110" dirty="0">
                <a:latin typeface="Arial"/>
                <a:cs typeface="Arial"/>
              </a:rPr>
              <a:t> </a:t>
            </a:r>
            <a:r>
              <a:rPr sz="2800" spc="150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  <a:p>
            <a:pPr marR="187325" algn="ctr">
              <a:lnSpc>
                <a:spcPts val="2350"/>
              </a:lnSpc>
            </a:pPr>
            <a:r>
              <a:rPr sz="2800" spc="140" dirty="0">
                <a:latin typeface="Arial"/>
                <a:cs typeface="Arial"/>
              </a:rPr>
              <a:t>result </a:t>
            </a:r>
            <a:r>
              <a:rPr sz="2800" spc="200" dirty="0">
                <a:latin typeface="Arial"/>
                <a:cs typeface="Arial"/>
              </a:rPr>
              <a:t>of </a:t>
            </a:r>
            <a:r>
              <a:rPr sz="2800" spc="145" dirty="0">
                <a:latin typeface="Arial"/>
                <a:cs typeface="Arial"/>
              </a:rPr>
              <a:t>the </a:t>
            </a:r>
            <a:r>
              <a:rPr sz="2800" spc="60" dirty="0">
                <a:latin typeface="Arial"/>
                <a:cs typeface="Arial"/>
              </a:rPr>
              <a:t>way </a:t>
            </a:r>
            <a:r>
              <a:rPr sz="2800" spc="145" dirty="0">
                <a:latin typeface="Arial"/>
                <a:cs typeface="Arial"/>
              </a:rPr>
              <a:t>the </a:t>
            </a:r>
            <a:r>
              <a:rPr sz="2800" spc="105" dirty="0">
                <a:latin typeface="Arial"/>
                <a:cs typeface="Arial"/>
              </a:rPr>
              <a:t>system </a:t>
            </a:r>
            <a:r>
              <a:rPr sz="2800" spc="100" dirty="0">
                <a:latin typeface="Arial"/>
                <a:cs typeface="Arial"/>
              </a:rPr>
              <a:t>is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140" dirty="0">
                <a:latin typeface="Arial"/>
                <a:cs typeface="Arial"/>
              </a:rPr>
              <a:t>currently</a:t>
            </a:r>
            <a:endParaRPr sz="2800">
              <a:latin typeface="Arial"/>
              <a:cs typeface="Arial"/>
            </a:endParaRPr>
          </a:p>
          <a:p>
            <a:pPr marL="268605">
              <a:lnSpc>
                <a:spcPts val="2350"/>
              </a:lnSpc>
            </a:pPr>
            <a:r>
              <a:rPr sz="2800" spc="155" dirty="0">
                <a:latin typeface="Arial"/>
                <a:cs typeface="Arial"/>
              </a:rPr>
              <a:t>implemented, </a:t>
            </a:r>
            <a:r>
              <a:rPr sz="2800" spc="180" dirty="0">
                <a:latin typeface="Arial"/>
                <a:cs typeface="Arial"/>
              </a:rPr>
              <a:t>or </a:t>
            </a:r>
            <a:r>
              <a:rPr sz="2800" spc="145" dirty="0">
                <a:latin typeface="Arial"/>
                <a:cs typeface="Arial"/>
              </a:rPr>
              <a:t>the </a:t>
            </a:r>
            <a:r>
              <a:rPr sz="2800" spc="60" dirty="0">
                <a:latin typeface="Arial"/>
                <a:cs typeface="Arial"/>
              </a:rPr>
              <a:t>way </a:t>
            </a:r>
            <a:r>
              <a:rPr sz="2800" spc="175" dirty="0">
                <a:latin typeface="Arial"/>
                <a:cs typeface="Arial"/>
              </a:rPr>
              <a:t>that </a:t>
            </a:r>
            <a:r>
              <a:rPr sz="2800" spc="75" dirty="0">
                <a:latin typeface="Arial"/>
                <a:cs typeface="Arial"/>
              </a:rPr>
              <a:t>any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110" dirty="0">
                <a:latin typeface="Arial"/>
                <a:cs typeface="Arial"/>
              </a:rPr>
              <a:t>one</a:t>
            </a:r>
            <a:endParaRPr sz="2800">
              <a:latin typeface="Arial"/>
              <a:cs typeface="Arial"/>
            </a:endParaRPr>
          </a:p>
          <a:p>
            <a:pPr marL="268605" marR="1351915">
              <a:lnSpc>
                <a:spcPct val="70000"/>
              </a:lnSpc>
              <a:spcBef>
                <a:spcPts val="505"/>
              </a:spcBef>
            </a:pPr>
            <a:r>
              <a:rPr sz="2800" spc="125" dirty="0">
                <a:latin typeface="Arial"/>
                <a:cs typeface="Arial"/>
              </a:rPr>
              <a:t>person </a:t>
            </a:r>
            <a:r>
              <a:rPr sz="2800" spc="175" dirty="0">
                <a:latin typeface="Arial"/>
                <a:cs typeface="Arial"/>
              </a:rPr>
              <a:t>thinks </a:t>
            </a:r>
            <a:r>
              <a:rPr sz="2800" spc="145" dirty="0">
                <a:latin typeface="Arial"/>
                <a:cs typeface="Arial"/>
              </a:rPr>
              <a:t>the </a:t>
            </a:r>
            <a:r>
              <a:rPr sz="2800" spc="105" dirty="0">
                <a:latin typeface="Arial"/>
                <a:cs typeface="Arial"/>
              </a:rPr>
              <a:t>system </a:t>
            </a:r>
            <a:r>
              <a:rPr sz="2800" spc="215" dirty="0">
                <a:latin typeface="Arial"/>
                <a:cs typeface="Arial"/>
              </a:rPr>
              <a:t>might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100" dirty="0">
                <a:latin typeface="Arial"/>
                <a:cs typeface="Arial"/>
              </a:rPr>
              <a:t>be  </a:t>
            </a:r>
            <a:r>
              <a:rPr sz="2800" spc="155" dirty="0">
                <a:latin typeface="Arial"/>
                <a:cs typeface="Arial"/>
              </a:rPr>
              <a:t>implemented.</a:t>
            </a:r>
            <a:endParaRPr sz="2800">
              <a:latin typeface="Arial"/>
              <a:cs typeface="Arial"/>
            </a:endParaRPr>
          </a:p>
          <a:p>
            <a:pPr marL="268605" indent="-256540">
              <a:lnSpc>
                <a:spcPts val="2855"/>
              </a:lnSpc>
              <a:spcBef>
                <a:spcPts val="1739"/>
              </a:spcBef>
              <a:buClr>
                <a:srgbClr val="2DA2BF"/>
              </a:buClr>
              <a:buSzPct val="67857"/>
              <a:buChar char=""/>
              <a:tabLst>
                <a:tab pos="268605" algn="l"/>
                <a:tab pos="269240" algn="l"/>
              </a:tabLst>
            </a:pPr>
            <a:r>
              <a:rPr sz="2800" spc="90" dirty="0">
                <a:latin typeface="Arial"/>
                <a:cs typeface="Arial"/>
              </a:rPr>
              <a:t>Logical </a:t>
            </a:r>
            <a:r>
              <a:rPr sz="2800" spc="140" dirty="0">
                <a:latin typeface="Arial"/>
                <a:cs typeface="Arial"/>
              </a:rPr>
              <a:t>models </a:t>
            </a:r>
            <a:r>
              <a:rPr sz="2800" spc="100" dirty="0">
                <a:latin typeface="Arial"/>
                <a:cs typeface="Arial"/>
              </a:rPr>
              <a:t>reduce </a:t>
            </a:r>
            <a:r>
              <a:rPr sz="2800" spc="145" dirty="0">
                <a:latin typeface="Arial"/>
                <a:cs typeface="Arial"/>
              </a:rPr>
              <a:t>the </a:t>
            </a:r>
            <a:r>
              <a:rPr sz="2800" spc="160" dirty="0">
                <a:latin typeface="Arial"/>
                <a:cs typeface="Arial"/>
              </a:rPr>
              <a:t>risk </a:t>
            </a:r>
            <a:r>
              <a:rPr sz="2800" spc="200" dirty="0">
                <a:latin typeface="Arial"/>
                <a:cs typeface="Arial"/>
              </a:rPr>
              <a:t>of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spc="150" dirty="0">
                <a:latin typeface="Arial"/>
                <a:cs typeface="Arial"/>
              </a:rPr>
              <a:t>missing</a:t>
            </a:r>
            <a:endParaRPr sz="2800">
              <a:latin typeface="Arial"/>
              <a:cs typeface="Arial"/>
            </a:endParaRPr>
          </a:p>
          <a:p>
            <a:pPr marL="268605" marR="5080">
              <a:lnSpc>
                <a:spcPct val="70000"/>
              </a:lnSpc>
              <a:spcBef>
                <a:spcPts val="505"/>
              </a:spcBef>
            </a:pPr>
            <a:r>
              <a:rPr sz="2800" spc="100" dirty="0">
                <a:latin typeface="Arial"/>
                <a:cs typeface="Arial"/>
              </a:rPr>
              <a:t>business </a:t>
            </a:r>
            <a:r>
              <a:rPr sz="2800" spc="140" dirty="0">
                <a:latin typeface="Arial"/>
                <a:cs typeface="Arial"/>
              </a:rPr>
              <a:t>requirements </a:t>
            </a:r>
            <a:r>
              <a:rPr sz="2800" spc="60" dirty="0">
                <a:latin typeface="Arial"/>
                <a:cs typeface="Arial"/>
              </a:rPr>
              <a:t>because </a:t>
            </a:r>
            <a:r>
              <a:rPr sz="2800" spc="65" dirty="0">
                <a:latin typeface="Arial"/>
                <a:cs typeface="Arial"/>
              </a:rPr>
              <a:t>we </a:t>
            </a:r>
            <a:r>
              <a:rPr sz="2800" spc="60" dirty="0">
                <a:latin typeface="Arial"/>
                <a:cs typeface="Arial"/>
              </a:rPr>
              <a:t>are </a:t>
            </a:r>
            <a:r>
              <a:rPr sz="2800" spc="190" dirty="0">
                <a:latin typeface="Arial"/>
                <a:cs typeface="Arial"/>
              </a:rPr>
              <a:t>too  </a:t>
            </a:r>
            <a:r>
              <a:rPr sz="2800" spc="125" dirty="0">
                <a:latin typeface="Arial"/>
                <a:cs typeface="Arial"/>
              </a:rPr>
              <a:t>preoccupied </a:t>
            </a:r>
            <a:r>
              <a:rPr sz="2800" spc="185" dirty="0">
                <a:latin typeface="Arial"/>
                <a:cs typeface="Arial"/>
              </a:rPr>
              <a:t>with </a:t>
            </a:r>
            <a:r>
              <a:rPr sz="2800" spc="110" dirty="0">
                <a:latin typeface="Arial"/>
                <a:cs typeface="Arial"/>
              </a:rPr>
              <a:t>technical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spc="120" dirty="0">
                <a:latin typeface="Arial"/>
                <a:cs typeface="Arial"/>
              </a:rPr>
              <a:t>results.</a:t>
            </a:r>
            <a:endParaRPr sz="2800">
              <a:latin typeface="Arial"/>
              <a:cs typeface="Arial"/>
            </a:endParaRPr>
          </a:p>
          <a:p>
            <a:pPr marL="268605" indent="-256540">
              <a:lnSpc>
                <a:spcPts val="2855"/>
              </a:lnSpc>
              <a:spcBef>
                <a:spcPts val="1750"/>
              </a:spcBef>
              <a:buClr>
                <a:srgbClr val="2DA2BF"/>
              </a:buClr>
              <a:buSzPct val="67857"/>
              <a:buChar char=""/>
              <a:tabLst>
                <a:tab pos="268605" algn="l"/>
                <a:tab pos="269240" algn="l"/>
              </a:tabLst>
            </a:pPr>
            <a:r>
              <a:rPr sz="2800" spc="90" dirty="0">
                <a:latin typeface="Arial"/>
                <a:cs typeface="Arial"/>
              </a:rPr>
              <a:t>Logical </a:t>
            </a:r>
            <a:r>
              <a:rPr sz="2800" spc="140" dirty="0">
                <a:latin typeface="Arial"/>
                <a:cs typeface="Arial"/>
              </a:rPr>
              <a:t>models </a:t>
            </a:r>
            <a:r>
              <a:rPr sz="2800" spc="125" dirty="0">
                <a:latin typeface="Arial"/>
                <a:cs typeface="Arial"/>
              </a:rPr>
              <a:t>allow </a:t>
            </a:r>
            <a:r>
              <a:rPr sz="2800" spc="100" dirty="0">
                <a:latin typeface="Arial"/>
                <a:cs typeface="Arial"/>
              </a:rPr>
              <a:t>us </a:t>
            </a:r>
            <a:r>
              <a:rPr sz="2800" spc="210" dirty="0">
                <a:latin typeface="Arial"/>
                <a:cs typeface="Arial"/>
              </a:rPr>
              <a:t>to</a:t>
            </a:r>
            <a:r>
              <a:rPr sz="2800" spc="140" dirty="0">
                <a:latin typeface="Arial"/>
                <a:cs typeface="Arial"/>
              </a:rPr>
              <a:t> communicate</a:t>
            </a:r>
            <a:endParaRPr sz="2800">
              <a:latin typeface="Arial"/>
              <a:cs typeface="Arial"/>
            </a:endParaRPr>
          </a:p>
          <a:p>
            <a:pPr marL="268605" marR="741680">
              <a:lnSpc>
                <a:spcPct val="70000"/>
              </a:lnSpc>
              <a:spcBef>
                <a:spcPts val="505"/>
              </a:spcBef>
            </a:pPr>
            <a:r>
              <a:rPr sz="2800" spc="185" dirty="0">
                <a:latin typeface="Arial"/>
                <a:cs typeface="Arial"/>
              </a:rPr>
              <a:t>with </a:t>
            </a:r>
            <a:r>
              <a:rPr sz="2800" spc="165" dirty="0">
                <a:latin typeface="Arial"/>
                <a:cs typeface="Arial"/>
              </a:rPr>
              <a:t>end-users </a:t>
            </a:r>
            <a:r>
              <a:rPr sz="2800" spc="175" dirty="0">
                <a:latin typeface="Arial"/>
                <a:cs typeface="Arial"/>
              </a:rPr>
              <a:t>in </a:t>
            </a:r>
            <a:r>
              <a:rPr sz="2800" spc="125" dirty="0">
                <a:latin typeface="Arial"/>
                <a:cs typeface="Arial"/>
              </a:rPr>
              <a:t>nontechnical </a:t>
            </a:r>
            <a:r>
              <a:rPr sz="2800" spc="180" dirty="0">
                <a:latin typeface="Arial"/>
                <a:cs typeface="Arial"/>
              </a:rPr>
              <a:t>or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55" dirty="0">
                <a:latin typeface="Arial"/>
                <a:cs typeface="Arial"/>
              </a:rPr>
              <a:t>less  </a:t>
            </a:r>
            <a:r>
              <a:rPr sz="2800" spc="110" dirty="0">
                <a:latin typeface="Arial"/>
                <a:cs typeface="Arial"/>
              </a:rPr>
              <a:t>technical</a:t>
            </a:r>
            <a:r>
              <a:rPr sz="2800" spc="120" dirty="0">
                <a:latin typeface="Arial"/>
                <a:cs typeface="Arial"/>
              </a:rPr>
              <a:t> </a:t>
            </a:r>
            <a:r>
              <a:rPr sz="2800" spc="100" dirty="0">
                <a:latin typeface="Arial"/>
                <a:cs typeface="Arial"/>
              </a:rPr>
              <a:t>languages.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5740" y="367284"/>
            <a:ext cx="7601711" cy="841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26004" y="6571182"/>
            <a:ext cx="23431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9-</a:t>
            </a:r>
            <a:fld id="{81D60167-4931-47E6-BA6A-407CBD079E47}" type="slidenum">
              <a:rPr sz="1000" spc="-5" dirty="0"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0843" rIns="0" bIns="0" rtlCol="0">
            <a:spAutoFit/>
          </a:bodyPr>
          <a:lstStyle/>
          <a:p>
            <a:pPr marL="639445" marR="5080">
              <a:lnSpc>
                <a:spcPts val="2590"/>
              </a:lnSpc>
              <a:spcBef>
                <a:spcPts val="425"/>
              </a:spcBef>
            </a:pPr>
            <a:r>
              <a:rPr sz="2400" b="1" spc="-80" dirty="0">
                <a:latin typeface="Arial"/>
                <a:cs typeface="Arial"/>
              </a:rPr>
              <a:t>Process </a:t>
            </a:r>
            <a:r>
              <a:rPr sz="2400" b="1" spc="35" dirty="0">
                <a:latin typeface="Arial"/>
                <a:cs typeface="Arial"/>
              </a:rPr>
              <a:t>modeling </a:t>
            </a:r>
            <a:r>
              <a:rPr sz="2400" spc="-135" dirty="0"/>
              <a:t>– </a:t>
            </a:r>
            <a:r>
              <a:rPr sz="2400" spc="-10" dirty="0"/>
              <a:t>a </a:t>
            </a:r>
            <a:r>
              <a:rPr sz="2400" spc="114" dirty="0"/>
              <a:t>technique </a:t>
            </a:r>
            <a:r>
              <a:rPr sz="2400" spc="85" dirty="0"/>
              <a:t>used </a:t>
            </a:r>
            <a:r>
              <a:rPr sz="2400" spc="185" dirty="0"/>
              <a:t>to </a:t>
            </a:r>
            <a:r>
              <a:rPr sz="2400" spc="114" dirty="0"/>
              <a:t>organize  </a:t>
            </a:r>
            <a:r>
              <a:rPr sz="2400" spc="100" dirty="0"/>
              <a:t>and </a:t>
            </a:r>
            <a:r>
              <a:rPr sz="2400" spc="135" dirty="0"/>
              <a:t>document </a:t>
            </a:r>
            <a:r>
              <a:rPr sz="2400" spc="-10" dirty="0"/>
              <a:t>a </a:t>
            </a:r>
            <a:r>
              <a:rPr sz="2400" spc="100" dirty="0"/>
              <a:t>system’s</a:t>
            </a:r>
            <a:r>
              <a:rPr sz="2400" spc="145" dirty="0"/>
              <a:t> </a:t>
            </a:r>
            <a:r>
              <a:rPr sz="2400" spc="65" dirty="0"/>
              <a:t>processes.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539" y="2117851"/>
            <a:ext cx="7630795" cy="393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4365" indent="-229235">
              <a:lnSpc>
                <a:spcPct val="100000"/>
              </a:lnSpc>
              <a:spcBef>
                <a:spcPts val="105"/>
              </a:spcBef>
              <a:buClr>
                <a:srgbClr val="2DA2BF"/>
              </a:buClr>
              <a:buFont typeface="Verdana"/>
              <a:buChar char="◦"/>
              <a:tabLst>
                <a:tab pos="634365" algn="l"/>
                <a:tab pos="635000" algn="l"/>
              </a:tabLst>
            </a:pPr>
            <a:r>
              <a:rPr sz="2000" spc="50" dirty="0">
                <a:latin typeface="Arial"/>
                <a:cs typeface="Arial"/>
              </a:rPr>
              <a:t>Flow </a:t>
            </a:r>
            <a:r>
              <a:rPr sz="2000" spc="150" dirty="0">
                <a:latin typeface="Arial"/>
                <a:cs typeface="Arial"/>
              </a:rPr>
              <a:t>of </a:t>
            </a:r>
            <a:r>
              <a:rPr sz="2000" spc="75" dirty="0">
                <a:latin typeface="Arial"/>
                <a:cs typeface="Arial"/>
              </a:rPr>
              <a:t>data </a:t>
            </a:r>
            <a:r>
              <a:rPr sz="2000" spc="140" dirty="0">
                <a:latin typeface="Arial"/>
                <a:cs typeface="Arial"/>
              </a:rPr>
              <a:t>through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processes</a:t>
            </a:r>
            <a:endParaRPr sz="2000">
              <a:latin typeface="Arial"/>
              <a:cs typeface="Arial"/>
            </a:endParaRPr>
          </a:p>
          <a:p>
            <a:pPr marL="634365" indent="-229235">
              <a:lnSpc>
                <a:spcPct val="100000"/>
              </a:lnSpc>
              <a:spcBef>
                <a:spcPts val="60"/>
              </a:spcBef>
              <a:buClr>
                <a:srgbClr val="2DA2BF"/>
              </a:buClr>
              <a:buFont typeface="Verdana"/>
              <a:buChar char="◦"/>
              <a:tabLst>
                <a:tab pos="634365" algn="l"/>
                <a:tab pos="635000" algn="l"/>
              </a:tabLst>
            </a:pPr>
            <a:r>
              <a:rPr sz="2000" spc="70" dirty="0">
                <a:latin typeface="Arial"/>
                <a:cs typeface="Arial"/>
              </a:rPr>
              <a:t>Logic</a:t>
            </a:r>
            <a:endParaRPr sz="2000">
              <a:latin typeface="Arial"/>
              <a:cs typeface="Arial"/>
            </a:endParaRPr>
          </a:p>
          <a:p>
            <a:pPr marL="634365" indent="-229235">
              <a:lnSpc>
                <a:spcPct val="100000"/>
              </a:lnSpc>
              <a:spcBef>
                <a:spcPts val="60"/>
              </a:spcBef>
              <a:buClr>
                <a:srgbClr val="2DA2BF"/>
              </a:buClr>
              <a:buFont typeface="Verdana"/>
              <a:buChar char="◦"/>
              <a:tabLst>
                <a:tab pos="634365" algn="l"/>
                <a:tab pos="635000" algn="l"/>
              </a:tabLst>
            </a:pPr>
            <a:r>
              <a:rPr sz="2000" spc="40" dirty="0">
                <a:latin typeface="Arial"/>
                <a:cs typeface="Arial"/>
              </a:rPr>
              <a:t>Policies</a:t>
            </a:r>
            <a:endParaRPr sz="2000">
              <a:latin typeface="Arial"/>
              <a:cs typeface="Arial"/>
            </a:endParaRPr>
          </a:p>
          <a:p>
            <a:pPr marL="634365" indent="-229235">
              <a:lnSpc>
                <a:spcPct val="100000"/>
              </a:lnSpc>
              <a:spcBef>
                <a:spcPts val="60"/>
              </a:spcBef>
              <a:buClr>
                <a:srgbClr val="2DA2BF"/>
              </a:buClr>
              <a:buFont typeface="Verdana"/>
              <a:buChar char="◦"/>
              <a:tabLst>
                <a:tab pos="634365" algn="l"/>
                <a:tab pos="635000" algn="l"/>
              </a:tabLst>
            </a:pPr>
            <a:r>
              <a:rPr sz="2000" spc="50" dirty="0">
                <a:latin typeface="Arial"/>
                <a:cs typeface="Arial"/>
              </a:rPr>
              <a:t>Procedures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DA2BF"/>
              </a:buClr>
              <a:buFont typeface="Verdana"/>
              <a:buChar char="◦"/>
            </a:pPr>
            <a:endParaRPr sz="2900">
              <a:latin typeface="Arial"/>
              <a:cs typeface="Arial"/>
            </a:endParaRPr>
          </a:p>
          <a:p>
            <a:pPr marL="12700" marR="5080">
              <a:lnSpc>
                <a:spcPts val="2590"/>
              </a:lnSpc>
            </a:pPr>
            <a:r>
              <a:rPr sz="2400" b="1" spc="40" dirty="0">
                <a:latin typeface="Arial"/>
                <a:cs typeface="Arial"/>
              </a:rPr>
              <a:t>Data </a:t>
            </a:r>
            <a:r>
              <a:rPr sz="2400" b="1" spc="30" dirty="0">
                <a:latin typeface="Arial"/>
                <a:cs typeface="Arial"/>
              </a:rPr>
              <a:t>flow </a:t>
            </a:r>
            <a:r>
              <a:rPr sz="2400" b="1" spc="40" dirty="0">
                <a:latin typeface="Arial"/>
                <a:cs typeface="Arial"/>
              </a:rPr>
              <a:t>diagram </a:t>
            </a:r>
            <a:r>
              <a:rPr sz="2400" b="1" spc="-15" dirty="0">
                <a:latin typeface="Arial"/>
                <a:cs typeface="Arial"/>
              </a:rPr>
              <a:t>(DFD) </a:t>
            </a:r>
            <a:r>
              <a:rPr sz="2400" spc="-135" dirty="0">
                <a:latin typeface="Arial"/>
                <a:cs typeface="Arial"/>
              </a:rPr>
              <a:t>– </a:t>
            </a:r>
            <a:r>
              <a:rPr sz="2400" spc="-10" dirty="0">
                <a:latin typeface="Arial"/>
                <a:cs typeface="Arial"/>
              </a:rPr>
              <a:t>a </a:t>
            </a:r>
            <a:r>
              <a:rPr sz="2400" spc="75" dirty="0">
                <a:latin typeface="Arial"/>
                <a:cs typeface="Arial"/>
              </a:rPr>
              <a:t>process </a:t>
            </a:r>
            <a:r>
              <a:rPr sz="2400" spc="140" dirty="0">
                <a:latin typeface="Arial"/>
                <a:cs typeface="Arial"/>
              </a:rPr>
              <a:t>model </a:t>
            </a:r>
            <a:r>
              <a:rPr sz="2400" spc="85" dirty="0">
                <a:latin typeface="Arial"/>
                <a:cs typeface="Arial"/>
              </a:rPr>
              <a:t>used </a:t>
            </a:r>
            <a:r>
              <a:rPr sz="2400" spc="185" dirty="0">
                <a:latin typeface="Arial"/>
                <a:cs typeface="Arial"/>
              </a:rPr>
              <a:t>to  </a:t>
            </a:r>
            <a:r>
              <a:rPr sz="2400" spc="125" dirty="0">
                <a:latin typeface="Arial"/>
                <a:cs typeface="Arial"/>
              </a:rPr>
              <a:t>depict the </a:t>
            </a:r>
            <a:r>
              <a:rPr sz="2400" spc="155" dirty="0">
                <a:latin typeface="Arial"/>
                <a:cs typeface="Arial"/>
              </a:rPr>
              <a:t>flow </a:t>
            </a:r>
            <a:r>
              <a:rPr sz="2400" spc="175" dirty="0">
                <a:latin typeface="Arial"/>
                <a:cs typeface="Arial"/>
              </a:rPr>
              <a:t>of </a:t>
            </a:r>
            <a:r>
              <a:rPr sz="2400" spc="90" dirty="0">
                <a:latin typeface="Arial"/>
                <a:cs typeface="Arial"/>
              </a:rPr>
              <a:t>data </a:t>
            </a:r>
            <a:r>
              <a:rPr sz="2400" spc="165" dirty="0">
                <a:latin typeface="Arial"/>
                <a:cs typeface="Arial"/>
              </a:rPr>
              <a:t>through </a:t>
            </a:r>
            <a:r>
              <a:rPr sz="2400" spc="-10" dirty="0">
                <a:latin typeface="Arial"/>
                <a:cs typeface="Arial"/>
              </a:rPr>
              <a:t>a </a:t>
            </a:r>
            <a:r>
              <a:rPr sz="2400" spc="90" dirty="0">
                <a:latin typeface="Arial"/>
                <a:cs typeface="Arial"/>
              </a:rPr>
              <a:t>system </a:t>
            </a:r>
            <a:r>
              <a:rPr sz="2400" spc="100" dirty="0">
                <a:latin typeface="Arial"/>
                <a:cs typeface="Arial"/>
              </a:rPr>
              <a:t>and </a:t>
            </a:r>
            <a:r>
              <a:rPr sz="2400" spc="125" dirty="0">
                <a:latin typeface="Arial"/>
                <a:cs typeface="Arial"/>
              </a:rPr>
              <a:t>the  </a:t>
            </a:r>
            <a:r>
              <a:rPr sz="2400" spc="155" dirty="0">
                <a:latin typeface="Arial"/>
                <a:cs typeface="Arial"/>
              </a:rPr>
              <a:t>work </a:t>
            </a:r>
            <a:r>
              <a:rPr sz="2400" spc="160" dirty="0">
                <a:latin typeface="Arial"/>
                <a:cs typeface="Arial"/>
              </a:rPr>
              <a:t>or </a:t>
            </a:r>
            <a:r>
              <a:rPr sz="2400" spc="100" dirty="0">
                <a:latin typeface="Arial"/>
                <a:cs typeface="Arial"/>
              </a:rPr>
              <a:t>processing </a:t>
            </a:r>
            <a:r>
              <a:rPr sz="2400" spc="140" dirty="0">
                <a:latin typeface="Arial"/>
                <a:cs typeface="Arial"/>
              </a:rPr>
              <a:t>performed </a:t>
            </a:r>
            <a:r>
              <a:rPr sz="2400" spc="110" dirty="0">
                <a:latin typeface="Arial"/>
                <a:cs typeface="Arial"/>
              </a:rPr>
              <a:t>by </a:t>
            </a:r>
            <a:r>
              <a:rPr sz="2400" spc="125" dirty="0">
                <a:latin typeface="Arial"/>
                <a:cs typeface="Arial"/>
              </a:rPr>
              <a:t>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12700" marR="134620">
              <a:lnSpc>
                <a:spcPts val="2590"/>
              </a:lnSpc>
              <a:spcBef>
                <a:spcPts val="10"/>
              </a:spcBef>
            </a:pPr>
            <a:r>
              <a:rPr sz="2400" spc="60" dirty="0">
                <a:latin typeface="Arial"/>
                <a:cs typeface="Arial"/>
              </a:rPr>
              <a:t>Synonyms </a:t>
            </a:r>
            <a:r>
              <a:rPr sz="2400" spc="55" dirty="0">
                <a:latin typeface="Arial"/>
                <a:cs typeface="Arial"/>
              </a:rPr>
              <a:t>are </a:t>
            </a:r>
            <a:r>
              <a:rPr sz="2400" spc="140" dirty="0">
                <a:latin typeface="Arial"/>
                <a:cs typeface="Arial"/>
              </a:rPr>
              <a:t>bubble </a:t>
            </a:r>
            <a:r>
              <a:rPr sz="2400" spc="105" dirty="0">
                <a:latin typeface="Arial"/>
                <a:cs typeface="Arial"/>
              </a:rPr>
              <a:t>chart, </a:t>
            </a:r>
            <a:r>
              <a:rPr sz="2400" spc="140" dirty="0">
                <a:latin typeface="Arial"/>
                <a:cs typeface="Arial"/>
              </a:rPr>
              <a:t>transformation </a:t>
            </a:r>
            <a:r>
              <a:rPr sz="2400" spc="120" dirty="0">
                <a:latin typeface="Arial"/>
                <a:cs typeface="Arial"/>
              </a:rPr>
              <a:t>graph,  </a:t>
            </a:r>
            <a:r>
              <a:rPr sz="2400" spc="100" dirty="0">
                <a:latin typeface="Arial"/>
                <a:cs typeface="Arial"/>
              </a:rPr>
              <a:t>and </a:t>
            </a:r>
            <a:r>
              <a:rPr sz="2400" spc="75" dirty="0">
                <a:latin typeface="Arial"/>
                <a:cs typeface="Arial"/>
              </a:rPr>
              <a:t>process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model.</a:t>
            </a:r>
            <a:endParaRPr sz="2400">
              <a:latin typeface="Arial"/>
              <a:cs typeface="Arial"/>
            </a:endParaRPr>
          </a:p>
          <a:p>
            <a:pPr marL="634365" marR="393065" indent="-228600">
              <a:lnSpc>
                <a:spcPts val="2160"/>
              </a:lnSpc>
              <a:spcBef>
                <a:spcPts val="335"/>
              </a:spcBef>
              <a:buClr>
                <a:srgbClr val="2DA2BF"/>
              </a:buClr>
              <a:buFont typeface="Verdana"/>
              <a:buChar char="◦"/>
              <a:tabLst>
                <a:tab pos="634365" algn="l"/>
                <a:tab pos="635000" algn="l"/>
              </a:tabLst>
            </a:pPr>
            <a:r>
              <a:rPr sz="2000" spc="60" dirty="0">
                <a:latin typeface="Arial"/>
                <a:cs typeface="Arial"/>
              </a:rPr>
              <a:t>The </a:t>
            </a:r>
            <a:r>
              <a:rPr sz="2000" spc="-15" dirty="0">
                <a:latin typeface="Arial"/>
                <a:cs typeface="Arial"/>
              </a:rPr>
              <a:t>DFD </a:t>
            </a:r>
            <a:r>
              <a:rPr sz="2000" spc="45" dirty="0">
                <a:latin typeface="Arial"/>
                <a:cs typeface="Arial"/>
              </a:rPr>
              <a:t>has </a:t>
            </a:r>
            <a:r>
              <a:rPr sz="2000" spc="60" dirty="0">
                <a:latin typeface="Arial"/>
                <a:cs typeface="Arial"/>
              </a:rPr>
              <a:t>also </a:t>
            </a:r>
            <a:r>
              <a:rPr sz="2000" spc="80" dirty="0">
                <a:latin typeface="Arial"/>
                <a:cs typeface="Arial"/>
              </a:rPr>
              <a:t>become </a:t>
            </a: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114" dirty="0">
                <a:latin typeface="Arial"/>
                <a:cs typeface="Arial"/>
              </a:rPr>
              <a:t>popular </a:t>
            </a:r>
            <a:r>
              <a:rPr sz="2000" spc="140" dirty="0">
                <a:latin typeface="Arial"/>
                <a:cs typeface="Arial"/>
              </a:rPr>
              <a:t>tool </a:t>
            </a:r>
            <a:r>
              <a:rPr sz="2000" spc="145" dirty="0">
                <a:latin typeface="Arial"/>
                <a:cs typeface="Arial"/>
              </a:rPr>
              <a:t>for </a:t>
            </a:r>
            <a:r>
              <a:rPr sz="2000" spc="70" dirty="0">
                <a:latin typeface="Arial"/>
                <a:cs typeface="Arial"/>
              </a:rPr>
              <a:t>business  </a:t>
            </a:r>
            <a:r>
              <a:rPr sz="2000" spc="65" dirty="0">
                <a:latin typeface="Arial"/>
                <a:cs typeface="Arial"/>
              </a:rPr>
              <a:t>process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redesign.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0" y="367284"/>
            <a:ext cx="7696200" cy="841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26004" y="6571182"/>
            <a:ext cx="23431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9-</a:t>
            </a:r>
            <a:fld id="{81D60167-4931-47E6-BA6A-407CBD079E47}" type="slidenum">
              <a:rPr sz="1000" spc="-5" dirty="0"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00048"/>
            <a:ext cx="7493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900" spc="-555" dirty="0">
                <a:solidFill>
                  <a:srgbClr val="2DA2BF"/>
                </a:solidFill>
              </a:rPr>
              <a:t>	</a:t>
            </a:r>
            <a:r>
              <a:rPr spc="15" dirty="0"/>
              <a:t>Processes </a:t>
            </a:r>
            <a:r>
              <a:rPr spc="165" dirty="0"/>
              <a:t>on </a:t>
            </a:r>
            <a:r>
              <a:rPr spc="-10" dirty="0"/>
              <a:t>DFDs </a:t>
            </a:r>
            <a:r>
              <a:rPr spc="60" dirty="0"/>
              <a:t>can </a:t>
            </a:r>
            <a:r>
              <a:rPr spc="114" dirty="0"/>
              <a:t>operate </a:t>
            </a:r>
            <a:r>
              <a:rPr spc="175" dirty="0"/>
              <a:t>in</a:t>
            </a:r>
            <a:r>
              <a:rPr spc="330" dirty="0"/>
              <a:t> </a:t>
            </a:r>
            <a:r>
              <a:rPr spc="114" dirty="0"/>
              <a:t>parallel</a:t>
            </a:r>
            <a:endParaRPr sz="1900"/>
          </a:p>
        </p:txBody>
      </p:sp>
      <p:sp>
        <p:nvSpPr>
          <p:cNvPr id="3" name="object 3"/>
          <p:cNvSpPr txBox="1"/>
          <p:nvPr/>
        </p:nvSpPr>
        <p:spPr>
          <a:xfrm>
            <a:off x="645668" y="1741291"/>
            <a:ext cx="7717155" cy="4085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>
              <a:lnSpc>
                <a:spcPts val="3235"/>
              </a:lnSpc>
              <a:spcBef>
                <a:spcPts val="95"/>
              </a:spcBef>
            </a:pPr>
            <a:r>
              <a:rPr sz="2800" spc="204" dirty="0">
                <a:latin typeface="Arial"/>
                <a:cs typeface="Arial"/>
              </a:rPr>
              <a:t>(at-the-same-time)</a:t>
            </a:r>
            <a:endParaRPr sz="2800">
              <a:latin typeface="Arial"/>
              <a:cs typeface="Arial"/>
            </a:endParaRPr>
          </a:p>
          <a:p>
            <a:pPr marL="524510" indent="-229235">
              <a:lnSpc>
                <a:spcPts val="2755"/>
              </a:lnSpc>
              <a:buClr>
                <a:srgbClr val="2DA2BF"/>
              </a:buClr>
              <a:buFont typeface="Verdana"/>
              <a:buChar char="◦"/>
              <a:tabLst>
                <a:tab pos="525145" algn="l"/>
              </a:tabLst>
            </a:pPr>
            <a:r>
              <a:rPr sz="2400" spc="10" dirty="0">
                <a:latin typeface="Arial"/>
                <a:cs typeface="Arial"/>
              </a:rPr>
              <a:t>Processes </a:t>
            </a:r>
            <a:r>
              <a:rPr sz="2400" spc="145" dirty="0">
                <a:latin typeface="Arial"/>
                <a:cs typeface="Arial"/>
              </a:rPr>
              <a:t>on </a:t>
            </a:r>
            <a:r>
              <a:rPr sz="2400" spc="120" dirty="0">
                <a:latin typeface="Arial"/>
                <a:cs typeface="Arial"/>
              </a:rPr>
              <a:t>flowcharts </a:t>
            </a:r>
            <a:r>
              <a:rPr sz="2400" spc="90" dirty="0">
                <a:latin typeface="Arial"/>
                <a:cs typeface="Arial"/>
              </a:rPr>
              <a:t>execute </a:t>
            </a:r>
            <a:r>
              <a:rPr sz="2400" spc="95" dirty="0">
                <a:latin typeface="Arial"/>
                <a:cs typeface="Arial"/>
              </a:rPr>
              <a:t>one </a:t>
            </a:r>
            <a:r>
              <a:rPr sz="2400" spc="105" dirty="0">
                <a:latin typeface="Arial"/>
                <a:cs typeface="Arial"/>
              </a:rPr>
              <a:t>at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268605" marR="893444" indent="-256540">
              <a:lnSpc>
                <a:spcPct val="80000"/>
              </a:lnSpc>
              <a:spcBef>
                <a:spcPts val="2670"/>
              </a:spcBef>
              <a:buClr>
                <a:srgbClr val="2DA2BF"/>
              </a:buClr>
              <a:buSzPct val="67857"/>
              <a:buChar char=""/>
              <a:tabLst>
                <a:tab pos="268605" algn="l"/>
                <a:tab pos="269240" algn="l"/>
              </a:tabLst>
            </a:pPr>
            <a:r>
              <a:rPr sz="2800" spc="-10" dirty="0">
                <a:latin typeface="Arial"/>
                <a:cs typeface="Arial"/>
              </a:rPr>
              <a:t>DFDs </a:t>
            </a:r>
            <a:r>
              <a:rPr sz="2800" spc="120" dirty="0">
                <a:latin typeface="Arial"/>
                <a:cs typeface="Arial"/>
              </a:rPr>
              <a:t>show </a:t>
            </a:r>
            <a:r>
              <a:rPr sz="2800" spc="145" dirty="0">
                <a:latin typeface="Arial"/>
                <a:cs typeface="Arial"/>
              </a:rPr>
              <a:t>the </a:t>
            </a:r>
            <a:r>
              <a:rPr sz="2800" spc="175" dirty="0">
                <a:latin typeface="Arial"/>
                <a:cs typeface="Arial"/>
              </a:rPr>
              <a:t>flow </a:t>
            </a:r>
            <a:r>
              <a:rPr sz="2800" spc="200" dirty="0">
                <a:latin typeface="Arial"/>
                <a:cs typeface="Arial"/>
              </a:rPr>
              <a:t>of </a:t>
            </a:r>
            <a:r>
              <a:rPr sz="2800" spc="105" dirty="0">
                <a:latin typeface="Arial"/>
                <a:cs typeface="Arial"/>
              </a:rPr>
              <a:t>data </a:t>
            </a:r>
            <a:r>
              <a:rPr sz="2800" spc="190" dirty="0">
                <a:latin typeface="Arial"/>
                <a:cs typeface="Arial"/>
              </a:rPr>
              <a:t>through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a  </a:t>
            </a:r>
            <a:r>
              <a:rPr sz="2800" spc="105" dirty="0"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  <a:p>
            <a:pPr marL="524510" marR="323215" lvl="1" indent="-228600">
              <a:lnSpc>
                <a:spcPts val="2300"/>
              </a:lnSpc>
              <a:spcBef>
                <a:spcPts val="325"/>
              </a:spcBef>
              <a:buClr>
                <a:srgbClr val="2DA2BF"/>
              </a:buClr>
              <a:buFont typeface="Verdana"/>
              <a:buChar char="◦"/>
              <a:tabLst>
                <a:tab pos="525145" algn="l"/>
              </a:tabLst>
            </a:pPr>
            <a:r>
              <a:rPr sz="2400" spc="80" dirty="0">
                <a:latin typeface="Arial"/>
                <a:cs typeface="Arial"/>
              </a:rPr>
              <a:t>Flowcharts </a:t>
            </a:r>
            <a:r>
              <a:rPr sz="2400" spc="105" dirty="0">
                <a:latin typeface="Arial"/>
                <a:cs typeface="Arial"/>
              </a:rPr>
              <a:t>show </a:t>
            </a:r>
            <a:r>
              <a:rPr sz="2400" spc="125" dirty="0">
                <a:latin typeface="Arial"/>
                <a:cs typeface="Arial"/>
              </a:rPr>
              <a:t>the </a:t>
            </a:r>
            <a:r>
              <a:rPr sz="2400" spc="155" dirty="0">
                <a:latin typeface="Arial"/>
                <a:cs typeface="Arial"/>
              </a:rPr>
              <a:t>flow </a:t>
            </a:r>
            <a:r>
              <a:rPr sz="2400" spc="175" dirty="0">
                <a:latin typeface="Arial"/>
                <a:cs typeface="Arial"/>
              </a:rPr>
              <a:t>of </a:t>
            </a:r>
            <a:r>
              <a:rPr sz="2400" spc="145" dirty="0">
                <a:latin typeface="Arial"/>
                <a:cs typeface="Arial"/>
              </a:rPr>
              <a:t>control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(sequence  </a:t>
            </a:r>
            <a:r>
              <a:rPr sz="2400" spc="100" dirty="0">
                <a:latin typeface="Arial"/>
                <a:cs typeface="Arial"/>
              </a:rPr>
              <a:t>and </a:t>
            </a:r>
            <a:r>
              <a:rPr sz="2400" spc="120" dirty="0">
                <a:latin typeface="Arial"/>
                <a:cs typeface="Arial"/>
              </a:rPr>
              <a:t>transfer </a:t>
            </a:r>
            <a:r>
              <a:rPr sz="2400" spc="175" dirty="0">
                <a:latin typeface="Arial"/>
                <a:cs typeface="Arial"/>
              </a:rPr>
              <a:t>of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control)</a:t>
            </a:r>
            <a:endParaRPr sz="2400">
              <a:latin typeface="Arial"/>
              <a:cs typeface="Arial"/>
            </a:endParaRPr>
          </a:p>
          <a:p>
            <a:pPr marL="268605" marR="5080" indent="-256540">
              <a:lnSpc>
                <a:spcPct val="80000"/>
              </a:lnSpc>
              <a:spcBef>
                <a:spcPts val="2700"/>
              </a:spcBef>
              <a:buClr>
                <a:srgbClr val="2DA2BF"/>
              </a:buClr>
              <a:buSzPct val="67857"/>
              <a:buChar char=""/>
              <a:tabLst>
                <a:tab pos="268605" algn="l"/>
                <a:tab pos="269240" algn="l"/>
              </a:tabLst>
            </a:pPr>
            <a:r>
              <a:rPr sz="2800" spc="15" dirty="0">
                <a:latin typeface="Arial"/>
                <a:cs typeface="Arial"/>
              </a:rPr>
              <a:t>Processes </a:t>
            </a:r>
            <a:r>
              <a:rPr sz="2800" spc="165" dirty="0">
                <a:latin typeface="Arial"/>
                <a:cs typeface="Arial"/>
              </a:rPr>
              <a:t>on </a:t>
            </a:r>
            <a:r>
              <a:rPr sz="2800" spc="-15" dirty="0">
                <a:latin typeface="Arial"/>
                <a:cs typeface="Arial"/>
              </a:rPr>
              <a:t>a </a:t>
            </a:r>
            <a:r>
              <a:rPr sz="2800" spc="-25" dirty="0">
                <a:latin typeface="Arial"/>
                <a:cs typeface="Arial"/>
              </a:rPr>
              <a:t>DFD </a:t>
            </a:r>
            <a:r>
              <a:rPr sz="2800" spc="60" dirty="0">
                <a:latin typeface="Arial"/>
                <a:cs typeface="Arial"/>
              </a:rPr>
              <a:t>can </a:t>
            </a:r>
            <a:r>
              <a:rPr sz="2800" spc="55" dirty="0">
                <a:latin typeface="Arial"/>
                <a:cs typeface="Arial"/>
              </a:rPr>
              <a:t>have </a:t>
            </a:r>
            <a:r>
              <a:rPr sz="2800" spc="125" dirty="0">
                <a:latin typeface="Arial"/>
                <a:cs typeface="Arial"/>
              </a:rPr>
              <a:t>dramatically  </a:t>
            </a:r>
            <a:r>
              <a:rPr sz="2800" spc="170" dirty="0">
                <a:latin typeface="Arial"/>
                <a:cs typeface="Arial"/>
              </a:rPr>
              <a:t>different </a:t>
            </a:r>
            <a:r>
              <a:rPr sz="2800" spc="210" dirty="0">
                <a:latin typeface="Arial"/>
                <a:cs typeface="Arial"/>
              </a:rPr>
              <a:t>timing </a:t>
            </a:r>
            <a:r>
              <a:rPr sz="2800" spc="95" dirty="0">
                <a:latin typeface="Arial"/>
                <a:cs typeface="Arial"/>
              </a:rPr>
              <a:t>(daily, </a:t>
            </a:r>
            <a:r>
              <a:rPr sz="2800" spc="100" dirty="0">
                <a:latin typeface="Arial"/>
                <a:cs typeface="Arial"/>
              </a:rPr>
              <a:t>weekly, </a:t>
            </a:r>
            <a:r>
              <a:rPr sz="2800" spc="165" dirty="0">
                <a:latin typeface="Arial"/>
                <a:cs typeface="Arial"/>
              </a:rPr>
              <a:t>on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114" dirty="0">
                <a:latin typeface="Arial"/>
                <a:cs typeface="Arial"/>
              </a:rPr>
              <a:t>demand)</a:t>
            </a:r>
            <a:endParaRPr sz="2800">
              <a:latin typeface="Arial"/>
              <a:cs typeface="Arial"/>
            </a:endParaRPr>
          </a:p>
          <a:p>
            <a:pPr marL="524510" marR="742950" lvl="1" indent="-228600">
              <a:lnSpc>
                <a:spcPts val="2300"/>
              </a:lnSpc>
              <a:spcBef>
                <a:spcPts val="310"/>
              </a:spcBef>
              <a:buClr>
                <a:srgbClr val="2DA2BF"/>
              </a:buClr>
              <a:buFont typeface="Verdana"/>
              <a:buChar char="◦"/>
              <a:tabLst>
                <a:tab pos="525145" algn="l"/>
              </a:tabLst>
            </a:pPr>
            <a:r>
              <a:rPr sz="2400" spc="10" dirty="0">
                <a:latin typeface="Arial"/>
                <a:cs typeface="Arial"/>
              </a:rPr>
              <a:t>Processes </a:t>
            </a:r>
            <a:r>
              <a:rPr sz="2400" spc="145" dirty="0">
                <a:latin typeface="Arial"/>
                <a:cs typeface="Arial"/>
              </a:rPr>
              <a:t>on </a:t>
            </a:r>
            <a:r>
              <a:rPr sz="2400" spc="120" dirty="0">
                <a:latin typeface="Arial"/>
                <a:cs typeface="Arial"/>
              </a:rPr>
              <a:t>flowcharts </a:t>
            </a:r>
            <a:r>
              <a:rPr sz="2400" spc="55" dirty="0">
                <a:latin typeface="Arial"/>
                <a:cs typeface="Arial"/>
              </a:rPr>
              <a:t>are </a:t>
            </a:r>
            <a:r>
              <a:rPr sz="2400" spc="140" dirty="0">
                <a:latin typeface="Arial"/>
                <a:cs typeface="Arial"/>
              </a:rPr>
              <a:t>part </a:t>
            </a:r>
            <a:r>
              <a:rPr sz="2400" spc="175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a </a:t>
            </a:r>
            <a:r>
              <a:rPr sz="2400" spc="105" dirty="0">
                <a:latin typeface="Arial"/>
                <a:cs typeface="Arial"/>
              </a:rPr>
              <a:t>single  </a:t>
            </a:r>
            <a:r>
              <a:rPr sz="2400" spc="150" dirty="0">
                <a:latin typeface="Arial"/>
                <a:cs typeface="Arial"/>
              </a:rPr>
              <a:t>program </a:t>
            </a:r>
            <a:r>
              <a:rPr sz="2400" spc="160" dirty="0">
                <a:latin typeface="Arial"/>
                <a:cs typeface="Arial"/>
              </a:rPr>
              <a:t>with </a:t>
            </a:r>
            <a:r>
              <a:rPr sz="2400" spc="110" dirty="0">
                <a:latin typeface="Arial"/>
                <a:cs typeface="Arial"/>
              </a:rPr>
              <a:t>consistent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80" dirty="0">
                <a:latin typeface="Arial"/>
                <a:cs typeface="Arial"/>
              </a:rPr>
              <a:t>timing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220" y="132587"/>
            <a:ext cx="6739128" cy="1325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26004" y="6571182"/>
            <a:ext cx="23431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9-</a:t>
            </a:r>
            <a:fld id="{81D60167-4931-47E6-BA6A-407CBD079E47}" type="slidenum">
              <a:rPr sz="1000" spc="-5" dirty="0"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300" y="1246123"/>
            <a:ext cx="7048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5" dirty="0">
                <a:latin typeface="Arial"/>
                <a:cs typeface="Arial"/>
              </a:rPr>
              <a:t>External </a:t>
            </a:r>
            <a:r>
              <a:rPr b="1" spc="40" dirty="0">
                <a:latin typeface="Arial"/>
                <a:cs typeface="Arial"/>
              </a:rPr>
              <a:t>agent </a:t>
            </a:r>
            <a:r>
              <a:rPr spc="-160" dirty="0"/>
              <a:t>– </a:t>
            </a:r>
            <a:r>
              <a:rPr spc="80" dirty="0"/>
              <a:t>an </a:t>
            </a:r>
            <a:r>
              <a:rPr spc="140" dirty="0"/>
              <a:t>outside </a:t>
            </a:r>
            <a:r>
              <a:rPr spc="125" dirty="0"/>
              <a:t>person,</a:t>
            </a:r>
            <a:r>
              <a:rPr spc="-135" dirty="0"/>
              <a:t> </a:t>
            </a:r>
            <a:r>
              <a:rPr spc="180" dirty="0"/>
              <a:t>unit,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16" y="1630333"/>
            <a:ext cx="7370445" cy="260096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0"/>
              </a:spcBef>
            </a:pPr>
            <a:r>
              <a:rPr sz="2800" spc="105" dirty="0">
                <a:latin typeface="Arial"/>
                <a:cs typeface="Arial"/>
              </a:rPr>
              <a:t>system, </a:t>
            </a:r>
            <a:r>
              <a:rPr sz="2800" spc="180" dirty="0">
                <a:latin typeface="Arial"/>
                <a:cs typeface="Arial"/>
              </a:rPr>
              <a:t>or </a:t>
            </a:r>
            <a:r>
              <a:rPr sz="2800" spc="155" dirty="0">
                <a:latin typeface="Arial"/>
                <a:cs typeface="Arial"/>
              </a:rPr>
              <a:t>organization </a:t>
            </a:r>
            <a:r>
              <a:rPr sz="2800" spc="170" dirty="0">
                <a:latin typeface="Arial"/>
                <a:cs typeface="Arial"/>
              </a:rPr>
              <a:t>that </a:t>
            </a:r>
            <a:r>
              <a:rPr sz="2800" spc="125" dirty="0">
                <a:latin typeface="Arial"/>
                <a:cs typeface="Arial"/>
              </a:rPr>
              <a:t>interacts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185" dirty="0">
                <a:latin typeface="Arial"/>
                <a:cs typeface="Arial"/>
              </a:rPr>
              <a:t>with  </a:t>
            </a:r>
            <a:r>
              <a:rPr sz="2800" spc="-15" dirty="0">
                <a:latin typeface="Arial"/>
                <a:cs typeface="Arial"/>
              </a:rPr>
              <a:t>a </a:t>
            </a:r>
            <a:r>
              <a:rPr sz="2800" spc="105" dirty="0">
                <a:latin typeface="Arial"/>
                <a:cs typeface="Arial"/>
              </a:rPr>
              <a:t>system. Also </a:t>
            </a:r>
            <a:r>
              <a:rPr sz="2800" spc="95" dirty="0">
                <a:latin typeface="Arial"/>
                <a:cs typeface="Arial"/>
              </a:rPr>
              <a:t>called </a:t>
            </a:r>
            <a:r>
              <a:rPr sz="2800" spc="80" dirty="0">
                <a:latin typeface="Arial"/>
                <a:cs typeface="Arial"/>
              </a:rPr>
              <a:t>an </a:t>
            </a:r>
            <a:r>
              <a:rPr sz="2950" i="1" spc="75" dirty="0">
                <a:latin typeface="Arial"/>
                <a:cs typeface="Arial"/>
              </a:rPr>
              <a:t>external</a:t>
            </a:r>
            <a:r>
              <a:rPr sz="2950" i="1" spc="285" dirty="0">
                <a:latin typeface="Arial"/>
                <a:cs typeface="Arial"/>
              </a:rPr>
              <a:t> </a:t>
            </a:r>
            <a:r>
              <a:rPr sz="2950" i="1" spc="95" dirty="0">
                <a:latin typeface="Arial"/>
                <a:cs typeface="Arial"/>
              </a:rPr>
              <a:t>entity</a:t>
            </a:r>
            <a:r>
              <a:rPr sz="2800" spc="9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268605" marR="1076960" indent="-228600">
              <a:lnSpc>
                <a:spcPts val="2590"/>
              </a:lnSpc>
              <a:spcBef>
                <a:spcPts val="325"/>
              </a:spcBef>
              <a:buClr>
                <a:srgbClr val="2DA2BF"/>
              </a:buClr>
              <a:buFont typeface="Verdana"/>
              <a:buChar char="◦"/>
              <a:tabLst>
                <a:tab pos="269240" algn="l"/>
              </a:tabLst>
            </a:pPr>
            <a:r>
              <a:rPr sz="2400" spc="80" dirty="0">
                <a:latin typeface="Arial"/>
                <a:cs typeface="Arial"/>
              </a:rPr>
              <a:t>External </a:t>
            </a:r>
            <a:r>
              <a:rPr sz="2400" spc="90" dirty="0">
                <a:latin typeface="Arial"/>
                <a:cs typeface="Arial"/>
              </a:rPr>
              <a:t>agents </a:t>
            </a:r>
            <a:r>
              <a:rPr sz="2400" spc="114" dirty="0">
                <a:latin typeface="Arial"/>
                <a:cs typeface="Arial"/>
              </a:rPr>
              <a:t>define </a:t>
            </a:r>
            <a:r>
              <a:rPr sz="2400" spc="125" dirty="0">
                <a:latin typeface="Arial"/>
                <a:cs typeface="Arial"/>
              </a:rPr>
              <a:t>the </a:t>
            </a:r>
            <a:r>
              <a:rPr sz="2400" spc="114" dirty="0">
                <a:latin typeface="Arial"/>
                <a:cs typeface="Arial"/>
              </a:rPr>
              <a:t>“boundary” </a:t>
            </a:r>
            <a:r>
              <a:rPr sz="2400" spc="160" dirty="0">
                <a:latin typeface="Arial"/>
                <a:cs typeface="Arial"/>
              </a:rPr>
              <a:t>or  </a:t>
            </a:r>
            <a:r>
              <a:rPr sz="2400" spc="70" dirty="0">
                <a:latin typeface="Arial"/>
                <a:cs typeface="Arial"/>
              </a:rPr>
              <a:t>scope </a:t>
            </a:r>
            <a:r>
              <a:rPr sz="2400" spc="175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a </a:t>
            </a:r>
            <a:r>
              <a:rPr sz="2400" spc="90" dirty="0">
                <a:latin typeface="Arial"/>
                <a:cs typeface="Arial"/>
              </a:rPr>
              <a:t>system </a:t>
            </a:r>
            <a:r>
              <a:rPr sz="2400" spc="125" dirty="0">
                <a:latin typeface="Arial"/>
                <a:cs typeface="Arial"/>
              </a:rPr>
              <a:t>being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modeled.</a:t>
            </a:r>
            <a:endParaRPr sz="2400">
              <a:latin typeface="Arial"/>
              <a:cs typeface="Arial"/>
            </a:endParaRPr>
          </a:p>
          <a:p>
            <a:pPr marL="268605" marR="1360170" indent="-228600">
              <a:lnSpc>
                <a:spcPts val="2590"/>
              </a:lnSpc>
              <a:spcBef>
                <a:spcPts val="305"/>
              </a:spcBef>
              <a:buClr>
                <a:srgbClr val="2DA2BF"/>
              </a:buClr>
              <a:buFont typeface="Verdana"/>
              <a:buChar char="◦"/>
              <a:tabLst>
                <a:tab pos="269240" algn="l"/>
              </a:tabLst>
            </a:pPr>
            <a:r>
              <a:rPr sz="2400" spc="35" dirty="0">
                <a:latin typeface="Arial"/>
                <a:cs typeface="Arial"/>
              </a:rPr>
              <a:t>As </a:t>
            </a:r>
            <a:r>
              <a:rPr sz="2400" spc="70" dirty="0">
                <a:latin typeface="Arial"/>
                <a:cs typeface="Arial"/>
              </a:rPr>
              <a:t>scope changes, </a:t>
            </a:r>
            <a:r>
              <a:rPr sz="2400" spc="120" dirty="0">
                <a:latin typeface="Arial"/>
                <a:cs typeface="Arial"/>
              </a:rPr>
              <a:t>external </a:t>
            </a:r>
            <a:r>
              <a:rPr sz="2400" spc="85" dirty="0">
                <a:latin typeface="Arial"/>
                <a:cs typeface="Arial"/>
              </a:rPr>
              <a:t>agents </a:t>
            </a:r>
            <a:r>
              <a:rPr sz="2400" spc="45" dirty="0">
                <a:latin typeface="Arial"/>
                <a:cs typeface="Arial"/>
              </a:rPr>
              <a:t>can  </a:t>
            </a:r>
            <a:r>
              <a:rPr sz="2400" spc="95" dirty="0">
                <a:latin typeface="Arial"/>
                <a:cs typeface="Arial"/>
              </a:rPr>
              <a:t>become </a:t>
            </a:r>
            <a:r>
              <a:rPr sz="2400" spc="65" dirty="0">
                <a:latin typeface="Arial"/>
                <a:cs typeface="Arial"/>
              </a:rPr>
              <a:t>processes, </a:t>
            </a:r>
            <a:r>
              <a:rPr sz="2400" spc="100" dirty="0">
                <a:latin typeface="Arial"/>
                <a:cs typeface="Arial"/>
              </a:rPr>
              <a:t>and </a:t>
            </a:r>
            <a:r>
              <a:rPr sz="2400" spc="55" dirty="0">
                <a:latin typeface="Arial"/>
                <a:cs typeface="Arial"/>
              </a:rPr>
              <a:t>vice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versa.</a:t>
            </a:r>
            <a:endParaRPr sz="2400">
              <a:latin typeface="Arial"/>
              <a:cs typeface="Arial"/>
            </a:endParaRPr>
          </a:p>
          <a:p>
            <a:pPr marL="268605" indent="-229235">
              <a:lnSpc>
                <a:spcPts val="2855"/>
              </a:lnSpc>
              <a:buClr>
                <a:srgbClr val="2DA2BF"/>
              </a:buClr>
              <a:buFont typeface="Verdana"/>
              <a:buChar char="◦"/>
              <a:tabLst>
                <a:tab pos="269240" algn="l"/>
              </a:tabLst>
            </a:pPr>
            <a:r>
              <a:rPr sz="2400" spc="140" dirty="0">
                <a:latin typeface="Arial"/>
                <a:cs typeface="Arial"/>
              </a:rPr>
              <a:t>Almost </a:t>
            </a:r>
            <a:r>
              <a:rPr sz="2400" spc="50" dirty="0">
                <a:latin typeface="Arial"/>
                <a:cs typeface="Arial"/>
              </a:rPr>
              <a:t>always </a:t>
            </a:r>
            <a:r>
              <a:rPr sz="2400" spc="95" dirty="0">
                <a:latin typeface="Arial"/>
                <a:cs typeface="Arial"/>
              </a:rPr>
              <a:t>one </a:t>
            </a:r>
            <a:r>
              <a:rPr sz="2400" spc="175" dirty="0">
                <a:latin typeface="Arial"/>
                <a:cs typeface="Arial"/>
              </a:rPr>
              <a:t>of </a:t>
            </a:r>
            <a:r>
              <a:rPr sz="2400" spc="125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145" dirty="0">
                <a:latin typeface="Arial"/>
                <a:cs typeface="Arial"/>
              </a:rPr>
              <a:t>following: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0" y="367284"/>
            <a:ext cx="4678680" cy="841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1400" y="3064611"/>
            <a:ext cx="1163840" cy="11332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70686" y="4837086"/>
            <a:ext cx="1577924" cy="1041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20865" y="4248022"/>
            <a:ext cx="2059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 Narrow"/>
                <a:cs typeface="Liberation Sans Narrow"/>
              </a:rPr>
              <a:t>Gane and </a:t>
            </a:r>
            <a:r>
              <a:rPr sz="1800" spc="-5" dirty="0">
                <a:latin typeface="Liberation Sans Narrow"/>
                <a:cs typeface="Liberation Sans Narrow"/>
              </a:rPr>
              <a:t>Sarson</a:t>
            </a:r>
            <a:r>
              <a:rPr sz="1800" spc="20" dirty="0">
                <a:latin typeface="Liberation Sans Narrow"/>
                <a:cs typeface="Liberation Sans Narrow"/>
              </a:rPr>
              <a:t> </a:t>
            </a:r>
            <a:r>
              <a:rPr sz="1800" spc="-10" dirty="0">
                <a:latin typeface="Liberation Sans Narrow"/>
                <a:cs typeface="Liberation Sans Narrow"/>
              </a:rPr>
              <a:t>shape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26004" y="6571182"/>
            <a:ext cx="23431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9-</a:t>
            </a:r>
            <a:fld id="{81D60167-4931-47E6-BA6A-407CBD079E47}" type="slidenum">
              <a:rPr sz="1000" spc="-5" dirty="0"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2332" y="4212552"/>
            <a:ext cx="7844155" cy="19621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504190" indent="-229235">
              <a:lnSpc>
                <a:spcPct val="100000"/>
              </a:lnSpc>
              <a:spcBef>
                <a:spcPts val="254"/>
              </a:spcBef>
              <a:buClr>
                <a:srgbClr val="DA1F28"/>
              </a:buClr>
              <a:buChar char=""/>
              <a:tabLst>
                <a:tab pos="504190" algn="l"/>
                <a:tab pos="504825" algn="l"/>
              </a:tabLst>
            </a:pPr>
            <a:r>
              <a:rPr sz="2000" spc="80" dirty="0">
                <a:latin typeface="Arial"/>
                <a:cs typeface="Arial"/>
              </a:rPr>
              <a:t>Office, </a:t>
            </a:r>
            <a:r>
              <a:rPr sz="2000" spc="105" dirty="0">
                <a:latin typeface="Arial"/>
                <a:cs typeface="Arial"/>
              </a:rPr>
              <a:t>department,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division.</a:t>
            </a:r>
            <a:endParaRPr sz="2000">
              <a:latin typeface="Arial"/>
              <a:cs typeface="Arial"/>
            </a:endParaRPr>
          </a:p>
          <a:p>
            <a:pPr marL="504190" indent="-229235">
              <a:lnSpc>
                <a:spcPct val="100000"/>
              </a:lnSpc>
              <a:spcBef>
                <a:spcPts val="155"/>
              </a:spcBef>
              <a:buClr>
                <a:srgbClr val="DA1F28"/>
              </a:buClr>
              <a:buChar char=""/>
              <a:tabLst>
                <a:tab pos="504190" algn="l"/>
                <a:tab pos="504825" algn="l"/>
              </a:tabLst>
            </a:pPr>
            <a:r>
              <a:rPr sz="2000" spc="85" dirty="0">
                <a:latin typeface="Arial"/>
                <a:cs typeface="Arial"/>
              </a:rPr>
              <a:t>An </a:t>
            </a:r>
            <a:r>
              <a:rPr sz="2000" spc="100" dirty="0">
                <a:latin typeface="Arial"/>
                <a:cs typeface="Arial"/>
              </a:rPr>
              <a:t>external </a:t>
            </a:r>
            <a:r>
              <a:rPr sz="2000" spc="110" dirty="0">
                <a:latin typeface="Arial"/>
                <a:cs typeface="Arial"/>
              </a:rPr>
              <a:t>organization </a:t>
            </a:r>
            <a:r>
              <a:rPr sz="2000" spc="135" dirty="0">
                <a:latin typeface="Arial"/>
                <a:cs typeface="Arial"/>
              </a:rPr>
              <a:t>or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agency.</a:t>
            </a:r>
            <a:endParaRPr sz="2000">
              <a:latin typeface="Arial"/>
              <a:cs typeface="Arial"/>
            </a:endParaRPr>
          </a:p>
          <a:p>
            <a:pPr marL="504190" marR="3813810" indent="-228600">
              <a:lnSpc>
                <a:spcPts val="2160"/>
              </a:lnSpc>
              <a:spcBef>
                <a:spcPts val="434"/>
              </a:spcBef>
              <a:buClr>
                <a:srgbClr val="DA1F28"/>
              </a:buClr>
              <a:buChar char=""/>
              <a:tabLst>
                <a:tab pos="504190" algn="l"/>
                <a:tab pos="504825" algn="l"/>
              </a:tabLst>
            </a:pPr>
            <a:r>
              <a:rPr sz="2000" spc="105" dirty="0">
                <a:latin typeface="Arial"/>
                <a:cs typeface="Arial"/>
              </a:rPr>
              <a:t>Another </a:t>
            </a:r>
            <a:r>
              <a:rPr sz="2000" spc="70" dirty="0">
                <a:latin typeface="Arial"/>
                <a:cs typeface="Arial"/>
              </a:rPr>
              <a:t>business </a:t>
            </a:r>
            <a:r>
              <a:rPr sz="2000" spc="135" dirty="0">
                <a:latin typeface="Arial"/>
                <a:cs typeface="Arial"/>
              </a:rPr>
              <a:t>or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another  </a:t>
            </a:r>
            <a:r>
              <a:rPr sz="2000" spc="130" dirty="0">
                <a:latin typeface="Arial"/>
                <a:cs typeface="Arial"/>
              </a:rPr>
              <a:t>information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  <a:p>
            <a:pPr marL="504190" indent="-229235">
              <a:lnSpc>
                <a:spcPts val="2385"/>
              </a:lnSpc>
              <a:spcBef>
                <a:spcPts val="125"/>
              </a:spcBef>
              <a:buClr>
                <a:srgbClr val="DA1F28"/>
              </a:buClr>
              <a:buChar char=""/>
              <a:tabLst>
                <a:tab pos="504190" algn="l"/>
                <a:tab pos="504825" algn="l"/>
              </a:tabLst>
            </a:pPr>
            <a:r>
              <a:rPr sz="2000" spc="45" dirty="0">
                <a:latin typeface="Arial"/>
                <a:cs typeface="Arial"/>
              </a:rPr>
              <a:t>One </a:t>
            </a:r>
            <a:r>
              <a:rPr sz="2000" spc="150" dirty="0">
                <a:latin typeface="Arial"/>
                <a:cs typeface="Arial"/>
              </a:rPr>
              <a:t>of </a:t>
            </a:r>
            <a:r>
              <a:rPr sz="2000" spc="80" dirty="0">
                <a:latin typeface="Arial"/>
                <a:cs typeface="Arial"/>
              </a:rPr>
              <a:t>system’s </a:t>
            </a:r>
            <a:r>
              <a:rPr sz="2000" spc="120" dirty="0">
                <a:latin typeface="Arial"/>
                <a:cs typeface="Arial"/>
              </a:rPr>
              <a:t>end-users </a:t>
            </a:r>
            <a:r>
              <a:rPr sz="2000" spc="135" dirty="0">
                <a:latin typeface="Arial"/>
                <a:cs typeface="Arial"/>
              </a:rPr>
              <a:t>or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managers</a:t>
            </a:r>
            <a:endParaRPr sz="2000">
              <a:latin typeface="Arial"/>
              <a:cs typeface="Arial"/>
            </a:endParaRPr>
          </a:p>
          <a:p>
            <a:pPr marL="266700" indent="-228600">
              <a:lnSpc>
                <a:spcPts val="2865"/>
              </a:lnSpc>
              <a:buClr>
                <a:srgbClr val="2DA2BF"/>
              </a:buClr>
              <a:buFont typeface="Verdana"/>
              <a:buChar char="◦"/>
              <a:tabLst>
                <a:tab pos="266700" algn="l"/>
              </a:tabLst>
            </a:pPr>
            <a:r>
              <a:rPr sz="2400" spc="85" dirty="0">
                <a:latin typeface="Arial"/>
                <a:cs typeface="Arial"/>
              </a:rPr>
              <a:t>Named </a:t>
            </a:r>
            <a:r>
              <a:rPr sz="2400" spc="160" dirty="0">
                <a:latin typeface="Arial"/>
                <a:cs typeface="Arial"/>
              </a:rPr>
              <a:t>with </a:t>
            </a:r>
            <a:r>
              <a:rPr sz="2400" spc="100" dirty="0">
                <a:latin typeface="Arial"/>
                <a:cs typeface="Arial"/>
              </a:rPr>
              <a:t>descriptive, </a:t>
            </a:r>
            <a:r>
              <a:rPr sz="2400" spc="120" dirty="0">
                <a:latin typeface="Arial"/>
                <a:cs typeface="Arial"/>
              </a:rPr>
              <a:t>singular </a:t>
            </a:r>
            <a:r>
              <a:rPr sz="2400" spc="-80" dirty="0">
                <a:latin typeface="Arial"/>
                <a:cs typeface="Arial"/>
              </a:rPr>
              <a:t>nou</a:t>
            </a:r>
            <a:r>
              <a:rPr sz="2700" spc="-120" baseline="-12345" dirty="0">
                <a:latin typeface="Liberation Sans Narrow"/>
                <a:cs typeface="Liberation Sans Narrow"/>
              </a:rPr>
              <a:t>D</a:t>
            </a:r>
            <a:r>
              <a:rPr sz="2400" spc="-80" dirty="0">
                <a:latin typeface="Arial"/>
                <a:cs typeface="Arial"/>
              </a:rPr>
              <a:t>n</a:t>
            </a:r>
            <a:r>
              <a:rPr sz="2700" spc="-120" baseline="-12345" dirty="0">
                <a:latin typeface="Liberation Sans Narrow"/>
                <a:cs typeface="Liberation Sans Narrow"/>
              </a:rPr>
              <a:t>eMarco/Yourdon</a:t>
            </a:r>
            <a:r>
              <a:rPr sz="2700" spc="22" baseline="-12345" dirty="0">
                <a:latin typeface="Liberation Sans Narrow"/>
                <a:cs typeface="Liberation Sans Narrow"/>
              </a:rPr>
              <a:t> </a:t>
            </a:r>
            <a:r>
              <a:rPr sz="2700" spc="-15" baseline="-12345" dirty="0">
                <a:latin typeface="Liberation Sans Narrow"/>
                <a:cs typeface="Liberation Sans Narrow"/>
              </a:rPr>
              <a:t>shape</a:t>
            </a:r>
            <a:endParaRPr sz="2700" baseline="-12345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6487" y="1214119"/>
            <a:ext cx="6419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45" dirty="0">
                <a:latin typeface="Arial"/>
                <a:cs typeface="Arial"/>
              </a:rPr>
              <a:t>Data </a:t>
            </a:r>
            <a:r>
              <a:rPr b="1" spc="15" dirty="0">
                <a:latin typeface="Arial"/>
                <a:cs typeface="Arial"/>
              </a:rPr>
              <a:t>store </a:t>
            </a:r>
            <a:r>
              <a:rPr spc="-160" dirty="0"/>
              <a:t>– </a:t>
            </a:r>
            <a:r>
              <a:rPr spc="140" dirty="0"/>
              <a:t>stored </a:t>
            </a:r>
            <a:r>
              <a:rPr spc="105" dirty="0"/>
              <a:t>data </a:t>
            </a:r>
            <a:r>
              <a:rPr spc="150" dirty="0"/>
              <a:t>intended</a:t>
            </a:r>
            <a:r>
              <a:rPr spc="-150" dirty="0"/>
              <a:t> </a:t>
            </a:r>
            <a:r>
              <a:rPr spc="204" dirty="0"/>
              <a:t>for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6487" y="1536288"/>
            <a:ext cx="7051675" cy="147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15"/>
              </a:lnSpc>
              <a:spcBef>
                <a:spcPts val="95"/>
              </a:spcBef>
            </a:pPr>
            <a:r>
              <a:rPr sz="2800" spc="125" dirty="0">
                <a:latin typeface="Arial"/>
                <a:cs typeface="Arial"/>
              </a:rPr>
              <a:t>later </a:t>
            </a:r>
            <a:r>
              <a:rPr sz="2800" spc="80" dirty="0">
                <a:latin typeface="Arial"/>
                <a:cs typeface="Arial"/>
              </a:rPr>
              <a:t>use. </a:t>
            </a:r>
            <a:r>
              <a:rPr sz="2800" spc="70" dirty="0">
                <a:latin typeface="Arial"/>
                <a:cs typeface="Arial"/>
              </a:rPr>
              <a:t>Synonyms </a:t>
            </a:r>
            <a:r>
              <a:rPr sz="2800" spc="60" dirty="0">
                <a:latin typeface="Arial"/>
                <a:cs typeface="Arial"/>
              </a:rPr>
              <a:t>are </a:t>
            </a:r>
            <a:r>
              <a:rPr sz="2950" i="1" spc="100" dirty="0">
                <a:latin typeface="Arial"/>
                <a:cs typeface="Arial"/>
              </a:rPr>
              <a:t>file</a:t>
            </a:r>
            <a:r>
              <a:rPr sz="2950" i="1" spc="200" dirty="0">
                <a:latin typeface="Arial"/>
                <a:cs typeface="Arial"/>
              </a:rPr>
              <a:t> </a:t>
            </a:r>
            <a:r>
              <a:rPr sz="2800" spc="120" dirty="0"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2975"/>
              </a:lnSpc>
            </a:pPr>
            <a:r>
              <a:rPr sz="2950" i="1" spc="15" dirty="0">
                <a:latin typeface="Arial"/>
                <a:cs typeface="Arial"/>
              </a:rPr>
              <a:t>database</a:t>
            </a:r>
            <a:r>
              <a:rPr sz="2800" spc="1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268605" indent="-229235">
              <a:lnSpc>
                <a:spcPts val="2605"/>
              </a:lnSpc>
              <a:buClr>
                <a:srgbClr val="2DA2BF"/>
              </a:buClr>
              <a:buFont typeface="Verdana"/>
              <a:buChar char="◦"/>
              <a:tabLst>
                <a:tab pos="269240" algn="l"/>
              </a:tabLst>
            </a:pPr>
            <a:r>
              <a:rPr sz="2400" spc="90" dirty="0">
                <a:latin typeface="Arial"/>
                <a:cs typeface="Arial"/>
              </a:rPr>
              <a:t>Frequently </a:t>
            </a:r>
            <a:r>
              <a:rPr sz="2400" spc="135" dirty="0">
                <a:latin typeface="Arial"/>
                <a:cs typeface="Arial"/>
              </a:rPr>
              <a:t>implemented </a:t>
            </a:r>
            <a:r>
              <a:rPr sz="2400" dirty="0">
                <a:latin typeface="Arial"/>
                <a:cs typeface="Arial"/>
              </a:rPr>
              <a:t>as </a:t>
            </a:r>
            <a:r>
              <a:rPr sz="2400" spc="-10" dirty="0">
                <a:latin typeface="Arial"/>
                <a:cs typeface="Arial"/>
              </a:rPr>
              <a:t>a </a:t>
            </a:r>
            <a:r>
              <a:rPr sz="2400" spc="135" dirty="0">
                <a:latin typeface="Arial"/>
                <a:cs typeface="Arial"/>
              </a:rPr>
              <a:t>file </a:t>
            </a:r>
            <a:r>
              <a:rPr sz="2400" spc="160" dirty="0">
                <a:latin typeface="Arial"/>
                <a:cs typeface="Arial"/>
              </a:rPr>
              <a:t>or</a:t>
            </a:r>
            <a:r>
              <a:rPr sz="2400" spc="210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database.</a:t>
            </a:r>
            <a:endParaRPr sz="2400">
              <a:latin typeface="Arial"/>
              <a:cs typeface="Arial"/>
            </a:endParaRPr>
          </a:p>
          <a:p>
            <a:pPr marL="268605" indent="-229235">
              <a:lnSpc>
                <a:spcPts val="2740"/>
              </a:lnSpc>
              <a:buClr>
                <a:srgbClr val="2DA2BF"/>
              </a:buClr>
              <a:buFont typeface="Verdana"/>
              <a:buChar char="◦"/>
              <a:tabLst>
                <a:tab pos="269240" algn="l"/>
              </a:tabLst>
            </a:pPr>
            <a:r>
              <a:rPr sz="2400" spc="55" dirty="0">
                <a:latin typeface="Arial"/>
                <a:cs typeface="Arial"/>
              </a:rPr>
              <a:t>A </a:t>
            </a:r>
            <a:r>
              <a:rPr sz="2400" spc="90" dirty="0">
                <a:latin typeface="Arial"/>
                <a:cs typeface="Arial"/>
              </a:rPr>
              <a:t>data </a:t>
            </a:r>
            <a:r>
              <a:rPr sz="2400" spc="114" dirty="0">
                <a:latin typeface="Arial"/>
                <a:cs typeface="Arial"/>
              </a:rPr>
              <a:t>store </a:t>
            </a:r>
            <a:r>
              <a:rPr sz="2400" spc="90" dirty="0">
                <a:latin typeface="Arial"/>
                <a:cs typeface="Arial"/>
              </a:rPr>
              <a:t>is </a:t>
            </a:r>
            <a:r>
              <a:rPr sz="2400" spc="95" dirty="0">
                <a:latin typeface="Arial"/>
                <a:cs typeface="Arial"/>
              </a:rPr>
              <a:t>“data </a:t>
            </a:r>
            <a:r>
              <a:rPr sz="2400" spc="105" dirty="0">
                <a:latin typeface="Arial"/>
                <a:cs typeface="Arial"/>
              </a:rPr>
              <a:t>at rest” </a:t>
            </a:r>
            <a:r>
              <a:rPr sz="2400" spc="110" dirty="0">
                <a:latin typeface="Arial"/>
                <a:cs typeface="Arial"/>
              </a:rPr>
              <a:t>compared </a:t>
            </a:r>
            <a:r>
              <a:rPr sz="2400" spc="185" dirty="0">
                <a:latin typeface="Arial"/>
                <a:cs typeface="Arial"/>
              </a:rPr>
              <a:t>to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3919" y="2914903"/>
            <a:ext cx="5532755" cy="190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ts val="2740"/>
              </a:lnSpc>
              <a:spcBef>
                <a:spcPts val="100"/>
              </a:spcBef>
            </a:pPr>
            <a:r>
              <a:rPr sz="2400" spc="90" dirty="0">
                <a:latin typeface="Arial"/>
                <a:cs typeface="Arial"/>
              </a:rPr>
              <a:t>data </a:t>
            </a:r>
            <a:r>
              <a:rPr sz="2400" spc="155" dirty="0">
                <a:latin typeface="Arial"/>
                <a:cs typeface="Arial"/>
              </a:rPr>
              <a:t>flow </a:t>
            </a:r>
            <a:r>
              <a:rPr sz="2400" spc="145" dirty="0">
                <a:latin typeface="Arial"/>
                <a:cs typeface="Arial"/>
              </a:rPr>
              <a:t>that </a:t>
            </a:r>
            <a:r>
              <a:rPr sz="2400" spc="90" dirty="0">
                <a:latin typeface="Arial"/>
                <a:cs typeface="Arial"/>
              </a:rPr>
              <a:t>is </a:t>
            </a:r>
            <a:r>
              <a:rPr sz="2400" spc="95" dirty="0">
                <a:latin typeface="Arial"/>
                <a:cs typeface="Arial"/>
              </a:rPr>
              <a:t>“data </a:t>
            </a:r>
            <a:r>
              <a:rPr sz="2400" spc="155" dirty="0">
                <a:latin typeface="Arial"/>
                <a:cs typeface="Arial"/>
              </a:rPr>
              <a:t>in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motion.”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ts val="2720"/>
              </a:lnSpc>
              <a:buClr>
                <a:srgbClr val="2DA2BF"/>
              </a:buClr>
              <a:buFont typeface="Verdana"/>
              <a:buChar char="◦"/>
              <a:tabLst>
                <a:tab pos="241300" algn="l"/>
              </a:tabLst>
            </a:pPr>
            <a:r>
              <a:rPr sz="2400" spc="140" dirty="0">
                <a:latin typeface="Arial"/>
                <a:cs typeface="Arial"/>
              </a:rPr>
              <a:t>Almost </a:t>
            </a:r>
            <a:r>
              <a:rPr sz="2400" spc="50" dirty="0">
                <a:latin typeface="Arial"/>
                <a:cs typeface="Arial"/>
              </a:rPr>
              <a:t>always </a:t>
            </a:r>
            <a:r>
              <a:rPr sz="2400" spc="95" dirty="0">
                <a:latin typeface="Arial"/>
                <a:cs typeface="Arial"/>
              </a:rPr>
              <a:t>one </a:t>
            </a:r>
            <a:r>
              <a:rPr sz="2400" spc="175" dirty="0">
                <a:latin typeface="Arial"/>
                <a:cs typeface="Arial"/>
              </a:rPr>
              <a:t>of </a:t>
            </a:r>
            <a:r>
              <a:rPr sz="2400" spc="125" dirty="0">
                <a:latin typeface="Arial"/>
                <a:cs typeface="Arial"/>
              </a:rPr>
              <a:t>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145" dirty="0">
                <a:latin typeface="Arial"/>
                <a:cs typeface="Arial"/>
              </a:rPr>
              <a:t>following:</a:t>
            </a:r>
            <a:endParaRPr sz="2400">
              <a:latin typeface="Arial"/>
              <a:cs typeface="Arial"/>
            </a:endParaRPr>
          </a:p>
          <a:p>
            <a:pPr marL="478790" lvl="1" indent="-229235">
              <a:lnSpc>
                <a:spcPts val="2335"/>
              </a:lnSpc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2000" spc="30" dirty="0">
                <a:latin typeface="Arial"/>
                <a:cs typeface="Arial"/>
              </a:rPr>
              <a:t>Persons </a:t>
            </a:r>
            <a:r>
              <a:rPr sz="2000" spc="85" dirty="0">
                <a:latin typeface="Arial"/>
                <a:cs typeface="Arial"/>
              </a:rPr>
              <a:t>(or </a:t>
            </a:r>
            <a:r>
              <a:rPr sz="2000" spc="114" dirty="0">
                <a:latin typeface="Arial"/>
                <a:cs typeface="Arial"/>
              </a:rPr>
              <a:t>groups </a:t>
            </a:r>
            <a:r>
              <a:rPr sz="2000" spc="150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persons)</a:t>
            </a:r>
            <a:endParaRPr sz="2000">
              <a:latin typeface="Arial"/>
              <a:cs typeface="Arial"/>
            </a:endParaRPr>
          </a:p>
          <a:p>
            <a:pPr marL="478790" lvl="1" indent="-229235">
              <a:lnSpc>
                <a:spcPts val="2325"/>
              </a:lnSpc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2000" spc="-10" dirty="0">
                <a:latin typeface="Arial"/>
                <a:cs typeface="Arial"/>
              </a:rPr>
              <a:t>Places</a:t>
            </a:r>
            <a:endParaRPr sz="2000">
              <a:latin typeface="Arial"/>
              <a:cs typeface="Arial"/>
            </a:endParaRPr>
          </a:p>
          <a:p>
            <a:pPr marL="478790" lvl="1" indent="-229235">
              <a:lnSpc>
                <a:spcPts val="2325"/>
              </a:lnSpc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2000" spc="75" dirty="0">
                <a:latin typeface="Arial"/>
                <a:cs typeface="Arial"/>
              </a:rPr>
              <a:t>Objects</a:t>
            </a:r>
            <a:endParaRPr sz="2000">
              <a:latin typeface="Arial"/>
              <a:cs typeface="Arial"/>
            </a:endParaRPr>
          </a:p>
          <a:p>
            <a:pPr marL="478790" lvl="1" indent="-229235">
              <a:lnSpc>
                <a:spcPts val="2360"/>
              </a:lnSpc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2000" spc="20" dirty="0">
                <a:latin typeface="Arial"/>
                <a:cs typeface="Arial"/>
              </a:rPr>
              <a:t>Events </a:t>
            </a:r>
            <a:r>
              <a:rPr sz="2000" spc="90" dirty="0">
                <a:latin typeface="Arial"/>
                <a:cs typeface="Arial"/>
              </a:rPr>
              <a:t>(about </a:t>
            </a:r>
            <a:r>
              <a:rPr sz="2000" spc="100" dirty="0">
                <a:latin typeface="Arial"/>
                <a:cs typeface="Arial"/>
              </a:rPr>
              <a:t>which </a:t>
            </a:r>
            <a:r>
              <a:rPr sz="2000" spc="75" dirty="0">
                <a:latin typeface="Arial"/>
                <a:cs typeface="Arial"/>
              </a:rPr>
              <a:t>data is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captured)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3919" y="4783647"/>
            <a:ext cx="5613400" cy="950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90">
              <a:lnSpc>
                <a:spcPts val="2245"/>
              </a:lnSpc>
              <a:spcBef>
                <a:spcPts val="100"/>
              </a:spcBef>
              <a:tabLst>
                <a:tab pos="478790" algn="l"/>
              </a:tabLst>
            </a:pPr>
            <a:r>
              <a:rPr sz="2000" spc="-1035" dirty="0">
                <a:solidFill>
                  <a:srgbClr val="DA1F28"/>
                </a:solidFill>
                <a:latin typeface="Arial"/>
                <a:cs typeface="Arial"/>
              </a:rPr>
              <a:t>	</a:t>
            </a:r>
            <a:r>
              <a:rPr sz="2000" spc="70" dirty="0">
                <a:latin typeface="Arial"/>
                <a:cs typeface="Arial"/>
              </a:rPr>
              <a:t>Concepts </a:t>
            </a:r>
            <a:r>
              <a:rPr sz="2000" spc="90" dirty="0">
                <a:latin typeface="Arial"/>
                <a:cs typeface="Arial"/>
              </a:rPr>
              <a:t>(about </a:t>
            </a:r>
            <a:r>
              <a:rPr sz="2000" spc="100" dirty="0">
                <a:latin typeface="Arial"/>
                <a:cs typeface="Arial"/>
              </a:rPr>
              <a:t>which </a:t>
            </a:r>
            <a:r>
              <a:rPr sz="2000" spc="75" dirty="0">
                <a:latin typeface="Arial"/>
                <a:cs typeface="Arial"/>
              </a:rPr>
              <a:t>data is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120" dirty="0">
                <a:latin typeface="Arial"/>
                <a:cs typeface="Arial"/>
              </a:rPr>
              <a:t>important)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ts val="2300"/>
              </a:lnSpc>
              <a:spcBef>
                <a:spcPts val="409"/>
              </a:spcBef>
              <a:buClr>
                <a:srgbClr val="2DA2BF"/>
              </a:buClr>
              <a:buFont typeface="Verdana"/>
              <a:buChar char="◦"/>
              <a:tabLst>
                <a:tab pos="241300" algn="l"/>
              </a:tabLst>
            </a:pPr>
            <a:r>
              <a:rPr sz="2400" spc="65" dirty="0">
                <a:latin typeface="Arial"/>
                <a:cs typeface="Arial"/>
              </a:rPr>
              <a:t>Data </a:t>
            </a:r>
            <a:r>
              <a:rPr sz="2400" spc="95" dirty="0">
                <a:latin typeface="Arial"/>
                <a:cs typeface="Arial"/>
              </a:rPr>
              <a:t>stores </a:t>
            </a:r>
            <a:r>
              <a:rPr sz="2400" spc="114" dirty="0">
                <a:latin typeface="Arial"/>
                <a:cs typeface="Arial"/>
              </a:rPr>
              <a:t>depicted </a:t>
            </a:r>
            <a:r>
              <a:rPr sz="2400" spc="145" dirty="0">
                <a:latin typeface="Arial"/>
                <a:cs typeface="Arial"/>
              </a:rPr>
              <a:t>on </a:t>
            </a:r>
            <a:r>
              <a:rPr sz="2400" spc="-10" dirty="0">
                <a:latin typeface="Arial"/>
                <a:cs typeface="Arial"/>
              </a:rPr>
              <a:t>a </a:t>
            </a:r>
            <a:r>
              <a:rPr sz="2400" spc="-20" dirty="0">
                <a:latin typeface="Arial"/>
                <a:cs typeface="Arial"/>
              </a:rPr>
              <a:t>DFD </a:t>
            </a:r>
            <a:r>
              <a:rPr sz="2400" spc="114" dirty="0">
                <a:latin typeface="Arial"/>
                <a:cs typeface="Arial"/>
              </a:rPr>
              <a:t>store  </a:t>
            </a:r>
            <a:r>
              <a:rPr sz="2400" spc="100" dirty="0">
                <a:latin typeface="Arial"/>
                <a:cs typeface="Arial"/>
              </a:rPr>
              <a:t>all </a:t>
            </a:r>
            <a:r>
              <a:rPr sz="2400" spc="80" dirty="0">
                <a:latin typeface="Arial"/>
                <a:cs typeface="Arial"/>
              </a:rPr>
              <a:t>instances </a:t>
            </a:r>
            <a:r>
              <a:rPr sz="2400" spc="175" dirty="0">
                <a:latin typeface="Arial"/>
                <a:cs typeface="Arial"/>
              </a:rPr>
              <a:t>of </a:t>
            </a:r>
            <a:r>
              <a:rPr sz="2400" spc="90" dirty="0">
                <a:latin typeface="Arial"/>
                <a:cs typeface="Arial"/>
              </a:rPr>
              <a:t>data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entities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3919" y="5635244"/>
            <a:ext cx="3816985" cy="72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ts val="2740"/>
              </a:lnSpc>
              <a:spcBef>
                <a:spcPts val="100"/>
              </a:spcBef>
            </a:pPr>
            <a:r>
              <a:rPr sz="2400" spc="100" dirty="0">
                <a:latin typeface="Arial"/>
                <a:cs typeface="Arial"/>
              </a:rPr>
              <a:t>(depicted </a:t>
            </a:r>
            <a:r>
              <a:rPr sz="2400" spc="145" dirty="0">
                <a:latin typeface="Arial"/>
                <a:cs typeface="Arial"/>
              </a:rPr>
              <a:t>on </a:t>
            </a:r>
            <a:r>
              <a:rPr sz="2400" spc="65" dirty="0">
                <a:latin typeface="Arial"/>
                <a:cs typeface="Arial"/>
              </a:rPr>
              <a:t>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ERD)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ts val="2740"/>
              </a:lnSpc>
              <a:buClr>
                <a:srgbClr val="2DA2BF"/>
              </a:buClr>
              <a:buFont typeface="Verdana"/>
              <a:buChar char="◦"/>
              <a:tabLst>
                <a:tab pos="241300" algn="l"/>
              </a:tabLst>
            </a:pPr>
            <a:r>
              <a:rPr sz="2400" spc="85" dirty="0">
                <a:latin typeface="Arial"/>
                <a:cs typeface="Arial"/>
              </a:rPr>
              <a:t>Named </a:t>
            </a:r>
            <a:r>
              <a:rPr sz="2400" spc="160" dirty="0">
                <a:latin typeface="Arial"/>
                <a:cs typeface="Arial"/>
              </a:rPr>
              <a:t>with </a:t>
            </a:r>
            <a:r>
              <a:rPr sz="2400" spc="135" dirty="0">
                <a:latin typeface="Arial"/>
                <a:cs typeface="Arial"/>
              </a:rPr>
              <a:t>plural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145" dirty="0">
                <a:latin typeface="Arial"/>
                <a:cs typeface="Arial"/>
              </a:rPr>
              <a:t>noun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740" y="367284"/>
            <a:ext cx="3581400" cy="841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6242" y="3612641"/>
            <a:ext cx="1752587" cy="736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16254" y="5352554"/>
            <a:ext cx="1755724" cy="7492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20865" y="4371847"/>
            <a:ext cx="2059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 Narrow"/>
                <a:cs typeface="Liberation Sans Narrow"/>
              </a:rPr>
              <a:t>Gane and </a:t>
            </a:r>
            <a:r>
              <a:rPr sz="1800" spc="-5" dirty="0">
                <a:latin typeface="Liberation Sans Narrow"/>
                <a:cs typeface="Liberation Sans Narrow"/>
              </a:rPr>
              <a:t>Sarson</a:t>
            </a:r>
            <a:r>
              <a:rPr sz="1800" spc="20" dirty="0">
                <a:latin typeface="Liberation Sans Narrow"/>
                <a:cs typeface="Liberation Sans Narrow"/>
              </a:rPr>
              <a:t> </a:t>
            </a:r>
            <a:r>
              <a:rPr sz="1800" spc="-10" dirty="0">
                <a:latin typeface="Liberation Sans Narrow"/>
                <a:cs typeface="Liberation Sans Narrow"/>
              </a:rPr>
              <a:t>shape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26004" y="6571182"/>
            <a:ext cx="23431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9-</a:t>
            </a:r>
            <a:fld id="{81D60167-4931-47E6-BA6A-407CBD079E47}" type="slidenum">
              <a:rPr sz="1000" spc="-5" dirty="0"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60514" y="6124524"/>
            <a:ext cx="2091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Liberation Sans Narrow"/>
                <a:cs typeface="Liberation Sans Narrow"/>
              </a:rPr>
              <a:t>DeMarco/Yourdon</a:t>
            </a:r>
            <a:r>
              <a:rPr sz="1800" spc="-20" dirty="0">
                <a:latin typeface="Liberation Sans Narrow"/>
                <a:cs typeface="Liberation Sans Narrow"/>
              </a:rPr>
              <a:t> </a:t>
            </a:r>
            <a:r>
              <a:rPr sz="1800" spc="-10" dirty="0">
                <a:latin typeface="Liberation Sans Narrow"/>
                <a:cs typeface="Liberation Sans Narrow"/>
              </a:rPr>
              <a:t>shape</a:t>
            </a:r>
            <a:endParaRPr sz="1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323847"/>
            <a:ext cx="68345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90" dirty="0">
                <a:solidFill>
                  <a:srgbClr val="FF0000"/>
                </a:solidFill>
                <a:latin typeface="Arial"/>
                <a:cs typeface="Arial"/>
              </a:rPr>
              <a:t>Process </a:t>
            </a:r>
            <a:r>
              <a:rPr sz="2700" spc="-155" dirty="0"/>
              <a:t>– </a:t>
            </a:r>
            <a:r>
              <a:rPr sz="2700" spc="175" dirty="0"/>
              <a:t>work </a:t>
            </a:r>
            <a:r>
              <a:rPr sz="2700" spc="160" dirty="0"/>
              <a:t>performed </a:t>
            </a:r>
            <a:r>
              <a:rPr sz="2700" spc="125" dirty="0"/>
              <a:t>by </a:t>
            </a:r>
            <a:r>
              <a:rPr sz="2700" spc="-15" dirty="0"/>
              <a:t>a </a:t>
            </a:r>
            <a:r>
              <a:rPr sz="2700" spc="105" dirty="0"/>
              <a:t>system</a:t>
            </a:r>
            <a:r>
              <a:rPr sz="2700" spc="-195" dirty="0"/>
              <a:t> </a:t>
            </a:r>
            <a:r>
              <a:rPr sz="2700" spc="170" dirty="0"/>
              <a:t>in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2911" y="1694179"/>
            <a:ext cx="78574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95" dirty="0">
                <a:latin typeface="Arial"/>
                <a:cs typeface="Arial"/>
              </a:rPr>
              <a:t>response </a:t>
            </a:r>
            <a:r>
              <a:rPr sz="2700" spc="204" dirty="0">
                <a:latin typeface="Arial"/>
                <a:cs typeface="Arial"/>
              </a:rPr>
              <a:t>to </a:t>
            </a:r>
            <a:r>
              <a:rPr sz="2700" spc="165" dirty="0">
                <a:latin typeface="Arial"/>
                <a:cs typeface="Arial"/>
              </a:rPr>
              <a:t>incoming </a:t>
            </a:r>
            <a:r>
              <a:rPr sz="2700" spc="105" dirty="0">
                <a:latin typeface="Arial"/>
                <a:cs typeface="Arial"/>
              </a:rPr>
              <a:t>data </a:t>
            </a:r>
            <a:r>
              <a:rPr sz="2700" spc="140" dirty="0">
                <a:latin typeface="Arial"/>
                <a:cs typeface="Arial"/>
              </a:rPr>
              <a:t>flows </a:t>
            </a:r>
            <a:r>
              <a:rPr sz="2700" spc="175" dirty="0">
                <a:latin typeface="Arial"/>
                <a:cs typeface="Arial"/>
              </a:rPr>
              <a:t>or</a:t>
            </a:r>
            <a:r>
              <a:rPr sz="2700" spc="-190" dirty="0">
                <a:latin typeface="Arial"/>
                <a:cs typeface="Arial"/>
              </a:rPr>
              <a:t> </a:t>
            </a:r>
            <a:r>
              <a:rPr sz="2700" spc="145" dirty="0">
                <a:latin typeface="Arial"/>
                <a:cs typeface="Arial"/>
              </a:rPr>
              <a:t>conditions.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2911" y="2056593"/>
            <a:ext cx="6096000" cy="2185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60" dirty="0">
                <a:latin typeface="Arial"/>
                <a:cs typeface="Arial"/>
              </a:rPr>
              <a:t>A </a:t>
            </a:r>
            <a:r>
              <a:rPr sz="2700" spc="130" dirty="0">
                <a:latin typeface="Arial"/>
                <a:cs typeface="Arial"/>
              </a:rPr>
              <a:t>synonym </a:t>
            </a:r>
            <a:r>
              <a:rPr sz="2700" spc="100" dirty="0">
                <a:latin typeface="Arial"/>
                <a:cs typeface="Arial"/>
              </a:rPr>
              <a:t>is</a:t>
            </a:r>
            <a:r>
              <a:rPr sz="2700" spc="75" dirty="0">
                <a:latin typeface="Arial"/>
                <a:cs typeface="Arial"/>
              </a:rPr>
              <a:t> </a:t>
            </a:r>
            <a:r>
              <a:rPr sz="2850" i="1" spc="95" dirty="0">
                <a:latin typeface="Arial"/>
                <a:cs typeface="Arial"/>
              </a:rPr>
              <a:t>transform</a:t>
            </a:r>
            <a:r>
              <a:rPr sz="2700" spc="95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  <a:p>
            <a:pPr marL="634365" marR="433070" indent="-228600">
              <a:lnSpc>
                <a:spcPts val="2590"/>
              </a:lnSpc>
              <a:spcBef>
                <a:spcPts val="370"/>
              </a:spcBef>
              <a:buClr>
                <a:srgbClr val="2DA2BF"/>
              </a:buClr>
              <a:buFont typeface="Verdana"/>
              <a:buChar char="◦"/>
              <a:tabLst>
                <a:tab pos="635000" algn="l"/>
              </a:tabLst>
            </a:pPr>
            <a:r>
              <a:rPr sz="2400" spc="125" dirty="0">
                <a:latin typeface="Arial"/>
                <a:cs typeface="Arial"/>
              </a:rPr>
              <a:t>All </a:t>
            </a:r>
            <a:r>
              <a:rPr sz="2400" spc="160" dirty="0">
                <a:latin typeface="Arial"/>
                <a:cs typeface="Arial"/>
              </a:rPr>
              <a:t>information </a:t>
            </a:r>
            <a:r>
              <a:rPr sz="2400" spc="80" dirty="0">
                <a:latin typeface="Arial"/>
                <a:cs typeface="Arial"/>
              </a:rPr>
              <a:t>systems </a:t>
            </a:r>
            <a:r>
              <a:rPr sz="2400" spc="114" dirty="0">
                <a:latin typeface="Arial"/>
                <a:cs typeface="Arial"/>
              </a:rPr>
              <a:t>include  </a:t>
            </a:r>
            <a:r>
              <a:rPr sz="2400" spc="60" dirty="0">
                <a:latin typeface="Arial"/>
                <a:cs typeface="Arial"/>
              </a:rPr>
              <a:t>processes </a:t>
            </a:r>
            <a:r>
              <a:rPr sz="2400" spc="585" dirty="0">
                <a:latin typeface="Arial"/>
                <a:cs typeface="Arial"/>
              </a:rPr>
              <a:t>- </a:t>
            </a:r>
            <a:r>
              <a:rPr sz="2400" spc="95" dirty="0">
                <a:latin typeface="Arial"/>
                <a:cs typeface="Arial"/>
              </a:rPr>
              <a:t>usually </a:t>
            </a:r>
            <a:r>
              <a:rPr sz="2400" spc="105" dirty="0">
                <a:latin typeface="Arial"/>
                <a:cs typeface="Arial"/>
              </a:rPr>
              <a:t>many </a:t>
            </a:r>
            <a:r>
              <a:rPr sz="2400" spc="175" dirty="0">
                <a:latin typeface="Arial"/>
                <a:cs typeface="Arial"/>
              </a:rPr>
              <a:t>of</a:t>
            </a:r>
            <a:r>
              <a:rPr sz="2400" spc="-409" dirty="0">
                <a:latin typeface="Arial"/>
                <a:cs typeface="Arial"/>
              </a:rPr>
              <a:t> </a:t>
            </a:r>
            <a:r>
              <a:rPr sz="2400" spc="150" dirty="0">
                <a:latin typeface="Arial"/>
                <a:cs typeface="Arial"/>
              </a:rPr>
              <a:t>them</a:t>
            </a:r>
            <a:endParaRPr sz="2400">
              <a:latin typeface="Arial"/>
              <a:cs typeface="Arial"/>
            </a:endParaRPr>
          </a:p>
          <a:p>
            <a:pPr marL="634365" marR="5080" indent="-228600">
              <a:lnSpc>
                <a:spcPts val="2590"/>
              </a:lnSpc>
              <a:spcBef>
                <a:spcPts val="305"/>
              </a:spcBef>
              <a:buClr>
                <a:srgbClr val="2DA2BF"/>
              </a:buClr>
              <a:buFont typeface="Verdana"/>
              <a:buChar char="◦"/>
              <a:tabLst>
                <a:tab pos="635000" algn="l"/>
              </a:tabLst>
            </a:pPr>
            <a:r>
              <a:rPr sz="2400" spc="10" dirty="0">
                <a:latin typeface="Arial"/>
                <a:cs typeface="Arial"/>
              </a:rPr>
              <a:t>Processes </a:t>
            </a:r>
            <a:r>
              <a:rPr sz="2400" spc="114" dirty="0">
                <a:latin typeface="Arial"/>
                <a:cs typeface="Arial"/>
              </a:rPr>
              <a:t>respond </a:t>
            </a:r>
            <a:r>
              <a:rPr sz="2400" spc="185" dirty="0">
                <a:latin typeface="Arial"/>
                <a:cs typeface="Arial"/>
              </a:rPr>
              <a:t>to </a:t>
            </a:r>
            <a:r>
              <a:rPr sz="2400" spc="85" dirty="0">
                <a:latin typeface="Arial"/>
                <a:cs typeface="Arial"/>
              </a:rPr>
              <a:t>business  </a:t>
            </a:r>
            <a:r>
              <a:rPr sz="2400" spc="70" dirty="0">
                <a:latin typeface="Arial"/>
                <a:cs typeface="Arial"/>
              </a:rPr>
              <a:t>events </a:t>
            </a:r>
            <a:r>
              <a:rPr sz="2400" spc="100" dirty="0">
                <a:latin typeface="Arial"/>
                <a:cs typeface="Arial"/>
              </a:rPr>
              <a:t>and </a:t>
            </a:r>
            <a:r>
              <a:rPr sz="2400" spc="130" dirty="0">
                <a:latin typeface="Arial"/>
                <a:cs typeface="Arial"/>
              </a:rPr>
              <a:t>conditions </a:t>
            </a:r>
            <a:r>
              <a:rPr sz="2400" spc="100" dirty="0">
                <a:latin typeface="Arial"/>
                <a:cs typeface="Arial"/>
              </a:rPr>
              <a:t>and </a:t>
            </a:r>
            <a:r>
              <a:rPr sz="2400" spc="150" dirty="0">
                <a:latin typeface="Arial"/>
                <a:cs typeface="Arial"/>
              </a:rPr>
              <a:t>transform  </a:t>
            </a:r>
            <a:r>
              <a:rPr sz="2400" spc="90" dirty="0">
                <a:latin typeface="Arial"/>
                <a:cs typeface="Arial"/>
              </a:rPr>
              <a:t>data </a:t>
            </a:r>
            <a:r>
              <a:rPr sz="2400" spc="170" dirty="0">
                <a:latin typeface="Arial"/>
                <a:cs typeface="Arial"/>
              </a:rPr>
              <a:t>into </a:t>
            </a:r>
            <a:r>
              <a:rPr sz="2400" spc="114" dirty="0">
                <a:latin typeface="Arial"/>
                <a:cs typeface="Arial"/>
              </a:rPr>
              <a:t>useful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160" dirty="0">
                <a:latin typeface="Arial"/>
                <a:cs typeface="Arial"/>
              </a:rPr>
              <a:t>information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6332" y="4217923"/>
            <a:ext cx="7592059" cy="20751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lr>
                <a:srgbClr val="2DA2BF"/>
              </a:buClr>
              <a:buFont typeface="Verdana"/>
              <a:buChar char="◦"/>
              <a:tabLst>
                <a:tab pos="241300" algn="l"/>
              </a:tabLst>
            </a:pPr>
            <a:r>
              <a:rPr sz="2400" spc="125" dirty="0">
                <a:latin typeface="Arial"/>
                <a:cs typeface="Arial"/>
              </a:rPr>
              <a:t>Modeling </a:t>
            </a:r>
            <a:r>
              <a:rPr sz="2400" spc="60" dirty="0">
                <a:latin typeface="Arial"/>
                <a:cs typeface="Arial"/>
              </a:rPr>
              <a:t>processes </a:t>
            </a:r>
            <a:r>
              <a:rPr sz="2400" spc="100" dirty="0">
                <a:latin typeface="Arial"/>
                <a:cs typeface="Arial"/>
              </a:rPr>
              <a:t>helps </a:t>
            </a:r>
            <a:r>
              <a:rPr sz="2400" spc="85" dirty="0">
                <a:latin typeface="Arial"/>
                <a:cs typeface="Arial"/>
              </a:rPr>
              <a:t>us </a:t>
            </a:r>
            <a:r>
              <a:rPr sz="2400" spc="185" dirty="0">
                <a:latin typeface="Arial"/>
                <a:cs typeface="Arial"/>
              </a:rPr>
              <a:t>to </a:t>
            </a:r>
            <a:r>
              <a:rPr sz="2400" spc="120" dirty="0">
                <a:latin typeface="Arial"/>
                <a:cs typeface="Arial"/>
              </a:rPr>
              <a:t>understand </a:t>
            </a:r>
            <a:r>
              <a:rPr sz="2400" spc="125" dirty="0">
                <a:latin typeface="Arial"/>
                <a:cs typeface="Arial"/>
              </a:rPr>
              <a:t>the  </a:t>
            </a:r>
            <a:r>
              <a:rPr sz="2400" spc="114" dirty="0">
                <a:latin typeface="Arial"/>
                <a:cs typeface="Arial"/>
              </a:rPr>
              <a:t>interactions </a:t>
            </a:r>
            <a:r>
              <a:rPr sz="2400" spc="160" dirty="0">
                <a:latin typeface="Arial"/>
                <a:cs typeface="Arial"/>
              </a:rPr>
              <a:t>with </a:t>
            </a:r>
            <a:r>
              <a:rPr sz="2400" spc="125" dirty="0">
                <a:latin typeface="Arial"/>
                <a:cs typeface="Arial"/>
              </a:rPr>
              <a:t>the </a:t>
            </a:r>
            <a:r>
              <a:rPr sz="2400" spc="80" dirty="0">
                <a:latin typeface="Arial"/>
                <a:cs typeface="Arial"/>
              </a:rPr>
              <a:t>system's </a:t>
            </a:r>
            <a:r>
              <a:rPr sz="2400" spc="125" dirty="0">
                <a:latin typeface="Arial"/>
                <a:cs typeface="Arial"/>
              </a:rPr>
              <a:t>environment, </a:t>
            </a:r>
            <a:r>
              <a:rPr sz="2400" spc="135" dirty="0">
                <a:latin typeface="Arial"/>
                <a:cs typeface="Arial"/>
              </a:rPr>
              <a:t>other  </a:t>
            </a:r>
            <a:r>
              <a:rPr sz="2400" spc="80" dirty="0">
                <a:latin typeface="Arial"/>
                <a:cs typeface="Arial"/>
              </a:rPr>
              <a:t>systems, </a:t>
            </a:r>
            <a:r>
              <a:rPr sz="2400" spc="100" dirty="0">
                <a:latin typeface="Arial"/>
                <a:cs typeface="Arial"/>
              </a:rPr>
              <a:t>and </a:t>
            </a:r>
            <a:r>
              <a:rPr sz="2400" spc="135" dirty="0">
                <a:latin typeface="Arial"/>
                <a:cs typeface="Arial"/>
              </a:rPr>
              <a:t>other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processes.</a:t>
            </a:r>
            <a:endParaRPr sz="2400">
              <a:latin typeface="Arial"/>
              <a:cs typeface="Arial"/>
            </a:endParaRPr>
          </a:p>
          <a:p>
            <a:pPr marL="241300" marR="708025" indent="-228600">
              <a:lnSpc>
                <a:spcPts val="2590"/>
              </a:lnSpc>
              <a:spcBef>
                <a:spcPts val="309"/>
              </a:spcBef>
              <a:buClr>
                <a:srgbClr val="2DA2BF"/>
              </a:buClr>
              <a:buFont typeface="Verdana"/>
              <a:buChar char="◦"/>
              <a:tabLst>
                <a:tab pos="241300" algn="l"/>
              </a:tabLst>
            </a:pPr>
            <a:r>
              <a:rPr sz="2400" spc="85" dirty="0">
                <a:latin typeface="Arial"/>
                <a:cs typeface="Arial"/>
              </a:rPr>
              <a:t>Named </a:t>
            </a:r>
            <a:r>
              <a:rPr sz="2400" spc="160" dirty="0">
                <a:latin typeface="Arial"/>
                <a:cs typeface="Arial"/>
              </a:rPr>
              <a:t>with </a:t>
            </a:r>
            <a:r>
              <a:rPr sz="2400" spc="-10" dirty="0">
                <a:latin typeface="Arial"/>
                <a:cs typeface="Arial"/>
              </a:rPr>
              <a:t>a </a:t>
            </a:r>
            <a:r>
              <a:rPr sz="2400" spc="145" dirty="0">
                <a:latin typeface="Arial"/>
                <a:cs typeface="Arial"/>
              </a:rPr>
              <a:t>strong </a:t>
            </a:r>
            <a:r>
              <a:rPr sz="2400" spc="110" dirty="0">
                <a:latin typeface="Arial"/>
                <a:cs typeface="Arial"/>
              </a:rPr>
              <a:t>action </a:t>
            </a:r>
            <a:r>
              <a:rPr sz="2400" spc="95" dirty="0">
                <a:latin typeface="Arial"/>
                <a:cs typeface="Arial"/>
              </a:rPr>
              <a:t>verb </a:t>
            </a:r>
            <a:r>
              <a:rPr sz="2400" spc="135" dirty="0">
                <a:latin typeface="Arial"/>
                <a:cs typeface="Arial"/>
              </a:rPr>
              <a:t>followed </a:t>
            </a:r>
            <a:r>
              <a:rPr sz="2400" spc="110" dirty="0">
                <a:latin typeface="Arial"/>
                <a:cs typeface="Arial"/>
              </a:rPr>
              <a:t>by  </a:t>
            </a:r>
            <a:r>
              <a:rPr sz="2400" spc="125" dirty="0">
                <a:latin typeface="Arial"/>
                <a:cs typeface="Arial"/>
              </a:rPr>
              <a:t>object </a:t>
            </a:r>
            <a:r>
              <a:rPr sz="2400" spc="55" dirty="0">
                <a:latin typeface="Arial"/>
                <a:cs typeface="Arial"/>
              </a:rPr>
              <a:t>clause </a:t>
            </a:r>
            <a:r>
              <a:rPr sz="2400" spc="120" dirty="0">
                <a:latin typeface="Arial"/>
                <a:cs typeface="Arial"/>
              </a:rPr>
              <a:t>describing </a:t>
            </a:r>
            <a:r>
              <a:rPr sz="2400" spc="114" dirty="0">
                <a:latin typeface="Arial"/>
                <a:cs typeface="Arial"/>
              </a:rPr>
              <a:t>what </a:t>
            </a:r>
            <a:r>
              <a:rPr sz="2400" spc="125" dirty="0">
                <a:latin typeface="Arial"/>
                <a:cs typeface="Arial"/>
              </a:rPr>
              <a:t>the </a:t>
            </a:r>
            <a:r>
              <a:rPr sz="2400" spc="155" dirty="0">
                <a:latin typeface="Arial"/>
                <a:cs typeface="Arial"/>
              </a:rPr>
              <a:t>work </a:t>
            </a:r>
            <a:r>
              <a:rPr sz="2400" spc="90" dirty="0">
                <a:latin typeface="Arial"/>
                <a:cs typeface="Arial"/>
              </a:rPr>
              <a:t>is  </a:t>
            </a:r>
            <a:r>
              <a:rPr sz="2400" spc="140" dirty="0">
                <a:latin typeface="Arial"/>
                <a:cs typeface="Arial"/>
              </a:rPr>
              <a:t>performed </a:t>
            </a:r>
            <a:r>
              <a:rPr sz="2400" spc="235" dirty="0">
                <a:latin typeface="Arial"/>
                <a:cs typeface="Arial"/>
              </a:rPr>
              <a:t>on/for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5740" y="367284"/>
            <a:ext cx="5114544" cy="841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60540" y="4005135"/>
            <a:ext cx="2059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 Narrow"/>
                <a:cs typeface="Liberation Sans Narrow"/>
              </a:rPr>
              <a:t>Gane and </a:t>
            </a:r>
            <a:r>
              <a:rPr sz="1800" spc="-5" dirty="0">
                <a:latin typeface="Liberation Sans Narrow"/>
                <a:cs typeface="Liberation Sans Narrow"/>
              </a:rPr>
              <a:t>Sarson</a:t>
            </a:r>
            <a:r>
              <a:rPr sz="1800" spc="20" dirty="0">
                <a:latin typeface="Liberation Sans Narrow"/>
                <a:cs typeface="Liberation Sans Narrow"/>
              </a:rPr>
              <a:t> </a:t>
            </a:r>
            <a:r>
              <a:rPr sz="1800" spc="-10" dirty="0">
                <a:latin typeface="Liberation Sans Narrow"/>
                <a:cs typeface="Liberation Sans Narrow"/>
              </a:rPr>
              <a:t>shape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46835" y="3030410"/>
            <a:ext cx="1543011" cy="1011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26004" y="6571182"/>
            <a:ext cx="23431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9-</a:t>
            </a:r>
            <a:fld id="{81D60167-4931-47E6-BA6A-407CBD079E47}" type="slidenum">
              <a:rPr sz="1000" spc="-5" dirty="0"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1098" y="1322336"/>
            <a:ext cx="6781723" cy="5219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5740" y="367284"/>
            <a:ext cx="8107680" cy="841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ct val="100000"/>
              </a:lnSpc>
            </a:pPr>
            <a:r>
              <a:rPr spc="-5" dirty="0"/>
              <a:t>9-</a:t>
            </a:r>
          </a:p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1057</Words>
  <Application>Microsoft Office PowerPoint</Application>
  <PresentationFormat>On-screen Show (4:3)</PresentationFormat>
  <Paragraphs>143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Liberation Sans Narrow</vt:lpstr>
      <vt:lpstr>Verdana</vt:lpstr>
      <vt:lpstr>Office Theme</vt:lpstr>
      <vt:lpstr>PowerPoint Presentation</vt:lpstr>
      <vt:lpstr>Model – a pictorial representation of reality. Just as a picture is worth a thousand words, most  models are pictorial representations of reality.</vt:lpstr>
      <vt:lpstr>PowerPoint Presentation</vt:lpstr>
      <vt:lpstr>Process modeling – a technique used to organize  and document a system’s processes.</vt:lpstr>
      <vt:lpstr> Processes on DFDs can operate in parallel</vt:lpstr>
      <vt:lpstr>External agent – an outside person, unit,</vt:lpstr>
      <vt:lpstr>Data store – stored data intended for</vt:lpstr>
      <vt:lpstr>Process – work performed by a system in</vt:lpstr>
      <vt:lpstr>PowerPoint Presentation</vt:lpstr>
      <vt:lpstr>Decomposition – the act of breaking a  system into sub-components. Each level of  abstraction reveals more or less detail.</vt:lpstr>
      <vt:lpstr>PowerPoint Presentation</vt:lpstr>
      <vt:lpstr>PowerPoint Presentation</vt:lpstr>
      <vt:lpstr>Data flow – data that is input to  or output from a process.</vt:lpstr>
      <vt:lpstr> Data that should travel together should be  shown as a single data flow, no matter how  many physical documents might be  included.</vt:lpstr>
      <vt:lpstr>Composite  flow</vt:lpstr>
      <vt:lpstr>PowerPoint Presentation</vt:lpstr>
      <vt:lpstr>PowerPoint Presentation</vt:lpstr>
      <vt:lpstr>Data conservation – the practice of ensuring</vt:lpstr>
      <vt:lpstr>Data attributes should be defined by data  types and domains.</vt:lpstr>
      <vt:lpstr>Diverging data flow – a data flow that splits  into multiple data flows.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MHE</dc:creator>
  <cp:lastModifiedBy>Islam, Md. Mohaiminul</cp:lastModifiedBy>
  <cp:revision>1</cp:revision>
  <dcterms:created xsi:type="dcterms:W3CDTF">2020-09-16T07:51:41Z</dcterms:created>
  <dcterms:modified xsi:type="dcterms:W3CDTF">2020-09-16T07:58:58Z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2016-11-11T00:00:00Z</vt:filetime>
  </property>
  <property fmtid="{D5CDD505-2E9C-101B-9397-08002B2CF9AE}" pid="3" name="Creator">
    <vt:lpwstr>Acrobat PDFMaker 10.0 for PowerPoint</vt:lpwstr>
  </property>
  <property fmtid="{D5CDD505-2E9C-101B-9397-08002B2CF9AE}" pid="4" name="LastSaved">
    <vt:filetime>2020-09-16T00:00:00Z</vt:filetime>
  </property>
</Properties>
</file>