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307" r:id="rId3"/>
    <p:sldId id="308" r:id="rId4"/>
    <p:sldId id="309" r:id="rId5"/>
    <p:sldId id="310" r:id="rId6"/>
    <p:sldId id="271" r:id="rId7"/>
    <p:sldId id="257" r:id="rId8"/>
    <p:sldId id="311" r:id="rId9"/>
    <p:sldId id="299" r:id="rId10"/>
    <p:sldId id="312" r:id="rId11"/>
    <p:sldId id="300" r:id="rId12"/>
    <p:sldId id="258" r:id="rId13"/>
    <p:sldId id="301" r:id="rId14"/>
    <p:sldId id="259" r:id="rId15"/>
    <p:sldId id="302" r:id="rId16"/>
    <p:sldId id="304" r:id="rId17"/>
    <p:sldId id="313" r:id="rId18"/>
    <p:sldId id="260" r:id="rId19"/>
    <p:sldId id="305" r:id="rId20"/>
    <p:sldId id="306" r:id="rId21"/>
    <p:sldId id="261" r:id="rId22"/>
    <p:sldId id="262" r:id="rId23"/>
    <p:sldId id="263" r:id="rId24"/>
    <p:sldId id="303" r:id="rId25"/>
    <p:sldId id="316" r:id="rId26"/>
    <p:sldId id="264" r:id="rId27"/>
    <p:sldId id="317" r:id="rId28"/>
    <p:sldId id="32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90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12/12/2016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5A3527D-B5ED-497B-9F08-0CC9AE1A7D4C}" type="datetime1">
              <a:rPr lang="en-US" smtClean="0"/>
              <a:pPr/>
              <a:t>12/12/2016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F53F38A7-82FF-46DC-ACE0-7146AE7DD040}" type="datetime1">
              <a:rPr lang="en-US" smtClean="0"/>
              <a:pPr/>
              <a:t>12/12/2016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BAAD95-1C04-46CA-A550-AB5CF13F07C5}" type="datetime1">
              <a:rPr lang="en-US" smtClean="0"/>
              <a:pPr/>
              <a:t>12/12/2016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867DC47D-C425-437C-ABF7-5B926F4E099B}" type="datetime1">
              <a:rPr lang="en-US" smtClean="0"/>
              <a:pPr/>
              <a:t>12/12/2016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2739AA9-006B-4311-9181-DBFA1A69EFB2}" type="datetime1">
              <a:rPr lang="en-US" smtClean="0"/>
              <a:pPr/>
              <a:t>12/12/2016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FD5AFF7-4EC7-4B14-A8A2-E062070D8358}" type="datetime1">
              <a:rPr lang="en-US" smtClean="0"/>
              <a:pPr/>
              <a:t>12/12/2016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63633DF-DC2D-4492-8D32-47808865594A}" type="datetime1">
              <a:rPr lang="en-US" smtClean="0"/>
              <a:pPr/>
              <a:t>12/12/2016</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C2C50C0-0586-43A8-82FF-A1E127134845}" type="datetime1">
              <a:rPr lang="en-US" smtClean="0"/>
              <a:pPr/>
              <a:t>12/12/2016</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DBE699C-85B6-4E43-A5A9-D7F7D2C476F8}" type="datetime1">
              <a:rPr lang="en-US" smtClean="0"/>
              <a:pPr/>
              <a:t>12/12/2016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95510FE-0EE9-4FA9-9970-426ED6B23952}" type="datetime1">
              <a:rPr lang="en-US" smtClean="0"/>
              <a:pPr/>
              <a:t>12/12/2016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FF88F556-936C-45DD-839A-889621C13582}" type="datetime1">
              <a:rPr lang="en-US" smtClean="0"/>
              <a:pPr/>
              <a:t>12/12/2016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54DCF470-2360-45C7-992C-A798B02AAD4F}" type="datetime1">
              <a:rPr lang="en-US" smtClean="0"/>
              <a:pPr/>
              <a:t>12/12/2016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
        <p:nvSpPr>
          <p:cNvPr id="4" name="Slide Number Placeholder 3"/>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r>
                        <a:rPr lang="en-US"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0D150273-F455-7D4F-8782-207C52466607}"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4" name="Content Placeholder 3" descr="23.3 PlanningProcessActDia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4254" b="-14254"/>
              <a:stretch>
                <a:fillRect/>
              </a:stretch>
            </p:blipFill>
          </mc:Choice>
          <mc:Fallback>
            <p:blipFill>
              <a:blip r:embed="rId3"/>
              <a:srcRect t="-14254" b="-14254"/>
              <a:stretch>
                <a:fillRect/>
              </a:stretch>
            </p:blipFill>
          </mc:Fallback>
        </mc:AlternateContent>
        <p:spPr/>
      </p:pic>
      <p:sp>
        <p:nvSpPr>
          <p:cNvPr id="5" name="Slide Number Placeholder 4"/>
          <p:cNvSpPr>
            <a:spLocks noGrp="1"/>
          </p:cNvSpPr>
          <p:nvPr>
            <p:ph type="sldNum" sz="quarter" idx="12"/>
          </p:nvPr>
        </p:nvSpPr>
        <p:spPr/>
        <p:txBody>
          <a:bodyPr/>
          <a:lstStyle/>
          <a:p>
            <a:fld id="{0D150273-F455-7D4F-8782-207C5246660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
        <p:nvSpPr>
          <p:cNvPr id="4" name="Slide Number Placeholder 3"/>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pic>
        <p:nvPicPr>
          <p:cNvPr id="4" name="Content Placeholder 3" descr="23.4 Schedul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93314" b="-93314"/>
              <a:stretch>
                <a:fillRect/>
              </a:stretch>
            </p:blipFill>
          </mc:Choice>
          <mc:Fallback>
            <p:blipFill>
              <a:blip r:embed="rId3"/>
              <a:srcRect t="-93314" b="-93314"/>
              <a:stretch>
                <a:fillRect/>
              </a:stretch>
            </p:blipFill>
          </mc:Fallback>
        </mc:AlternateContent>
        <p:spPr/>
      </p:pic>
      <p:sp>
        <p:nvSpPr>
          <p:cNvPr id="5" name="Slide Number Placeholder 4"/>
          <p:cNvSpPr>
            <a:spLocks noGrp="1"/>
          </p:cNvSpPr>
          <p:nvPr>
            <p:ph type="sldNum" sz="quarter" idx="12"/>
          </p:nvPr>
        </p:nvSpPr>
        <p:spPr/>
        <p:txBody>
          <a:bodyPr/>
          <a:lstStyle/>
          <a:p>
            <a:fld id="{0D150273-F455-7D4F-8782-207C52466607}"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r>
              <a:rPr lang="en-GB" dirty="0" smtClean="0"/>
              <a:t> </a:t>
            </a:r>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Bar </a:t>
            </a:r>
            <a:r>
              <a:rPr lang="en-GB" dirty="0"/>
              <a:t>charts</a:t>
            </a:r>
            <a:r>
              <a:rPr lang="en-GB" dirty="0" smtClean="0"/>
              <a:t> are the most commonly used representation for project schedules. They show the schedule as activities or resources against time.</a:t>
            </a:r>
            <a:endParaRPr lang="en-GB"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
        <p:nvSpPr>
          <p:cNvPr id="5" name="Slide Number Placeholder 4"/>
          <p:cNvSpPr>
            <a:spLocks noGrp="1"/>
          </p:cNvSpPr>
          <p:nvPr>
            <p:ph type="sldNum" sz="quarter" idx="12"/>
          </p:nvPr>
        </p:nvSpPr>
        <p:spPr/>
        <p:txBody>
          <a:bodyPr/>
          <a:lstStyle/>
          <a:p>
            <a:fld id="{0D150273-F455-7D4F-8782-207C52466607}"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
        <p:nvSpPr>
          <p:cNvPr id="4" name="Slide Number Placeholder 3"/>
          <p:cNvSpPr>
            <a:spLocks noGrp="1"/>
          </p:cNvSpPr>
          <p:nvPr>
            <p:ph type="sldNum" sz="quarter" idx="12"/>
          </p:nvPr>
        </p:nvSpPr>
        <p:spPr/>
        <p:txBody>
          <a:bodyPr/>
          <a:lstStyle/>
          <a:p>
            <a:fld id="{0D150273-F455-7D4F-8782-207C52466607}"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4" name="Content Placeholder 3" descr="23.7 Staff-alloc-cha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9573" r="-19573"/>
              <a:stretch>
                <a:fillRect/>
              </a:stretch>
            </p:blipFill>
          </mc:Choice>
          <mc:Fallback>
            <p:blipFill>
              <a:blip r:embed="rId3"/>
              <a:srcRect l="-19573" r="-19573"/>
              <a:stretch>
                <a:fillRect/>
              </a:stretch>
            </p:blipFill>
          </mc:Fallback>
        </mc:AlternateContent>
        <p:spPr/>
      </p:pic>
      <p:sp>
        <p:nvSpPr>
          <p:cNvPr id="5" name="Slide Number Placeholder 4"/>
          <p:cNvSpPr>
            <a:spLocks noGrp="1"/>
          </p:cNvSpPr>
          <p:nvPr>
            <p:ph type="sldNum" sz="quarter" idx="12"/>
          </p:nvPr>
        </p:nvSpPr>
        <p:spPr/>
        <p:txBody>
          <a:bodyPr/>
          <a:lstStyle/>
          <a:p>
            <a:fld id="{0D150273-F455-7D4F-8782-207C52466607}"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in XP</a:t>
            </a:r>
            <a:r>
              <a:rPr lang="en-GB" dirty="0" smtClean="0"/>
              <a:t> </a:t>
            </a:r>
            <a:endParaRPr lang="en-US" dirty="0"/>
          </a:p>
        </p:txBody>
      </p:sp>
      <p:pic>
        <p:nvPicPr>
          <p:cNvPr id="4" name="Content Placeholder 3" descr="23.8 PlanningGam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9985" b="-169985"/>
              <a:stretch>
                <a:fillRect/>
              </a:stretch>
            </p:blipFill>
          </mc:Choice>
          <mc:Fallback>
            <p:blipFill>
              <a:blip r:embed="rId3"/>
              <a:srcRect t="-169985" b="-169985"/>
              <a:stretch>
                <a:fillRect/>
              </a:stretch>
            </p:blipFill>
          </mc:Fallback>
        </mc:AlternateContent>
        <p:spPr/>
      </p:pic>
      <p:sp>
        <p:nvSpPr>
          <p:cNvPr id="5" name="Slide Number Placeholder 4"/>
          <p:cNvSpPr>
            <a:spLocks noGrp="1"/>
          </p:cNvSpPr>
          <p:nvPr>
            <p:ph type="sldNum" sz="quarter" idx="12"/>
          </p:nvPr>
        </p:nvSpPr>
        <p:spPr/>
        <p:txBody>
          <a:bodyPr/>
          <a:lstStyle/>
          <a:p>
            <a:fld id="{0D150273-F455-7D4F-8782-207C52466607}"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system specification in XP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US" sz="2000" dirty="0" smtClean="0"/>
              <a:t>Release planning involves selecting and refining the stories that will reflect the features to be implemented in a release of a system and the order in which the stories should be implemented.</a:t>
            </a:r>
            <a:r>
              <a:rPr lang="en-GB" sz="2000" dirty="0" smtClean="0"/>
              <a:t> </a:t>
            </a:r>
          </a:p>
          <a:p>
            <a:r>
              <a:rPr lang="en-US" sz="2000" dirty="0" smtClean="0"/>
              <a:t>Stories to be implemented in each iteration are chosen, with the number of stories reflecting the time to deliver an iteration (usually 2 or 3 weeks).</a:t>
            </a:r>
            <a:r>
              <a:rPr lang="en-GB" sz="2000" dirty="0" smtClean="0"/>
              <a:t> </a:t>
            </a:r>
            <a:endParaRPr lang="en-US" sz="2000"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The price charged for a system does not just depend on its estimated development costs; it may be adjusted depending on the market and organizational priorities. </a:t>
            </a:r>
            <a:endParaRPr lang="en-GB" sz="2000" dirty="0" smtClean="0"/>
          </a:p>
          <a:p>
            <a:r>
              <a:rPr lang="en-US" sz="2000" dirty="0" smtClean="0"/>
              <a:t>Plan-driven development is organized around a complete project plan that defines the project activities, the planned effort, the activity schedule and who is responsible for each activity.</a:t>
            </a:r>
            <a:endParaRPr lang="en-GB" sz="2000" dirty="0" smtClean="0"/>
          </a:p>
          <a:p>
            <a:r>
              <a:rPr lang="en-US" sz="2000" dirty="0" smtClean="0"/>
              <a:t>Project scheduling involves the creation of graphical representations the project plan. Bar </a:t>
            </a:r>
            <a:r>
              <a:rPr lang="en-US" sz="2000" dirty="0" smtClean="0"/>
              <a:t>charts show </a:t>
            </a:r>
            <a:r>
              <a:rPr lang="en-US" sz="2000" dirty="0" smtClean="0"/>
              <a:t>the activity duration and staffing timelines, are the most commonly used schedule representations. </a:t>
            </a:r>
          </a:p>
          <a:p>
            <a:r>
              <a:rPr lang="en-US" sz="2000" dirty="0" smtClean="0"/>
              <a:t>The XP planning game involves the whole team in project planning. The plan is developed incrementally and, if problems arise, is adjusted. Software functionality is reduced instead of delaying delivery of an increment.</a:t>
            </a:r>
            <a:endParaRPr lang="en-GB" sz="2000" dirty="0" smtClean="0"/>
          </a:p>
          <a:p>
            <a:endParaRPr lang="en-GB" sz="2000" dirty="0" smtClean="0"/>
          </a:p>
          <a:p>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0D150273-F455-7D4F-8782-207C5246660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gridCol w="543269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0D150273-F455-7D4F-8782-207C5246660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
        <p:nvSpPr>
          <p:cNvPr id="4" name="Slide Number Placeholder 3"/>
          <p:cNvSpPr>
            <a:spLocks noGrp="1"/>
          </p:cNvSpPr>
          <p:nvPr>
            <p:ph type="sldNum" sz="quarter" idx="12"/>
          </p:nvPr>
        </p:nvSpPr>
        <p:spPr/>
        <p:txBody>
          <a:bodyPr/>
          <a:lstStyle/>
          <a:p>
            <a:fld id="{0D150273-F455-7D4F-8782-207C52466607}"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878</TotalTime>
  <Words>1707</Words>
  <Application>Microsoft Office PowerPoint</Application>
  <PresentationFormat>On-screen Show (4:3)</PresentationFormat>
  <Paragraphs>197</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SE9</vt:lpstr>
      <vt:lpstr>Chapter 23 – Project planning</vt:lpstr>
      <vt:lpstr>Topics covered</vt:lpstr>
      <vt:lpstr>Project planning</vt:lpstr>
      <vt:lpstr>Planning stages</vt:lpstr>
      <vt:lpstr>Proposal planning</vt:lpstr>
      <vt:lpstr>Software pricing</vt:lpstr>
      <vt:lpstr>Factors affecting software pricing </vt:lpstr>
      <vt:lpstr>Factors affecting software pricing </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user</cp:lastModifiedBy>
  <cp:revision>9</cp:revision>
  <dcterms:created xsi:type="dcterms:W3CDTF">2010-02-15T19:53:37Z</dcterms:created>
  <dcterms:modified xsi:type="dcterms:W3CDTF">2016-12-12T03:09:08Z</dcterms:modified>
</cp:coreProperties>
</file>