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4"/>
  </p:notesMasterIdLst>
  <p:handoutMasterIdLst>
    <p:handoutMasterId r:id="rId45"/>
  </p:handoutMasterIdLst>
  <p:sldIdLst>
    <p:sldId id="256" r:id="rId2"/>
    <p:sldId id="313" r:id="rId3"/>
    <p:sldId id="287" r:id="rId4"/>
    <p:sldId id="314" r:id="rId5"/>
    <p:sldId id="288" r:id="rId6"/>
    <p:sldId id="289" r:id="rId7"/>
    <p:sldId id="315" r:id="rId8"/>
    <p:sldId id="267" r:id="rId9"/>
    <p:sldId id="257" r:id="rId10"/>
    <p:sldId id="269" r:id="rId11"/>
    <p:sldId id="281" r:id="rId12"/>
    <p:sldId id="271" r:id="rId13"/>
    <p:sldId id="282" r:id="rId14"/>
    <p:sldId id="273" r:id="rId15"/>
    <p:sldId id="283" r:id="rId16"/>
    <p:sldId id="284" r:id="rId17"/>
    <p:sldId id="276" r:id="rId18"/>
    <p:sldId id="285" r:id="rId19"/>
    <p:sldId id="286" r:id="rId20"/>
    <p:sldId id="279" r:id="rId21"/>
    <p:sldId id="262" r:id="rId22"/>
    <p:sldId id="316" r:id="rId23"/>
    <p:sldId id="326" r:id="rId24"/>
    <p:sldId id="318" r:id="rId25"/>
    <p:sldId id="319" r:id="rId26"/>
    <p:sldId id="292" r:id="rId27"/>
    <p:sldId id="263" r:id="rId28"/>
    <p:sldId id="294" r:id="rId29"/>
    <p:sldId id="299" r:id="rId30"/>
    <p:sldId id="264" r:id="rId31"/>
    <p:sldId id="296" r:id="rId32"/>
    <p:sldId id="297" r:id="rId33"/>
    <p:sldId id="298" r:id="rId34"/>
    <p:sldId id="300" r:id="rId35"/>
    <p:sldId id="320" r:id="rId36"/>
    <p:sldId id="265" r:id="rId37"/>
    <p:sldId id="321" r:id="rId38"/>
    <p:sldId id="322" r:id="rId39"/>
    <p:sldId id="291" r:id="rId40"/>
    <p:sldId id="302" r:id="rId41"/>
    <p:sldId id="266" r:id="rId42"/>
    <p:sldId id="325"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47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10/3/2020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extLst>
      <p:ext uri="{BB962C8B-B14F-4D97-AF65-F5344CB8AC3E}">
        <p14:creationId xmlns:p14="http://schemas.microsoft.com/office/powerpoint/2010/main" val="11622303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10/3/2020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extLst>
      <p:ext uri="{BB962C8B-B14F-4D97-AF65-F5344CB8AC3E}">
        <p14:creationId xmlns:p14="http://schemas.microsoft.com/office/powerpoint/2010/main" val="14412451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Same as before – best not to read this out. Talk around the issues after</a:t>
            </a:r>
            <a:r>
              <a:rPr lang="en-US" baseline="0" dirty="0"/>
              <a:t> students have had 2 minutes to read it.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36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Same as before – discuss</a:t>
            </a:r>
            <a:r>
              <a:rPr lang="en-US" baseline="0" dirty="0"/>
              <a:t> the issues around this rather than reading it out.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41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Just let student’s read this. Don’t try to read it out in class.  Talk around the issues discussed in the book.</a:t>
            </a:r>
          </a:p>
        </p:txBody>
      </p:sp>
      <p:sp>
        <p:nvSpPr>
          <p:cNvPr id="4" name="Slide Number Placeholder 3"/>
          <p:cNvSpPr>
            <a:spLocks noGrp="1"/>
          </p:cNvSpPr>
          <p:nvPr>
            <p:ph type="sldNum" sz="quarter" idx="10"/>
          </p:nvPr>
        </p:nvSpPr>
        <p:spPr/>
        <p:txBody>
          <a:bodyPr/>
          <a:lstStyle/>
          <a:p>
            <a:fld id="{ABFC5C8D-D3DB-A946-B900-2FF2453738A5}" type="slidenum">
              <a:rPr lang="en-US" smtClean="0"/>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C75513F-92A4-7C4B-8701-36E11DD184AB}" type="datetime1">
              <a:rPr lang="en-US" smtClean="0"/>
              <a:pPr/>
              <a:t>10/3/2020</a:t>
            </a:fld>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E29AC1A6-81D9-9A41-8956-2495F6CE6001}" type="datetime1">
              <a:rPr lang="en-US" smtClean="0"/>
              <a:pPr/>
              <a:t>10/3/2020</a:t>
            </a:fld>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6D93ACDA-74B5-C045-A71F-4CA1324B2E1A}" type="datetime1">
              <a:rPr lang="en-US" smtClean="0"/>
              <a:pPr/>
              <a:t>10/3/2020</a:t>
            </a:fld>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FEC8D4A3-74BC-084A-B204-38B75331AAFE}" type="datetime1">
              <a:rPr lang="en-US" smtClean="0"/>
              <a:pPr/>
              <a:t>10/3/2020</a:t>
            </a:fld>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72FAF531-4AF6-794E-B055-103D100BF6D1}" type="datetime1">
              <a:rPr lang="en-US" smtClean="0"/>
              <a:pPr/>
              <a:t>10/3/2020</a:t>
            </a:fld>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B2775E18-F4C2-BB49-BC91-19117A7BA09C}" type="datetime1">
              <a:rPr lang="en-US" smtClean="0"/>
              <a:pPr/>
              <a:t>10/3/2020</a:t>
            </a:fld>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D25C86EA-F401-7042-AD99-D361DF2F16D1}" type="datetime1">
              <a:rPr lang="en-US" smtClean="0"/>
              <a:pPr/>
              <a:t>10/3/2020</a:t>
            </a:fld>
            <a:endParaRPr lang="en-US"/>
          </a:p>
        </p:txBody>
      </p:sp>
      <p:sp>
        <p:nvSpPr>
          <p:cNvPr id="8" name="Footer Placeholder 4"/>
          <p:cNvSpPr>
            <a:spLocks noGrp="1"/>
          </p:cNvSpPr>
          <p:nvPr>
            <p:ph type="ftr" sz="quarter" idx="11"/>
          </p:nvPr>
        </p:nvSpPr>
        <p:spPr/>
        <p:txBody>
          <a:bodyPr/>
          <a:lstStyle>
            <a:lvl1pPr>
              <a:defRPr/>
            </a:lvl1pPr>
          </a:lstStyle>
          <a:p>
            <a:r>
              <a:rPr lang="en-US"/>
              <a:t>Chapter 22 Project management</a:t>
            </a:r>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E8D80FD-42F3-5146-89CD-525246CCA2E7}" type="datetime1">
              <a:rPr lang="en-US" smtClean="0"/>
              <a:pPr/>
              <a:t>10/3/2020</a:t>
            </a:fld>
            <a:endParaRPr lang="en-US"/>
          </a:p>
        </p:txBody>
      </p:sp>
      <p:sp>
        <p:nvSpPr>
          <p:cNvPr id="4" name="Footer Placeholder 4"/>
          <p:cNvSpPr>
            <a:spLocks noGrp="1"/>
          </p:cNvSpPr>
          <p:nvPr>
            <p:ph type="ftr" sz="quarter" idx="11"/>
          </p:nvPr>
        </p:nvSpPr>
        <p:spPr/>
        <p:txBody>
          <a:bodyPr/>
          <a:lstStyle>
            <a:lvl1pPr>
              <a:defRPr/>
            </a:lvl1pPr>
          </a:lstStyle>
          <a:p>
            <a:r>
              <a:rPr lang="en-US"/>
              <a:t>Chapter 22 Project management</a:t>
            </a:r>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B18D6F0-743D-234B-8843-26EBD92013C8}" type="datetime1">
              <a:rPr lang="en-US" smtClean="0"/>
              <a:pPr/>
              <a:t>10/3/2020</a:t>
            </a:fld>
            <a:endParaRPr lang="en-US"/>
          </a:p>
        </p:txBody>
      </p:sp>
      <p:sp>
        <p:nvSpPr>
          <p:cNvPr id="3" name="Footer Placeholder 4"/>
          <p:cNvSpPr>
            <a:spLocks noGrp="1"/>
          </p:cNvSpPr>
          <p:nvPr>
            <p:ph type="ftr" sz="quarter" idx="11"/>
          </p:nvPr>
        </p:nvSpPr>
        <p:spPr/>
        <p:txBody>
          <a:bodyPr/>
          <a:lstStyle>
            <a:lvl1pPr>
              <a:defRPr/>
            </a:lvl1pPr>
          </a:lstStyle>
          <a:p>
            <a:r>
              <a:rPr lang="en-US"/>
              <a:t>Chapter 22 Project management</a:t>
            </a:r>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2FDD6FEC-C29B-B043-B5D8-4DC6DED65DCC}" type="datetime1">
              <a:rPr lang="en-US" smtClean="0"/>
              <a:pPr/>
              <a:t>10/3/2020</a:t>
            </a:fld>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31BA7A64-6008-8F42-9D87-9A8F333D813A}" type="datetime1">
              <a:rPr lang="en-US" smtClean="0"/>
              <a:pPr/>
              <a:t>10/3/2020</a:t>
            </a:fld>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90FD69DE-57F5-CD4E-8504-9FD58D3DE09F}" type="datetime1">
              <a:rPr lang="en-US" smtClean="0"/>
              <a:pPr/>
              <a:t>10/3/2020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22 Project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22 – Project Management</a:t>
            </a:r>
          </a:p>
        </p:txBody>
      </p:sp>
      <p:sp>
        <p:nvSpPr>
          <p:cNvPr id="3" name="Subtitle 2"/>
          <p:cNvSpPr>
            <a:spLocks noGrp="1"/>
          </p:cNvSpPr>
          <p:nvPr>
            <p:ph type="subTitle" idx="1"/>
          </p:nvPr>
        </p:nvSpPr>
        <p:spPr/>
        <p:txBody>
          <a:bodyPr/>
          <a:lstStyle/>
          <a:p>
            <a:r>
              <a:rPr lang="en-US" dirty="0"/>
              <a:t>Lecture 1</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The risk management process</a:t>
            </a:r>
          </a:p>
        </p:txBody>
      </p:sp>
      <p:sp>
        <p:nvSpPr>
          <p:cNvPr id="53251" name="Rectangle 3"/>
          <p:cNvSpPr>
            <a:spLocks noGrp="1" noChangeArrowheads="1"/>
          </p:cNvSpPr>
          <p:nvPr>
            <p:ph type="body" idx="1"/>
          </p:nvPr>
        </p:nvSpPr>
        <p:spPr/>
        <p:txBody>
          <a:bodyPr lIns="91797" tIns="45898" rIns="91797" bIns="45898"/>
          <a:lstStyle/>
          <a:p>
            <a:pPr>
              <a:lnSpc>
                <a:spcPct val="90000"/>
              </a:lnSpc>
            </a:pPr>
            <a:r>
              <a:rPr lang="en-GB"/>
              <a:t>Risk identification</a:t>
            </a:r>
          </a:p>
          <a:p>
            <a:pPr lvl="1">
              <a:lnSpc>
                <a:spcPct val="90000"/>
              </a:lnSpc>
            </a:pPr>
            <a:r>
              <a:rPr lang="en-GB"/>
              <a:t>Identify project, product and business risks;</a:t>
            </a:r>
          </a:p>
          <a:p>
            <a:pPr>
              <a:lnSpc>
                <a:spcPct val="90000"/>
              </a:lnSpc>
            </a:pPr>
            <a:r>
              <a:rPr lang="en-GB"/>
              <a:t>Risk analysis</a:t>
            </a:r>
          </a:p>
          <a:p>
            <a:pPr lvl="1">
              <a:lnSpc>
                <a:spcPct val="90000"/>
              </a:lnSpc>
            </a:pPr>
            <a:r>
              <a:rPr lang="en-GB"/>
              <a:t>Assess the likelihood and consequences of these risks;</a:t>
            </a:r>
          </a:p>
          <a:p>
            <a:pPr>
              <a:lnSpc>
                <a:spcPct val="90000"/>
              </a:lnSpc>
            </a:pPr>
            <a:r>
              <a:rPr lang="en-GB"/>
              <a:t>Risk planning</a:t>
            </a:r>
          </a:p>
          <a:p>
            <a:pPr lvl="1">
              <a:lnSpc>
                <a:spcPct val="90000"/>
              </a:lnSpc>
            </a:pPr>
            <a:r>
              <a:rPr lang="en-GB"/>
              <a:t>Draw up plans to avoid or minimise the effects of the risk;</a:t>
            </a:r>
          </a:p>
          <a:p>
            <a:pPr>
              <a:lnSpc>
                <a:spcPct val="90000"/>
              </a:lnSpc>
            </a:pPr>
            <a:r>
              <a:rPr lang="en-GB"/>
              <a:t>Risk monitoring</a:t>
            </a:r>
          </a:p>
          <a:p>
            <a:pPr lvl="1">
              <a:lnSpc>
                <a:spcPct val="90000"/>
              </a:lnSpc>
            </a:pPr>
            <a:r>
              <a:rPr lang="en-GB"/>
              <a:t>Monitor the risks throughout the project;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10</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risk management process</a:t>
            </a:r>
            <a:r>
              <a:rPr lang="en-GB" dirty="0"/>
              <a:t> </a:t>
            </a:r>
            <a:endParaRPr lang="en-US" dirty="0"/>
          </a:p>
        </p:txBody>
      </p:sp>
      <p:pic>
        <p:nvPicPr>
          <p:cNvPr id="4" name="Content Placeholder 3" descr="22.2 Risk-man-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1576" b="-41576"/>
              <a:stretch>
                <a:fillRect/>
              </a:stretch>
            </p:blipFill>
          </mc:Choice>
          <mc:Fallback>
            <p:blipFill>
              <a:blip r:embed="rId3"/>
              <a:srcRect t="-41576" b="-41576"/>
              <a:stretch>
                <a:fillRect/>
              </a:stretch>
            </p:blipFill>
          </mc:Fallback>
        </mc:AlternateContent>
        <p:spPr/>
      </p:pic>
      <p:sp>
        <p:nvSpPr>
          <p:cNvPr id="5" name="Slide Number Placeholder 4"/>
          <p:cNvSpPr>
            <a:spLocks noGrp="1"/>
          </p:cNvSpPr>
          <p:nvPr>
            <p:ph type="sldNum" sz="quarter" idx="12"/>
          </p:nvPr>
        </p:nvSpPr>
        <p:spPr/>
        <p:txBody>
          <a:bodyPr/>
          <a:lstStyle/>
          <a:p>
            <a:fld id="{A41DB566-6001-1B4F-A74B-7213F33DBA30}" type="slidenum">
              <a:rPr lang="en-US" smtClean="0"/>
              <a:pPr/>
              <a:t>11</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Risk identification</a:t>
            </a:r>
          </a:p>
        </p:txBody>
      </p:sp>
      <p:sp>
        <p:nvSpPr>
          <p:cNvPr id="55299" name="Rectangle 3"/>
          <p:cNvSpPr>
            <a:spLocks noGrp="1" noChangeArrowheads="1"/>
          </p:cNvSpPr>
          <p:nvPr>
            <p:ph type="body" idx="1"/>
          </p:nvPr>
        </p:nvSpPr>
        <p:spPr/>
        <p:txBody>
          <a:bodyPr lIns="91797" tIns="45898" rIns="91797" bIns="45898"/>
          <a:lstStyle/>
          <a:p>
            <a:r>
              <a:rPr lang="en-GB" dirty="0"/>
              <a:t>May be a team activities or based on the individual project manager’s experience.</a:t>
            </a:r>
          </a:p>
          <a:p>
            <a:r>
              <a:rPr lang="en-GB" dirty="0"/>
              <a:t>A checklist of common risks may be used to identify risks in a project</a:t>
            </a:r>
          </a:p>
          <a:p>
            <a:pPr lvl="1"/>
            <a:r>
              <a:rPr lang="en-GB" dirty="0"/>
              <a:t>Technology risks.</a:t>
            </a:r>
          </a:p>
          <a:p>
            <a:pPr lvl="1"/>
            <a:r>
              <a:rPr lang="en-GB" dirty="0"/>
              <a:t>People risks.</a:t>
            </a:r>
          </a:p>
          <a:p>
            <a:pPr lvl="1"/>
            <a:r>
              <a:rPr lang="en-GB" dirty="0"/>
              <a:t>Organisational risks.</a:t>
            </a:r>
          </a:p>
          <a:p>
            <a:pPr lvl="1"/>
            <a:r>
              <a:rPr lang="en-GB" dirty="0"/>
              <a:t>Requirements risks.</a:t>
            </a:r>
          </a:p>
          <a:p>
            <a:pPr lvl="1"/>
            <a:r>
              <a:rPr lang="en-GB" dirty="0"/>
              <a:t>Estimation risks.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12</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different risk types</a:t>
            </a:r>
          </a:p>
        </p:txBody>
      </p:sp>
      <p:graphicFrame>
        <p:nvGraphicFramePr>
          <p:cNvPr id="4" name="Content Placeholder 3"/>
          <p:cNvGraphicFramePr>
            <a:graphicFrameLocks noGrp="1"/>
          </p:cNvGraphicFramePr>
          <p:nvPr>
            <p:ph idx="1"/>
          </p:nvPr>
        </p:nvGraphicFramePr>
        <p:xfrm>
          <a:off x="457200" y="1600200"/>
          <a:ext cx="8229600" cy="4572000"/>
        </p:xfrm>
        <a:graphic>
          <a:graphicData uri="http://schemas.openxmlformats.org/drawingml/2006/table">
            <a:tbl>
              <a:tblPr firstRow="1" bandRow="1">
                <a:tableStyleId>{5C22544A-7EE6-4342-B048-85BDC9FD1C3A}</a:tableStyleId>
              </a:tblPr>
              <a:tblGrid>
                <a:gridCol w="1718173">
                  <a:extLst>
                    <a:ext uri="{9D8B030D-6E8A-4147-A177-3AD203B41FA5}">
                      <a16:colId xmlns:a16="http://schemas.microsoft.com/office/drawing/2014/main" val="20000"/>
                    </a:ext>
                  </a:extLst>
                </a:gridCol>
                <a:gridCol w="6511427">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risks</a:t>
                      </a: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400" dirty="0">
                          <a:solidFill>
                            <a:srgbClr val="000000"/>
                          </a:solidFill>
                          <a:latin typeface="Arial"/>
                          <a:ea typeface="Times New Roman"/>
                          <a:cs typeface="Arial"/>
                        </a:rPr>
                        <a:t>Reusable software components contain defects that mean they cannot be reused as planned. (2)</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40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It is impossible to recruit staff with the skills required. (3)</a:t>
                      </a:r>
                    </a:p>
                    <a:p>
                      <a:pPr algn="just">
                        <a:spcAft>
                          <a:spcPts val="0"/>
                        </a:spcAft>
                      </a:pPr>
                      <a:r>
                        <a:rPr lang="en-GB" sz="1400">
                          <a:solidFill>
                            <a:srgbClr val="000000"/>
                          </a:solidFill>
                          <a:latin typeface="Arial"/>
                          <a:ea typeface="Times New Roman"/>
                          <a:cs typeface="Arial"/>
                        </a:rPr>
                        <a:t>Key staff are ill and unavailable at critical times. (4)</a:t>
                      </a:r>
                    </a:p>
                    <a:p>
                      <a:pPr algn="just">
                        <a:spcAft>
                          <a:spcPts val="0"/>
                        </a:spcAft>
                      </a:pPr>
                      <a:r>
                        <a:rPr lang="en-GB" sz="1400">
                          <a:solidFill>
                            <a:srgbClr val="000000"/>
                          </a:solidFill>
                          <a:latin typeface="Arial"/>
                          <a:ea typeface="Times New Roman"/>
                          <a:cs typeface="Arial"/>
                        </a:rPr>
                        <a:t>Required training for staff is not available. (5)</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400">
                          <a:solidFill>
                            <a:srgbClr val="000000"/>
                          </a:solidFill>
                          <a:latin typeface="Arial"/>
                          <a:ea typeface="Times New Roman"/>
                          <a:cs typeface="Arial"/>
                        </a:rPr>
                        <a:t>Organizational financial problems force reductions in the project budget. (7)</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code generated by software code generation tools is inefficient. (8)</a:t>
                      </a:r>
                    </a:p>
                    <a:p>
                      <a:pPr algn="just">
                        <a:spcAft>
                          <a:spcPts val="0"/>
                        </a:spcAft>
                      </a:pPr>
                      <a:r>
                        <a:rPr lang="en-GB" sz="1400">
                          <a:solidFill>
                            <a:srgbClr val="000000"/>
                          </a:solidFill>
                          <a:latin typeface="Arial"/>
                          <a:ea typeface="Times New Roman"/>
                          <a:cs typeface="Arial"/>
                        </a:rPr>
                        <a:t>Software tools cannot work together in an integrated way. (9)</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Changes to requirements that require major design rework are proposed. (10)</a:t>
                      </a:r>
                    </a:p>
                    <a:p>
                      <a:pPr algn="just">
                        <a:spcAft>
                          <a:spcPts val="0"/>
                        </a:spcAft>
                      </a:pPr>
                      <a:r>
                        <a:rPr lang="en-GB" sz="1400">
                          <a:solidFill>
                            <a:srgbClr val="000000"/>
                          </a:solidFill>
                          <a:latin typeface="Arial"/>
                          <a:ea typeface="Times New Roman"/>
                          <a:cs typeface="Arial"/>
                        </a:rPr>
                        <a:t>Customers fail to understand the impact of requirements changes. (11)</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p>
                      <a:pPr algn="just">
                        <a:spcAft>
                          <a:spcPts val="0"/>
                        </a:spcAft>
                      </a:pPr>
                      <a:r>
                        <a:rPr lang="en-GB" sz="1400" dirty="0">
                          <a:solidFill>
                            <a:srgbClr val="000000"/>
                          </a:solidFill>
                          <a:latin typeface="Arial"/>
                          <a:ea typeface="Times New Roman"/>
                          <a:cs typeface="Arial"/>
                        </a:rPr>
                        <a:t>The rate of defect repair is underestimated. (13)</a:t>
                      </a:r>
                    </a:p>
                    <a:p>
                      <a:pPr algn="just">
                        <a:spcAft>
                          <a:spcPts val="0"/>
                        </a:spcAft>
                      </a:pPr>
                      <a:r>
                        <a:rPr lang="en-GB" sz="1400" dirty="0">
                          <a:solidFill>
                            <a:srgbClr val="000000"/>
                          </a:solidFill>
                          <a:latin typeface="Arial"/>
                          <a:ea typeface="Times New Roman"/>
                          <a:cs typeface="Arial"/>
                        </a:rPr>
                        <a:t>The size of the software is underestimated. (14)</a:t>
                      </a: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13</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sp>
        <p:nvSpPr>
          <p:cNvPr id="56323" name="Rectangle 3"/>
          <p:cNvSpPr>
            <a:spLocks noGrp="1" noChangeArrowheads="1"/>
          </p:cNvSpPr>
          <p:nvPr>
            <p:ph type="body" idx="1"/>
          </p:nvPr>
        </p:nvSpPr>
        <p:spPr/>
        <p:txBody>
          <a:bodyPr lIns="91797" tIns="45898" rIns="91797" bIns="45898"/>
          <a:lstStyle/>
          <a:p>
            <a:r>
              <a:rPr lang="en-GB" dirty="0"/>
              <a:t>Assess probability and seriousness of each risk.</a:t>
            </a:r>
          </a:p>
          <a:p>
            <a:r>
              <a:rPr lang="en-GB" dirty="0"/>
              <a:t>Probability may be very low, low, moderate, high or very high.</a:t>
            </a:r>
          </a:p>
          <a:p>
            <a:r>
              <a:rPr lang="en-GB" dirty="0"/>
              <a:t>Risk consequences might be catastrophic, serious, tolerable or insignificant.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14</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extLst>
                    <a:ext uri="{9D8B030D-6E8A-4147-A177-3AD203B41FA5}">
                      <a16:colId xmlns:a16="http://schemas.microsoft.com/office/drawing/2014/main" val="20000"/>
                    </a:ext>
                  </a:extLst>
                </a:gridCol>
                <a:gridCol w="1358150">
                  <a:extLst>
                    <a:ext uri="{9D8B030D-6E8A-4147-A177-3AD203B41FA5}">
                      <a16:colId xmlns:a16="http://schemas.microsoft.com/office/drawing/2014/main" val="20001"/>
                    </a:ext>
                  </a:extLst>
                </a:gridCol>
                <a:gridCol w="1288838">
                  <a:extLst>
                    <a:ext uri="{9D8B030D-6E8A-4147-A177-3AD203B41FA5}">
                      <a16:colId xmlns:a16="http://schemas.microsoft.com/office/drawing/2014/main" val="20002"/>
                    </a:ext>
                  </a:extLst>
                </a:gridCol>
              </a:tblGrid>
              <a:tr h="518585">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432155">
                <a:tc>
                  <a:txBody>
                    <a:bodyPr/>
                    <a:lstStyle/>
                    <a:p>
                      <a:pPr algn="just">
                        <a:spcAft>
                          <a:spcPts val="0"/>
                        </a:spcAft>
                      </a:pPr>
                      <a:r>
                        <a:rPr lang="en-GB" sz="1600" dirty="0">
                          <a:solidFill>
                            <a:srgbClr val="000000"/>
                          </a:solidFill>
                          <a:latin typeface="Arial"/>
                          <a:ea typeface="Times New Roman"/>
                          <a:cs typeface="Arial"/>
                        </a:rPr>
                        <a:t>Organizational financial problems force reductions in the project budget (7).</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extLst>
                  <a:ext uri="{0D108BD9-81ED-4DB2-BD59-A6C34878D82A}">
                    <a16:rowId xmlns:a16="http://schemas.microsoft.com/office/drawing/2014/main" val="10001"/>
                  </a:ext>
                </a:extLst>
              </a:tr>
              <a:tr h="432155">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extLst>
                  <a:ext uri="{0D108BD9-81ED-4DB2-BD59-A6C34878D82A}">
                    <a16:rowId xmlns:a16="http://schemas.microsoft.com/office/drawing/2014/main" val="10002"/>
                  </a:ext>
                </a:extLst>
              </a:tr>
              <a:tr h="363136">
                <a:tc>
                  <a:txBody>
                    <a:bodyPr/>
                    <a:lstStyle/>
                    <a:p>
                      <a:pPr algn="just">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3"/>
                  </a:ext>
                </a:extLst>
              </a:tr>
              <a:tr h="432155">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4"/>
                  </a:ext>
                </a:extLst>
              </a:tr>
              <a:tr h="432155">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5"/>
                  </a:ext>
                </a:extLst>
              </a:tr>
              <a:tr h="432155">
                <a:tc>
                  <a:txBody>
                    <a:bodyPr/>
                    <a:lstStyle/>
                    <a:p>
                      <a:pPr algn="just">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6"/>
                  </a:ext>
                </a:extLst>
              </a:tr>
              <a:tr h="432155">
                <a:tc>
                  <a:txBody>
                    <a:bodyPr/>
                    <a:lstStyle/>
                    <a:p>
                      <a:pPr algn="just">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7"/>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15</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extLst>
                    <a:ext uri="{9D8B030D-6E8A-4147-A177-3AD203B41FA5}">
                      <a16:colId xmlns:a16="http://schemas.microsoft.com/office/drawing/2014/main" val="20000"/>
                    </a:ext>
                  </a:extLst>
                </a:gridCol>
                <a:gridCol w="1486280">
                  <a:extLst>
                    <a:ext uri="{9D8B030D-6E8A-4147-A177-3AD203B41FA5}">
                      <a16:colId xmlns:a16="http://schemas.microsoft.com/office/drawing/2014/main" val="20001"/>
                    </a:ext>
                  </a:extLst>
                </a:gridCol>
                <a:gridCol w="1472768">
                  <a:extLst>
                    <a:ext uri="{9D8B030D-6E8A-4147-A177-3AD203B41FA5}">
                      <a16:colId xmlns:a16="http://schemas.microsoft.com/office/drawing/2014/main" val="20002"/>
                    </a:ext>
                  </a:extLst>
                </a:gridCol>
              </a:tblGrid>
              <a:tr h="518585">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432155">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1"/>
                  </a:ext>
                </a:extLst>
              </a:tr>
              <a:tr h="363136">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2"/>
                  </a:ext>
                </a:extLst>
              </a:tr>
              <a:tr h="432155">
                <a:tc>
                  <a:txBody>
                    <a:bodyPr/>
                    <a:lstStyle/>
                    <a:p>
                      <a:pPr algn="just">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3"/>
                  </a:ext>
                </a:extLst>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4"/>
                  </a:ext>
                </a:extLst>
              </a:tr>
              <a:tr h="363136">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5"/>
                  </a:ext>
                </a:extLst>
              </a:tr>
              <a:tr h="363136">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6"/>
                  </a:ext>
                </a:extLst>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Insignificant</a:t>
                      </a:r>
                    </a:p>
                  </a:txBody>
                  <a:tcPr marL="73025" marR="73025" marT="0" marB="91440"/>
                </a:tc>
                <a:extLst>
                  <a:ext uri="{0D108BD9-81ED-4DB2-BD59-A6C34878D82A}">
                    <a16:rowId xmlns:a16="http://schemas.microsoft.com/office/drawing/2014/main" val="10007"/>
                  </a:ext>
                </a:extLst>
              </a:tr>
            </a:tbl>
          </a:graphicData>
        </a:graphic>
      </p:graphicFrame>
      <p:sp>
        <p:nvSpPr>
          <p:cNvPr id="5" name="Title 4"/>
          <p:cNvSpPr>
            <a:spLocks noGrp="1"/>
          </p:cNvSpPr>
          <p:nvPr>
            <p:ph type="title"/>
          </p:nvPr>
        </p:nvSpPr>
        <p:spPr/>
        <p:txBody>
          <a:bodyPr/>
          <a:lstStyle/>
          <a:p>
            <a:r>
              <a:rPr lang="en-US" dirty="0"/>
              <a:t>Risk types and examples</a:t>
            </a:r>
            <a:r>
              <a:rPr lang="en-GB" dirty="0"/>
              <a:t> </a:t>
            </a:r>
            <a:endParaRPr lang="en-US" dirty="0"/>
          </a:p>
        </p:txBody>
      </p:sp>
      <p:sp>
        <p:nvSpPr>
          <p:cNvPr id="6" name="Slide Number Placeholder 5"/>
          <p:cNvSpPr>
            <a:spLocks noGrp="1"/>
          </p:cNvSpPr>
          <p:nvPr>
            <p:ph type="sldNum" sz="quarter" idx="12"/>
          </p:nvPr>
        </p:nvSpPr>
        <p:spPr/>
        <p:txBody>
          <a:bodyPr/>
          <a:lstStyle/>
          <a:p>
            <a:fld id="{A41DB566-6001-1B4F-A74B-7213F33DBA30}" type="slidenum">
              <a:rPr lang="en-US" smtClean="0"/>
              <a:pPr/>
              <a:t>16</a:t>
            </a:fld>
            <a:endParaRPr lang="en-US"/>
          </a:p>
        </p:txBody>
      </p:sp>
      <p:sp>
        <p:nvSpPr>
          <p:cNvPr id="7" name="Footer Placeholder 6"/>
          <p:cNvSpPr>
            <a:spLocks noGrp="1"/>
          </p:cNvSpPr>
          <p:nvPr>
            <p:ph type="ftr" sz="quarter" idx="11"/>
          </p:nvPr>
        </p:nvSpPr>
        <p:spPr/>
        <p:txBody>
          <a:bodyPr/>
          <a:lstStyle/>
          <a:p>
            <a:r>
              <a:rPr lang="en-US"/>
              <a:t>Chapter 22 Project management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Risk planning</a:t>
            </a:r>
          </a:p>
        </p:txBody>
      </p:sp>
      <p:sp>
        <p:nvSpPr>
          <p:cNvPr id="57347" name="Rectangle 3"/>
          <p:cNvSpPr>
            <a:spLocks noGrp="1" noChangeArrowheads="1"/>
          </p:cNvSpPr>
          <p:nvPr>
            <p:ph type="body" idx="1"/>
          </p:nvPr>
        </p:nvSpPr>
        <p:spPr/>
        <p:txBody>
          <a:bodyPr lIns="91797" tIns="45898" rIns="91797" bIns="45898"/>
          <a:lstStyle/>
          <a:p>
            <a:pPr>
              <a:lnSpc>
                <a:spcPct val="90000"/>
              </a:lnSpc>
            </a:pPr>
            <a:r>
              <a:rPr lang="en-GB"/>
              <a:t>Consider each risk and develop a strategy to manage that risk.</a:t>
            </a:r>
          </a:p>
          <a:p>
            <a:pPr>
              <a:lnSpc>
                <a:spcPct val="90000"/>
              </a:lnSpc>
            </a:pPr>
            <a:r>
              <a:rPr lang="en-GB"/>
              <a:t>Avoidance strategies</a:t>
            </a:r>
          </a:p>
          <a:p>
            <a:pPr lvl="1">
              <a:lnSpc>
                <a:spcPct val="90000"/>
              </a:lnSpc>
            </a:pPr>
            <a:r>
              <a:rPr lang="en-GB"/>
              <a:t>The probability that the risk will arise is reduced;</a:t>
            </a:r>
          </a:p>
          <a:p>
            <a:pPr>
              <a:lnSpc>
                <a:spcPct val="90000"/>
              </a:lnSpc>
            </a:pPr>
            <a:r>
              <a:rPr lang="en-GB"/>
              <a:t>Minimisation strategies</a:t>
            </a:r>
          </a:p>
          <a:p>
            <a:pPr lvl="1">
              <a:lnSpc>
                <a:spcPct val="90000"/>
              </a:lnSpc>
            </a:pPr>
            <a:r>
              <a:rPr lang="en-GB"/>
              <a:t>The impact of the risk on the project or product will be reduced;</a:t>
            </a:r>
          </a:p>
          <a:p>
            <a:pPr>
              <a:lnSpc>
                <a:spcPct val="90000"/>
              </a:lnSpc>
            </a:pPr>
            <a:r>
              <a:rPr lang="en-GB"/>
              <a:t>Contingency plans</a:t>
            </a:r>
          </a:p>
          <a:p>
            <a:pPr lvl="1">
              <a:lnSpc>
                <a:spcPct val="90000"/>
              </a:lnSpc>
            </a:pPr>
            <a:r>
              <a:rPr lang="en-GB"/>
              <a:t>If the risk arises, contingency plans are plans to deal with that risk;</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17</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nvPr>
        </p:nvGraphicFramePr>
        <p:xfrm>
          <a:off x="713921" y="1952368"/>
          <a:ext cx="7798410" cy="4053840"/>
        </p:xfrm>
        <a:graphic>
          <a:graphicData uri="http://schemas.openxmlformats.org/drawingml/2006/table">
            <a:tbl>
              <a:tblPr firstRow="1" bandRow="1">
                <a:tableStyleId>{5C22544A-7EE6-4342-B048-85BDC9FD1C3A}</a:tableStyleId>
              </a:tblPr>
              <a:tblGrid>
                <a:gridCol w="2268334">
                  <a:extLst>
                    <a:ext uri="{9D8B030D-6E8A-4147-A177-3AD203B41FA5}">
                      <a16:colId xmlns:a16="http://schemas.microsoft.com/office/drawing/2014/main" val="20000"/>
                    </a:ext>
                  </a:extLst>
                </a:gridCol>
                <a:gridCol w="5530076">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Organizational financial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18</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nvPr>
        </p:nvGraphicFramePr>
        <p:xfrm>
          <a:off x="457200" y="2209058"/>
          <a:ext cx="7487642" cy="2407920"/>
        </p:xfrm>
        <a:graphic>
          <a:graphicData uri="http://schemas.openxmlformats.org/drawingml/2006/table">
            <a:tbl>
              <a:tblPr firstRow="1" bandRow="1">
                <a:tableStyleId>{5C22544A-7EE6-4342-B048-85BDC9FD1C3A}</a:tableStyleId>
              </a:tblPr>
              <a:tblGrid>
                <a:gridCol w="2177941">
                  <a:extLst>
                    <a:ext uri="{9D8B030D-6E8A-4147-A177-3AD203B41FA5}">
                      <a16:colId xmlns:a16="http://schemas.microsoft.com/office/drawing/2014/main" val="20000"/>
                    </a:ext>
                  </a:extLst>
                </a:gridCol>
                <a:gridCol w="5309701">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p>
                  </a:txBody>
                  <a:tcPr marL="73025" marR="73025"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19</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GB" dirty="0"/>
              <a:t>Risk management</a:t>
            </a:r>
          </a:p>
          <a:p>
            <a:r>
              <a:rPr lang="en-GB" dirty="0"/>
              <a:t>Managing people</a:t>
            </a:r>
          </a:p>
          <a:p>
            <a:r>
              <a:rPr lang="en-GB" dirty="0"/>
              <a:t>Teamwork </a:t>
            </a: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Risk monitoring</a:t>
            </a:r>
          </a:p>
        </p:txBody>
      </p:sp>
      <p:sp>
        <p:nvSpPr>
          <p:cNvPr id="58371" name="Rectangle 3"/>
          <p:cNvSpPr>
            <a:spLocks noGrp="1" noChangeArrowheads="1"/>
          </p:cNvSpPr>
          <p:nvPr>
            <p:ph type="body" idx="1"/>
          </p:nvPr>
        </p:nvSpPr>
        <p:spPr/>
        <p:txBody>
          <a:bodyPr lIns="91797" tIns="45898" rIns="91797" bIns="45898"/>
          <a:lstStyle/>
          <a:p>
            <a:r>
              <a:rPr lang="en-GB"/>
              <a:t>Assess each identified risks regularly to decide whether or not it is becoming less or more probable.</a:t>
            </a:r>
          </a:p>
          <a:p>
            <a:r>
              <a:rPr lang="en-GB"/>
              <a:t>Also assess whether the effects of the risk have changed.</a:t>
            </a:r>
          </a:p>
          <a:p>
            <a:r>
              <a:rPr lang="en-GB"/>
              <a:t>Each key risk should be discussed at management progress meetings.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20</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indicators</a:t>
            </a:r>
            <a:r>
              <a:rPr lang="en-GB" dirty="0"/>
              <a:t> </a:t>
            </a:r>
            <a:endParaRPr lang="en-US" dirty="0"/>
          </a:p>
        </p:txBody>
      </p:sp>
      <p:graphicFrame>
        <p:nvGraphicFramePr>
          <p:cNvPr id="4" name="Content Placeholder 3"/>
          <p:cNvGraphicFramePr>
            <a:graphicFrameLocks noGrp="1"/>
          </p:cNvGraphicFramePr>
          <p:nvPr>
            <p:ph idx="1"/>
          </p:nvPr>
        </p:nvGraphicFramePr>
        <p:xfrm>
          <a:off x="457200" y="2059545"/>
          <a:ext cx="8229600" cy="3063240"/>
        </p:xfrm>
        <a:graphic>
          <a:graphicData uri="http://schemas.openxmlformats.org/drawingml/2006/table">
            <a:tbl>
              <a:tblPr firstRow="1" bandRow="1">
                <a:tableStyleId>{5C22544A-7EE6-4342-B048-85BDC9FD1C3A}</a:tableStyleId>
              </a:tblPr>
              <a:tblGrid>
                <a:gridCol w="2407267">
                  <a:extLst>
                    <a:ext uri="{9D8B030D-6E8A-4147-A177-3AD203B41FA5}">
                      <a16:colId xmlns:a16="http://schemas.microsoft.com/office/drawing/2014/main" val="20000"/>
                    </a:ext>
                  </a:extLst>
                </a:gridCol>
                <a:gridCol w="5822333">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indicators</a:t>
                      </a: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Late delivery of hardware or support software; many reported technology problems.</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40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Poor staff morale; poor relationships amongst team members; high staff turnover.</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Organizational gossip; lack of action by senior management.</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Many requirements change requests; customer complaints.</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Failure to meet agreed schedule; failure to clear reported defects.</a:t>
                      </a: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21</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Good project management is essential if software engineering projects are to be developed on schedule and within budget.</a:t>
            </a:r>
          </a:p>
          <a:p>
            <a:r>
              <a:rPr lang="en-GB" sz="2000" dirty="0"/>
              <a:t>Software management is distinct from other engineering management. Software is intangible. Projects may be novel or innovative with no body of experience to guide their management. Software processes are not as mature as traditional engineering processes.</a:t>
            </a:r>
          </a:p>
          <a:p>
            <a:r>
              <a:rPr lang="en-GB" sz="2000" dirty="0"/>
              <a:t>Risk management is now recognized as one of the most important project management tasks.</a:t>
            </a:r>
          </a:p>
          <a:p>
            <a:r>
              <a:rPr lang="en-GB" sz="2000" dirty="0"/>
              <a:t>Risk management involves identifying and assessing project risks to establish the probability that they will occur and the consequences for the project if that risk does arise. You should make plans to avoid, manage or deal with likely risks if or when they arise.  </a:t>
            </a:r>
          </a:p>
          <a:p>
            <a:endParaRPr lang="en-US" dirty="0"/>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22 – Project Management</a:t>
            </a:r>
          </a:p>
        </p:txBody>
      </p:sp>
      <p:sp>
        <p:nvSpPr>
          <p:cNvPr id="3" name="Subtitle 2"/>
          <p:cNvSpPr>
            <a:spLocks noGrp="1"/>
          </p:cNvSpPr>
          <p:nvPr>
            <p:ph type="subTitle" idx="1"/>
          </p:nvPr>
        </p:nvSpPr>
        <p:spPr/>
        <p:txBody>
          <a:bodyPr/>
          <a:lstStyle/>
          <a:p>
            <a:r>
              <a:rPr lang="en-US" dirty="0"/>
              <a:t>Lecture 2</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23</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a:t>Managing people</a:t>
            </a:r>
          </a:p>
        </p:txBody>
      </p:sp>
      <p:sp>
        <p:nvSpPr>
          <p:cNvPr id="8195" name="Rectangle 3"/>
          <p:cNvSpPr>
            <a:spLocks noGrp="1" noChangeArrowheads="1"/>
          </p:cNvSpPr>
          <p:nvPr>
            <p:ph type="body" idx="1"/>
          </p:nvPr>
        </p:nvSpPr>
        <p:spPr>
          <a:noFill/>
          <a:ln/>
        </p:spPr>
        <p:txBody>
          <a:bodyPr lIns="90840" tIns="44623" rIns="90840" bIns="44623"/>
          <a:lstStyle/>
          <a:p>
            <a:r>
              <a:rPr lang="en-GB"/>
              <a:t>People are an organisation’s most important assets.</a:t>
            </a:r>
          </a:p>
          <a:p>
            <a:r>
              <a:rPr lang="en-GB"/>
              <a:t>The tasks of a manager are essentially people-oriented. Unless there is some understanding of people, management will be unsuccessful.</a:t>
            </a:r>
          </a:p>
          <a:p>
            <a:r>
              <a:rPr lang="en-GB"/>
              <a:t>Poor people management is an important contributor to project failure.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People management factors</a:t>
            </a:r>
          </a:p>
        </p:txBody>
      </p:sp>
      <p:sp>
        <p:nvSpPr>
          <p:cNvPr id="10243" name="Rectangle 3"/>
          <p:cNvSpPr>
            <a:spLocks noGrp="1" noChangeArrowheads="1"/>
          </p:cNvSpPr>
          <p:nvPr>
            <p:ph type="body" idx="1"/>
          </p:nvPr>
        </p:nvSpPr>
        <p:spPr>
          <a:noFill/>
          <a:ln/>
        </p:spPr>
        <p:txBody>
          <a:bodyPr lIns="90840" tIns="44623" rIns="90840" bIns="44623"/>
          <a:lstStyle/>
          <a:p>
            <a:pPr>
              <a:lnSpc>
                <a:spcPct val="90000"/>
              </a:lnSpc>
            </a:pPr>
            <a:r>
              <a:rPr lang="en-GB" sz="2400" dirty="0"/>
              <a:t>Consistency</a:t>
            </a:r>
          </a:p>
          <a:p>
            <a:pPr lvl="1">
              <a:lnSpc>
                <a:spcPct val="90000"/>
              </a:lnSpc>
            </a:pPr>
            <a:r>
              <a:rPr lang="en-GB" sz="2000" dirty="0"/>
              <a:t>Team members should all be treated in a comparable way without favourites or discrimination.</a:t>
            </a:r>
          </a:p>
          <a:p>
            <a:pPr>
              <a:lnSpc>
                <a:spcPct val="90000"/>
              </a:lnSpc>
            </a:pPr>
            <a:r>
              <a:rPr lang="en-GB" sz="2400" dirty="0"/>
              <a:t>Respect</a:t>
            </a:r>
          </a:p>
          <a:p>
            <a:pPr lvl="1">
              <a:lnSpc>
                <a:spcPct val="90000"/>
              </a:lnSpc>
            </a:pPr>
            <a:r>
              <a:rPr lang="en-GB" sz="2000" dirty="0"/>
              <a:t>Different team members have different skills and these differences should be respected.</a:t>
            </a:r>
          </a:p>
          <a:p>
            <a:pPr>
              <a:lnSpc>
                <a:spcPct val="90000"/>
              </a:lnSpc>
            </a:pPr>
            <a:r>
              <a:rPr lang="en-GB" sz="2400" dirty="0"/>
              <a:t>Inclusion</a:t>
            </a:r>
          </a:p>
          <a:p>
            <a:pPr lvl="1">
              <a:lnSpc>
                <a:spcPct val="90000"/>
              </a:lnSpc>
            </a:pPr>
            <a:r>
              <a:rPr lang="en-GB" sz="2000" dirty="0"/>
              <a:t>Involve all team members and make sure that people’s views are considered.</a:t>
            </a:r>
          </a:p>
          <a:p>
            <a:pPr>
              <a:lnSpc>
                <a:spcPct val="90000"/>
              </a:lnSpc>
            </a:pPr>
            <a:r>
              <a:rPr lang="en-GB" sz="2400" dirty="0"/>
              <a:t>Honesty</a:t>
            </a:r>
          </a:p>
          <a:p>
            <a:pPr lvl="1">
              <a:lnSpc>
                <a:spcPct val="90000"/>
              </a:lnSpc>
            </a:pPr>
            <a:r>
              <a:rPr lang="en-GB" sz="2000" dirty="0"/>
              <a:t>You should always be honest about what is going well and what is going badly in a project.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Motivating people</a:t>
            </a:r>
          </a:p>
        </p:txBody>
      </p:sp>
      <p:sp>
        <p:nvSpPr>
          <p:cNvPr id="90115" name="Rectangle 3"/>
          <p:cNvSpPr>
            <a:spLocks noGrp="1" noChangeArrowheads="1"/>
          </p:cNvSpPr>
          <p:nvPr>
            <p:ph type="body" idx="1"/>
          </p:nvPr>
        </p:nvSpPr>
        <p:spPr/>
        <p:txBody>
          <a:bodyPr/>
          <a:lstStyle/>
          <a:p>
            <a:pPr>
              <a:lnSpc>
                <a:spcPct val="90000"/>
              </a:lnSpc>
            </a:pPr>
            <a:r>
              <a:rPr lang="en-GB" dirty="0"/>
              <a:t>An important role of a manager is to motivate the people working on a project.</a:t>
            </a:r>
          </a:p>
          <a:p>
            <a:pPr>
              <a:lnSpc>
                <a:spcPct val="90000"/>
              </a:lnSpc>
            </a:pPr>
            <a:r>
              <a:rPr lang="en-GB" dirty="0"/>
              <a:t>Motivation means organizing the work and the working environment to encourage people to work effectively. </a:t>
            </a:r>
          </a:p>
          <a:p>
            <a:pPr lvl="1">
              <a:lnSpc>
                <a:spcPct val="90000"/>
              </a:lnSpc>
            </a:pPr>
            <a:r>
              <a:rPr lang="en-GB" dirty="0"/>
              <a:t>If people are not motivated, they will not be interested in the work they are doing. They will work slowly, be more likely to make mistakes and will not contribute to the broader goals of the team or the organization. </a:t>
            </a:r>
          </a:p>
          <a:p>
            <a:pPr>
              <a:lnSpc>
                <a:spcPct val="90000"/>
              </a:lnSpc>
            </a:pPr>
            <a:r>
              <a:rPr lang="en-GB" dirty="0"/>
              <a:t>Motivation is a complex issue but it appears that their are different types of motivation based on:</a:t>
            </a:r>
          </a:p>
          <a:p>
            <a:pPr lvl="1">
              <a:lnSpc>
                <a:spcPct val="90000"/>
              </a:lnSpc>
            </a:pPr>
            <a:r>
              <a:rPr lang="en-GB" dirty="0"/>
              <a:t>Basic needs (e.g. food, sleep, etc.);</a:t>
            </a:r>
          </a:p>
          <a:p>
            <a:pPr lvl="1">
              <a:lnSpc>
                <a:spcPct val="90000"/>
              </a:lnSpc>
            </a:pPr>
            <a:r>
              <a:rPr lang="en-GB" dirty="0"/>
              <a:t>Personal needs (e.g. respect, self-esteem);</a:t>
            </a:r>
          </a:p>
          <a:p>
            <a:pPr lvl="1">
              <a:lnSpc>
                <a:spcPct val="90000"/>
              </a:lnSpc>
            </a:pPr>
            <a:r>
              <a:rPr lang="en-GB" dirty="0"/>
              <a:t>Social needs (e.g. to be accepted as part of a group).</a:t>
            </a:r>
          </a:p>
          <a:p>
            <a:pPr>
              <a:lnSpc>
                <a:spcPct val="90000"/>
              </a:lnSpc>
            </a:pP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26</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needs hierarchy </a:t>
            </a:r>
            <a:r>
              <a:rPr lang="en-GB" dirty="0"/>
              <a:t> </a:t>
            </a:r>
            <a:endParaRPr lang="en-US" dirty="0"/>
          </a:p>
        </p:txBody>
      </p:sp>
      <p:pic>
        <p:nvPicPr>
          <p:cNvPr id="4" name="Content Placeholder 3" descr="22.7 Needs-hierarchy.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9445" r="-9445"/>
              <a:stretch>
                <a:fillRect/>
              </a:stretch>
            </p:blipFill>
          </mc:Choice>
          <mc:Fallback>
            <p:blipFill>
              <a:blip r:embed="rId3"/>
              <a:srcRect l="-9445" r="-9445"/>
              <a:stretch>
                <a:fillRect/>
              </a:stretch>
            </p:blipFill>
          </mc:Fallback>
        </mc:AlternateContent>
        <p:spPr>
          <a:xfrm>
            <a:off x="1511107" y="1883909"/>
            <a:ext cx="6285107" cy="3456567"/>
          </a:xfrm>
        </p:spPr>
      </p:pic>
      <p:sp>
        <p:nvSpPr>
          <p:cNvPr id="5" name="Slide Number Placeholder 4"/>
          <p:cNvSpPr>
            <a:spLocks noGrp="1"/>
          </p:cNvSpPr>
          <p:nvPr>
            <p:ph type="sldNum" sz="quarter" idx="12"/>
          </p:nvPr>
        </p:nvSpPr>
        <p:spPr/>
        <p:txBody>
          <a:bodyPr/>
          <a:lstStyle/>
          <a:p>
            <a:fld id="{A41DB566-6001-1B4F-A74B-7213F33DBA30}" type="slidenum">
              <a:rPr lang="en-US" smtClean="0"/>
              <a:pPr/>
              <a:t>27</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0840" tIns="44623" rIns="90840" bIns="44623"/>
          <a:lstStyle/>
          <a:p>
            <a:r>
              <a:rPr lang="en-GB"/>
              <a:t>Need satisfaction</a:t>
            </a:r>
          </a:p>
        </p:txBody>
      </p:sp>
      <p:sp>
        <p:nvSpPr>
          <p:cNvPr id="46083" name="Rectangle 3"/>
          <p:cNvSpPr>
            <a:spLocks noGrp="1" noChangeArrowheads="1"/>
          </p:cNvSpPr>
          <p:nvPr>
            <p:ph type="body" idx="1"/>
          </p:nvPr>
        </p:nvSpPr>
        <p:spPr>
          <a:noFill/>
          <a:ln/>
        </p:spPr>
        <p:txBody>
          <a:bodyPr lIns="90840" tIns="44623" rIns="90840" bIns="44623"/>
          <a:lstStyle/>
          <a:p>
            <a:pPr>
              <a:lnSpc>
                <a:spcPct val="90000"/>
              </a:lnSpc>
            </a:pPr>
            <a:r>
              <a:rPr lang="en-GB" dirty="0"/>
              <a:t>In software development groups, basic physiological and safety needs are not an issue.</a:t>
            </a:r>
          </a:p>
          <a:p>
            <a:pPr>
              <a:lnSpc>
                <a:spcPct val="90000"/>
              </a:lnSpc>
            </a:pPr>
            <a:r>
              <a:rPr lang="en-GB" dirty="0"/>
              <a:t>Social</a:t>
            </a:r>
          </a:p>
          <a:p>
            <a:pPr lvl="1">
              <a:lnSpc>
                <a:spcPct val="90000"/>
              </a:lnSpc>
            </a:pPr>
            <a:r>
              <a:rPr lang="en-GB" dirty="0"/>
              <a:t>Provide communal facilities;</a:t>
            </a:r>
          </a:p>
          <a:p>
            <a:pPr lvl="1">
              <a:lnSpc>
                <a:spcPct val="90000"/>
              </a:lnSpc>
            </a:pPr>
            <a:r>
              <a:rPr lang="en-GB" dirty="0"/>
              <a:t>Allow informal communications e.g. via social networking</a:t>
            </a:r>
          </a:p>
          <a:p>
            <a:pPr>
              <a:lnSpc>
                <a:spcPct val="90000"/>
              </a:lnSpc>
            </a:pPr>
            <a:r>
              <a:rPr lang="en-GB" dirty="0"/>
              <a:t>Esteem</a:t>
            </a:r>
          </a:p>
          <a:p>
            <a:pPr lvl="1">
              <a:lnSpc>
                <a:spcPct val="90000"/>
              </a:lnSpc>
            </a:pPr>
            <a:r>
              <a:rPr lang="en-GB" dirty="0"/>
              <a:t>Recognition of achievements;</a:t>
            </a:r>
          </a:p>
          <a:p>
            <a:pPr lvl="1">
              <a:lnSpc>
                <a:spcPct val="90000"/>
              </a:lnSpc>
            </a:pPr>
            <a:r>
              <a:rPr lang="en-GB" dirty="0"/>
              <a:t>Appropriate rewards.</a:t>
            </a:r>
          </a:p>
          <a:p>
            <a:pPr>
              <a:lnSpc>
                <a:spcPct val="90000"/>
              </a:lnSpc>
            </a:pPr>
            <a:r>
              <a:rPr lang="en-GB" dirty="0"/>
              <a:t>Self-realization</a:t>
            </a:r>
          </a:p>
          <a:p>
            <a:pPr lvl="1">
              <a:lnSpc>
                <a:spcPct val="90000"/>
              </a:lnSpc>
            </a:pPr>
            <a:r>
              <a:rPr lang="en-GB" dirty="0"/>
              <a:t>Training - people want to learn more;</a:t>
            </a:r>
          </a:p>
          <a:p>
            <a:pPr lvl="1">
              <a:lnSpc>
                <a:spcPct val="90000"/>
              </a:lnSpc>
            </a:pPr>
            <a:r>
              <a:rPr lang="en-GB" dirty="0"/>
              <a:t>Responsibility.</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28</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motivation </a:t>
            </a:r>
          </a:p>
        </p:txBody>
      </p:sp>
      <p:sp>
        <p:nvSpPr>
          <p:cNvPr id="4" name="TextBox 3"/>
          <p:cNvSpPr txBox="1"/>
          <p:nvPr/>
        </p:nvSpPr>
        <p:spPr>
          <a:xfrm>
            <a:off x="297259" y="2025588"/>
            <a:ext cx="8484125" cy="4462760"/>
          </a:xfrm>
          <a:prstGeom prst="rect">
            <a:avLst/>
          </a:prstGeom>
          <a:solidFill>
            <a:srgbClr val="FFFF00">
              <a:alpha val="34000"/>
            </a:srgbClr>
          </a:solidFill>
        </p:spPr>
        <p:txBody>
          <a:bodyPr wrap="square" rtlCol="0">
            <a:spAutoFit/>
          </a:bodyPr>
          <a:lstStyle/>
          <a:p>
            <a:r>
              <a:rPr lang="en-GB" sz="1600" dirty="0">
                <a:latin typeface="Arial"/>
                <a:cs typeface="Arial"/>
              </a:rPr>
              <a:t>Alice is a software project manager working in a company that develops alarm systems. This company wishes to enter the growing market of assistive technology to help elderly and disabled people live independently. Alice has been asked to lead a team of 6 developers than can develop new products based around the company’s alarm technology.  </a:t>
            </a:r>
          </a:p>
          <a:p>
            <a:endParaRPr lang="en-GB" sz="1600" dirty="0">
              <a:latin typeface="Arial"/>
              <a:cs typeface="Arial"/>
            </a:endParaRPr>
          </a:p>
          <a:p>
            <a:r>
              <a:rPr lang="en-GB" sz="1600" dirty="0">
                <a:latin typeface="Arial"/>
                <a:cs typeface="Arial"/>
              </a:rPr>
              <a:t>Alice’s assistive technology project starts well. Good working relationships develop within the team and creative new ideas are developed. The team decides to develop a peer-to-peer messaging system using digital televisions linked to the alarm network for communications. However, some months into the project, Alice notices that Dorothy, a hardware design expert, starts coming into work late, the quality of her work deteriorates and, increasingly, that she does not appear to be communicating with other members of the team.</a:t>
            </a:r>
          </a:p>
          <a:p>
            <a:r>
              <a:rPr lang="en-GB" sz="1600" dirty="0">
                <a:latin typeface="Arial"/>
                <a:cs typeface="Arial"/>
              </a:rPr>
              <a:t>Alice talks about the problem informally with other team members to try to find out if Dorothy’s personal circumstances have changed, and if this might be affecting her work. They don’t know of anything, so Alice decides to talk with Dorothy to try to understand the problem.</a:t>
            </a:r>
          </a:p>
          <a:p>
            <a:endParaRPr lang="en-GB" sz="1400" dirty="0"/>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29</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a:t>Concerned with activities involved in ensuring </a:t>
            </a:r>
            <a:br>
              <a:rPr lang="en-GB"/>
            </a:br>
            <a:r>
              <a:rPr lang="en-GB"/>
              <a:t>that software is delivered on time and on </a:t>
            </a:r>
            <a:br>
              <a:rPr lang="en-GB"/>
            </a:br>
            <a:r>
              <a:rPr lang="en-GB"/>
              <a:t>schedule and in accordance with the </a:t>
            </a:r>
            <a:br>
              <a:rPr lang="en-GB"/>
            </a:br>
            <a:r>
              <a:rPr lang="en-GB"/>
              <a:t>requirements of the organisations developing </a:t>
            </a:r>
            <a:br>
              <a:rPr lang="en-GB"/>
            </a:br>
            <a:r>
              <a:rPr lang="en-GB"/>
              <a:t>and procuring the software.</a:t>
            </a:r>
          </a:p>
          <a:p>
            <a:r>
              <a:rPr lang="en-GB"/>
              <a:t>Project management is needed because software development is always subject to budget and schedule constraints that are set by the organisation developing the software.</a:t>
            </a:r>
          </a:p>
        </p:txBody>
      </p:sp>
      <p:sp>
        <p:nvSpPr>
          <p:cNvPr id="8195" name="Rectangle 3"/>
          <p:cNvSpPr>
            <a:spLocks noGrp="1" noChangeArrowheads="1"/>
          </p:cNvSpPr>
          <p:nvPr>
            <p:ph type="title"/>
          </p:nvPr>
        </p:nvSpPr>
        <p:spPr>
          <a:noFill/>
          <a:ln/>
        </p:spPr>
        <p:txBody>
          <a:bodyPr lIns="90840" tIns="44623" rIns="90840" bIns="44623"/>
          <a:lstStyle/>
          <a:p>
            <a:r>
              <a:rPr lang="en-GB"/>
              <a:t>Software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motivation </a:t>
            </a:r>
          </a:p>
        </p:txBody>
      </p:sp>
      <p:sp>
        <p:nvSpPr>
          <p:cNvPr id="4" name="TextBox 3"/>
          <p:cNvSpPr txBox="1"/>
          <p:nvPr/>
        </p:nvSpPr>
        <p:spPr>
          <a:xfrm>
            <a:off x="457200" y="1999476"/>
            <a:ext cx="7987573" cy="3262431"/>
          </a:xfrm>
          <a:prstGeom prst="rect">
            <a:avLst/>
          </a:prstGeom>
          <a:solidFill>
            <a:srgbClr val="FFFF00">
              <a:alpha val="34000"/>
            </a:srgbClr>
          </a:solidFill>
        </p:spPr>
        <p:txBody>
          <a:bodyPr wrap="square" rtlCol="0">
            <a:spAutoFit/>
          </a:bodyPr>
          <a:lstStyle/>
          <a:p>
            <a:endParaRPr lang="en-GB" sz="1600" dirty="0">
              <a:latin typeface="Arial"/>
              <a:cs typeface="Arial"/>
            </a:endParaRPr>
          </a:p>
          <a:p>
            <a:r>
              <a:rPr lang="en-GB" sz="1600" dirty="0">
                <a:latin typeface="Arial"/>
                <a:cs typeface="Arial"/>
              </a:rPr>
              <a:t>After some initial denials that there is a problem, Dorothy admits that she has lost interest in the job. She expected that she would be able to develop and use her hardware interfacing skills. However, because of the product direction that has been chosen, she has little opportunity for this. Basically, she is working as a C programmer with other team members. </a:t>
            </a:r>
          </a:p>
          <a:p>
            <a:endParaRPr lang="en-GB" sz="1600" dirty="0">
              <a:latin typeface="Arial"/>
              <a:cs typeface="Arial"/>
            </a:endParaRPr>
          </a:p>
          <a:p>
            <a:r>
              <a:rPr lang="en-GB" sz="1600" dirty="0">
                <a:latin typeface="Arial"/>
                <a:cs typeface="Arial"/>
              </a:rPr>
              <a:t>Although she admits that the work is challenging, she is concerned that she is not developing her interfacing skills. She is worried that finding a job that involves hardware interfacing will be difficult after this project. Because she does not want to upset the team by revealing that she is thinking about the next project, she has decided that it is best to minimize conversation with them.</a:t>
            </a:r>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30</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lIns="90840" tIns="44623" rIns="90840" bIns="44623"/>
          <a:lstStyle/>
          <a:p>
            <a:r>
              <a:rPr lang="en-GB"/>
              <a:t>Personality types</a:t>
            </a:r>
          </a:p>
        </p:txBody>
      </p:sp>
      <p:sp>
        <p:nvSpPr>
          <p:cNvPr id="34819" name="Rectangle 3"/>
          <p:cNvSpPr>
            <a:spLocks noGrp="1" noChangeArrowheads="1"/>
          </p:cNvSpPr>
          <p:nvPr>
            <p:ph type="body" idx="1"/>
          </p:nvPr>
        </p:nvSpPr>
        <p:spPr>
          <a:noFill/>
          <a:ln/>
        </p:spPr>
        <p:txBody>
          <a:bodyPr lIns="90840" tIns="44623" rIns="90840" bIns="44623"/>
          <a:lstStyle/>
          <a:p>
            <a:r>
              <a:rPr lang="en-GB"/>
              <a:t>The needs hierarchy is almost certainly an over-simplification of motivation in practice.</a:t>
            </a:r>
          </a:p>
          <a:p>
            <a:r>
              <a:rPr lang="en-GB"/>
              <a:t>Motivation should also take into account different personality types:</a:t>
            </a:r>
          </a:p>
          <a:p>
            <a:pPr lvl="1"/>
            <a:r>
              <a:rPr lang="en-GB"/>
              <a:t>Task-oriented;</a:t>
            </a:r>
          </a:p>
          <a:p>
            <a:pPr lvl="1"/>
            <a:r>
              <a:rPr lang="en-GB"/>
              <a:t>Self-oriented;</a:t>
            </a:r>
          </a:p>
          <a:p>
            <a:pPr lvl="1"/>
            <a:r>
              <a:rPr lang="en-GB"/>
              <a:t>Interaction-oriented.</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31</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840" tIns="44623" rIns="90840" bIns="44623"/>
          <a:lstStyle/>
          <a:p>
            <a:r>
              <a:rPr lang="en-GB"/>
              <a:t>Personality types</a:t>
            </a:r>
          </a:p>
        </p:txBody>
      </p:sp>
      <p:sp>
        <p:nvSpPr>
          <p:cNvPr id="35843" name="Rectangle 3"/>
          <p:cNvSpPr>
            <a:spLocks noGrp="1" noChangeArrowheads="1"/>
          </p:cNvSpPr>
          <p:nvPr>
            <p:ph type="body" idx="1"/>
          </p:nvPr>
        </p:nvSpPr>
        <p:spPr>
          <a:noFill/>
          <a:ln/>
        </p:spPr>
        <p:txBody>
          <a:bodyPr lIns="90840" tIns="44623" rIns="90840" bIns="44623"/>
          <a:lstStyle/>
          <a:p>
            <a:r>
              <a:rPr lang="en-GB" sz="2400"/>
              <a:t>Task-oriented.  </a:t>
            </a:r>
          </a:p>
          <a:p>
            <a:pPr lvl="1"/>
            <a:r>
              <a:rPr lang="en-GB" sz="2000"/>
              <a:t>The motivation for doing the work is the work itself;</a:t>
            </a:r>
          </a:p>
          <a:p>
            <a:r>
              <a:rPr lang="en-GB" sz="2400"/>
              <a:t>Self-oriented. </a:t>
            </a:r>
          </a:p>
          <a:p>
            <a:pPr lvl="1"/>
            <a:r>
              <a:rPr lang="en-GB" sz="2000"/>
              <a:t>The work is a means to an end which is the achievement of individual goals - e.g. to get rich, to play tennis, to travel etc.;</a:t>
            </a:r>
          </a:p>
          <a:p>
            <a:r>
              <a:rPr lang="en-GB" sz="2400"/>
              <a:t>Interaction-oriented</a:t>
            </a:r>
          </a:p>
          <a:p>
            <a:pPr lvl="1"/>
            <a:r>
              <a:rPr lang="en-GB" sz="2000"/>
              <a:t>The principal motivation is the presence and actions of </a:t>
            </a:r>
            <a:br>
              <a:rPr lang="en-GB" sz="2000"/>
            </a:br>
            <a:r>
              <a:rPr lang="en-GB" sz="2000"/>
              <a:t>co-workers. People go to work because they like to go to </a:t>
            </a:r>
            <a:br>
              <a:rPr lang="en-GB" sz="2000"/>
            </a:br>
            <a:r>
              <a:rPr lang="en-GB" sz="2000"/>
              <a:t>work.</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32</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840" tIns="44623" rIns="90840" bIns="44623"/>
          <a:lstStyle/>
          <a:p>
            <a:r>
              <a:rPr lang="en-GB"/>
              <a:t>Motivation balance</a:t>
            </a:r>
          </a:p>
        </p:txBody>
      </p:sp>
      <p:sp>
        <p:nvSpPr>
          <p:cNvPr id="37891" name="Rectangle 3"/>
          <p:cNvSpPr>
            <a:spLocks noGrp="1" noChangeArrowheads="1"/>
          </p:cNvSpPr>
          <p:nvPr>
            <p:ph type="body" idx="1"/>
          </p:nvPr>
        </p:nvSpPr>
        <p:spPr>
          <a:noFill/>
          <a:ln/>
        </p:spPr>
        <p:txBody>
          <a:bodyPr lIns="90840" tIns="44623" rIns="90840" bIns="44623"/>
          <a:lstStyle/>
          <a:p>
            <a:r>
              <a:rPr lang="en-GB" sz="2400"/>
              <a:t>Individual motivations are made up of elements </a:t>
            </a:r>
            <a:br>
              <a:rPr lang="en-GB" sz="2400"/>
            </a:br>
            <a:r>
              <a:rPr lang="en-GB" sz="2400"/>
              <a:t>of each class.</a:t>
            </a:r>
          </a:p>
          <a:p>
            <a:r>
              <a:rPr lang="en-GB" sz="2400"/>
              <a:t>The balance can change depending on personal </a:t>
            </a:r>
            <a:br>
              <a:rPr lang="en-GB" sz="2400"/>
            </a:br>
            <a:r>
              <a:rPr lang="en-GB" sz="2400"/>
              <a:t>circumstances and external events.</a:t>
            </a:r>
          </a:p>
          <a:p>
            <a:r>
              <a:rPr lang="en-GB" sz="2400"/>
              <a:t>However, people are not just motivated by personal factors but also by being part of a group and culture. </a:t>
            </a:r>
          </a:p>
          <a:p>
            <a:r>
              <a:rPr lang="en-GB" sz="2400"/>
              <a:t>People go to work because they are motivated by the people that they work with.</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33</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Teamwork</a:t>
            </a:r>
          </a:p>
        </p:txBody>
      </p:sp>
      <p:sp>
        <p:nvSpPr>
          <p:cNvPr id="89091" name="Rectangle 3"/>
          <p:cNvSpPr>
            <a:spLocks noGrp="1" noChangeArrowheads="1"/>
          </p:cNvSpPr>
          <p:nvPr>
            <p:ph type="body" idx="1"/>
          </p:nvPr>
        </p:nvSpPr>
        <p:spPr/>
        <p:txBody>
          <a:bodyPr/>
          <a:lstStyle/>
          <a:p>
            <a:pPr>
              <a:lnSpc>
                <a:spcPct val="90000"/>
              </a:lnSpc>
            </a:pPr>
            <a:r>
              <a:rPr lang="en-GB" dirty="0"/>
              <a:t>Most software engineering is a group activity</a:t>
            </a:r>
          </a:p>
          <a:p>
            <a:pPr lvl="1">
              <a:lnSpc>
                <a:spcPct val="90000"/>
              </a:lnSpc>
            </a:pPr>
            <a:r>
              <a:rPr lang="en-GB" dirty="0"/>
              <a:t>The development schedule for most non-trivial software projects is such that they cannot be completed by one person working alone.</a:t>
            </a:r>
          </a:p>
          <a:p>
            <a:pPr>
              <a:lnSpc>
                <a:spcPct val="90000"/>
              </a:lnSpc>
            </a:pPr>
            <a:r>
              <a:rPr lang="en-GB" dirty="0"/>
              <a:t> A good group is cohesive and has a team spirit. The people involved are motivated by the success of the group as well as by their own personal goals. </a:t>
            </a:r>
          </a:p>
          <a:p>
            <a:pPr>
              <a:lnSpc>
                <a:spcPct val="90000"/>
              </a:lnSpc>
            </a:pPr>
            <a:r>
              <a:rPr lang="en-GB" dirty="0"/>
              <a:t>Group interaction is a key determinant of group performance.</a:t>
            </a:r>
          </a:p>
          <a:p>
            <a:pPr>
              <a:lnSpc>
                <a:spcPct val="90000"/>
              </a:lnSpc>
            </a:pPr>
            <a:r>
              <a:rPr lang="en-GB" dirty="0"/>
              <a:t>Flexibility in group composition is limited</a:t>
            </a:r>
          </a:p>
          <a:p>
            <a:pPr lvl="1">
              <a:lnSpc>
                <a:spcPct val="90000"/>
              </a:lnSpc>
            </a:pPr>
            <a:r>
              <a:rPr lang="en-GB" dirty="0"/>
              <a:t>Managers must do the best they can with available people.</a:t>
            </a:r>
          </a:p>
          <a:p>
            <a:pPr>
              <a:lnSpc>
                <a:spcPct val="90000"/>
              </a:lnSpc>
            </a:pP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34</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840" tIns="44623" rIns="90840" bIns="44623"/>
          <a:lstStyle/>
          <a:p>
            <a:r>
              <a:rPr lang="en-GB" dirty="0"/>
              <a:t>Group cohesiveness</a:t>
            </a:r>
          </a:p>
        </p:txBody>
      </p:sp>
      <p:sp>
        <p:nvSpPr>
          <p:cNvPr id="57347" name="Rectangle 3"/>
          <p:cNvSpPr>
            <a:spLocks noGrp="1" noChangeArrowheads="1"/>
          </p:cNvSpPr>
          <p:nvPr>
            <p:ph type="body" idx="1"/>
          </p:nvPr>
        </p:nvSpPr>
        <p:spPr>
          <a:noFill/>
          <a:ln/>
        </p:spPr>
        <p:txBody>
          <a:bodyPr lIns="90840" tIns="44623" rIns="90840" bIns="44623"/>
          <a:lstStyle/>
          <a:p>
            <a:pPr>
              <a:lnSpc>
                <a:spcPct val="90000"/>
              </a:lnSpc>
            </a:pPr>
            <a:r>
              <a:rPr lang="en-GB" dirty="0"/>
              <a:t>In a cohesive group, members consider the group to be more important than any individual in it.</a:t>
            </a:r>
          </a:p>
          <a:p>
            <a:pPr>
              <a:lnSpc>
                <a:spcPct val="90000"/>
              </a:lnSpc>
            </a:pPr>
            <a:r>
              <a:rPr lang="en-GB" dirty="0"/>
              <a:t>The advantages of a cohesive group are:</a:t>
            </a:r>
          </a:p>
          <a:p>
            <a:pPr lvl="1">
              <a:lnSpc>
                <a:spcPct val="90000"/>
              </a:lnSpc>
            </a:pPr>
            <a:r>
              <a:rPr lang="en-GB" dirty="0"/>
              <a:t>Group quality standards can be developed by the group members.</a:t>
            </a:r>
          </a:p>
          <a:p>
            <a:pPr lvl="1">
              <a:lnSpc>
                <a:spcPct val="90000"/>
              </a:lnSpc>
            </a:pPr>
            <a:r>
              <a:rPr lang="en-GB" dirty="0"/>
              <a:t>Team members  learn from each other and get to know each other’s work; Inhibitions caused by ignorance are reduced.</a:t>
            </a:r>
          </a:p>
          <a:p>
            <a:pPr lvl="1">
              <a:lnSpc>
                <a:spcPct val="90000"/>
              </a:lnSpc>
            </a:pPr>
            <a:r>
              <a:rPr lang="en-GB" dirty="0"/>
              <a:t>Knowledge is shared. Continuity can be maintained if a group member leaves.</a:t>
            </a:r>
          </a:p>
          <a:p>
            <a:pPr lvl="1">
              <a:lnSpc>
                <a:spcPct val="90000"/>
              </a:lnSpc>
            </a:pPr>
            <a:r>
              <a:rPr lang="en-GB" sz="2000" dirty="0"/>
              <a:t>Refactoring and continual improvement is encouraged. </a:t>
            </a:r>
            <a:r>
              <a:rPr lang="en-GB" dirty="0"/>
              <a:t>Group members work collectively to deliver high quality results and fix problems, irrespective of the individuals who originally created the design or program. </a:t>
            </a:r>
            <a:endParaRPr lang="en-GB" sz="200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Team spirit</a:t>
            </a:r>
            <a:endParaRPr lang="en-US" dirty="0"/>
          </a:p>
        </p:txBody>
      </p:sp>
      <p:sp>
        <p:nvSpPr>
          <p:cNvPr id="6" name="TextBox 5"/>
          <p:cNvSpPr txBox="1"/>
          <p:nvPr/>
        </p:nvSpPr>
        <p:spPr>
          <a:xfrm>
            <a:off x="484225" y="1756297"/>
            <a:ext cx="8229600" cy="4493538"/>
          </a:xfrm>
          <a:prstGeom prst="rect">
            <a:avLst/>
          </a:prstGeom>
          <a:solidFill>
            <a:srgbClr val="FFFF00">
              <a:alpha val="33000"/>
            </a:srgbClr>
          </a:solidFill>
        </p:spPr>
        <p:txBody>
          <a:bodyPr wrap="square" rtlCol="0">
            <a:spAutoFit/>
          </a:bodyPr>
          <a:lstStyle/>
          <a:p>
            <a:r>
              <a:rPr lang="en-GB" sz="1600" dirty="0">
                <a:latin typeface="Arial"/>
                <a:cs typeface="Arial"/>
              </a:rPr>
              <a:t>Alice, an experienced project manager, understands the importance of creating a cohesive group. As they are developing a new product, she takes the opportunity of involving all group members in the product specification and design by getting them to discuss possible technology with elderly members of their families. She also encourages them to bring these family members to meet other members of the development group. </a:t>
            </a:r>
          </a:p>
          <a:p>
            <a:endParaRPr lang="en-GB" sz="1600" dirty="0">
              <a:latin typeface="Arial"/>
              <a:cs typeface="Arial"/>
            </a:endParaRPr>
          </a:p>
          <a:p>
            <a:r>
              <a:rPr lang="en-GB" sz="1600" dirty="0">
                <a:latin typeface="Arial"/>
                <a:cs typeface="Arial"/>
              </a:rPr>
              <a:t>Alice also arranges monthly lunches for everyone in the group. These lunches are an opportunity for all team members to meet informally, talk around issues of concern, and get to know each other. At the lunch, Alice tells the group what she knows about organizational news, policies, strategies, and so forth. Each team member then briefly summarizes what they have been doing and the group discusses a general topic, such as new product ideas from elderly relatives.</a:t>
            </a:r>
          </a:p>
          <a:p>
            <a:endParaRPr lang="en-GB" sz="1600" dirty="0">
              <a:latin typeface="Arial"/>
              <a:cs typeface="Arial"/>
            </a:endParaRPr>
          </a:p>
          <a:p>
            <a:r>
              <a:rPr lang="en-GB" sz="1600" dirty="0">
                <a:latin typeface="Arial"/>
                <a:cs typeface="Arial"/>
              </a:rPr>
              <a:t>Every few months, Alice organizes an ‘away day’ for the group where the team spends two days on ‘technology updating’. Each team member prepares an update on a relevant technology and presents it to the group. This is an off-site meeting in a good hotel and plenty of time is scheduled for discussion and social interaction. </a:t>
            </a:r>
          </a:p>
          <a:p>
            <a:endParaRPr lang="en-US" sz="1400" dirty="0">
              <a:latin typeface="Arial"/>
              <a:cs typeface="Arial"/>
            </a:endParaRPr>
          </a:p>
        </p:txBody>
      </p:sp>
      <p:sp>
        <p:nvSpPr>
          <p:cNvPr id="4" name="Slide Number Placeholder 3"/>
          <p:cNvSpPr>
            <a:spLocks noGrp="1"/>
          </p:cNvSpPr>
          <p:nvPr>
            <p:ph type="sldNum" sz="quarter" idx="12"/>
          </p:nvPr>
        </p:nvSpPr>
        <p:spPr/>
        <p:txBody>
          <a:bodyPr/>
          <a:lstStyle/>
          <a:p>
            <a:fld id="{A41DB566-6001-1B4F-A74B-7213F33DBA30}" type="slidenum">
              <a:rPr lang="en-US" smtClean="0"/>
              <a:pPr/>
              <a:t>36</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effectiveness of a team</a:t>
            </a:r>
          </a:p>
        </p:txBody>
      </p:sp>
      <p:sp>
        <p:nvSpPr>
          <p:cNvPr id="3" name="Content Placeholder 2"/>
          <p:cNvSpPr>
            <a:spLocks noGrp="1"/>
          </p:cNvSpPr>
          <p:nvPr>
            <p:ph idx="1"/>
          </p:nvPr>
        </p:nvSpPr>
        <p:spPr/>
        <p:txBody>
          <a:bodyPr/>
          <a:lstStyle/>
          <a:p>
            <a:r>
              <a:rPr lang="en-GB" dirty="0"/>
              <a:t>The people in the group </a:t>
            </a:r>
          </a:p>
          <a:p>
            <a:pPr lvl="1"/>
            <a:r>
              <a:rPr lang="en-GB" dirty="0"/>
              <a:t>You need a mix of people in a project group as software development involves diverse activities such as negotiating with clients, programming, testing and documentation.  </a:t>
            </a:r>
          </a:p>
          <a:p>
            <a:r>
              <a:rPr lang="en-GB" dirty="0"/>
              <a:t>The group organization </a:t>
            </a:r>
          </a:p>
          <a:p>
            <a:pPr lvl="1"/>
            <a:r>
              <a:rPr lang="en-GB" dirty="0"/>
              <a:t>A group should be organized so that individuals can contribute to the best of their abilities and tasks can be completed as expected.</a:t>
            </a:r>
          </a:p>
          <a:p>
            <a:r>
              <a:rPr lang="en-GB" dirty="0"/>
              <a:t>Technical and managerial communications </a:t>
            </a:r>
          </a:p>
          <a:p>
            <a:pPr lvl="1"/>
            <a:r>
              <a:rPr lang="en-GB" dirty="0"/>
              <a:t>Good communications between group members, and between the software engineering team and other project stakeholders, is essential.</a:t>
            </a:r>
          </a:p>
          <a:p>
            <a:endParaRPr lang="en-US" dirty="0"/>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group members</a:t>
            </a:r>
          </a:p>
        </p:txBody>
      </p:sp>
      <p:sp>
        <p:nvSpPr>
          <p:cNvPr id="3" name="Content Placeholder 2"/>
          <p:cNvSpPr>
            <a:spLocks noGrp="1"/>
          </p:cNvSpPr>
          <p:nvPr>
            <p:ph idx="1"/>
          </p:nvPr>
        </p:nvSpPr>
        <p:spPr/>
        <p:txBody>
          <a:bodyPr/>
          <a:lstStyle/>
          <a:p>
            <a:r>
              <a:rPr lang="en-GB" dirty="0"/>
              <a:t>A manager or team leader’s job is to create a cohesive group and organize their group so that they can work together effectively. </a:t>
            </a:r>
          </a:p>
          <a:p>
            <a:r>
              <a:rPr lang="en-GB" dirty="0"/>
              <a:t>This involves creating a group with the right balance of technical skills and personalities, and organizing that group so that the members work together effectively. </a:t>
            </a:r>
            <a:endParaRPr lang="en-US" dirty="0"/>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dirty="0">
                <a:solidFill>
                  <a:schemeClr val="tx1"/>
                </a:solidFill>
              </a:rPr>
              <a:t>Assembling a team</a:t>
            </a:r>
          </a:p>
        </p:txBody>
      </p:sp>
      <p:sp>
        <p:nvSpPr>
          <p:cNvPr id="18435" name="Rectangle 3"/>
          <p:cNvSpPr>
            <a:spLocks noGrp="1" noChangeArrowheads="1"/>
          </p:cNvSpPr>
          <p:nvPr>
            <p:ph type="body" idx="1"/>
          </p:nvPr>
        </p:nvSpPr>
        <p:spPr>
          <a:noFill/>
          <a:ln/>
        </p:spPr>
        <p:txBody>
          <a:bodyPr lIns="90840" tIns="44623" rIns="90840" bIns="44623"/>
          <a:lstStyle/>
          <a:p>
            <a:r>
              <a:rPr lang="en-GB" sz="2300" dirty="0"/>
              <a:t>May not be possible to appoint the ideal people to work on a project</a:t>
            </a:r>
          </a:p>
          <a:p>
            <a:pPr lvl="1"/>
            <a:r>
              <a:rPr lang="en-GB" sz="2100" dirty="0"/>
              <a:t>Project budget may not allow for the use of highly-paid staff;</a:t>
            </a:r>
          </a:p>
          <a:p>
            <a:pPr lvl="1"/>
            <a:r>
              <a:rPr lang="en-GB" sz="2100" dirty="0"/>
              <a:t>Staff with the appropriate experience may not be available;</a:t>
            </a:r>
          </a:p>
          <a:p>
            <a:pPr lvl="1"/>
            <a:r>
              <a:rPr lang="en-GB" sz="2100" dirty="0"/>
              <a:t>An organisation may wish to develop employee skills on a software project.</a:t>
            </a:r>
          </a:p>
          <a:p>
            <a:r>
              <a:rPr lang="en-GB" sz="2300" dirty="0"/>
              <a:t>Managers have to work within these constraints especially when there are shortages of trained staff.</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39</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criteria</a:t>
            </a:r>
          </a:p>
        </p:txBody>
      </p:sp>
      <p:sp>
        <p:nvSpPr>
          <p:cNvPr id="3" name="Content Placeholder 2"/>
          <p:cNvSpPr>
            <a:spLocks noGrp="1"/>
          </p:cNvSpPr>
          <p:nvPr>
            <p:ph idx="1"/>
          </p:nvPr>
        </p:nvSpPr>
        <p:spPr/>
        <p:txBody>
          <a:bodyPr/>
          <a:lstStyle/>
          <a:p>
            <a:r>
              <a:rPr lang="en-GB" dirty="0"/>
              <a:t>Deliver the software to the customer at the agreed time.</a:t>
            </a:r>
          </a:p>
          <a:p>
            <a:r>
              <a:rPr lang="en-GB" dirty="0"/>
              <a:t>Keep overall costs within budget.</a:t>
            </a:r>
          </a:p>
          <a:p>
            <a:r>
              <a:rPr lang="en-GB" dirty="0"/>
              <a:t>Deliver software that meets the customer’s expectations.</a:t>
            </a:r>
          </a:p>
          <a:p>
            <a:r>
              <a:rPr lang="en-GB" dirty="0"/>
              <a:t>Maintain a happy and well-functioning development team.</a:t>
            </a:r>
          </a:p>
          <a:p>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a:t>Group composition</a:t>
            </a:r>
          </a:p>
        </p:txBody>
      </p:sp>
      <p:sp>
        <p:nvSpPr>
          <p:cNvPr id="53251" name="Rectangle 3"/>
          <p:cNvSpPr>
            <a:spLocks noGrp="1" noChangeArrowheads="1"/>
          </p:cNvSpPr>
          <p:nvPr>
            <p:ph type="body" idx="1"/>
          </p:nvPr>
        </p:nvSpPr>
        <p:spPr>
          <a:xfrm>
            <a:off x="990600" y="1676400"/>
            <a:ext cx="7804150" cy="4505325"/>
          </a:xfrm>
          <a:noFill/>
          <a:ln/>
        </p:spPr>
        <p:txBody>
          <a:bodyPr lIns="90840" tIns="44623" rIns="90840" bIns="44623"/>
          <a:lstStyle/>
          <a:p>
            <a:r>
              <a:rPr lang="en-GB" sz="2400" dirty="0"/>
              <a:t>Group composed of members who share the </a:t>
            </a:r>
            <a:br>
              <a:rPr lang="en-GB" sz="2400" dirty="0"/>
            </a:br>
            <a:r>
              <a:rPr lang="en-GB" sz="2400" dirty="0"/>
              <a:t>same motivation can be problematic</a:t>
            </a:r>
          </a:p>
          <a:p>
            <a:pPr lvl="1"/>
            <a:r>
              <a:rPr lang="en-GB" sz="2000" dirty="0"/>
              <a:t>Task-oriented - everyone wants to do their own thing;</a:t>
            </a:r>
          </a:p>
          <a:p>
            <a:pPr lvl="1"/>
            <a:r>
              <a:rPr lang="en-GB" sz="2000" dirty="0"/>
              <a:t>Self-oriented - everyone wants to be the boss;</a:t>
            </a:r>
          </a:p>
          <a:p>
            <a:pPr lvl="1"/>
            <a:r>
              <a:rPr lang="en-GB" sz="2000" dirty="0"/>
              <a:t>Interaction-oriented - too much chatting, not enough work.</a:t>
            </a:r>
          </a:p>
          <a:p>
            <a:r>
              <a:rPr lang="en-GB" sz="2400" dirty="0"/>
              <a:t>An effective group has a balance of all types.</a:t>
            </a:r>
          </a:p>
          <a:p>
            <a:r>
              <a:rPr lang="en-GB" sz="2400" dirty="0"/>
              <a:t>This can be difficult to achieve software engineers are often task-oriented.</a:t>
            </a:r>
          </a:p>
          <a:p>
            <a:r>
              <a:rPr lang="en-GB" sz="2400" dirty="0"/>
              <a:t>Interaction-oriented people are very important as they can detect and defuse tensions that arise.</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40</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a:t>
            </a:r>
            <a:r>
              <a:rPr lang="en-US" b="1" dirty="0"/>
              <a:t> </a:t>
            </a:r>
            <a:r>
              <a:rPr lang="en-US" dirty="0"/>
              <a:t>composition</a:t>
            </a:r>
            <a:r>
              <a:rPr lang="en-GB" dirty="0"/>
              <a:t> </a:t>
            </a:r>
            <a:endParaRPr lang="en-US" dirty="0"/>
          </a:p>
        </p:txBody>
      </p:sp>
      <p:sp>
        <p:nvSpPr>
          <p:cNvPr id="4" name="TextBox 3"/>
          <p:cNvSpPr txBox="1"/>
          <p:nvPr/>
        </p:nvSpPr>
        <p:spPr>
          <a:xfrm>
            <a:off x="525772" y="1715767"/>
            <a:ext cx="8161028" cy="4247317"/>
          </a:xfrm>
          <a:prstGeom prst="rect">
            <a:avLst/>
          </a:prstGeom>
          <a:solidFill>
            <a:srgbClr val="FFFF00">
              <a:alpha val="34000"/>
            </a:srgbClr>
          </a:solidFill>
        </p:spPr>
        <p:txBody>
          <a:bodyPr wrap="square" rtlCol="0">
            <a:spAutoFit/>
          </a:bodyPr>
          <a:lstStyle/>
          <a:p>
            <a:r>
              <a:rPr lang="en-GB" sz="1600" dirty="0">
                <a:latin typeface="Arial"/>
                <a:cs typeface="Arial"/>
              </a:rPr>
              <a:t>In creating a group for assistive technology development, Alice is aware of the importance of selecting members with complementary personalities. When interviewing potential group members, she tried to assess whether they were task-oriented, self-oriented, or interaction-oriented. She felt that she was primarily a self-oriented type because she considered the project to be a way of getting noticed by senior management and possibly promoted. She therefore looked for one or perhaps two interaction-oriented personalities, with task-oriented individuals to complete the team. The final assessment that she arrived at was:</a:t>
            </a:r>
          </a:p>
          <a:p>
            <a:endParaRPr lang="en-GB" sz="1600" dirty="0">
              <a:latin typeface="Arial"/>
              <a:cs typeface="Arial"/>
            </a:endParaRPr>
          </a:p>
          <a:p>
            <a:r>
              <a:rPr lang="en-GB" sz="1600" dirty="0">
                <a:latin typeface="Arial"/>
                <a:cs typeface="Arial"/>
              </a:rPr>
              <a:t>	Alice—self-oriented</a:t>
            </a:r>
          </a:p>
          <a:p>
            <a:r>
              <a:rPr lang="en-GB" sz="1600" dirty="0">
                <a:latin typeface="Arial"/>
                <a:cs typeface="Arial"/>
              </a:rPr>
              <a:t>	Brian—task-oriented</a:t>
            </a:r>
          </a:p>
          <a:p>
            <a:r>
              <a:rPr lang="en-GB" sz="1600" dirty="0">
                <a:latin typeface="Arial"/>
                <a:cs typeface="Arial"/>
              </a:rPr>
              <a:t>	Bob—task-oriented</a:t>
            </a:r>
          </a:p>
          <a:p>
            <a:r>
              <a:rPr lang="en-GB" sz="1600" dirty="0">
                <a:latin typeface="Arial"/>
                <a:cs typeface="Arial"/>
              </a:rPr>
              <a:t>	Carol—interaction-oriented</a:t>
            </a:r>
          </a:p>
          <a:p>
            <a:r>
              <a:rPr lang="en-GB" sz="1600" dirty="0">
                <a:latin typeface="Arial"/>
                <a:cs typeface="Arial"/>
              </a:rPr>
              <a:t>	Dorothy—self-oriented</a:t>
            </a:r>
          </a:p>
          <a:p>
            <a:r>
              <a:rPr lang="en-GB" sz="1600" dirty="0">
                <a:latin typeface="Arial"/>
                <a:cs typeface="Arial"/>
              </a:rPr>
              <a:t>	Ed—interaction-oriented</a:t>
            </a:r>
          </a:p>
          <a:p>
            <a:r>
              <a:rPr lang="en-GB" sz="1600" dirty="0">
                <a:latin typeface="Arial"/>
                <a:cs typeface="Arial"/>
              </a:rPr>
              <a:t>	Fred—task-oriented</a:t>
            </a:r>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41</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People are motivated by interaction with other people, the recognition of management and their peers, and by being given opportunities for personal development. </a:t>
            </a:r>
          </a:p>
          <a:p>
            <a:r>
              <a:rPr lang="en-GB" sz="2000" dirty="0"/>
              <a:t>Software development groups should be fairly small and cohesive. The key factors that influence the effectiveness of a group are the people in that group, the way that it is organized and the communication between group members.</a:t>
            </a:r>
          </a:p>
          <a:p>
            <a:r>
              <a:rPr lang="en-GB" sz="2000" dirty="0"/>
              <a:t>Communications within a group are influenced by factors such as the status of group members, the size of the group, the gender composition of the group, personalities and available communication channels.</a:t>
            </a:r>
          </a:p>
          <a:p>
            <a:endParaRPr lang="en-US" dirty="0"/>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42</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lIns="90840" tIns="44623" rIns="90840" bIns="44623"/>
          <a:lstStyle/>
          <a:p>
            <a:r>
              <a:rPr lang="en-GB" dirty="0"/>
              <a:t>The product is intangible.</a:t>
            </a:r>
          </a:p>
          <a:p>
            <a:pPr lvl="1"/>
            <a:r>
              <a:rPr lang="en-GB" dirty="0"/>
              <a:t>Software cannot be seen or touched. Software project managers cannot see progress by simply looking at the artefact that is being constructed. </a:t>
            </a:r>
          </a:p>
          <a:p>
            <a:r>
              <a:rPr lang="en-GB" dirty="0"/>
              <a:t>Many software projects are 'one-off' projects.</a:t>
            </a:r>
          </a:p>
          <a:p>
            <a:pPr lvl="1"/>
            <a:r>
              <a:rPr lang="en-GB" dirty="0"/>
              <a:t>Large software projects are usually different in some ways from previous projects. Even managers who have lots of previous experience may find it difficult to anticipate problems. </a:t>
            </a:r>
          </a:p>
          <a:p>
            <a:r>
              <a:rPr lang="en-GB" dirty="0"/>
              <a:t>Software processes are variable and organization specific.</a:t>
            </a:r>
          </a:p>
          <a:p>
            <a:pPr lvl="1"/>
            <a:r>
              <a:rPr lang="en-GB" dirty="0"/>
              <a:t>We still cannot reliably predict when a particular software process is likely to lead to development problems. </a:t>
            </a:r>
          </a:p>
        </p:txBody>
      </p:sp>
      <p:sp>
        <p:nvSpPr>
          <p:cNvPr id="12291" name="Rectangle 3"/>
          <p:cNvSpPr>
            <a:spLocks noGrp="1" noChangeArrowheads="1"/>
          </p:cNvSpPr>
          <p:nvPr>
            <p:ph type="title"/>
          </p:nvPr>
        </p:nvSpPr>
        <p:spPr>
          <a:xfrm>
            <a:off x="381001" y="262912"/>
            <a:ext cx="8476054" cy="1109007"/>
          </a:xfrm>
          <a:noFill/>
          <a:ln/>
        </p:spPr>
        <p:txBody>
          <a:bodyPr lIns="90840" tIns="44623" rIns="90840" bIns="44623"/>
          <a:lstStyle/>
          <a:p>
            <a:r>
              <a:rPr lang="en-GB"/>
              <a:t>Software management distinctions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a:ln/>
        </p:spPr>
        <p:txBody>
          <a:bodyPr lIns="90840" tIns="44623" rIns="90840" bIns="44623"/>
          <a:lstStyle/>
          <a:p>
            <a:r>
              <a:rPr lang="en-GB" i="1" dirty="0"/>
              <a:t>Project planning </a:t>
            </a:r>
          </a:p>
          <a:p>
            <a:pPr lvl="1"/>
            <a:r>
              <a:rPr lang="en-GB" dirty="0"/>
              <a:t>Project managers are responsible for planning, estimating and scheduling project development and assigning people to tasks.</a:t>
            </a:r>
          </a:p>
          <a:p>
            <a:r>
              <a:rPr lang="en-GB" i="1" dirty="0"/>
              <a:t>Reporting</a:t>
            </a:r>
            <a:r>
              <a:rPr lang="en-GB" dirty="0"/>
              <a:t> </a:t>
            </a:r>
          </a:p>
          <a:p>
            <a:pPr lvl="1"/>
            <a:r>
              <a:rPr lang="en-GB" dirty="0"/>
              <a:t>Project managers are usually responsible for reporting on the progress of a project to customers and to the managers of the company developing the software. </a:t>
            </a:r>
          </a:p>
          <a:p>
            <a:r>
              <a:rPr lang="en-GB" i="1" dirty="0"/>
              <a:t>Risk management</a:t>
            </a:r>
          </a:p>
          <a:p>
            <a:pPr lvl="1"/>
            <a:r>
              <a:rPr lang="en-GB" dirty="0"/>
              <a:t> Project managers assess the risks that may affect a project, monitor these risks and take action when problems arise.  </a:t>
            </a:r>
          </a:p>
        </p:txBody>
      </p:sp>
      <p:sp>
        <p:nvSpPr>
          <p:cNvPr id="14339" name="Rectangle 3"/>
          <p:cNvSpPr>
            <a:spLocks noGrp="1" noChangeArrowheads="1"/>
          </p:cNvSpPr>
          <p:nvPr>
            <p:ph type="title"/>
          </p:nvPr>
        </p:nvSpPr>
        <p:spPr>
          <a:noFill/>
          <a:ln/>
        </p:spPr>
        <p:txBody>
          <a:bodyPr lIns="90840" tIns="44623" rIns="90840" bIns="44623"/>
          <a:lstStyle/>
          <a:p>
            <a:r>
              <a:rPr lang="en-GB"/>
              <a:t>Management activities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6</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activities</a:t>
            </a:r>
          </a:p>
        </p:txBody>
      </p:sp>
      <p:sp>
        <p:nvSpPr>
          <p:cNvPr id="3" name="Content Placeholder 2"/>
          <p:cNvSpPr>
            <a:spLocks noGrp="1"/>
          </p:cNvSpPr>
          <p:nvPr>
            <p:ph idx="1"/>
          </p:nvPr>
        </p:nvSpPr>
        <p:spPr/>
        <p:txBody>
          <a:bodyPr/>
          <a:lstStyle/>
          <a:p>
            <a:r>
              <a:rPr lang="en-GB" i="1" dirty="0"/>
              <a:t>People management</a:t>
            </a:r>
            <a:r>
              <a:rPr lang="en-GB" dirty="0"/>
              <a:t> </a:t>
            </a:r>
          </a:p>
          <a:p>
            <a:pPr lvl="1"/>
            <a:r>
              <a:rPr lang="en-GB" dirty="0"/>
              <a:t>Project managers have to choose people for their team and establish ways of working that leads to effective team performance </a:t>
            </a:r>
          </a:p>
          <a:p>
            <a:r>
              <a:rPr lang="en-GB" dirty="0"/>
              <a:t> </a:t>
            </a:r>
            <a:r>
              <a:rPr lang="en-GB" i="1" dirty="0"/>
              <a:t>Proposal writing</a:t>
            </a:r>
            <a:r>
              <a:rPr lang="en-GB" dirty="0"/>
              <a:t> </a:t>
            </a:r>
          </a:p>
          <a:p>
            <a:pPr lvl="1"/>
            <a:r>
              <a:rPr lang="en-GB" dirty="0"/>
              <a:t>The first stage in a software project may involve writing a proposal to win a contract to carry out an item of work. The proposal describes the objectives of the project and how it will be carried out. </a:t>
            </a:r>
          </a:p>
          <a:p>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7</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type="body" idx="1"/>
          </p:nvPr>
        </p:nvSpPr>
        <p:spPr/>
        <p:txBody>
          <a:bodyPr lIns="91797" tIns="45898" rIns="91797" bIns="45898"/>
          <a:lstStyle/>
          <a:p>
            <a:pPr>
              <a:lnSpc>
                <a:spcPct val="90000"/>
              </a:lnSpc>
            </a:pPr>
            <a:r>
              <a:rPr lang="en-GB"/>
              <a:t>Risk management is concerned with identifying risks and drawing up plans to minimise their effect on a project.</a:t>
            </a:r>
          </a:p>
          <a:p>
            <a:pPr>
              <a:lnSpc>
                <a:spcPct val="90000"/>
              </a:lnSpc>
            </a:pPr>
            <a:r>
              <a:rPr lang="en-GB"/>
              <a:t>A risk is a probability that some adverse circumstance will occur </a:t>
            </a:r>
          </a:p>
          <a:p>
            <a:pPr lvl="1">
              <a:lnSpc>
                <a:spcPct val="90000"/>
              </a:lnSpc>
            </a:pPr>
            <a:r>
              <a:rPr lang="en-GB"/>
              <a:t>Project risks affect schedule or resources;</a:t>
            </a:r>
          </a:p>
          <a:p>
            <a:pPr lvl="1">
              <a:lnSpc>
                <a:spcPct val="90000"/>
              </a:lnSpc>
            </a:pPr>
            <a:r>
              <a:rPr lang="en-GB"/>
              <a:t>Product risks affect the quality or performance of the software being developed;</a:t>
            </a:r>
          </a:p>
          <a:p>
            <a:pPr lvl="1">
              <a:lnSpc>
                <a:spcPct val="90000"/>
              </a:lnSpc>
            </a:pPr>
            <a:r>
              <a:rPr lang="en-GB"/>
              <a:t>Business risks affect the organisation developing or procuring the software.</a:t>
            </a:r>
          </a:p>
        </p:txBody>
      </p:sp>
      <p:sp>
        <p:nvSpPr>
          <p:cNvPr id="4" name="Slide Number Placeholder 3"/>
          <p:cNvSpPr>
            <a:spLocks noGrp="1"/>
          </p:cNvSpPr>
          <p:nvPr>
            <p:ph type="sldNum" sz="quarter" idx="12"/>
          </p:nvPr>
        </p:nvSpPr>
        <p:spPr/>
        <p:txBody>
          <a:bodyPr/>
          <a:lstStyle/>
          <a:p>
            <a:fld id="{A41DB566-6001-1B4F-A74B-7213F33DBA30}" type="slidenum">
              <a:rPr lang="en-US" smtClean="0"/>
              <a:pPr/>
              <a:t>8</a:t>
            </a:fld>
            <a:endParaRPr lang="en-US"/>
          </a:p>
        </p:txBody>
      </p:sp>
      <p:sp>
        <p:nvSpPr>
          <p:cNvPr id="5" name="Footer Placeholder 4"/>
          <p:cNvSpPr>
            <a:spLocks noGrp="1"/>
          </p:cNvSpPr>
          <p:nvPr>
            <p:ph type="ftr" sz="quarter" idx="11"/>
          </p:nvPr>
        </p:nvSpPr>
        <p:spPr/>
        <p:txBody>
          <a:bodyPr/>
          <a:lstStyle/>
          <a:p>
            <a:r>
              <a:rPr lang="en-US"/>
              <a:t>Chapter 22 Project management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common project, product, and business risks</a:t>
            </a:r>
            <a:r>
              <a:rPr lang="en-GB" dirty="0"/>
              <a:t> </a:t>
            </a:r>
            <a:endParaRPr lang="en-US" dirty="0"/>
          </a:p>
        </p:txBody>
      </p:sp>
      <p:graphicFrame>
        <p:nvGraphicFramePr>
          <p:cNvPr id="4" name="Content Placeholder 3"/>
          <p:cNvGraphicFramePr>
            <a:graphicFrameLocks noGrp="1"/>
          </p:cNvGraphicFramePr>
          <p:nvPr>
            <p:ph idx="1"/>
          </p:nvPr>
        </p:nvGraphicFramePr>
        <p:xfrm>
          <a:off x="457200" y="1600200"/>
          <a:ext cx="8229600" cy="4912360"/>
        </p:xfrm>
        <a:graphic>
          <a:graphicData uri="http://schemas.openxmlformats.org/drawingml/2006/table">
            <a:tbl>
              <a:tblPr firstRow="1" bandRow="1">
                <a:tableStyleId>{5C22544A-7EE6-4342-B048-85BDC9FD1C3A}</a:tableStyleId>
              </a:tblPr>
              <a:tblGrid>
                <a:gridCol w="2150546">
                  <a:extLst>
                    <a:ext uri="{9D8B030D-6E8A-4147-A177-3AD203B41FA5}">
                      <a16:colId xmlns:a16="http://schemas.microsoft.com/office/drawing/2014/main" val="20000"/>
                    </a:ext>
                  </a:extLst>
                </a:gridCol>
                <a:gridCol w="2026745">
                  <a:extLst>
                    <a:ext uri="{9D8B030D-6E8A-4147-A177-3AD203B41FA5}">
                      <a16:colId xmlns:a16="http://schemas.microsoft.com/office/drawing/2014/main" val="20001"/>
                    </a:ext>
                  </a:extLst>
                </a:gridCol>
                <a:gridCol w="4052309">
                  <a:extLst>
                    <a:ext uri="{9D8B030D-6E8A-4147-A177-3AD203B41FA5}">
                      <a16:colId xmlns:a16="http://schemas.microsoft.com/office/drawing/2014/main" val="20002"/>
                    </a:ext>
                  </a:extLst>
                </a:gridCol>
              </a:tblGrid>
              <a:tr h="370840">
                <a:tc>
                  <a:txBody>
                    <a:bodyPr/>
                    <a:lstStyle/>
                    <a:p>
                      <a:pPr algn="just">
                        <a:spcAft>
                          <a:spcPts val="0"/>
                        </a:spcAft>
                      </a:pPr>
                      <a:r>
                        <a:rPr lang="en-GB" sz="14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Description</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400" dirty="0">
                          <a:solidFill>
                            <a:srgbClr val="000000"/>
                          </a:solidFill>
                          <a:latin typeface="Arial"/>
                          <a:ea typeface="Times New Roman"/>
                          <a:cs typeface="Arial"/>
                        </a:rPr>
                        <a:t>Staff 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extLst>
                  <a:ext uri="{0D108BD9-81ED-4DB2-BD59-A6C34878D82A}">
                    <a16:rowId xmlns:a16="http://schemas.microsoft.com/office/drawing/2014/main" val="10006"/>
                  </a:ext>
                </a:extLst>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extLst>
                  <a:ext uri="{0D108BD9-81ED-4DB2-BD59-A6C34878D82A}">
                    <a16:rowId xmlns:a16="http://schemas.microsoft.com/office/drawing/2014/main" val="10007"/>
                  </a:ext>
                </a:extLst>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extLst>
                  <a:ext uri="{0D108BD9-81ED-4DB2-BD59-A6C34878D82A}">
                    <a16:rowId xmlns:a16="http://schemas.microsoft.com/office/drawing/2014/main" val="10008"/>
                  </a:ext>
                </a:extLst>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p>
                  </a:txBody>
                  <a:tcPr marL="73025" marR="73025" marT="0" marB="91440"/>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9</a:t>
            </a:fld>
            <a:endParaRPr lang="en-US"/>
          </a:p>
        </p:txBody>
      </p:sp>
      <p:sp>
        <p:nvSpPr>
          <p:cNvPr id="6" name="Footer Placeholder 5"/>
          <p:cNvSpPr>
            <a:spLocks noGrp="1"/>
          </p:cNvSpPr>
          <p:nvPr>
            <p:ph type="ftr" sz="quarter" idx="11"/>
          </p:nvPr>
        </p:nvSpPr>
        <p:spPr/>
        <p:txBody>
          <a:bodyPr/>
          <a:lstStyle/>
          <a:p>
            <a:r>
              <a:rPr lang="en-US"/>
              <a:t>Chapter 22 Project management</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444</TotalTime>
  <Words>3640</Words>
  <Application>Microsoft Office PowerPoint</Application>
  <PresentationFormat>On-screen Show (4:3)</PresentationFormat>
  <Paragraphs>424</Paragraphs>
  <Slides>42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Wingdings</vt:lpstr>
      <vt:lpstr>SE9</vt:lpstr>
      <vt:lpstr>Chapter 22 – Project Management</vt:lpstr>
      <vt:lpstr>Topics covered</vt:lpstr>
      <vt:lpstr>Software project management</vt:lpstr>
      <vt:lpstr>Success criteria</vt:lpstr>
      <vt:lpstr>Software management distinctions</vt:lpstr>
      <vt:lpstr>Management activities</vt:lpstr>
      <vt:lpstr>Management activities</vt:lpstr>
      <vt:lpstr>Risk management</vt:lpstr>
      <vt:lpstr>Examples of common project, product, and business risks </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Strategies to help manage risk </vt:lpstr>
      <vt:lpstr>Strategies to help manage risk </vt:lpstr>
      <vt:lpstr>Risk monitoring</vt:lpstr>
      <vt:lpstr>Risk indicators </vt:lpstr>
      <vt:lpstr>Key points</vt:lpstr>
      <vt:lpstr>Chapter 22 – Project Management</vt:lpstr>
      <vt:lpstr>Managing people</vt:lpstr>
      <vt:lpstr>People management factors</vt:lpstr>
      <vt:lpstr>Motivating people</vt:lpstr>
      <vt:lpstr>Human needs hierarchy  </vt:lpstr>
      <vt:lpstr>Need satisfaction</vt:lpstr>
      <vt:lpstr>Individual motivation </vt:lpstr>
      <vt:lpstr>Individual motivation </vt:lpstr>
      <vt:lpstr>Personality types</vt:lpstr>
      <vt:lpstr>Personality types</vt:lpstr>
      <vt:lpstr>Motivation balance</vt:lpstr>
      <vt:lpstr>Teamwork</vt:lpstr>
      <vt:lpstr>Group cohesiveness</vt:lpstr>
      <vt:lpstr>Team spirit</vt:lpstr>
      <vt:lpstr>The effectiveness of a team</vt:lpstr>
      <vt:lpstr>Selecting group members</vt:lpstr>
      <vt:lpstr>Assembling a team</vt:lpstr>
      <vt:lpstr>Group composition</vt:lpstr>
      <vt:lpstr>Group composition </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Islam, Md. Mohaiminul</cp:lastModifiedBy>
  <cp:revision>12</cp:revision>
  <dcterms:created xsi:type="dcterms:W3CDTF">2010-02-12T10:22:34Z</dcterms:created>
  <dcterms:modified xsi:type="dcterms:W3CDTF">2020-10-03T05:59:38Z</dcterms:modified>
</cp:coreProperties>
</file>