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31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4" r:id="rId11"/>
    <p:sldId id="315" r:id="rId12"/>
    <p:sldId id="313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6" r:id="rId45"/>
    <p:sldId id="307" r:id="rId46"/>
    <p:sldId id="308" r:id="rId47"/>
    <p:sldId id="309" r:id="rId48"/>
    <p:sldId id="310" r:id="rId49"/>
    <p:sldId id="311" r:id="rId50"/>
    <p:sldId id="312" r:id="rId5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22" y="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6F4B-2034-4A34-902E-1E2105C1D54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DF505-EC82-450E-BB1D-5E23C9C8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Presnetation</a:t>
            </a:r>
            <a:r>
              <a:rPr spc="-260" dirty="0"/>
              <a:t> </a:t>
            </a:r>
            <a:r>
              <a:rPr spc="-25"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67AF-856B-4B9E-A466-C7B5DB0DCACB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Presnetation</a:t>
            </a:r>
            <a:r>
              <a:rPr spc="-260" dirty="0"/>
              <a:t> </a:t>
            </a:r>
            <a:r>
              <a:rPr spc="-25"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F4E-4FE1-4EF5-B7AA-B9266A89444A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Presnetation</a:t>
            </a:r>
            <a:r>
              <a:rPr spc="-260" dirty="0"/>
              <a:t> </a:t>
            </a:r>
            <a:r>
              <a:rPr spc="-25" dirty="0"/>
              <a:t>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FFBC-5B06-491C-B303-CDACD5627E08}" type="datetime1">
              <a:rPr lang="en-US" smtClean="0"/>
              <a:t>7/15/2020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Presnetation</a:t>
            </a:r>
            <a:r>
              <a:rPr spc="-260" dirty="0"/>
              <a:t> </a:t>
            </a:r>
            <a:r>
              <a:rPr spc="-25" dirty="0"/>
              <a:t>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DB07-9047-4964-8ECC-4E71ADAB7D8C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Presnetation</a:t>
            </a:r>
            <a:r>
              <a:rPr spc="-260" dirty="0"/>
              <a:t> </a:t>
            </a:r>
            <a:r>
              <a:rPr spc="-25" dirty="0"/>
              <a:t>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089A-37B2-44D3-B90E-7BE34803679B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6546" y="743965"/>
            <a:ext cx="7925307" cy="1062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28" y="2014219"/>
            <a:ext cx="8072143" cy="4518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2505" y="6919976"/>
            <a:ext cx="14535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Presnetation</a:t>
            </a:r>
            <a:r>
              <a:rPr spc="-260" dirty="0"/>
              <a:t> </a:t>
            </a:r>
            <a:r>
              <a:rPr spc="-25"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7CBD-4CC6-4092-8F90-2D53FC6978AA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59067" y="6919976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D2B4-E2EC-4038-B608-0F91C3890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523220"/>
          </a:xfrm>
        </p:spPr>
        <p:txBody>
          <a:bodyPr/>
          <a:lstStyle/>
          <a:p>
            <a:pPr algn="ctr"/>
            <a:r>
              <a:rPr lang="en-US" dirty="0"/>
              <a:t>Requirement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A51A4-889D-4B48-8EA5-F8C2552E066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105431"/>
          </a:xfrm>
        </p:spPr>
        <p:txBody>
          <a:bodyPr/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45" dirty="0">
                <a:solidFill>
                  <a:srgbClr val="92D050"/>
                </a:solidFill>
                <a:latin typeface="Trebuchet MS"/>
                <a:cs typeface="Trebuchet MS"/>
              </a:rPr>
              <a:t>System </a:t>
            </a:r>
            <a:r>
              <a:rPr lang="en-US" sz="2400" spc="-114" dirty="0">
                <a:solidFill>
                  <a:srgbClr val="92D050"/>
                </a:solidFill>
                <a:latin typeface="Trebuchet MS"/>
                <a:cs typeface="Trebuchet MS"/>
              </a:rPr>
              <a:t>Analysis and </a:t>
            </a:r>
            <a:r>
              <a:rPr lang="en-US" sz="2400" spc="-95" dirty="0">
                <a:solidFill>
                  <a:srgbClr val="92D050"/>
                </a:solidFill>
                <a:latin typeface="Trebuchet MS"/>
                <a:cs typeface="Trebuchet MS"/>
              </a:rPr>
              <a:t>Design </a:t>
            </a:r>
            <a:r>
              <a:rPr lang="en-US" sz="2400" spc="-105" dirty="0">
                <a:solidFill>
                  <a:srgbClr val="92D050"/>
                </a:solidFill>
                <a:latin typeface="Trebuchet MS"/>
                <a:cs typeface="Trebuchet MS"/>
              </a:rPr>
              <a:t>methods</a:t>
            </a:r>
            <a:r>
              <a:rPr lang="en-US" sz="2400" spc="-66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lang="en-US" sz="2400" spc="415" dirty="0">
                <a:solidFill>
                  <a:srgbClr val="92D050"/>
                </a:solidFill>
                <a:latin typeface="Trebuchet MS"/>
                <a:cs typeface="Trebuchet MS"/>
              </a:rPr>
              <a:t>–  </a:t>
            </a:r>
            <a:r>
              <a:rPr lang="en-US" sz="2400" spc="-125" dirty="0">
                <a:solidFill>
                  <a:srgbClr val="92D050"/>
                </a:solidFill>
                <a:latin typeface="Trebuchet MS"/>
                <a:cs typeface="Trebuchet MS"/>
              </a:rPr>
              <a:t>Whitten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70C0"/>
                </a:solidFill>
                <a:latin typeface="Arial"/>
                <a:cs typeface="Arial"/>
              </a:rPr>
              <a:t>– </a:t>
            </a:r>
            <a:r>
              <a:rPr lang="en-US" sz="2000" spc="-135" dirty="0">
                <a:solidFill>
                  <a:srgbClr val="0070C0"/>
                </a:solidFill>
                <a:latin typeface="Trebuchet MS"/>
                <a:cs typeface="Trebuchet MS"/>
              </a:rPr>
              <a:t>Chapter</a:t>
            </a:r>
            <a:r>
              <a:rPr lang="en-US" sz="2000" spc="-3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lang="en-US" sz="2000" spc="-50" dirty="0">
                <a:solidFill>
                  <a:srgbClr val="0070C0"/>
                </a:solidFill>
                <a:latin typeface="Trebuchet MS"/>
                <a:cs typeface="Trebuchet MS"/>
              </a:rPr>
              <a:t>6</a:t>
            </a:r>
            <a:endParaRPr lang="en-US" sz="20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2352-4E91-4B2E-BD99-E19CF1EABA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1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31026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161A-2B3F-474E-BB82-422ACBF9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46" y="743965"/>
            <a:ext cx="7925307" cy="553998"/>
          </a:xfrm>
        </p:spPr>
        <p:txBody>
          <a:bodyPr/>
          <a:lstStyle/>
          <a:p>
            <a:pPr algn="ctr"/>
            <a:r>
              <a:rPr lang="en-US" sz="3600" spc="-140" dirty="0"/>
              <a:t>Ishikawa </a:t>
            </a:r>
            <a:r>
              <a:rPr lang="en-US" sz="3600" spc="-135" dirty="0"/>
              <a:t>Diagram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BC64F-1E1B-4832-9209-9133B03F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8" y="1981200"/>
            <a:ext cx="8072143" cy="5029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9CBED-33BC-45D6-81DC-F4457E569E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10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0235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0F8B-3326-4D59-97D0-E361CDA7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46" y="743965"/>
            <a:ext cx="7925307" cy="492443"/>
          </a:xfrm>
        </p:spPr>
        <p:txBody>
          <a:bodyPr/>
          <a:lstStyle/>
          <a:p>
            <a:pPr algn="ctr"/>
            <a:r>
              <a:rPr lang="en-US" sz="3200" spc="-140" dirty="0"/>
              <a:t>Ishikawa </a:t>
            </a:r>
            <a:r>
              <a:rPr lang="en-US" sz="3200" spc="-135" dirty="0"/>
              <a:t>Diagram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1340-3AE6-41C2-8585-835639A8C0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11</a:t>
            </a:fld>
            <a:endParaRPr lang="en-US"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8BF97-1133-4EF0-A343-6403378B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447800"/>
            <a:ext cx="8839201" cy="55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2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3D29-96F3-4B90-A119-4DAB8B49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46" y="743965"/>
            <a:ext cx="7925307" cy="492443"/>
          </a:xfrm>
        </p:spPr>
        <p:txBody>
          <a:bodyPr/>
          <a:lstStyle/>
          <a:p>
            <a:r>
              <a:rPr lang="en-US" sz="3200" spc="-140" dirty="0"/>
              <a:t>Ishikawa </a:t>
            </a:r>
            <a:r>
              <a:rPr lang="en-US" sz="3200" spc="-135" dirty="0"/>
              <a:t>Diagram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C86B0-CF47-413E-A905-7B66C6DA53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12</a:t>
            </a:fld>
            <a:endParaRPr lang="en-US"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C748E-312F-4C68-B8EC-BF2B93FE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8763000" cy="59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933" y="987044"/>
            <a:ext cx="4510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Requirements</a:t>
            </a:r>
            <a:r>
              <a:rPr sz="3600" spc="-375" dirty="0"/>
              <a:t> </a:t>
            </a:r>
            <a:r>
              <a:rPr sz="3600" spc="-135" dirty="0"/>
              <a:t>Discovery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27" y="2080513"/>
            <a:ext cx="7800975" cy="3274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36854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Given </a:t>
            </a:r>
            <a:r>
              <a:rPr sz="2600" spc="-5" dirty="0">
                <a:latin typeface="Georgia"/>
                <a:cs typeface="Georgia"/>
              </a:rPr>
              <a:t>an </a:t>
            </a:r>
            <a:r>
              <a:rPr sz="2600" spc="-10" dirty="0">
                <a:latin typeface="Georgia"/>
                <a:cs typeface="Georgia"/>
              </a:rPr>
              <a:t>understanding </a:t>
            </a:r>
            <a:r>
              <a:rPr sz="2600" spc="-5" dirty="0">
                <a:latin typeface="Georgia"/>
                <a:cs typeface="Georgia"/>
              </a:rPr>
              <a:t>of </a:t>
            </a:r>
            <a:r>
              <a:rPr sz="2600" spc="-10" dirty="0">
                <a:latin typeface="Georgia"/>
                <a:cs typeface="Georgia"/>
              </a:rPr>
              <a:t>problems,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10" dirty="0">
                <a:latin typeface="Georgia"/>
                <a:cs typeface="Georgia"/>
              </a:rPr>
              <a:t>systems  </a:t>
            </a:r>
            <a:r>
              <a:rPr sz="2600" spc="-5" dirty="0">
                <a:latin typeface="Georgia"/>
                <a:cs typeface="Georgia"/>
              </a:rPr>
              <a:t>analyst can </a:t>
            </a:r>
            <a:r>
              <a:rPr sz="2600" spc="-10" dirty="0">
                <a:latin typeface="Georgia"/>
                <a:cs typeface="Georgia"/>
              </a:rPr>
              <a:t>start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10" dirty="0">
                <a:latin typeface="Georgia"/>
                <a:cs typeface="Georgia"/>
              </a:rPr>
              <a:t>define</a:t>
            </a:r>
            <a:r>
              <a:rPr sz="2600" spc="6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requirements.</a:t>
            </a:r>
            <a:endParaRPr sz="260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b="1" spc="-5" dirty="0">
                <a:latin typeface="Georgia"/>
                <a:cs typeface="Georgia"/>
              </a:rPr>
              <a:t>Fact-finding </a:t>
            </a:r>
            <a:r>
              <a:rPr sz="2600" spc="-5" dirty="0">
                <a:latin typeface="Georgia"/>
                <a:cs typeface="Georgia"/>
              </a:rPr>
              <a:t>– the </a:t>
            </a:r>
            <a:r>
              <a:rPr sz="2600" spc="-10" dirty="0">
                <a:latin typeface="Georgia"/>
                <a:cs typeface="Georgia"/>
              </a:rPr>
              <a:t>formal process </a:t>
            </a:r>
            <a:r>
              <a:rPr sz="2600" spc="-5" dirty="0">
                <a:latin typeface="Georgia"/>
                <a:cs typeface="Georgia"/>
              </a:rPr>
              <a:t>of </a:t>
            </a:r>
            <a:r>
              <a:rPr sz="2600" spc="-10" dirty="0">
                <a:latin typeface="Georgia"/>
                <a:cs typeface="Georgia"/>
              </a:rPr>
              <a:t>using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research, meetings, interviews, questionnaires, 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sampling,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and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other techniques </a:t>
            </a:r>
            <a:r>
              <a:rPr sz="2600" spc="-5" dirty="0">
                <a:latin typeface="Georgia"/>
                <a:cs typeface="Georgia"/>
              </a:rPr>
              <a:t>to collect  </a:t>
            </a:r>
            <a:r>
              <a:rPr sz="2600" spc="-10" dirty="0">
                <a:latin typeface="Georgia"/>
                <a:cs typeface="Georgia"/>
              </a:rPr>
              <a:t>information about system problems, requirements,  </a:t>
            </a:r>
            <a:r>
              <a:rPr sz="2600" spc="-5" dirty="0">
                <a:latin typeface="Georgia"/>
                <a:cs typeface="Georgia"/>
              </a:rPr>
              <a:t>and preferences. It is also called </a:t>
            </a:r>
            <a:r>
              <a:rPr sz="2600" i="1" spc="-5" dirty="0">
                <a:solidFill>
                  <a:srgbClr val="0070C0"/>
                </a:solidFill>
                <a:latin typeface="Georgia"/>
                <a:cs typeface="Georgia"/>
              </a:rPr>
              <a:t>information  gathering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or </a:t>
            </a:r>
            <a:r>
              <a:rPr sz="2600" i="1" spc="-5" dirty="0">
                <a:solidFill>
                  <a:srgbClr val="0070C0"/>
                </a:solidFill>
                <a:latin typeface="Georgia"/>
                <a:cs typeface="Georgia"/>
              </a:rPr>
              <a:t>data</a:t>
            </a:r>
            <a:r>
              <a:rPr sz="2600" i="1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600" i="1" spc="-5" dirty="0">
                <a:solidFill>
                  <a:srgbClr val="0070C0"/>
                </a:solidFill>
                <a:latin typeface="Georgia"/>
                <a:cs typeface="Georgia"/>
              </a:rPr>
              <a:t>collection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987044"/>
            <a:ext cx="520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Requirements</a:t>
            </a:r>
            <a:r>
              <a:rPr sz="3600" spc="-340" dirty="0"/>
              <a:t> </a:t>
            </a:r>
            <a:r>
              <a:rPr sz="3600" spc="-90" dirty="0"/>
              <a:t>Management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27" y="2004313"/>
            <a:ext cx="8018145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754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b="1" spc="-5" dirty="0">
                <a:latin typeface="Georgia"/>
                <a:cs typeface="Georgia"/>
              </a:rPr>
              <a:t>Requirements management </a:t>
            </a:r>
            <a:r>
              <a:rPr sz="2600" spc="-5" dirty="0">
                <a:latin typeface="Georgia"/>
                <a:cs typeface="Georgia"/>
              </a:rPr>
              <a:t>- the </a:t>
            </a:r>
            <a:r>
              <a:rPr sz="2600" spc="-10" dirty="0">
                <a:latin typeface="Georgia"/>
                <a:cs typeface="Georgia"/>
              </a:rPr>
              <a:t>process of  </a:t>
            </a:r>
            <a:r>
              <a:rPr sz="2600" spc="-5" dirty="0">
                <a:latin typeface="Georgia"/>
                <a:cs typeface="Georgia"/>
              </a:rPr>
              <a:t>managing change to the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requirements.</a:t>
            </a:r>
            <a:endParaRPr sz="2600">
              <a:latin typeface="Georgia"/>
              <a:cs typeface="Georgia"/>
            </a:endParaRPr>
          </a:p>
          <a:p>
            <a:pPr marL="355600" marR="19685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Over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10" dirty="0">
                <a:latin typeface="Georgia"/>
                <a:cs typeface="Georgia"/>
              </a:rPr>
              <a:t>lifetime </a:t>
            </a:r>
            <a:r>
              <a:rPr sz="2600" spc="-5" dirty="0">
                <a:latin typeface="Georgia"/>
                <a:cs typeface="Georgia"/>
              </a:rPr>
              <a:t>of the </a:t>
            </a:r>
            <a:r>
              <a:rPr sz="2600" spc="-10" dirty="0">
                <a:latin typeface="Georgia"/>
                <a:cs typeface="Georgia"/>
              </a:rPr>
              <a:t>project </a:t>
            </a:r>
            <a:r>
              <a:rPr sz="2600" spc="-5" dirty="0">
                <a:latin typeface="Georgia"/>
                <a:cs typeface="Georgia"/>
              </a:rPr>
              <a:t>it is very </a:t>
            </a:r>
            <a:r>
              <a:rPr sz="2600" spc="-10" dirty="0">
                <a:latin typeface="Georgia"/>
                <a:cs typeface="Georgia"/>
              </a:rPr>
              <a:t>common for  new </a:t>
            </a:r>
            <a:r>
              <a:rPr sz="2600" spc="-5" dirty="0">
                <a:latin typeface="Georgia"/>
                <a:cs typeface="Georgia"/>
              </a:rPr>
              <a:t>requirements to emerge and existing  requirements to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change.</a:t>
            </a:r>
            <a:endParaRPr sz="26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Studies have shown </a:t>
            </a:r>
            <a:r>
              <a:rPr sz="2600" spc="-5" dirty="0">
                <a:latin typeface="Georgia"/>
                <a:cs typeface="Georgia"/>
              </a:rPr>
              <a:t>that over the life of a </a:t>
            </a:r>
            <a:r>
              <a:rPr sz="2600" spc="-10" dirty="0">
                <a:latin typeface="Georgia"/>
                <a:cs typeface="Georgia"/>
              </a:rPr>
              <a:t>project as  much </a:t>
            </a:r>
            <a:r>
              <a:rPr sz="2600" spc="-5" dirty="0">
                <a:latin typeface="Georgia"/>
                <a:cs typeface="Georgia"/>
              </a:rPr>
              <a:t>as 50 </a:t>
            </a:r>
            <a:r>
              <a:rPr sz="2600" spc="-10" dirty="0">
                <a:latin typeface="Georgia"/>
                <a:cs typeface="Georgia"/>
              </a:rPr>
              <a:t>percent </a:t>
            </a:r>
            <a:r>
              <a:rPr sz="2600" spc="-5" dirty="0">
                <a:latin typeface="Georgia"/>
                <a:cs typeface="Georgia"/>
              </a:rPr>
              <a:t>or </a:t>
            </a:r>
            <a:r>
              <a:rPr sz="2600" spc="-10" dirty="0">
                <a:latin typeface="Georgia"/>
                <a:cs typeface="Georgia"/>
              </a:rPr>
              <a:t>more </a:t>
            </a:r>
            <a:r>
              <a:rPr sz="2600" spc="-5" dirty="0">
                <a:latin typeface="Georgia"/>
                <a:cs typeface="Georgia"/>
              </a:rPr>
              <a:t>of the requirements </a:t>
            </a:r>
            <a:r>
              <a:rPr sz="2600" spc="-10" dirty="0">
                <a:latin typeface="Georgia"/>
                <a:cs typeface="Georgia"/>
              </a:rPr>
              <a:t>will  change before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10" dirty="0">
                <a:latin typeface="Georgia"/>
                <a:cs typeface="Georgia"/>
              </a:rPr>
              <a:t>system </a:t>
            </a:r>
            <a:r>
              <a:rPr sz="2600" spc="-5" dirty="0">
                <a:latin typeface="Georgia"/>
                <a:cs typeface="Georgia"/>
              </a:rPr>
              <a:t>is put into</a:t>
            </a:r>
            <a:r>
              <a:rPr sz="2600" spc="11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production.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108" y="1021692"/>
            <a:ext cx="5419090" cy="524510"/>
          </a:xfrm>
          <a:custGeom>
            <a:avLst/>
            <a:gdLst/>
            <a:ahLst/>
            <a:cxnLst/>
            <a:rect l="l" t="t" r="r" b="b"/>
            <a:pathLst>
              <a:path w="5419090" h="524510">
                <a:moveTo>
                  <a:pt x="5418634" y="261970"/>
                </a:moveTo>
                <a:lnTo>
                  <a:pt x="5416061" y="212092"/>
                </a:lnTo>
                <a:lnTo>
                  <a:pt x="5408342" y="163279"/>
                </a:lnTo>
                <a:lnTo>
                  <a:pt x="5395478" y="116598"/>
                </a:lnTo>
                <a:lnTo>
                  <a:pt x="5377469" y="73114"/>
                </a:lnTo>
                <a:lnTo>
                  <a:pt x="5354313" y="33892"/>
                </a:lnTo>
                <a:lnTo>
                  <a:pt x="5326012" y="0"/>
                </a:lnTo>
                <a:lnTo>
                  <a:pt x="92621" y="0"/>
                </a:lnTo>
                <a:lnTo>
                  <a:pt x="64320" y="33892"/>
                </a:lnTo>
                <a:lnTo>
                  <a:pt x="41164" y="73114"/>
                </a:lnTo>
                <a:lnTo>
                  <a:pt x="23155" y="116598"/>
                </a:lnTo>
                <a:lnTo>
                  <a:pt x="10291" y="163279"/>
                </a:lnTo>
                <a:lnTo>
                  <a:pt x="2572" y="212092"/>
                </a:lnTo>
                <a:lnTo>
                  <a:pt x="0" y="261970"/>
                </a:lnTo>
                <a:lnTo>
                  <a:pt x="2572" y="311849"/>
                </a:lnTo>
                <a:lnTo>
                  <a:pt x="10291" y="360661"/>
                </a:lnTo>
                <a:lnTo>
                  <a:pt x="23155" y="407343"/>
                </a:lnTo>
                <a:lnTo>
                  <a:pt x="41164" y="450827"/>
                </a:lnTo>
                <a:lnTo>
                  <a:pt x="64320" y="490049"/>
                </a:lnTo>
                <a:lnTo>
                  <a:pt x="92621" y="523942"/>
                </a:lnTo>
                <a:lnTo>
                  <a:pt x="5326012" y="523942"/>
                </a:lnTo>
                <a:lnTo>
                  <a:pt x="5354313" y="490049"/>
                </a:lnTo>
                <a:lnTo>
                  <a:pt x="5377469" y="450827"/>
                </a:lnTo>
                <a:lnTo>
                  <a:pt x="5395478" y="407343"/>
                </a:lnTo>
                <a:lnTo>
                  <a:pt x="5408342" y="360661"/>
                </a:lnTo>
                <a:lnTo>
                  <a:pt x="5416061" y="311849"/>
                </a:lnTo>
                <a:lnTo>
                  <a:pt x="5418634" y="2619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987044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Seven </a:t>
            </a:r>
            <a:r>
              <a:rPr sz="3600" spc="-190" dirty="0"/>
              <a:t>Fact‐Finding</a:t>
            </a:r>
            <a:r>
              <a:rPr sz="3600" spc="-480" dirty="0"/>
              <a:t> </a:t>
            </a:r>
            <a:r>
              <a:rPr sz="3600" spc="-30" dirty="0"/>
              <a:t>Methods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848561"/>
            <a:ext cx="7378700" cy="3750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C00000"/>
                </a:solidFill>
                <a:latin typeface="Georgia"/>
                <a:cs typeface="Georgia"/>
              </a:rPr>
              <a:t>Background</a:t>
            </a:r>
            <a:r>
              <a:rPr sz="26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Georgia"/>
                <a:cs typeface="Georgia"/>
              </a:rPr>
              <a:t>Research</a:t>
            </a:r>
            <a:endParaRPr sz="260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Sampling of existing documentation, forms, and  </a:t>
            </a:r>
            <a:r>
              <a:rPr sz="2600" spc="-10" dirty="0">
                <a:latin typeface="Georgia"/>
                <a:cs typeface="Georgia"/>
              </a:rPr>
              <a:t>databases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Observation of the </a:t>
            </a:r>
            <a:r>
              <a:rPr sz="2600" spc="-10" dirty="0">
                <a:latin typeface="Georgia"/>
                <a:cs typeface="Georgia"/>
              </a:rPr>
              <a:t>work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environment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Questionnaires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Interviews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Prototyping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Joint requirements planning</a:t>
            </a:r>
            <a:r>
              <a:rPr sz="2600" spc="5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(JRP)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929" y="987044"/>
            <a:ext cx="3812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/>
              <a:t>Background</a:t>
            </a:r>
            <a:r>
              <a:rPr sz="3600" spc="-325" dirty="0"/>
              <a:t> </a:t>
            </a:r>
            <a:r>
              <a:rPr sz="3600" spc="-155" dirty="0"/>
              <a:t>Reading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27" y="2040889"/>
            <a:ext cx="6950075" cy="32258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Aim is to </a:t>
            </a:r>
            <a:r>
              <a:rPr sz="2600" spc="-10" dirty="0">
                <a:latin typeface="Georgia"/>
                <a:cs typeface="Georgia"/>
              </a:rPr>
              <a:t>understand </a:t>
            </a:r>
            <a:r>
              <a:rPr sz="2600" spc="-5" dirty="0">
                <a:latin typeface="Georgia"/>
                <a:cs typeface="Georgia"/>
              </a:rPr>
              <a:t>the organization and </a:t>
            </a:r>
            <a:r>
              <a:rPr sz="2600" spc="-10" dirty="0">
                <a:latin typeface="Georgia"/>
                <a:cs typeface="Georgia"/>
              </a:rPr>
              <a:t>its  business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objectives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Includes:</a:t>
            </a:r>
            <a:endParaRPr sz="2600">
              <a:latin typeface="Georgia"/>
              <a:cs typeface="Georgia"/>
            </a:endParaRPr>
          </a:p>
          <a:p>
            <a:pPr marL="755650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Georgia"/>
                <a:cs typeface="Georgia"/>
              </a:rPr>
              <a:t>reports</a:t>
            </a:r>
            <a:endParaRPr sz="2400">
              <a:latin typeface="Georgia"/>
              <a:cs typeface="Georgia"/>
            </a:endParaRPr>
          </a:p>
          <a:p>
            <a:pPr marL="755650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Georgia"/>
                <a:cs typeface="Georgia"/>
              </a:rPr>
              <a:t>organization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charts</a:t>
            </a:r>
            <a:endParaRPr sz="2400">
              <a:latin typeface="Georgia"/>
              <a:cs typeface="Georgia"/>
            </a:endParaRPr>
          </a:p>
          <a:p>
            <a:pPr marL="755650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Georgia"/>
                <a:cs typeface="Georgia"/>
              </a:rPr>
              <a:t>policy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manuals</a:t>
            </a:r>
            <a:endParaRPr sz="2400">
              <a:latin typeface="Georgia"/>
              <a:cs typeface="Georgia"/>
            </a:endParaRPr>
          </a:p>
          <a:p>
            <a:pPr marL="755650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dirty="0">
                <a:latin typeface="Georgia"/>
                <a:cs typeface="Georgia"/>
              </a:rPr>
              <a:t>job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descriptions</a:t>
            </a:r>
            <a:endParaRPr sz="2400">
              <a:latin typeface="Georgia"/>
              <a:cs typeface="Georgia"/>
            </a:endParaRPr>
          </a:p>
          <a:p>
            <a:pPr marL="755650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Georgia"/>
                <a:cs typeface="Georgia"/>
              </a:rPr>
              <a:t>documentation of existing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systems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803" y="4089361"/>
            <a:ext cx="2738120" cy="405765"/>
          </a:xfrm>
          <a:custGeom>
            <a:avLst/>
            <a:gdLst/>
            <a:ahLst/>
            <a:cxnLst/>
            <a:rect l="l" t="t" r="r" b="b"/>
            <a:pathLst>
              <a:path w="2738120" h="405764">
                <a:moveTo>
                  <a:pt x="2737967" y="200710"/>
                </a:moveTo>
                <a:lnTo>
                  <a:pt x="2734170" y="151790"/>
                </a:lnTo>
                <a:lnTo>
                  <a:pt x="2722765" y="105232"/>
                </a:lnTo>
                <a:lnTo>
                  <a:pt x="2703753" y="63398"/>
                </a:lnTo>
                <a:lnTo>
                  <a:pt x="2677147" y="28651"/>
                </a:lnTo>
                <a:lnTo>
                  <a:pt x="307936" y="28651"/>
                </a:lnTo>
                <a:lnTo>
                  <a:pt x="71716" y="0"/>
                </a:lnTo>
                <a:lnTo>
                  <a:pt x="45897" y="32004"/>
                </a:lnTo>
                <a:lnTo>
                  <a:pt x="25819" y="69723"/>
                </a:lnTo>
                <a:lnTo>
                  <a:pt x="11468" y="111721"/>
                </a:lnTo>
                <a:lnTo>
                  <a:pt x="2870" y="156565"/>
                </a:lnTo>
                <a:lnTo>
                  <a:pt x="0" y="202831"/>
                </a:lnTo>
                <a:lnTo>
                  <a:pt x="2870" y="249110"/>
                </a:lnTo>
                <a:lnTo>
                  <a:pt x="11468" y="293954"/>
                </a:lnTo>
                <a:lnTo>
                  <a:pt x="25819" y="335953"/>
                </a:lnTo>
                <a:lnTo>
                  <a:pt x="45897" y="373672"/>
                </a:lnTo>
                <a:lnTo>
                  <a:pt x="71716" y="405676"/>
                </a:lnTo>
                <a:lnTo>
                  <a:pt x="307936" y="372757"/>
                </a:lnTo>
                <a:lnTo>
                  <a:pt x="2677147" y="372757"/>
                </a:lnTo>
                <a:lnTo>
                  <a:pt x="2703753" y="338010"/>
                </a:lnTo>
                <a:lnTo>
                  <a:pt x="2722765" y="296189"/>
                </a:lnTo>
                <a:lnTo>
                  <a:pt x="2734170" y="249631"/>
                </a:lnTo>
                <a:lnTo>
                  <a:pt x="2737967" y="20071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2929" y="987044"/>
            <a:ext cx="3812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/>
              <a:t>Background</a:t>
            </a:r>
            <a:r>
              <a:rPr sz="3600" spc="-325" dirty="0"/>
              <a:t> </a:t>
            </a:r>
            <a:r>
              <a:rPr sz="3600" spc="-155" dirty="0"/>
              <a:t>Reading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4895850"/>
          </a:xfrm>
          <a:custGeom>
            <a:avLst/>
            <a:gdLst/>
            <a:ahLst/>
            <a:cxnLst/>
            <a:rect l="l" t="t" r="r" b="b"/>
            <a:pathLst>
              <a:path w="9144000" h="489585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4895850"/>
                </a:lnTo>
                <a:lnTo>
                  <a:pt x="9144000" y="489585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05620"/>
            <a:ext cx="7771130" cy="4212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Advantages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755015" marR="391795" lvl="1" indent="-285750">
              <a:lnSpc>
                <a:spcPts val="227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Georgia"/>
                <a:cs typeface="Georgia"/>
              </a:rPr>
              <a:t>helps to understand the organization before meeting the  people who work</a:t>
            </a:r>
            <a:r>
              <a:rPr sz="2100" spc="3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there</a:t>
            </a:r>
            <a:endParaRPr sz="21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Georgia"/>
                <a:cs typeface="Georgia"/>
              </a:rPr>
              <a:t>helps to prepare for other types of fact</a:t>
            </a:r>
            <a:r>
              <a:rPr sz="2100" spc="12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finding</a:t>
            </a:r>
            <a:endParaRPr sz="2100">
              <a:latin typeface="Georgia"/>
              <a:cs typeface="Georgia"/>
            </a:endParaRPr>
          </a:p>
          <a:p>
            <a:pPr marL="755015" marR="633095" lvl="1" indent="-285750">
              <a:lnSpc>
                <a:spcPts val="2270"/>
              </a:lnSpc>
              <a:spcBef>
                <a:spcPts val="5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Georgia"/>
                <a:cs typeface="Georgia"/>
              </a:rPr>
              <a:t>documentation of existing system </a:t>
            </a:r>
            <a:r>
              <a:rPr sz="2100" dirty="0">
                <a:latin typeface="Georgia"/>
                <a:cs typeface="Georgia"/>
              </a:rPr>
              <a:t>may </a:t>
            </a:r>
            <a:r>
              <a:rPr sz="2100" spc="-5" dirty="0">
                <a:latin typeface="Georgia"/>
                <a:cs typeface="Georgia"/>
              </a:rPr>
              <a:t>help to identify  requirements for functionality of new</a:t>
            </a:r>
            <a:r>
              <a:rPr sz="2100" spc="6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system</a:t>
            </a:r>
            <a:endParaRPr sz="21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Disadvantages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755015" marR="5080" lvl="1" indent="-285750">
              <a:lnSpc>
                <a:spcPts val="227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Georgia"/>
                <a:cs typeface="Georgia"/>
              </a:rPr>
              <a:t>written documents </a:t>
            </a:r>
            <a:r>
              <a:rPr sz="2100" dirty="0">
                <a:latin typeface="Georgia"/>
                <a:cs typeface="Georgia"/>
              </a:rPr>
              <a:t>may </a:t>
            </a:r>
            <a:r>
              <a:rPr sz="2100" spc="-5" dirty="0">
                <a:latin typeface="Georgia"/>
                <a:cs typeface="Georgia"/>
              </a:rPr>
              <a:t>be out of date </a:t>
            </a:r>
            <a:r>
              <a:rPr sz="2100" dirty="0">
                <a:latin typeface="Georgia"/>
                <a:cs typeface="Georgia"/>
              </a:rPr>
              <a:t>or </a:t>
            </a:r>
            <a:r>
              <a:rPr sz="2100" spc="-5" dirty="0">
                <a:latin typeface="Georgia"/>
                <a:cs typeface="Georgia"/>
              </a:rPr>
              <a:t>not match the way  the organization really</a:t>
            </a:r>
            <a:r>
              <a:rPr sz="2100" spc="4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operates</a:t>
            </a:r>
            <a:endParaRPr sz="21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Appropriate</a:t>
            </a:r>
            <a:r>
              <a:rPr sz="2400" b="1" spc="-4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situations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Georgia"/>
                <a:cs typeface="Georgia"/>
              </a:rPr>
              <a:t>analyst is not </a:t>
            </a:r>
            <a:r>
              <a:rPr sz="2100" dirty="0">
                <a:latin typeface="Georgia"/>
                <a:cs typeface="Georgia"/>
              </a:rPr>
              <a:t>familiar </a:t>
            </a:r>
            <a:r>
              <a:rPr sz="2100" spc="-5" dirty="0">
                <a:latin typeface="Georgia"/>
                <a:cs typeface="Georgia"/>
              </a:rPr>
              <a:t>with</a:t>
            </a:r>
            <a:r>
              <a:rPr sz="2100" spc="5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organization</a:t>
            </a:r>
            <a:endParaRPr sz="2100">
              <a:latin typeface="Georgia"/>
              <a:cs typeface="Georgia"/>
            </a:endParaRPr>
          </a:p>
          <a:p>
            <a:pPr marL="755015" lvl="1" indent="-28575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Georgia"/>
                <a:cs typeface="Georgia"/>
              </a:rPr>
              <a:t>initial stages of fact</a:t>
            </a:r>
            <a:r>
              <a:rPr sz="2100" spc="5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finding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029" y="987044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Seven </a:t>
            </a:r>
            <a:r>
              <a:rPr sz="3600" spc="-190" dirty="0"/>
              <a:t>Fact‐Finding</a:t>
            </a:r>
            <a:r>
              <a:rPr sz="3600" spc="-480" dirty="0"/>
              <a:t> </a:t>
            </a:r>
            <a:r>
              <a:rPr sz="3600" spc="-30" dirty="0"/>
              <a:t>Methods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848561"/>
            <a:ext cx="7378700" cy="3750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Background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Research</a:t>
            </a:r>
            <a:endParaRPr sz="260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C00000"/>
                </a:solidFill>
                <a:latin typeface="Georgia"/>
                <a:cs typeface="Georgia"/>
              </a:rPr>
              <a:t>Sampling of existing documentation, forms, and  </a:t>
            </a:r>
            <a:r>
              <a:rPr sz="2600" spc="-10" dirty="0">
                <a:solidFill>
                  <a:srgbClr val="C00000"/>
                </a:solidFill>
                <a:latin typeface="Georgia"/>
                <a:cs typeface="Georgia"/>
              </a:rPr>
              <a:t>databases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Observation of the </a:t>
            </a:r>
            <a:r>
              <a:rPr sz="2600" spc="-10" dirty="0">
                <a:latin typeface="Georgia"/>
                <a:cs typeface="Georgia"/>
              </a:rPr>
              <a:t>work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environment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Questionnaires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Interviews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Prototyping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Joint requirements planning</a:t>
            </a:r>
            <a:r>
              <a:rPr sz="2600" spc="5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(JRP)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3415" marR="5080" indent="-308419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Sampling </a:t>
            </a:r>
            <a:r>
              <a:rPr spc="-130" dirty="0"/>
              <a:t>of </a:t>
            </a:r>
            <a:r>
              <a:rPr spc="-160" dirty="0"/>
              <a:t>Existing </a:t>
            </a:r>
            <a:r>
              <a:rPr spc="-155" dirty="0"/>
              <a:t>Documentation,</a:t>
            </a:r>
            <a:r>
              <a:rPr spc="-655" dirty="0"/>
              <a:t> </a:t>
            </a:r>
            <a:r>
              <a:rPr spc="-170" dirty="0"/>
              <a:t>Forms,  </a:t>
            </a:r>
            <a:r>
              <a:rPr spc="-114" dirty="0"/>
              <a:t>and</a:t>
            </a:r>
            <a:r>
              <a:rPr spc="-280" dirty="0"/>
              <a:t> </a:t>
            </a:r>
            <a:r>
              <a:rPr spc="-170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80513"/>
            <a:ext cx="7918450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4165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Georgia"/>
                <a:cs typeface="Georgia"/>
              </a:rPr>
              <a:t>Sampling </a:t>
            </a:r>
            <a:r>
              <a:rPr sz="2600" spc="-5" dirty="0">
                <a:latin typeface="Georgia"/>
                <a:cs typeface="Georgia"/>
              </a:rPr>
              <a:t>– the </a:t>
            </a:r>
            <a:r>
              <a:rPr sz="2600" spc="-10" dirty="0">
                <a:latin typeface="Georgia"/>
                <a:cs typeface="Georgia"/>
              </a:rPr>
              <a:t>process </a:t>
            </a:r>
            <a:r>
              <a:rPr sz="2600" spc="-5" dirty="0">
                <a:latin typeface="Georgia"/>
                <a:cs typeface="Georgia"/>
              </a:rPr>
              <a:t>of </a:t>
            </a:r>
            <a:r>
              <a:rPr sz="2600" spc="-10" dirty="0">
                <a:latin typeface="Georgia"/>
                <a:cs typeface="Georgia"/>
              </a:rPr>
              <a:t>collecting </a:t>
            </a:r>
            <a:r>
              <a:rPr sz="2600" spc="-5" dirty="0">
                <a:latin typeface="Georgia"/>
                <a:cs typeface="Georgia"/>
              </a:rPr>
              <a:t>a  representative sample of documents, forms,</a:t>
            </a:r>
            <a:r>
              <a:rPr sz="2600" spc="1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and</a:t>
            </a:r>
            <a:endParaRPr sz="26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2600" spc="-10" dirty="0">
                <a:latin typeface="Georgia"/>
                <a:cs typeface="Georgia"/>
              </a:rPr>
              <a:t>records</a:t>
            </a:r>
            <a:endParaRPr sz="26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Georgia"/>
                <a:cs typeface="Georgia"/>
              </a:rPr>
              <a:t>Organization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chart</a:t>
            </a:r>
            <a:endParaRPr sz="23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Georgia"/>
                <a:cs typeface="Georgia"/>
              </a:rPr>
              <a:t>Memos and other documents that describe the</a:t>
            </a:r>
            <a:r>
              <a:rPr sz="2300" spc="13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problem</a:t>
            </a:r>
            <a:endParaRPr sz="23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Georgia"/>
                <a:cs typeface="Georgia"/>
              </a:rPr>
              <a:t>Standard </a:t>
            </a:r>
            <a:r>
              <a:rPr sz="2300" spc="-10" dirty="0">
                <a:latin typeface="Georgia"/>
                <a:cs typeface="Georgia"/>
              </a:rPr>
              <a:t>operating </a:t>
            </a:r>
            <a:r>
              <a:rPr sz="2300" spc="-5" dirty="0">
                <a:latin typeface="Georgia"/>
                <a:cs typeface="Georgia"/>
              </a:rPr>
              <a:t>procedures for current</a:t>
            </a:r>
            <a:r>
              <a:rPr sz="2300" spc="6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system</a:t>
            </a:r>
            <a:endParaRPr sz="23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10" dirty="0">
                <a:latin typeface="Georgia"/>
                <a:cs typeface="Georgia"/>
              </a:rPr>
              <a:t>Completed</a:t>
            </a:r>
            <a:r>
              <a:rPr sz="230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forms</a:t>
            </a:r>
            <a:endParaRPr sz="23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Georgia"/>
                <a:cs typeface="Georgia"/>
              </a:rPr>
              <a:t>Manual and computerized screens and</a:t>
            </a:r>
            <a:r>
              <a:rPr sz="2300" spc="8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reports</a:t>
            </a:r>
            <a:endParaRPr sz="23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Georgia"/>
                <a:cs typeface="Georgia"/>
              </a:rPr>
              <a:t>Samples of</a:t>
            </a:r>
            <a:r>
              <a:rPr sz="230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databases</a:t>
            </a:r>
            <a:endParaRPr sz="23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Georgia"/>
                <a:cs typeface="Georgia"/>
              </a:rPr>
              <a:t>Flowcharts and other system</a:t>
            </a:r>
            <a:r>
              <a:rPr sz="2300" spc="6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documentation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7538" y="919225"/>
            <a:ext cx="17030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85" dirty="0"/>
              <a:t>Outline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00961"/>
            <a:ext cx="7616825" cy="31953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Define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system</a:t>
            </a:r>
            <a:r>
              <a:rPr sz="2600" spc="35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requirements</a:t>
            </a:r>
            <a:endParaRPr sz="2600">
              <a:latin typeface="Georgia"/>
              <a:cs typeface="Georgia"/>
            </a:endParaRPr>
          </a:p>
          <a:p>
            <a:pPr marL="355600" marR="1350010" indent="-343535">
              <a:lnSpc>
                <a:spcPts val="281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Understand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concept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of requirements 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management.</a:t>
            </a:r>
            <a:endParaRPr sz="2600">
              <a:latin typeface="Georgia"/>
              <a:cs typeface="Georgia"/>
            </a:endParaRPr>
          </a:p>
          <a:p>
            <a:pPr marL="355600" marR="88265" indent="-342900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Identify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seven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fact-finding </a:t>
            </a:r>
            <a:r>
              <a:rPr sz="2600" spc="-5" dirty="0">
                <a:latin typeface="Georgia"/>
                <a:cs typeface="Georgia"/>
              </a:rPr>
              <a:t>techniques and  </a:t>
            </a:r>
            <a:r>
              <a:rPr sz="2600" spc="-10" dirty="0">
                <a:latin typeface="Georgia"/>
                <a:cs typeface="Georgia"/>
              </a:rPr>
              <a:t>characterize </a:t>
            </a:r>
            <a:r>
              <a:rPr sz="2600" spc="-5" dirty="0">
                <a:latin typeface="Georgia"/>
                <a:cs typeface="Georgia"/>
              </a:rPr>
              <a:t>the advantages and </a:t>
            </a:r>
            <a:r>
              <a:rPr sz="2600" spc="-10" dirty="0">
                <a:latin typeface="Georgia"/>
                <a:cs typeface="Georgia"/>
              </a:rPr>
              <a:t>disadvantages of  each.</a:t>
            </a:r>
            <a:endParaRPr sz="2600">
              <a:latin typeface="Georgia"/>
              <a:cs typeface="Georgia"/>
            </a:endParaRPr>
          </a:p>
          <a:p>
            <a:pPr marL="355600" marR="5080" indent="-343535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Describe a fact-finding strategy that will make the  most of your time with</a:t>
            </a:r>
            <a:r>
              <a:rPr sz="2600" spc="45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end-users.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908" y="4424328"/>
            <a:ext cx="3778250" cy="344170"/>
          </a:xfrm>
          <a:custGeom>
            <a:avLst/>
            <a:gdLst/>
            <a:ahLst/>
            <a:cxnLst/>
            <a:rect l="l" t="t" r="r" b="b"/>
            <a:pathLst>
              <a:path w="3778250" h="344170">
                <a:moveTo>
                  <a:pt x="3777892" y="172057"/>
                </a:moveTo>
                <a:lnTo>
                  <a:pt x="3774090" y="123137"/>
                </a:lnTo>
                <a:lnTo>
                  <a:pt x="3762684" y="76579"/>
                </a:lnTo>
                <a:lnTo>
                  <a:pt x="3743674" y="34746"/>
                </a:lnTo>
                <a:lnTo>
                  <a:pt x="3717061" y="0"/>
                </a:lnTo>
                <a:lnTo>
                  <a:pt x="60831" y="0"/>
                </a:lnTo>
                <a:lnTo>
                  <a:pt x="34217" y="34746"/>
                </a:lnTo>
                <a:lnTo>
                  <a:pt x="15207" y="76579"/>
                </a:lnTo>
                <a:lnTo>
                  <a:pt x="3801" y="123137"/>
                </a:lnTo>
                <a:lnTo>
                  <a:pt x="0" y="172057"/>
                </a:lnTo>
                <a:lnTo>
                  <a:pt x="3801" y="220976"/>
                </a:lnTo>
                <a:lnTo>
                  <a:pt x="15207" y="267534"/>
                </a:lnTo>
                <a:lnTo>
                  <a:pt x="34217" y="309367"/>
                </a:lnTo>
                <a:lnTo>
                  <a:pt x="60831" y="344114"/>
                </a:lnTo>
                <a:lnTo>
                  <a:pt x="3717061" y="344114"/>
                </a:lnTo>
                <a:lnTo>
                  <a:pt x="3743674" y="309367"/>
                </a:lnTo>
                <a:lnTo>
                  <a:pt x="3762684" y="267534"/>
                </a:lnTo>
                <a:lnTo>
                  <a:pt x="3774090" y="220976"/>
                </a:lnTo>
                <a:lnTo>
                  <a:pt x="3777892" y="17205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7398" y="987044"/>
            <a:ext cx="39420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Sampling</a:t>
            </a:r>
            <a:r>
              <a:rPr sz="3600" spc="-320" dirty="0"/>
              <a:t> </a:t>
            </a:r>
            <a:r>
              <a:rPr sz="3600" spc="-120" dirty="0"/>
              <a:t>Documents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07362"/>
            <a:ext cx="6877050" cy="39757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Advantages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for gathering quantitative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</a:t>
            </a:r>
            <a:endParaRPr sz="2400">
              <a:latin typeface="Georgia"/>
              <a:cs typeface="Georgia"/>
            </a:endParaRPr>
          </a:p>
          <a:p>
            <a:pPr marL="755650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for finding out about error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rates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Disadvantages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755650" marR="396240" lvl="1" indent="-285750">
              <a:lnSpc>
                <a:spcPts val="259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not helpful if the system is going to </a:t>
            </a:r>
            <a:r>
              <a:rPr sz="2400" spc="-10" dirty="0">
                <a:latin typeface="Georgia"/>
                <a:cs typeface="Georgia"/>
              </a:rPr>
              <a:t>change  </a:t>
            </a:r>
            <a:r>
              <a:rPr sz="2400" spc="-5" dirty="0">
                <a:latin typeface="Georgia"/>
                <a:cs typeface="Georgia"/>
              </a:rPr>
              <a:t>dramatically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Appropriate</a:t>
            </a:r>
            <a:r>
              <a:rPr sz="2400" b="1" spc="-4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situations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always used to understand information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needs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where large volumes of data are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processed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where error rates are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high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029" y="987044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Seven </a:t>
            </a:r>
            <a:r>
              <a:rPr sz="3600" spc="-190" dirty="0"/>
              <a:t>Fact‐Finding</a:t>
            </a:r>
            <a:r>
              <a:rPr sz="3600" spc="-480" dirty="0"/>
              <a:t> </a:t>
            </a:r>
            <a:r>
              <a:rPr sz="3600" spc="-30" dirty="0"/>
              <a:t>Methods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848561"/>
            <a:ext cx="7378700" cy="3750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Background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Research</a:t>
            </a:r>
            <a:endParaRPr sz="260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Sampling of existing documentation, forms, and  </a:t>
            </a:r>
            <a:r>
              <a:rPr sz="2600" spc="-10" dirty="0">
                <a:latin typeface="Georgia"/>
                <a:cs typeface="Georgia"/>
              </a:rPr>
              <a:t>databases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C00000"/>
                </a:solidFill>
                <a:latin typeface="Georgia"/>
                <a:cs typeface="Georgia"/>
              </a:rPr>
              <a:t>Observation of the </a:t>
            </a:r>
            <a:r>
              <a:rPr sz="2600" spc="-10" dirty="0">
                <a:solidFill>
                  <a:srgbClr val="C00000"/>
                </a:solidFill>
                <a:latin typeface="Georgia"/>
                <a:cs typeface="Georgia"/>
              </a:rPr>
              <a:t>work</a:t>
            </a:r>
            <a:r>
              <a:rPr sz="2600" spc="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Georgia"/>
                <a:cs typeface="Georgia"/>
              </a:rPr>
              <a:t>environment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Questionnaires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Interviews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Prototyping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Joint requirements planning</a:t>
            </a:r>
            <a:r>
              <a:rPr sz="2600" spc="5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(JRP)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7" y="987044"/>
            <a:ext cx="228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/>
              <a:t>Observation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80513"/>
            <a:ext cx="7936865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Georgia"/>
                <a:cs typeface="Georgia"/>
              </a:rPr>
              <a:t>Observation </a:t>
            </a:r>
            <a:r>
              <a:rPr sz="2600" spc="-5" dirty="0">
                <a:latin typeface="Georgia"/>
                <a:cs typeface="Georgia"/>
              </a:rPr>
              <a:t>– a fact-finding technique wherein  the </a:t>
            </a:r>
            <a:r>
              <a:rPr sz="2600" spc="-10" dirty="0">
                <a:latin typeface="Georgia"/>
                <a:cs typeface="Georgia"/>
              </a:rPr>
              <a:t>systems analyst either participates </a:t>
            </a:r>
            <a:r>
              <a:rPr sz="2600" spc="-5" dirty="0">
                <a:latin typeface="Georgia"/>
                <a:cs typeface="Georgia"/>
              </a:rPr>
              <a:t>in or </a:t>
            </a:r>
            <a:r>
              <a:rPr sz="2600" spc="-10" dirty="0">
                <a:latin typeface="Georgia"/>
                <a:cs typeface="Georgia"/>
              </a:rPr>
              <a:t>watches  </a:t>
            </a:r>
            <a:r>
              <a:rPr sz="2600" spc="-5" dirty="0">
                <a:latin typeface="Georgia"/>
                <a:cs typeface="Georgia"/>
              </a:rPr>
              <a:t>a </a:t>
            </a:r>
            <a:r>
              <a:rPr sz="2600" spc="-10" dirty="0">
                <a:latin typeface="Georgia"/>
                <a:cs typeface="Georgia"/>
              </a:rPr>
              <a:t>person perform activities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10" dirty="0">
                <a:latin typeface="Georgia"/>
                <a:cs typeface="Georgia"/>
              </a:rPr>
              <a:t>learn about the  system.</a:t>
            </a:r>
            <a:endParaRPr sz="2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 dirty="0">
              <a:latin typeface="Georgia"/>
              <a:cs typeface="Georgia"/>
            </a:endParaRPr>
          </a:p>
          <a:p>
            <a:pPr marL="355600" marR="53213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600" b="1" spc="-5" dirty="0">
                <a:latin typeface="Georgia"/>
                <a:cs typeface="Georgia"/>
              </a:rPr>
              <a:t>Work sampling </a:t>
            </a:r>
            <a:r>
              <a:rPr sz="2600" spc="-5" dirty="0">
                <a:latin typeface="Georgia"/>
                <a:cs typeface="Georgia"/>
              </a:rPr>
              <a:t>- a fact-finding technique that  </a:t>
            </a:r>
            <a:r>
              <a:rPr sz="2600" spc="-10" dirty="0">
                <a:latin typeface="Georgia"/>
                <a:cs typeface="Georgia"/>
              </a:rPr>
              <a:t>involves </a:t>
            </a:r>
            <a:r>
              <a:rPr sz="2600" spc="-5" dirty="0">
                <a:latin typeface="Georgia"/>
                <a:cs typeface="Georgia"/>
              </a:rPr>
              <a:t>a </a:t>
            </a:r>
            <a:r>
              <a:rPr sz="2600" spc="-10" dirty="0">
                <a:latin typeface="Georgia"/>
                <a:cs typeface="Georgia"/>
              </a:rPr>
              <a:t>large </a:t>
            </a:r>
            <a:r>
              <a:rPr sz="2600" spc="-5" dirty="0">
                <a:latin typeface="Georgia"/>
                <a:cs typeface="Georgia"/>
              </a:rPr>
              <a:t>number of </a:t>
            </a:r>
            <a:r>
              <a:rPr sz="2600" spc="-10" dirty="0">
                <a:latin typeface="Georgia"/>
                <a:cs typeface="Georgia"/>
              </a:rPr>
              <a:t>observations taken </a:t>
            </a:r>
            <a:r>
              <a:rPr sz="2600" spc="-5" dirty="0">
                <a:latin typeface="Georgia"/>
                <a:cs typeface="Georgia"/>
              </a:rPr>
              <a:t>at  random</a:t>
            </a:r>
            <a:r>
              <a:rPr sz="2600" spc="-10" dirty="0">
                <a:latin typeface="Georgia"/>
                <a:cs typeface="Georgia"/>
              </a:rPr>
              <a:t> intervals.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705" y="987044"/>
            <a:ext cx="4349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/>
              <a:t>Observation</a:t>
            </a:r>
            <a:r>
              <a:rPr sz="3600" spc="-310" dirty="0"/>
              <a:t> </a:t>
            </a:r>
            <a:r>
              <a:rPr sz="3600" spc="-150" dirty="0"/>
              <a:t>Guidelines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11172"/>
            <a:ext cx="7665720" cy="4301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5080" indent="-342900">
              <a:lnSpc>
                <a:spcPts val="221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10" dirty="0">
                <a:latin typeface="Georgia"/>
                <a:cs typeface="Georgia"/>
              </a:rPr>
              <a:t>Determine </a:t>
            </a:r>
            <a:r>
              <a:rPr sz="2300" spc="-5" dirty="0">
                <a:latin typeface="Georgia"/>
                <a:cs typeface="Georgia"/>
              </a:rPr>
              <a:t>the </a:t>
            </a:r>
            <a:r>
              <a:rPr sz="2300" spc="-5" dirty="0">
                <a:solidFill>
                  <a:srgbClr val="0070C0"/>
                </a:solidFill>
                <a:latin typeface="Georgia"/>
                <a:cs typeface="Georgia"/>
              </a:rPr>
              <a:t>who, </a:t>
            </a:r>
            <a:r>
              <a:rPr sz="2300" spc="-10" dirty="0">
                <a:solidFill>
                  <a:srgbClr val="0070C0"/>
                </a:solidFill>
                <a:latin typeface="Georgia"/>
                <a:cs typeface="Georgia"/>
              </a:rPr>
              <a:t>what, where, when, why, </a:t>
            </a:r>
            <a:r>
              <a:rPr sz="2300" spc="-5" dirty="0">
                <a:solidFill>
                  <a:srgbClr val="0070C0"/>
                </a:solidFill>
                <a:latin typeface="Georgia"/>
                <a:cs typeface="Georgia"/>
              </a:rPr>
              <a:t>and how </a:t>
            </a:r>
            <a:r>
              <a:rPr sz="2300" spc="-5" dirty="0">
                <a:latin typeface="Georgia"/>
                <a:cs typeface="Georgia"/>
              </a:rPr>
              <a:t>of  the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observation.</a:t>
            </a:r>
            <a:endParaRPr sz="2300">
              <a:latin typeface="Georgia"/>
              <a:cs typeface="Georgia"/>
            </a:endParaRPr>
          </a:p>
          <a:p>
            <a:pPr marL="354965" marR="717550" indent="-342900">
              <a:lnSpc>
                <a:spcPct val="8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10" dirty="0">
                <a:latin typeface="Georgia"/>
                <a:cs typeface="Georgia"/>
              </a:rPr>
              <a:t>Obtain </a:t>
            </a:r>
            <a:r>
              <a:rPr sz="2300" spc="-10" dirty="0">
                <a:solidFill>
                  <a:srgbClr val="0070C0"/>
                </a:solidFill>
                <a:latin typeface="Georgia"/>
                <a:cs typeface="Georgia"/>
              </a:rPr>
              <a:t>permission </a:t>
            </a:r>
            <a:r>
              <a:rPr sz="2300" spc="-5" dirty="0">
                <a:latin typeface="Georgia"/>
                <a:cs typeface="Georgia"/>
              </a:rPr>
              <a:t>from </a:t>
            </a:r>
            <a:r>
              <a:rPr sz="2300" spc="-5" dirty="0">
                <a:solidFill>
                  <a:srgbClr val="0070C0"/>
                </a:solidFill>
                <a:latin typeface="Georgia"/>
                <a:cs typeface="Georgia"/>
              </a:rPr>
              <a:t>appropriate supervisors or  </a:t>
            </a:r>
            <a:r>
              <a:rPr sz="2300" spc="-10" dirty="0">
                <a:solidFill>
                  <a:srgbClr val="0070C0"/>
                </a:solidFill>
                <a:latin typeface="Georgia"/>
                <a:cs typeface="Georgia"/>
              </a:rPr>
              <a:t>managers</a:t>
            </a:r>
            <a:r>
              <a:rPr sz="2300" spc="-10" dirty="0"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  <a:p>
            <a:pPr marL="355600" marR="135890" indent="-342900">
              <a:lnSpc>
                <a:spcPct val="8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solidFill>
                  <a:srgbClr val="0070C0"/>
                </a:solidFill>
                <a:latin typeface="Georgia"/>
                <a:cs typeface="Georgia"/>
              </a:rPr>
              <a:t>Inform those who will be observed </a:t>
            </a:r>
            <a:r>
              <a:rPr sz="2300" spc="-5" dirty="0">
                <a:latin typeface="Georgia"/>
                <a:cs typeface="Georgia"/>
              </a:rPr>
              <a:t>of the purpose of the  </a:t>
            </a:r>
            <a:r>
              <a:rPr sz="2300" spc="-10" dirty="0">
                <a:latin typeface="Georgia"/>
                <a:cs typeface="Georgia"/>
              </a:rPr>
              <a:t>observation.</a:t>
            </a:r>
            <a:endParaRPr sz="23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10" dirty="0">
                <a:latin typeface="Georgia"/>
                <a:cs typeface="Georgia"/>
              </a:rPr>
              <a:t>Keep </a:t>
            </a:r>
            <a:r>
              <a:rPr sz="2300" spc="-5" dirty="0">
                <a:latin typeface="Georgia"/>
                <a:cs typeface="Georgia"/>
              </a:rPr>
              <a:t>a low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profile.</a:t>
            </a:r>
            <a:endParaRPr sz="2300">
              <a:latin typeface="Georgia"/>
              <a:cs typeface="Georgia"/>
            </a:endParaRPr>
          </a:p>
          <a:p>
            <a:pPr marL="355600" marR="1188720" indent="-342900">
              <a:lnSpc>
                <a:spcPts val="221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solidFill>
                  <a:srgbClr val="0070C0"/>
                </a:solidFill>
                <a:latin typeface="Georgia"/>
                <a:cs typeface="Georgia"/>
              </a:rPr>
              <a:t>Take </a:t>
            </a:r>
            <a:r>
              <a:rPr sz="2300" spc="-10" dirty="0">
                <a:solidFill>
                  <a:srgbClr val="0070C0"/>
                </a:solidFill>
                <a:latin typeface="Georgia"/>
                <a:cs typeface="Georgia"/>
              </a:rPr>
              <a:t>notes </a:t>
            </a:r>
            <a:r>
              <a:rPr sz="2300" spc="-5" dirty="0">
                <a:latin typeface="Georgia"/>
                <a:cs typeface="Georgia"/>
              </a:rPr>
              <a:t>during or immediately following the  </a:t>
            </a:r>
            <a:r>
              <a:rPr sz="2300" spc="-10" dirty="0">
                <a:latin typeface="Georgia"/>
                <a:cs typeface="Georgia"/>
              </a:rPr>
              <a:t>observation.</a:t>
            </a:r>
            <a:endParaRPr sz="23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10" dirty="0">
                <a:solidFill>
                  <a:srgbClr val="0070C0"/>
                </a:solidFill>
                <a:latin typeface="Georgia"/>
                <a:cs typeface="Georgia"/>
              </a:rPr>
              <a:t>Review observation notes </a:t>
            </a:r>
            <a:r>
              <a:rPr sz="2300" spc="-5" dirty="0">
                <a:latin typeface="Georgia"/>
                <a:cs typeface="Georgia"/>
              </a:rPr>
              <a:t>with appropriate</a:t>
            </a:r>
            <a:r>
              <a:rPr sz="2300" spc="14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individuals.</a:t>
            </a:r>
            <a:endParaRPr sz="23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solidFill>
                  <a:srgbClr val="0070C0"/>
                </a:solidFill>
                <a:latin typeface="Georgia"/>
                <a:cs typeface="Georgia"/>
              </a:rPr>
              <a:t>Don't interrupt </a:t>
            </a:r>
            <a:r>
              <a:rPr sz="2300" spc="-5" dirty="0">
                <a:latin typeface="Georgia"/>
                <a:cs typeface="Georgia"/>
              </a:rPr>
              <a:t>the individuals at</a:t>
            </a:r>
            <a:r>
              <a:rPr sz="2300" spc="6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work.</a:t>
            </a:r>
            <a:endParaRPr sz="230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latin typeface="Georgia"/>
                <a:cs typeface="Georgia"/>
              </a:rPr>
              <a:t>Don't focus heavily on trivial</a:t>
            </a:r>
            <a:r>
              <a:rPr sz="2300" spc="5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activities.</a:t>
            </a:r>
            <a:endParaRPr sz="230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solidFill>
                  <a:srgbClr val="0070C0"/>
                </a:solidFill>
                <a:latin typeface="Georgia"/>
                <a:cs typeface="Georgia"/>
              </a:rPr>
              <a:t>Don't make</a:t>
            </a:r>
            <a:r>
              <a:rPr sz="2300" spc="30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0070C0"/>
                </a:solidFill>
                <a:latin typeface="Georgia"/>
                <a:cs typeface="Georgia"/>
              </a:rPr>
              <a:t>assumptions.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7" y="987044"/>
            <a:ext cx="228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/>
              <a:t>Observation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4895850"/>
          </a:xfrm>
          <a:custGeom>
            <a:avLst/>
            <a:gdLst/>
            <a:ahLst/>
            <a:cxnLst/>
            <a:rect l="l" t="t" r="r" b="b"/>
            <a:pathLst>
              <a:path w="9144000" h="489585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4895850"/>
                </a:lnTo>
                <a:lnTo>
                  <a:pt x="9144000" y="489585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06564"/>
            <a:ext cx="7425055" cy="417229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Advantages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>
                <a:latin typeface="Georgia"/>
                <a:cs typeface="Georgia"/>
              </a:rPr>
              <a:t>first-hand experience of how the system</a:t>
            </a:r>
            <a:r>
              <a:rPr spc="-13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operates</a:t>
            </a: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Georgia"/>
                <a:cs typeface="Georgia"/>
              </a:rPr>
              <a:t>high level of </a:t>
            </a:r>
            <a:r>
              <a:rPr dirty="0">
                <a:latin typeface="Georgia"/>
                <a:cs typeface="Georgia"/>
              </a:rPr>
              <a:t>validity </a:t>
            </a:r>
            <a:r>
              <a:rPr spc="-5" dirty="0">
                <a:latin typeface="Georgia"/>
                <a:cs typeface="Georgia"/>
              </a:rPr>
              <a:t>of the data can be</a:t>
            </a:r>
            <a:r>
              <a:rPr spc="-9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achieved</a:t>
            </a:r>
            <a:endParaRPr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>
                <a:latin typeface="Georgia"/>
                <a:cs typeface="Georgia"/>
              </a:rPr>
              <a:t>verifies information from other</a:t>
            </a:r>
            <a:r>
              <a:rPr spc="-7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sources</a:t>
            </a: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>
                <a:latin typeface="Georgia"/>
                <a:cs typeface="Georgia"/>
              </a:rPr>
              <a:t>allows the collection of baseline</a:t>
            </a:r>
            <a:r>
              <a:rPr spc="-10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data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25" dirty="0">
                <a:latin typeface="Georgia"/>
                <a:cs typeface="Georgia"/>
              </a:rPr>
              <a:t>Disadvantages</a:t>
            </a:r>
            <a:r>
              <a:rPr sz="3000" spc="-25" dirty="0">
                <a:latin typeface="Trebuchet MS"/>
                <a:cs typeface="Trebuchet MS"/>
              </a:rPr>
              <a:t>:</a:t>
            </a:r>
            <a:endParaRPr sz="3000" dirty="0">
              <a:latin typeface="Trebuchet MS"/>
              <a:cs typeface="Trebuchet MS"/>
            </a:endParaRPr>
          </a:p>
          <a:p>
            <a:pPr marL="755650" marR="637540" lvl="1" indent="-285750">
              <a:lnSpc>
                <a:spcPts val="2380"/>
              </a:lnSpc>
              <a:spcBef>
                <a:spcPts val="6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>
                <a:latin typeface="Georgia"/>
                <a:cs typeface="Georgia"/>
              </a:rPr>
              <a:t>people don’t like being observed and may</a:t>
            </a:r>
            <a:r>
              <a:rPr spc="-15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behave  differently, distorting the</a:t>
            </a:r>
            <a:r>
              <a:rPr spc="-6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findings</a:t>
            </a: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>
                <a:latin typeface="Georgia"/>
                <a:cs typeface="Georgia"/>
              </a:rPr>
              <a:t>requires training and</a:t>
            </a:r>
            <a:r>
              <a:rPr spc="-4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skill</a:t>
            </a:r>
          </a:p>
          <a:p>
            <a:pPr marL="755650" marR="5080" lvl="1" indent="-285750">
              <a:lnSpc>
                <a:spcPts val="2380"/>
              </a:lnSpc>
              <a:spcBef>
                <a:spcPts val="5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>
                <a:latin typeface="Georgia"/>
                <a:cs typeface="Georgia"/>
              </a:rPr>
              <a:t>logistical problems for the analyst with staff who</a:t>
            </a:r>
            <a:r>
              <a:rPr spc="-20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work  shifts or travel long</a:t>
            </a:r>
            <a:r>
              <a:rPr spc="-7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distances</a:t>
            </a:r>
          </a:p>
          <a:p>
            <a:pPr marL="755650">
              <a:lnSpc>
                <a:spcPct val="100000"/>
              </a:lnSpc>
              <a:spcBef>
                <a:spcPts val="225"/>
              </a:spcBef>
            </a:pPr>
            <a:r>
              <a:rPr dirty="0">
                <a:latin typeface="Georgia"/>
                <a:cs typeface="Georgia"/>
              </a:rPr>
              <a:t>ethical problems with personal</a:t>
            </a:r>
            <a:r>
              <a:rPr spc="-7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data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7" y="987044"/>
            <a:ext cx="228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/>
              <a:t>Observation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07362"/>
            <a:ext cx="7783195" cy="29514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Appropriate</a:t>
            </a:r>
            <a:r>
              <a:rPr sz="2400" b="1" spc="-4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situations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when quantitative data is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required</a:t>
            </a:r>
            <a:endParaRPr sz="2400">
              <a:latin typeface="Georgia"/>
              <a:cs typeface="Georgia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to verify information from other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sources</a:t>
            </a:r>
            <a:endParaRPr sz="2400">
              <a:latin typeface="Georgia"/>
              <a:cs typeface="Georgia"/>
            </a:endParaRPr>
          </a:p>
          <a:p>
            <a:pPr marL="755650" marR="49339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when conflicting information from other </a:t>
            </a:r>
            <a:r>
              <a:rPr sz="2400" spc="-10" dirty="0">
                <a:latin typeface="Georgia"/>
                <a:cs typeface="Georgia"/>
              </a:rPr>
              <a:t>sources  </a:t>
            </a:r>
            <a:r>
              <a:rPr sz="2400" spc="-5" dirty="0">
                <a:latin typeface="Georgia"/>
                <a:cs typeface="Georgia"/>
              </a:rPr>
              <a:t>needs to be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resolved</a:t>
            </a:r>
            <a:endParaRPr sz="2400">
              <a:latin typeface="Georgia"/>
              <a:cs typeface="Georgi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when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process needs to be understood from start to  </a:t>
            </a:r>
            <a:r>
              <a:rPr sz="2400" spc="-10" dirty="0">
                <a:latin typeface="Georgia"/>
                <a:cs typeface="Georgia"/>
              </a:rPr>
              <a:t>finish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029" y="987044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Seven </a:t>
            </a:r>
            <a:r>
              <a:rPr sz="3600" spc="-190" dirty="0"/>
              <a:t>Fact‐Finding</a:t>
            </a:r>
            <a:r>
              <a:rPr sz="3600" spc="-480" dirty="0"/>
              <a:t> </a:t>
            </a:r>
            <a:r>
              <a:rPr sz="3600" spc="-30" dirty="0"/>
              <a:t>Methods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848561"/>
            <a:ext cx="7378700" cy="3750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Background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Research</a:t>
            </a:r>
            <a:endParaRPr sz="260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Sampling of existing documentation, forms, and  </a:t>
            </a:r>
            <a:r>
              <a:rPr sz="2600" spc="-10" dirty="0">
                <a:latin typeface="Georgia"/>
                <a:cs typeface="Georgia"/>
              </a:rPr>
              <a:t>databases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Observation of the </a:t>
            </a:r>
            <a:r>
              <a:rPr sz="2600" spc="-10" dirty="0">
                <a:latin typeface="Georgia"/>
                <a:cs typeface="Georgia"/>
              </a:rPr>
              <a:t>work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environment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C00000"/>
                </a:solidFill>
                <a:latin typeface="Georgia"/>
                <a:cs typeface="Georgia"/>
              </a:rPr>
              <a:t>Questionnaires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Interviews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Prototyping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Joint requirements planning</a:t>
            </a:r>
            <a:r>
              <a:rPr sz="2600" spc="5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(JRP)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0609" y="987044"/>
            <a:ext cx="2837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/>
              <a:t>Questionnaires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43938"/>
            <a:ext cx="7915275" cy="43053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606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Questionnaire </a:t>
            </a:r>
            <a:r>
              <a:rPr sz="2400" spc="-5" dirty="0">
                <a:latin typeface="Georgia"/>
                <a:cs typeface="Georgia"/>
              </a:rPr>
              <a:t>–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special-purpose document that  allows the analyst to collect information and opinions  from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respondents.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300">
              <a:latin typeface="Georgia"/>
              <a:cs typeface="Georgia"/>
            </a:endParaRPr>
          </a:p>
          <a:p>
            <a:pPr marL="354965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Free-format questionnaire </a:t>
            </a:r>
            <a:r>
              <a:rPr sz="2400" spc="-5" dirty="0">
                <a:latin typeface="Georgia"/>
                <a:cs typeface="Georgia"/>
              </a:rPr>
              <a:t>–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questionnaire  designed to offer the respondent greater latitude in </a:t>
            </a:r>
            <a:r>
              <a:rPr sz="2400" spc="-10" dirty="0">
                <a:latin typeface="Georgia"/>
                <a:cs typeface="Georgia"/>
              </a:rPr>
              <a:t>the  </a:t>
            </a:r>
            <a:r>
              <a:rPr sz="2400" spc="-5" dirty="0">
                <a:latin typeface="Georgia"/>
                <a:cs typeface="Georgia"/>
              </a:rPr>
              <a:t>answer.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question is asked, and the respondent records  the answer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the space provided after the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question.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Georgia"/>
              <a:cs typeface="Georgia"/>
            </a:endParaRPr>
          </a:p>
          <a:p>
            <a:pPr marL="355600" marR="389255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Fixed-format questionnaire </a:t>
            </a:r>
            <a:r>
              <a:rPr sz="2400" spc="-5" dirty="0">
                <a:latin typeface="Georgia"/>
                <a:cs typeface="Georgia"/>
              </a:rPr>
              <a:t>–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questionnaire  containing questions that require selecting </a:t>
            </a:r>
            <a:r>
              <a:rPr sz="2400" dirty="0">
                <a:latin typeface="Georgia"/>
                <a:cs typeface="Georgia"/>
              </a:rPr>
              <a:t>an </a:t>
            </a:r>
            <a:r>
              <a:rPr sz="2400" spc="-5" dirty="0">
                <a:latin typeface="Georgia"/>
                <a:cs typeface="Georgia"/>
              </a:rPr>
              <a:t>answer  from predefined available responses.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073" y="987044"/>
            <a:ext cx="608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Types </a:t>
            </a:r>
            <a:r>
              <a:rPr sz="3600" spc="-140" dirty="0"/>
              <a:t>of </a:t>
            </a:r>
            <a:r>
              <a:rPr sz="3600" spc="-195" dirty="0"/>
              <a:t>Fixed‐Format</a:t>
            </a:r>
            <a:r>
              <a:rPr sz="3600" spc="-545" dirty="0"/>
              <a:t> </a:t>
            </a:r>
            <a:r>
              <a:rPr sz="3600" spc="-105" dirty="0"/>
              <a:t>Questions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8408" y="3416808"/>
            <a:ext cx="7112000" cy="957580"/>
          </a:xfrm>
          <a:custGeom>
            <a:avLst/>
            <a:gdLst/>
            <a:ahLst/>
            <a:cxnLst/>
            <a:rect l="l" t="t" r="r" b="b"/>
            <a:pathLst>
              <a:path w="7112000" h="957579">
                <a:moveTo>
                  <a:pt x="7111746" y="957071"/>
                </a:moveTo>
                <a:lnTo>
                  <a:pt x="7111746" y="5334"/>
                </a:lnTo>
                <a:lnTo>
                  <a:pt x="7106411" y="0"/>
                </a:lnTo>
                <a:lnTo>
                  <a:pt x="5333" y="0"/>
                </a:lnTo>
                <a:lnTo>
                  <a:pt x="0" y="5334"/>
                </a:lnTo>
                <a:lnTo>
                  <a:pt x="0" y="957072"/>
                </a:lnTo>
                <a:lnTo>
                  <a:pt x="12192" y="957072"/>
                </a:lnTo>
                <a:lnTo>
                  <a:pt x="12192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7086600" y="25146"/>
                </a:lnTo>
                <a:lnTo>
                  <a:pt x="7086600" y="12192"/>
                </a:lnTo>
                <a:lnTo>
                  <a:pt x="7098792" y="25146"/>
                </a:lnTo>
                <a:lnTo>
                  <a:pt x="7098792" y="957071"/>
                </a:lnTo>
                <a:lnTo>
                  <a:pt x="7111746" y="957071"/>
                </a:lnTo>
                <a:close/>
              </a:path>
              <a:path w="7112000" h="957579">
                <a:moveTo>
                  <a:pt x="25145" y="25146"/>
                </a:moveTo>
                <a:lnTo>
                  <a:pt x="25145" y="12192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7112000" h="957579">
                <a:moveTo>
                  <a:pt x="25145" y="957072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957072"/>
                </a:lnTo>
                <a:lnTo>
                  <a:pt x="25145" y="957072"/>
                </a:lnTo>
                <a:close/>
              </a:path>
              <a:path w="7112000" h="957579">
                <a:moveTo>
                  <a:pt x="7098792" y="25146"/>
                </a:moveTo>
                <a:lnTo>
                  <a:pt x="7086600" y="12192"/>
                </a:lnTo>
                <a:lnTo>
                  <a:pt x="7086600" y="25146"/>
                </a:lnTo>
                <a:lnTo>
                  <a:pt x="7098792" y="25146"/>
                </a:lnTo>
                <a:close/>
              </a:path>
              <a:path w="7112000" h="957579">
                <a:moveTo>
                  <a:pt x="7098792" y="957071"/>
                </a:moveTo>
                <a:lnTo>
                  <a:pt x="7098792" y="25146"/>
                </a:lnTo>
                <a:lnTo>
                  <a:pt x="7086600" y="25146"/>
                </a:lnTo>
                <a:lnTo>
                  <a:pt x="7086600" y="957071"/>
                </a:lnTo>
                <a:lnTo>
                  <a:pt x="7098792" y="957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772361"/>
            <a:ext cx="6474460" cy="2249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Multiple-choice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questions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Rating questions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Ranking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questions</a:t>
            </a:r>
            <a:endParaRPr sz="2600">
              <a:latin typeface="Georgia"/>
              <a:cs typeface="Georgia"/>
            </a:endParaRPr>
          </a:p>
          <a:p>
            <a:pPr marL="88265" marR="5080">
              <a:lnSpc>
                <a:spcPct val="100000"/>
              </a:lnSpc>
              <a:spcBef>
                <a:spcPts val="1960"/>
              </a:spcBef>
            </a:pPr>
            <a:r>
              <a:rPr sz="1800" spc="-75" dirty="0">
                <a:latin typeface="Trebuchet MS"/>
                <a:cs typeface="Trebuchet MS"/>
              </a:rPr>
              <a:t>Rank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following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transactions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according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amount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of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time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you  spend </a:t>
            </a:r>
            <a:r>
              <a:rPr sz="1800" spc="-70" dirty="0">
                <a:latin typeface="Trebuchet MS"/>
                <a:cs typeface="Trebuchet MS"/>
              </a:rPr>
              <a:t>processing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them.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408" y="3950208"/>
            <a:ext cx="7874000" cy="1244600"/>
            <a:chOff x="978408" y="3950208"/>
            <a:chExt cx="7874000" cy="1244600"/>
          </a:xfrm>
        </p:grpSpPr>
        <p:sp>
          <p:nvSpPr>
            <p:cNvPr id="7" name="object 7"/>
            <p:cNvSpPr/>
            <p:nvPr/>
          </p:nvSpPr>
          <p:spPr>
            <a:xfrm>
              <a:off x="1081994" y="4270800"/>
              <a:ext cx="340995" cy="0"/>
            </a:xfrm>
            <a:custGeom>
              <a:avLst/>
              <a:gdLst/>
              <a:ahLst/>
              <a:cxnLst/>
              <a:rect l="l" t="t" r="r" b="b"/>
              <a:pathLst>
                <a:path w="340994">
                  <a:moveTo>
                    <a:pt x="0" y="0"/>
                  </a:moveTo>
                  <a:lnTo>
                    <a:pt x="340568" y="0"/>
                  </a:lnTo>
                </a:path>
              </a:pathLst>
            </a:custGeom>
            <a:ln w="14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0" y="3962400"/>
              <a:ext cx="5029200" cy="411480"/>
            </a:xfrm>
            <a:custGeom>
              <a:avLst/>
              <a:gdLst/>
              <a:ahLst/>
              <a:cxnLst/>
              <a:rect l="l" t="t" r="r" b="b"/>
              <a:pathLst>
                <a:path w="5029200" h="411479">
                  <a:moveTo>
                    <a:pt x="5029200" y="411479"/>
                  </a:moveTo>
                  <a:lnTo>
                    <a:pt x="5029200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5029200" y="411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8408" y="3950207"/>
              <a:ext cx="7874000" cy="1244600"/>
            </a:xfrm>
            <a:custGeom>
              <a:avLst/>
              <a:gdLst/>
              <a:ahLst/>
              <a:cxnLst/>
              <a:rect l="l" t="t" r="r" b="b"/>
              <a:pathLst>
                <a:path w="7874000" h="1244600">
                  <a:moveTo>
                    <a:pt x="7111746" y="423672"/>
                  </a:moveTo>
                  <a:lnTo>
                    <a:pt x="7086587" y="423672"/>
                  </a:lnTo>
                  <a:lnTo>
                    <a:pt x="7086587" y="1219200"/>
                  </a:lnTo>
                  <a:lnTo>
                    <a:pt x="25146" y="1219200"/>
                  </a:lnTo>
                  <a:lnTo>
                    <a:pt x="25146" y="423672"/>
                  </a:lnTo>
                  <a:lnTo>
                    <a:pt x="0" y="423672"/>
                  </a:lnTo>
                  <a:lnTo>
                    <a:pt x="0" y="1239012"/>
                  </a:lnTo>
                  <a:lnTo>
                    <a:pt x="5334" y="1244346"/>
                  </a:lnTo>
                  <a:lnTo>
                    <a:pt x="12192" y="1244346"/>
                  </a:lnTo>
                  <a:lnTo>
                    <a:pt x="25146" y="1244346"/>
                  </a:lnTo>
                  <a:lnTo>
                    <a:pt x="7086587" y="1244346"/>
                  </a:lnTo>
                  <a:lnTo>
                    <a:pt x="7098792" y="1244346"/>
                  </a:lnTo>
                  <a:lnTo>
                    <a:pt x="7106412" y="1244346"/>
                  </a:lnTo>
                  <a:lnTo>
                    <a:pt x="7111746" y="1239012"/>
                  </a:lnTo>
                  <a:lnTo>
                    <a:pt x="7111746" y="423672"/>
                  </a:lnTo>
                  <a:close/>
                </a:path>
                <a:path w="7874000" h="1244600">
                  <a:moveTo>
                    <a:pt x="7873746" y="5334"/>
                  </a:moveTo>
                  <a:lnTo>
                    <a:pt x="7868412" y="0"/>
                  </a:lnTo>
                  <a:lnTo>
                    <a:pt x="2824734" y="0"/>
                  </a:lnTo>
                  <a:lnTo>
                    <a:pt x="2819400" y="5334"/>
                  </a:lnTo>
                  <a:lnTo>
                    <a:pt x="2819400" y="423672"/>
                  </a:lnTo>
                  <a:lnTo>
                    <a:pt x="2831592" y="423672"/>
                  </a:lnTo>
                  <a:lnTo>
                    <a:pt x="2844546" y="423672"/>
                  </a:lnTo>
                  <a:lnTo>
                    <a:pt x="2844546" y="25146"/>
                  </a:lnTo>
                  <a:lnTo>
                    <a:pt x="7848600" y="25146"/>
                  </a:lnTo>
                  <a:lnTo>
                    <a:pt x="7848600" y="423672"/>
                  </a:lnTo>
                  <a:lnTo>
                    <a:pt x="7860792" y="423672"/>
                  </a:lnTo>
                  <a:lnTo>
                    <a:pt x="7873746" y="423672"/>
                  </a:lnTo>
                  <a:lnTo>
                    <a:pt x="7873746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2040" y="4545120"/>
              <a:ext cx="340995" cy="548640"/>
            </a:xfrm>
            <a:custGeom>
              <a:avLst/>
              <a:gdLst/>
              <a:ahLst/>
              <a:cxnLst/>
              <a:rect l="l" t="t" r="r" b="b"/>
              <a:pathLst>
                <a:path w="340994" h="548639">
                  <a:moveTo>
                    <a:pt x="0" y="0"/>
                  </a:moveTo>
                  <a:lnTo>
                    <a:pt x="340583" y="0"/>
                  </a:lnTo>
                </a:path>
                <a:path w="340994" h="548639">
                  <a:moveTo>
                    <a:pt x="0" y="274319"/>
                  </a:moveTo>
                  <a:lnTo>
                    <a:pt x="340568" y="274319"/>
                  </a:lnTo>
                </a:path>
                <a:path w="340994" h="548639">
                  <a:moveTo>
                    <a:pt x="0" y="548639"/>
                  </a:moveTo>
                  <a:lnTo>
                    <a:pt x="340568" y="548639"/>
                  </a:lnTo>
                </a:path>
              </a:pathLst>
            </a:custGeom>
            <a:ln w="14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64017" y="3996182"/>
            <a:ext cx="2214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4" dirty="0">
                <a:latin typeface="Trebuchet MS"/>
                <a:cs typeface="Trebuchet MS"/>
              </a:rPr>
              <a:t>%</a:t>
            </a:r>
            <a:r>
              <a:rPr sz="1800" spc="-30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new </a:t>
            </a:r>
            <a:r>
              <a:rPr sz="1800" spc="-75" dirty="0">
                <a:latin typeface="Trebuchet MS"/>
                <a:cs typeface="Trebuchet MS"/>
              </a:rPr>
              <a:t>customer </a:t>
            </a:r>
            <a:r>
              <a:rPr sz="1800" spc="-70" dirty="0">
                <a:latin typeface="Trebuchet MS"/>
                <a:cs typeface="Trebuchet MS"/>
              </a:rPr>
              <a:t>orders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204" dirty="0">
                <a:latin typeface="Trebuchet MS"/>
                <a:cs typeface="Trebuchet MS"/>
              </a:rPr>
              <a:t>%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order </a:t>
            </a:r>
            <a:r>
              <a:rPr sz="1800" spc="-90" dirty="0">
                <a:latin typeface="Trebuchet MS"/>
                <a:cs typeface="Trebuchet MS"/>
              </a:rPr>
              <a:t>cancellations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204" dirty="0">
                <a:latin typeface="Trebuchet MS"/>
                <a:cs typeface="Trebuchet MS"/>
              </a:rPr>
              <a:t>%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order </a:t>
            </a:r>
            <a:r>
              <a:rPr sz="1800" spc="-80" dirty="0">
                <a:latin typeface="Trebuchet MS"/>
                <a:cs typeface="Trebuchet MS"/>
              </a:rPr>
              <a:t>modifications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204" dirty="0">
                <a:latin typeface="Trebuchet MS"/>
                <a:cs typeface="Trebuchet MS"/>
              </a:rPr>
              <a:t>%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payments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97808" y="4373117"/>
            <a:ext cx="5054600" cy="980440"/>
            <a:chOff x="3797808" y="4373117"/>
            <a:chExt cx="5054600" cy="980440"/>
          </a:xfrm>
        </p:grpSpPr>
        <p:sp>
          <p:nvSpPr>
            <p:cNvPr id="13" name="object 13"/>
            <p:cNvSpPr/>
            <p:nvPr/>
          </p:nvSpPr>
          <p:spPr>
            <a:xfrm>
              <a:off x="3810000" y="4373117"/>
              <a:ext cx="5029200" cy="980440"/>
            </a:xfrm>
            <a:custGeom>
              <a:avLst/>
              <a:gdLst/>
              <a:ahLst/>
              <a:cxnLst/>
              <a:rect l="l" t="t" r="r" b="b"/>
              <a:pathLst>
                <a:path w="5029200" h="980439">
                  <a:moveTo>
                    <a:pt x="5029200" y="979932"/>
                  </a:moveTo>
                  <a:lnTo>
                    <a:pt x="50292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50292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7808" y="4373879"/>
              <a:ext cx="5054600" cy="979169"/>
            </a:xfrm>
            <a:custGeom>
              <a:avLst/>
              <a:gdLst/>
              <a:ahLst/>
              <a:cxnLst/>
              <a:rect l="l" t="t" r="r" b="b"/>
              <a:pathLst>
                <a:path w="5054600" h="979170">
                  <a:moveTo>
                    <a:pt x="25146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25146" y="979170"/>
                  </a:lnTo>
                  <a:lnTo>
                    <a:pt x="25146" y="0"/>
                  </a:lnTo>
                  <a:close/>
                </a:path>
                <a:path w="5054600" h="979170">
                  <a:moveTo>
                    <a:pt x="5054346" y="0"/>
                  </a:moveTo>
                  <a:lnTo>
                    <a:pt x="5029200" y="0"/>
                  </a:lnTo>
                  <a:lnTo>
                    <a:pt x="5029200" y="731520"/>
                  </a:lnTo>
                  <a:lnTo>
                    <a:pt x="5054346" y="731520"/>
                  </a:lnTo>
                  <a:lnTo>
                    <a:pt x="5054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88740" y="3980941"/>
            <a:ext cx="4403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The </a:t>
            </a:r>
            <a:r>
              <a:rPr sz="1800" spc="-85" dirty="0">
                <a:latin typeface="Trebuchet MS"/>
                <a:cs typeface="Trebuchet MS"/>
              </a:rPr>
              <a:t>implementation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85" dirty="0">
                <a:latin typeface="Trebuchet MS"/>
                <a:cs typeface="Trebuchet MS"/>
              </a:rPr>
              <a:t>quality </a:t>
            </a:r>
            <a:r>
              <a:rPr sz="1800" spc="-70" dirty="0">
                <a:latin typeface="Trebuchet MS"/>
                <a:cs typeface="Trebuchet MS"/>
              </a:rPr>
              <a:t>discounts</a:t>
            </a:r>
            <a:r>
              <a:rPr sz="1800" spc="-29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would  </a:t>
            </a:r>
            <a:r>
              <a:rPr sz="1800" spc="-80" dirty="0">
                <a:latin typeface="Trebuchet MS"/>
                <a:cs typeface="Trebuchet MS"/>
              </a:rPr>
              <a:t>cause </a:t>
            </a:r>
            <a:r>
              <a:rPr sz="1800" spc="-65" dirty="0">
                <a:latin typeface="Trebuchet MS"/>
                <a:cs typeface="Trebuchet MS"/>
              </a:rPr>
              <a:t>an </a:t>
            </a:r>
            <a:r>
              <a:rPr sz="1800" spc="-85" dirty="0">
                <a:latin typeface="Trebuchet MS"/>
                <a:cs typeface="Trebuchet MS"/>
              </a:rPr>
              <a:t>increase </a:t>
            </a:r>
            <a:r>
              <a:rPr sz="1800" spc="-70" dirty="0">
                <a:latin typeface="Trebuchet MS"/>
                <a:cs typeface="Trebuchet MS"/>
              </a:rPr>
              <a:t>in </a:t>
            </a:r>
            <a:r>
              <a:rPr sz="1800" spc="-75" dirty="0">
                <a:latin typeface="Trebuchet MS"/>
                <a:cs typeface="Trebuchet MS"/>
              </a:rPr>
              <a:t>customer</a:t>
            </a:r>
            <a:r>
              <a:rPr sz="1800" spc="-3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orders.</a:t>
            </a:r>
            <a:endParaRPr sz="1800">
              <a:latin typeface="Trebuchet MS"/>
              <a:cs typeface="Trebuchet MS"/>
            </a:endParaRPr>
          </a:p>
          <a:p>
            <a:pPr marL="180340" marR="2879090" indent="-635">
              <a:lnSpc>
                <a:spcPct val="100000"/>
              </a:lnSpc>
            </a:pPr>
            <a:r>
              <a:rPr sz="1800" spc="-75" dirty="0">
                <a:latin typeface="Trebuchet MS"/>
                <a:cs typeface="Trebuchet MS"/>
              </a:rPr>
              <a:t>Strongly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agree  </a:t>
            </a:r>
            <a:r>
              <a:rPr sz="1800" spc="-75" dirty="0">
                <a:latin typeface="Trebuchet MS"/>
                <a:cs typeface="Trebuchet MS"/>
              </a:rPr>
              <a:t>Agree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7200" y="5093208"/>
            <a:ext cx="9144000" cy="1239520"/>
            <a:chOff x="457200" y="5093208"/>
            <a:chExt cx="9144000" cy="1239520"/>
          </a:xfrm>
        </p:grpSpPr>
        <p:sp>
          <p:nvSpPr>
            <p:cNvPr id="17" name="object 17"/>
            <p:cNvSpPr/>
            <p:nvPr/>
          </p:nvSpPr>
          <p:spPr>
            <a:xfrm>
              <a:off x="5791200" y="5105400"/>
              <a:ext cx="3429000" cy="247650"/>
            </a:xfrm>
            <a:custGeom>
              <a:avLst/>
              <a:gdLst/>
              <a:ahLst/>
              <a:cxnLst/>
              <a:rect l="l" t="t" r="r" b="b"/>
              <a:pathLst>
                <a:path w="3429000" h="247650">
                  <a:moveTo>
                    <a:pt x="3429000" y="247650"/>
                  </a:moveTo>
                  <a:lnTo>
                    <a:pt x="3429000" y="0"/>
                  </a:lnTo>
                  <a:lnTo>
                    <a:pt x="0" y="0"/>
                  </a:lnTo>
                  <a:lnTo>
                    <a:pt x="0" y="247650"/>
                  </a:lnTo>
                  <a:lnTo>
                    <a:pt x="3429000" y="247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79008" y="5093208"/>
              <a:ext cx="3454400" cy="260350"/>
            </a:xfrm>
            <a:custGeom>
              <a:avLst/>
              <a:gdLst/>
              <a:ahLst/>
              <a:cxnLst/>
              <a:rect l="l" t="t" r="r" b="b"/>
              <a:pathLst>
                <a:path w="3454400" h="260350">
                  <a:moveTo>
                    <a:pt x="3454146" y="259842"/>
                  </a:moveTo>
                  <a:lnTo>
                    <a:pt x="3454146" y="5334"/>
                  </a:lnTo>
                  <a:lnTo>
                    <a:pt x="3448812" y="0"/>
                  </a:lnTo>
                  <a:lnTo>
                    <a:pt x="5333" y="0"/>
                  </a:lnTo>
                  <a:lnTo>
                    <a:pt x="0" y="5334"/>
                  </a:lnTo>
                  <a:lnTo>
                    <a:pt x="0" y="259842"/>
                  </a:lnTo>
                  <a:lnTo>
                    <a:pt x="12192" y="259842"/>
                  </a:lnTo>
                  <a:lnTo>
                    <a:pt x="12192" y="25146"/>
                  </a:lnTo>
                  <a:lnTo>
                    <a:pt x="25146" y="12192"/>
                  </a:lnTo>
                  <a:lnTo>
                    <a:pt x="25146" y="25146"/>
                  </a:lnTo>
                  <a:lnTo>
                    <a:pt x="3429000" y="25146"/>
                  </a:lnTo>
                  <a:lnTo>
                    <a:pt x="3429000" y="12192"/>
                  </a:lnTo>
                  <a:lnTo>
                    <a:pt x="3441191" y="25146"/>
                  </a:lnTo>
                  <a:lnTo>
                    <a:pt x="3441191" y="259842"/>
                  </a:lnTo>
                  <a:lnTo>
                    <a:pt x="3454146" y="259842"/>
                  </a:lnTo>
                  <a:close/>
                </a:path>
                <a:path w="3454400" h="260350">
                  <a:moveTo>
                    <a:pt x="25146" y="25146"/>
                  </a:moveTo>
                  <a:lnTo>
                    <a:pt x="25146" y="12192"/>
                  </a:lnTo>
                  <a:lnTo>
                    <a:pt x="12192" y="25146"/>
                  </a:lnTo>
                  <a:lnTo>
                    <a:pt x="25146" y="25146"/>
                  </a:lnTo>
                  <a:close/>
                </a:path>
                <a:path w="3454400" h="260350">
                  <a:moveTo>
                    <a:pt x="25146" y="259842"/>
                  </a:moveTo>
                  <a:lnTo>
                    <a:pt x="25146" y="25146"/>
                  </a:lnTo>
                  <a:lnTo>
                    <a:pt x="12192" y="25146"/>
                  </a:lnTo>
                  <a:lnTo>
                    <a:pt x="12192" y="259842"/>
                  </a:lnTo>
                  <a:lnTo>
                    <a:pt x="25146" y="259842"/>
                  </a:lnTo>
                  <a:close/>
                </a:path>
                <a:path w="3454400" h="260350">
                  <a:moveTo>
                    <a:pt x="3441191" y="25146"/>
                  </a:moveTo>
                  <a:lnTo>
                    <a:pt x="3429000" y="12192"/>
                  </a:lnTo>
                  <a:lnTo>
                    <a:pt x="3429000" y="25146"/>
                  </a:lnTo>
                  <a:lnTo>
                    <a:pt x="3441191" y="25146"/>
                  </a:lnTo>
                  <a:close/>
                </a:path>
                <a:path w="3454400" h="260350">
                  <a:moveTo>
                    <a:pt x="3441191" y="259842"/>
                  </a:moveTo>
                  <a:lnTo>
                    <a:pt x="3441191" y="25146"/>
                  </a:lnTo>
                  <a:lnTo>
                    <a:pt x="3429000" y="25146"/>
                  </a:lnTo>
                  <a:lnTo>
                    <a:pt x="3429000" y="259842"/>
                  </a:lnTo>
                  <a:lnTo>
                    <a:pt x="3441191" y="259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352288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7808" y="5353050"/>
              <a:ext cx="5054600" cy="650240"/>
            </a:xfrm>
            <a:custGeom>
              <a:avLst/>
              <a:gdLst/>
              <a:ahLst/>
              <a:cxnLst/>
              <a:rect l="l" t="t" r="r" b="b"/>
              <a:pathLst>
                <a:path w="5054600" h="650239">
                  <a:moveTo>
                    <a:pt x="25146" y="624077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643889"/>
                  </a:lnTo>
                  <a:lnTo>
                    <a:pt x="5334" y="649986"/>
                  </a:lnTo>
                  <a:lnTo>
                    <a:pt x="12191" y="649986"/>
                  </a:lnTo>
                  <a:lnTo>
                    <a:pt x="12192" y="624077"/>
                  </a:lnTo>
                  <a:lnTo>
                    <a:pt x="25146" y="624077"/>
                  </a:lnTo>
                  <a:close/>
                </a:path>
                <a:path w="5054600" h="650239">
                  <a:moveTo>
                    <a:pt x="5041392" y="624077"/>
                  </a:moveTo>
                  <a:lnTo>
                    <a:pt x="12192" y="624077"/>
                  </a:lnTo>
                  <a:lnTo>
                    <a:pt x="25146" y="637032"/>
                  </a:lnTo>
                  <a:lnTo>
                    <a:pt x="25146" y="649986"/>
                  </a:lnTo>
                  <a:lnTo>
                    <a:pt x="5029199" y="649985"/>
                  </a:lnTo>
                  <a:lnTo>
                    <a:pt x="5029199" y="637032"/>
                  </a:lnTo>
                  <a:lnTo>
                    <a:pt x="5041392" y="624077"/>
                  </a:lnTo>
                  <a:close/>
                </a:path>
                <a:path w="5054600" h="650239">
                  <a:moveTo>
                    <a:pt x="25146" y="649986"/>
                  </a:moveTo>
                  <a:lnTo>
                    <a:pt x="25146" y="637032"/>
                  </a:lnTo>
                  <a:lnTo>
                    <a:pt x="12192" y="624077"/>
                  </a:lnTo>
                  <a:lnTo>
                    <a:pt x="12191" y="649986"/>
                  </a:lnTo>
                  <a:lnTo>
                    <a:pt x="25146" y="649986"/>
                  </a:lnTo>
                  <a:close/>
                </a:path>
                <a:path w="5054600" h="650239">
                  <a:moveTo>
                    <a:pt x="5054346" y="643889"/>
                  </a:moveTo>
                  <a:lnTo>
                    <a:pt x="5054346" y="0"/>
                  </a:lnTo>
                  <a:lnTo>
                    <a:pt x="5029199" y="0"/>
                  </a:lnTo>
                  <a:lnTo>
                    <a:pt x="5029199" y="624077"/>
                  </a:lnTo>
                  <a:lnTo>
                    <a:pt x="5041392" y="624077"/>
                  </a:lnTo>
                  <a:lnTo>
                    <a:pt x="5041392" y="649985"/>
                  </a:lnTo>
                  <a:lnTo>
                    <a:pt x="5049012" y="649985"/>
                  </a:lnTo>
                  <a:lnTo>
                    <a:pt x="5054346" y="643889"/>
                  </a:lnTo>
                  <a:close/>
                </a:path>
                <a:path w="5054600" h="650239">
                  <a:moveTo>
                    <a:pt x="5041392" y="649985"/>
                  </a:moveTo>
                  <a:lnTo>
                    <a:pt x="5041392" y="624077"/>
                  </a:lnTo>
                  <a:lnTo>
                    <a:pt x="5029199" y="637032"/>
                  </a:lnTo>
                  <a:lnTo>
                    <a:pt x="5029199" y="649985"/>
                  </a:lnTo>
                  <a:lnTo>
                    <a:pt x="5041392" y="649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56379" y="5078221"/>
            <a:ext cx="1622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No </a:t>
            </a:r>
            <a:r>
              <a:rPr sz="1800" spc="-60" dirty="0">
                <a:latin typeface="Trebuchet MS"/>
                <a:cs typeface="Trebuchet MS"/>
              </a:rPr>
              <a:t>opinion  </a:t>
            </a:r>
            <a:r>
              <a:rPr sz="1800" spc="-70" dirty="0">
                <a:latin typeface="Trebuchet MS"/>
                <a:cs typeface="Trebuchet MS"/>
              </a:rPr>
              <a:t>Disagree  </a:t>
            </a:r>
            <a:r>
              <a:rPr sz="1800" spc="-75" dirty="0">
                <a:latin typeface="Trebuchet MS"/>
                <a:cs typeface="Trebuchet MS"/>
              </a:rPr>
              <a:t>Strongly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disagree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79008" y="5352288"/>
            <a:ext cx="3454400" cy="969644"/>
            <a:chOff x="5779008" y="5352288"/>
            <a:chExt cx="3454400" cy="969644"/>
          </a:xfrm>
        </p:grpSpPr>
        <p:sp>
          <p:nvSpPr>
            <p:cNvPr id="23" name="object 23"/>
            <p:cNvSpPr/>
            <p:nvPr/>
          </p:nvSpPr>
          <p:spPr>
            <a:xfrm>
              <a:off x="5791200" y="5352288"/>
              <a:ext cx="3429000" cy="957580"/>
            </a:xfrm>
            <a:custGeom>
              <a:avLst/>
              <a:gdLst/>
              <a:ahLst/>
              <a:cxnLst/>
              <a:rect l="l" t="t" r="r" b="b"/>
              <a:pathLst>
                <a:path w="3429000" h="957579">
                  <a:moveTo>
                    <a:pt x="3429000" y="957072"/>
                  </a:moveTo>
                  <a:lnTo>
                    <a:pt x="3429000" y="0"/>
                  </a:lnTo>
                  <a:lnTo>
                    <a:pt x="0" y="0"/>
                  </a:lnTo>
                  <a:lnTo>
                    <a:pt x="0" y="957072"/>
                  </a:lnTo>
                  <a:lnTo>
                    <a:pt x="3429000" y="957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9008" y="5353050"/>
              <a:ext cx="3454400" cy="969010"/>
            </a:xfrm>
            <a:custGeom>
              <a:avLst/>
              <a:gdLst/>
              <a:ahLst/>
              <a:cxnLst/>
              <a:rect l="l" t="t" r="r" b="b"/>
              <a:pathLst>
                <a:path w="3454400" h="969010">
                  <a:moveTo>
                    <a:pt x="25146" y="943356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963168"/>
                  </a:lnTo>
                  <a:lnTo>
                    <a:pt x="5334" y="968502"/>
                  </a:lnTo>
                  <a:lnTo>
                    <a:pt x="12191" y="968502"/>
                  </a:lnTo>
                  <a:lnTo>
                    <a:pt x="12192" y="943356"/>
                  </a:lnTo>
                  <a:lnTo>
                    <a:pt x="25146" y="943356"/>
                  </a:lnTo>
                  <a:close/>
                </a:path>
                <a:path w="3454400" h="969010">
                  <a:moveTo>
                    <a:pt x="3441191" y="943355"/>
                  </a:moveTo>
                  <a:lnTo>
                    <a:pt x="12192" y="943356"/>
                  </a:lnTo>
                  <a:lnTo>
                    <a:pt x="25146" y="956310"/>
                  </a:lnTo>
                  <a:lnTo>
                    <a:pt x="25146" y="968502"/>
                  </a:lnTo>
                  <a:lnTo>
                    <a:pt x="3429000" y="968501"/>
                  </a:lnTo>
                  <a:lnTo>
                    <a:pt x="3429000" y="956309"/>
                  </a:lnTo>
                  <a:lnTo>
                    <a:pt x="3441191" y="943355"/>
                  </a:lnTo>
                  <a:close/>
                </a:path>
                <a:path w="3454400" h="969010">
                  <a:moveTo>
                    <a:pt x="25146" y="968502"/>
                  </a:moveTo>
                  <a:lnTo>
                    <a:pt x="25146" y="956310"/>
                  </a:lnTo>
                  <a:lnTo>
                    <a:pt x="12192" y="943356"/>
                  </a:lnTo>
                  <a:lnTo>
                    <a:pt x="12191" y="968502"/>
                  </a:lnTo>
                  <a:lnTo>
                    <a:pt x="25146" y="968502"/>
                  </a:lnTo>
                  <a:close/>
                </a:path>
                <a:path w="3454400" h="969010">
                  <a:moveTo>
                    <a:pt x="3454146" y="963167"/>
                  </a:moveTo>
                  <a:lnTo>
                    <a:pt x="3454146" y="0"/>
                  </a:lnTo>
                  <a:lnTo>
                    <a:pt x="3429000" y="0"/>
                  </a:lnTo>
                  <a:lnTo>
                    <a:pt x="3429000" y="943355"/>
                  </a:lnTo>
                  <a:lnTo>
                    <a:pt x="3441191" y="943355"/>
                  </a:lnTo>
                  <a:lnTo>
                    <a:pt x="3441191" y="968501"/>
                  </a:lnTo>
                  <a:lnTo>
                    <a:pt x="3448812" y="968501"/>
                  </a:lnTo>
                  <a:lnTo>
                    <a:pt x="3454146" y="963167"/>
                  </a:lnTo>
                  <a:close/>
                </a:path>
                <a:path w="3454400" h="969010">
                  <a:moveTo>
                    <a:pt x="3441191" y="968501"/>
                  </a:moveTo>
                  <a:lnTo>
                    <a:pt x="3441191" y="943355"/>
                  </a:lnTo>
                  <a:lnTo>
                    <a:pt x="3429000" y="956309"/>
                  </a:lnTo>
                  <a:lnTo>
                    <a:pt x="3429000" y="968501"/>
                  </a:lnTo>
                  <a:lnTo>
                    <a:pt x="3441191" y="968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69940" y="5123942"/>
            <a:ext cx="31515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Is </a:t>
            </a:r>
            <a:r>
              <a:rPr sz="1800" spc="-85" dirty="0">
                <a:latin typeface="Trebuchet MS"/>
                <a:cs typeface="Trebuchet MS"/>
              </a:rPr>
              <a:t>the current </a:t>
            </a:r>
            <a:r>
              <a:rPr sz="1800" spc="-80" dirty="0">
                <a:latin typeface="Trebuchet MS"/>
                <a:cs typeface="Trebuchet MS"/>
              </a:rPr>
              <a:t>accounts</a:t>
            </a:r>
            <a:r>
              <a:rPr sz="1800" spc="-37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receivable  </a:t>
            </a:r>
            <a:r>
              <a:rPr sz="1800" spc="-75" dirty="0">
                <a:latin typeface="Trebuchet MS"/>
                <a:cs typeface="Trebuchet MS"/>
              </a:rPr>
              <a:t>report </a:t>
            </a:r>
            <a:r>
              <a:rPr sz="1800" spc="-95" dirty="0">
                <a:latin typeface="Trebuchet MS"/>
                <a:cs typeface="Trebuchet MS"/>
              </a:rPr>
              <a:t>that </a:t>
            </a:r>
            <a:r>
              <a:rPr sz="1800" spc="-55" dirty="0">
                <a:latin typeface="Trebuchet MS"/>
                <a:cs typeface="Trebuchet MS"/>
              </a:rPr>
              <a:t>you </a:t>
            </a:r>
            <a:r>
              <a:rPr sz="1800" spc="-100" dirty="0">
                <a:latin typeface="Trebuchet MS"/>
                <a:cs typeface="Trebuchet MS"/>
              </a:rPr>
              <a:t>receive</a:t>
            </a:r>
            <a:r>
              <a:rPr sz="1800" spc="-33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useful?</a:t>
            </a:r>
            <a:endParaRPr sz="1800">
              <a:latin typeface="Trebuchet MS"/>
              <a:cs typeface="Trebuchet MS"/>
            </a:endParaRPr>
          </a:p>
          <a:p>
            <a:pPr marL="180340" marR="2665095">
              <a:lnSpc>
                <a:spcPct val="100000"/>
              </a:lnSpc>
            </a:pPr>
            <a:r>
              <a:rPr sz="1800" spc="-285" dirty="0">
                <a:latin typeface="Trebuchet MS"/>
                <a:cs typeface="Trebuchet MS"/>
              </a:rPr>
              <a:t>Y</a:t>
            </a:r>
            <a:r>
              <a:rPr sz="1800" spc="-95" dirty="0">
                <a:latin typeface="Trebuchet MS"/>
                <a:cs typeface="Trebuchet MS"/>
              </a:rPr>
              <a:t>e</a:t>
            </a:r>
            <a:r>
              <a:rPr sz="1800" spc="-25" dirty="0">
                <a:latin typeface="Trebuchet MS"/>
                <a:cs typeface="Trebuchet MS"/>
              </a:rPr>
              <a:t>s 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035" y="987044"/>
            <a:ext cx="5165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/>
              <a:t>Developing </a:t>
            </a:r>
            <a:r>
              <a:rPr sz="3600" spc="-170" dirty="0"/>
              <a:t>a</a:t>
            </a:r>
            <a:r>
              <a:rPr sz="3600" spc="-495" dirty="0"/>
              <a:t> </a:t>
            </a:r>
            <a:r>
              <a:rPr sz="3600" spc="-130" dirty="0"/>
              <a:t>Questionnaire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27" y="2080513"/>
            <a:ext cx="8047355" cy="351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68044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Determine what facts </a:t>
            </a:r>
            <a:r>
              <a:rPr sz="2600" spc="-5" dirty="0">
                <a:latin typeface="Georgia"/>
                <a:cs typeface="Georgia"/>
              </a:rPr>
              <a:t>and </a:t>
            </a:r>
            <a:r>
              <a:rPr sz="2600" spc="-10" dirty="0">
                <a:latin typeface="Georgia"/>
                <a:cs typeface="Georgia"/>
              </a:rPr>
              <a:t>opinions </a:t>
            </a:r>
            <a:r>
              <a:rPr sz="2600" spc="-5" dirty="0">
                <a:latin typeface="Georgia"/>
                <a:cs typeface="Georgia"/>
              </a:rPr>
              <a:t>must </a:t>
            </a:r>
            <a:r>
              <a:rPr sz="2600" spc="-10" dirty="0">
                <a:latin typeface="Georgia"/>
                <a:cs typeface="Georgia"/>
              </a:rPr>
              <a:t>be  collected </a:t>
            </a:r>
            <a:r>
              <a:rPr sz="2600" spc="-5" dirty="0">
                <a:latin typeface="Georgia"/>
                <a:cs typeface="Georgia"/>
              </a:rPr>
              <a:t>and from </a:t>
            </a:r>
            <a:r>
              <a:rPr sz="2600" spc="-10" dirty="0">
                <a:latin typeface="Georgia"/>
                <a:cs typeface="Georgia"/>
              </a:rPr>
              <a:t>whom </a:t>
            </a:r>
            <a:r>
              <a:rPr sz="2600" spc="-5" dirty="0">
                <a:latin typeface="Georgia"/>
                <a:cs typeface="Georgia"/>
              </a:rPr>
              <a:t>you </a:t>
            </a:r>
            <a:r>
              <a:rPr sz="2600" spc="-10" dirty="0">
                <a:latin typeface="Georgia"/>
                <a:cs typeface="Georgia"/>
              </a:rPr>
              <a:t>should </a:t>
            </a:r>
            <a:r>
              <a:rPr sz="2600" spc="-5" dirty="0">
                <a:latin typeface="Georgia"/>
                <a:cs typeface="Georgia"/>
              </a:rPr>
              <a:t>get</a:t>
            </a:r>
            <a:r>
              <a:rPr sz="2600" spc="5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them.</a:t>
            </a:r>
            <a:endParaRPr sz="2600">
              <a:latin typeface="Georgia"/>
              <a:cs typeface="Georgia"/>
            </a:endParaRPr>
          </a:p>
          <a:p>
            <a:pPr marL="355600" marR="50165" indent="-3435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Based on the facts and opinions sought, determine  </a:t>
            </a:r>
            <a:r>
              <a:rPr sz="2600" spc="-10" dirty="0">
                <a:latin typeface="Georgia"/>
                <a:cs typeface="Georgia"/>
              </a:rPr>
              <a:t>whether free- </a:t>
            </a:r>
            <a:r>
              <a:rPr sz="2600" spc="-5" dirty="0">
                <a:latin typeface="Georgia"/>
                <a:cs typeface="Georgia"/>
              </a:rPr>
              <a:t>or </a:t>
            </a:r>
            <a:r>
              <a:rPr sz="2600" spc="-10" dirty="0">
                <a:latin typeface="Georgia"/>
                <a:cs typeface="Georgia"/>
              </a:rPr>
              <a:t>fixed-format </a:t>
            </a:r>
            <a:r>
              <a:rPr sz="2600" spc="-5" dirty="0">
                <a:latin typeface="Georgia"/>
                <a:cs typeface="Georgia"/>
              </a:rPr>
              <a:t>questions will </a:t>
            </a:r>
            <a:r>
              <a:rPr sz="2600" spc="-10" dirty="0">
                <a:latin typeface="Georgia"/>
                <a:cs typeface="Georgia"/>
              </a:rPr>
              <a:t>produce 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10" dirty="0">
                <a:latin typeface="Georgia"/>
                <a:cs typeface="Georgia"/>
              </a:rPr>
              <a:t>best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answers.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Write the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questions.</a:t>
            </a:r>
            <a:endParaRPr sz="260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Test the questions on a </a:t>
            </a:r>
            <a:r>
              <a:rPr sz="2600" spc="-10" dirty="0">
                <a:latin typeface="Georgia"/>
                <a:cs typeface="Georgia"/>
              </a:rPr>
              <a:t>small sample </a:t>
            </a:r>
            <a:r>
              <a:rPr sz="2600" spc="-5" dirty="0">
                <a:latin typeface="Georgia"/>
                <a:cs typeface="Georgia"/>
              </a:rPr>
              <a:t>of</a:t>
            </a:r>
            <a:r>
              <a:rPr sz="2600" spc="16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respondents.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Duplicate </a:t>
            </a:r>
            <a:r>
              <a:rPr sz="2600" spc="-5" dirty="0">
                <a:latin typeface="Georgia"/>
                <a:cs typeface="Georgia"/>
              </a:rPr>
              <a:t>and </a:t>
            </a:r>
            <a:r>
              <a:rPr sz="2600" spc="-10" dirty="0">
                <a:latin typeface="Georgia"/>
                <a:cs typeface="Georgia"/>
              </a:rPr>
              <a:t>distribute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7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questionnaire.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9805" y="5054096"/>
            <a:ext cx="3390900" cy="373380"/>
          </a:xfrm>
          <a:custGeom>
            <a:avLst/>
            <a:gdLst/>
            <a:ahLst/>
            <a:cxnLst/>
            <a:rect l="l" t="t" r="r" b="b"/>
            <a:pathLst>
              <a:path w="3390900" h="373379">
                <a:moveTo>
                  <a:pt x="3390719" y="210126"/>
                </a:moveTo>
                <a:lnTo>
                  <a:pt x="3390719" y="162708"/>
                </a:lnTo>
                <a:lnTo>
                  <a:pt x="3384210" y="116189"/>
                </a:lnTo>
                <a:lnTo>
                  <a:pt x="3371191" y="72366"/>
                </a:lnTo>
                <a:lnTo>
                  <a:pt x="3351663" y="33037"/>
                </a:lnTo>
                <a:lnTo>
                  <a:pt x="3325625" y="0"/>
                </a:lnTo>
                <a:lnTo>
                  <a:pt x="65094" y="0"/>
                </a:lnTo>
                <a:lnTo>
                  <a:pt x="39056" y="33037"/>
                </a:lnTo>
                <a:lnTo>
                  <a:pt x="19528" y="72366"/>
                </a:lnTo>
                <a:lnTo>
                  <a:pt x="6509" y="116189"/>
                </a:lnTo>
                <a:lnTo>
                  <a:pt x="0" y="162708"/>
                </a:lnTo>
                <a:lnTo>
                  <a:pt x="0" y="210126"/>
                </a:lnTo>
                <a:lnTo>
                  <a:pt x="6509" y="256645"/>
                </a:lnTo>
                <a:lnTo>
                  <a:pt x="19528" y="300468"/>
                </a:lnTo>
                <a:lnTo>
                  <a:pt x="39056" y="339797"/>
                </a:lnTo>
                <a:lnTo>
                  <a:pt x="65094" y="372835"/>
                </a:lnTo>
                <a:lnTo>
                  <a:pt x="3325625" y="372835"/>
                </a:lnTo>
                <a:lnTo>
                  <a:pt x="3351663" y="339797"/>
                </a:lnTo>
                <a:lnTo>
                  <a:pt x="3371191" y="300468"/>
                </a:lnTo>
                <a:lnTo>
                  <a:pt x="3384210" y="256645"/>
                </a:lnTo>
                <a:lnTo>
                  <a:pt x="3390719" y="21012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4514" y="919225"/>
            <a:ext cx="28486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75" dirty="0"/>
              <a:t>Introduction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80513"/>
            <a:ext cx="7861934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Georgia"/>
                <a:cs typeface="Georgia"/>
              </a:rPr>
              <a:t>Requirements discovery </a:t>
            </a:r>
            <a:r>
              <a:rPr sz="2600" spc="-5" dirty="0">
                <a:latin typeface="Georgia"/>
                <a:cs typeface="Georgia"/>
              </a:rPr>
              <a:t>– the </a:t>
            </a:r>
            <a:r>
              <a:rPr sz="2600" spc="-10" dirty="0">
                <a:latin typeface="Georgia"/>
                <a:cs typeface="Georgia"/>
              </a:rPr>
              <a:t>process and  techniques used </a:t>
            </a:r>
            <a:r>
              <a:rPr sz="2600" spc="-5" dirty="0">
                <a:latin typeface="Georgia"/>
                <a:cs typeface="Georgia"/>
              </a:rPr>
              <a:t>by </a:t>
            </a:r>
            <a:r>
              <a:rPr sz="2600" spc="-10" dirty="0">
                <a:latin typeface="Georgia"/>
                <a:cs typeface="Georgia"/>
              </a:rPr>
              <a:t>systems </a:t>
            </a:r>
            <a:r>
              <a:rPr sz="2600" spc="-5" dirty="0">
                <a:latin typeface="Georgia"/>
                <a:cs typeface="Georgia"/>
              </a:rPr>
              <a:t>analysts to </a:t>
            </a:r>
            <a:r>
              <a:rPr sz="2600" spc="-10" dirty="0">
                <a:latin typeface="Georgia"/>
                <a:cs typeface="Georgia"/>
              </a:rPr>
              <a:t>identify or  extract system problems </a:t>
            </a:r>
            <a:r>
              <a:rPr sz="2600" spc="-5" dirty="0">
                <a:latin typeface="Georgia"/>
                <a:cs typeface="Georgia"/>
              </a:rPr>
              <a:t>and </a:t>
            </a:r>
            <a:r>
              <a:rPr sz="2600" spc="-10" dirty="0">
                <a:latin typeface="Georgia"/>
                <a:cs typeface="Georgia"/>
              </a:rPr>
              <a:t>solution </a:t>
            </a:r>
            <a:r>
              <a:rPr sz="2600" spc="-5" dirty="0">
                <a:latin typeface="Georgia"/>
                <a:cs typeface="Georgia"/>
              </a:rPr>
              <a:t>requirements  from the </a:t>
            </a:r>
            <a:r>
              <a:rPr sz="2600" spc="-10" dirty="0">
                <a:latin typeface="Georgia"/>
                <a:cs typeface="Georgia"/>
              </a:rPr>
              <a:t>user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community.</a:t>
            </a:r>
            <a:endParaRPr lang="en-US" sz="2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lang="en-US" sz="3800" dirty="0">
              <a:latin typeface="Georgia"/>
              <a:cs typeface="Georgia"/>
            </a:endParaRPr>
          </a:p>
          <a:p>
            <a:pPr marL="355600" marR="45402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Georgia"/>
                <a:cs typeface="Georgia"/>
              </a:rPr>
              <a:t>System requirement </a:t>
            </a:r>
            <a:r>
              <a:rPr sz="2600" spc="-5" dirty="0">
                <a:latin typeface="Georgia"/>
                <a:cs typeface="Georgia"/>
              </a:rPr>
              <a:t>– something that the  </a:t>
            </a:r>
            <a:r>
              <a:rPr sz="2600" spc="-10" dirty="0">
                <a:latin typeface="Georgia"/>
                <a:cs typeface="Georgia"/>
              </a:rPr>
              <a:t>information system must </a:t>
            </a:r>
            <a:r>
              <a:rPr sz="2600" spc="-5" dirty="0">
                <a:latin typeface="Georgia"/>
                <a:cs typeface="Georgia"/>
              </a:rPr>
              <a:t>do or a </a:t>
            </a:r>
            <a:r>
              <a:rPr sz="2600" spc="-10" dirty="0">
                <a:latin typeface="Georgia"/>
                <a:cs typeface="Georgia"/>
              </a:rPr>
              <a:t>property </a:t>
            </a:r>
            <a:r>
              <a:rPr sz="2600" spc="-5" dirty="0">
                <a:latin typeface="Georgia"/>
                <a:cs typeface="Georgia"/>
              </a:rPr>
              <a:t>that </a:t>
            </a:r>
            <a:r>
              <a:rPr sz="2600" spc="-10" dirty="0">
                <a:latin typeface="Georgia"/>
                <a:cs typeface="Georgia"/>
              </a:rPr>
              <a:t>it  </a:t>
            </a:r>
            <a:r>
              <a:rPr sz="2600" spc="-5" dirty="0">
                <a:latin typeface="Georgia"/>
                <a:cs typeface="Georgia"/>
              </a:rPr>
              <a:t>must have. Also called a </a:t>
            </a:r>
            <a:r>
              <a:rPr sz="2600" i="1" spc="-5" dirty="0">
                <a:latin typeface="Georgia"/>
                <a:cs typeface="Georgia"/>
              </a:rPr>
              <a:t>business</a:t>
            </a:r>
            <a:r>
              <a:rPr sz="2600" i="1" spc="90" dirty="0">
                <a:latin typeface="Georgia"/>
                <a:cs typeface="Georgia"/>
              </a:rPr>
              <a:t> </a:t>
            </a:r>
            <a:r>
              <a:rPr sz="2600" i="1" spc="-5" dirty="0">
                <a:latin typeface="Georgia"/>
                <a:cs typeface="Georgia"/>
              </a:rPr>
              <a:t>requirement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908" y="4406040"/>
            <a:ext cx="2491105" cy="344170"/>
          </a:xfrm>
          <a:custGeom>
            <a:avLst/>
            <a:gdLst/>
            <a:ahLst/>
            <a:cxnLst/>
            <a:rect l="l" t="t" r="r" b="b"/>
            <a:pathLst>
              <a:path w="2491104" h="344170">
                <a:moveTo>
                  <a:pt x="2490874" y="172057"/>
                </a:moveTo>
                <a:lnTo>
                  <a:pt x="2487072" y="123137"/>
                </a:lnTo>
                <a:lnTo>
                  <a:pt x="2475666" y="76579"/>
                </a:lnTo>
                <a:lnTo>
                  <a:pt x="2456656" y="34746"/>
                </a:lnTo>
                <a:lnTo>
                  <a:pt x="2430043" y="0"/>
                </a:lnTo>
                <a:lnTo>
                  <a:pt x="60831" y="0"/>
                </a:lnTo>
                <a:lnTo>
                  <a:pt x="34217" y="34746"/>
                </a:lnTo>
                <a:lnTo>
                  <a:pt x="15207" y="76579"/>
                </a:lnTo>
                <a:lnTo>
                  <a:pt x="3801" y="123137"/>
                </a:lnTo>
                <a:lnTo>
                  <a:pt x="0" y="172057"/>
                </a:lnTo>
                <a:lnTo>
                  <a:pt x="3801" y="220976"/>
                </a:lnTo>
                <a:lnTo>
                  <a:pt x="15207" y="267534"/>
                </a:lnTo>
                <a:lnTo>
                  <a:pt x="34217" y="309367"/>
                </a:lnTo>
                <a:lnTo>
                  <a:pt x="60831" y="344114"/>
                </a:lnTo>
                <a:lnTo>
                  <a:pt x="2430043" y="344114"/>
                </a:lnTo>
                <a:lnTo>
                  <a:pt x="2456656" y="309367"/>
                </a:lnTo>
                <a:lnTo>
                  <a:pt x="2475666" y="267534"/>
                </a:lnTo>
                <a:lnTo>
                  <a:pt x="2487072" y="220976"/>
                </a:lnTo>
                <a:lnTo>
                  <a:pt x="2490874" y="17205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4066" y="2118588"/>
            <a:ext cx="1855470" cy="316230"/>
          </a:xfrm>
          <a:custGeom>
            <a:avLst/>
            <a:gdLst/>
            <a:ahLst/>
            <a:cxnLst/>
            <a:rect l="l" t="t" r="r" b="b"/>
            <a:pathLst>
              <a:path w="1855470" h="316230">
                <a:moveTo>
                  <a:pt x="1855000" y="183649"/>
                </a:moveTo>
                <a:lnTo>
                  <a:pt x="1855000" y="132075"/>
                </a:lnTo>
                <a:lnTo>
                  <a:pt x="1845888" y="82118"/>
                </a:lnTo>
                <a:lnTo>
                  <a:pt x="1827663" y="37015"/>
                </a:lnTo>
                <a:lnTo>
                  <a:pt x="1800326" y="0"/>
                </a:lnTo>
                <a:lnTo>
                  <a:pt x="54673" y="0"/>
                </a:lnTo>
                <a:lnTo>
                  <a:pt x="27336" y="37015"/>
                </a:lnTo>
                <a:lnTo>
                  <a:pt x="9112" y="82118"/>
                </a:lnTo>
                <a:lnTo>
                  <a:pt x="0" y="132075"/>
                </a:lnTo>
                <a:lnTo>
                  <a:pt x="0" y="183649"/>
                </a:lnTo>
                <a:lnTo>
                  <a:pt x="9112" y="233605"/>
                </a:lnTo>
                <a:lnTo>
                  <a:pt x="27336" y="278709"/>
                </a:lnTo>
                <a:lnTo>
                  <a:pt x="54673" y="315724"/>
                </a:lnTo>
                <a:lnTo>
                  <a:pt x="1800326" y="315724"/>
                </a:lnTo>
                <a:lnTo>
                  <a:pt x="1827663" y="278709"/>
                </a:lnTo>
                <a:lnTo>
                  <a:pt x="1845888" y="233605"/>
                </a:lnTo>
                <a:lnTo>
                  <a:pt x="1855000" y="1836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9764" y="987044"/>
            <a:ext cx="2660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/>
              <a:t>Que</a:t>
            </a:r>
            <a:r>
              <a:rPr sz="3600" spc="-100" dirty="0"/>
              <a:t>s</a:t>
            </a:r>
            <a:r>
              <a:rPr sz="3600" spc="-145" dirty="0"/>
              <a:t>tionnai</a:t>
            </a:r>
            <a:r>
              <a:rPr sz="3600" spc="-175" dirty="0"/>
              <a:t>re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014524"/>
            <a:ext cx="8054340" cy="4425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Georgia"/>
                <a:cs typeface="Georgia"/>
              </a:rPr>
              <a:t>Advantages</a:t>
            </a:r>
            <a:r>
              <a:rPr sz="2200" dirty="0">
                <a:latin typeface="Georgia"/>
                <a:cs typeface="Georgia"/>
              </a:rPr>
              <a:t>:</a:t>
            </a:r>
            <a:endParaRPr sz="2200">
              <a:latin typeface="Georgia"/>
              <a:cs typeface="Georgia"/>
            </a:endParaRPr>
          </a:p>
          <a:p>
            <a:pPr marL="755650" marR="671195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Georgia"/>
                <a:cs typeface="Georgia"/>
              </a:rPr>
              <a:t>economical way of gathering information from a</a:t>
            </a:r>
            <a:r>
              <a:rPr sz="2200" spc="-12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large  </a:t>
            </a:r>
            <a:r>
              <a:rPr sz="2200" spc="-5" dirty="0">
                <a:latin typeface="Georgia"/>
                <a:cs typeface="Georgia"/>
              </a:rPr>
              <a:t>number of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people</a:t>
            </a:r>
            <a:endParaRPr sz="2200">
              <a:latin typeface="Georgia"/>
              <a:cs typeface="Georgi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Georgia"/>
                <a:cs typeface="Georgia"/>
              </a:rPr>
              <a:t>effective way of gathering information from people who </a:t>
            </a:r>
            <a:r>
              <a:rPr sz="2200" dirty="0">
                <a:latin typeface="Georgia"/>
                <a:cs typeface="Georgia"/>
              </a:rPr>
              <a:t>are  geographically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dispersed</a:t>
            </a:r>
            <a:endParaRPr sz="2200">
              <a:latin typeface="Georgia"/>
              <a:cs typeface="Georgia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Georgia"/>
                <a:cs typeface="Georgia"/>
              </a:rPr>
              <a:t>a well designed questionnaire can be analysed by</a:t>
            </a:r>
            <a:r>
              <a:rPr sz="2200" spc="-16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computer</a:t>
            </a:r>
            <a:endParaRPr sz="22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Disadvantages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good questionnaires are difficult to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design</a:t>
            </a:r>
            <a:endParaRPr sz="2400">
              <a:latin typeface="Georgia"/>
              <a:cs typeface="Georgia"/>
            </a:endParaRPr>
          </a:p>
          <a:p>
            <a:pPr marL="755650" marR="55880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no automatic way of following up </a:t>
            </a:r>
            <a:r>
              <a:rPr sz="2400" dirty="0">
                <a:latin typeface="Georgia"/>
                <a:cs typeface="Georgia"/>
              </a:rPr>
              <a:t>or </a:t>
            </a:r>
            <a:r>
              <a:rPr sz="2400" spc="-5" dirty="0">
                <a:latin typeface="Georgia"/>
                <a:cs typeface="Georgia"/>
              </a:rPr>
              <a:t>probing more  </a:t>
            </a:r>
            <a:r>
              <a:rPr sz="2400" spc="-10" dirty="0">
                <a:latin typeface="Georgia"/>
                <a:cs typeface="Georgia"/>
              </a:rPr>
              <a:t>deeply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postal questionnaires suffer from low response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rates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908" y="2120040"/>
            <a:ext cx="3778250" cy="344170"/>
          </a:xfrm>
          <a:custGeom>
            <a:avLst/>
            <a:gdLst/>
            <a:ahLst/>
            <a:cxnLst/>
            <a:rect l="l" t="t" r="r" b="b"/>
            <a:pathLst>
              <a:path w="3778250" h="344169">
                <a:moveTo>
                  <a:pt x="3777892" y="172057"/>
                </a:moveTo>
                <a:lnTo>
                  <a:pt x="3774090" y="123137"/>
                </a:lnTo>
                <a:lnTo>
                  <a:pt x="3762684" y="76579"/>
                </a:lnTo>
                <a:lnTo>
                  <a:pt x="3743674" y="34746"/>
                </a:lnTo>
                <a:lnTo>
                  <a:pt x="3717061" y="0"/>
                </a:lnTo>
                <a:lnTo>
                  <a:pt x="60831" y="0"/>
                </a:lnTo>
                <a:lnTo>
                  <a:pt x="34217" y="34746"/>
                </a:lnTo>
                <a:lnTo>
                  <a:pt x="15207" y="76579"/>
                </a:lnTo>
                <a:lnTo>
                  <a:pt x="3801" y="123137"/>
                </a:lnTo>
                <a:lnTo>
                  <a:pt x="0" y="172057"/>
                </a:lnTo>
                <a:lnTo>
                  <a:pt x="3801" y="220976"/>
                </a:lnTo>
                <a:lnTo>
                  <a:pt x="15207" y="267534"/>
                </a:lnTo>
                <a:lnTo>
                  <a:pt x="34217" y="309367"/>
                </a:lnTo>
                <a:lnTo>
                  <a:pt x="60831" y="344114"/>
                </a:lnTo>
                <a:lnTo>
                  <a:pt x="3717061" y="344114"/>
                </a:lnTo>
                <a:lnTo>
                  <a:pt x="3743674" y="309367"/>
                </a:lnTo>
                <a:lnTo>
                  <a:pt x="3762684" y="267534"/>
                </a:lnTo>
                <a:lnTo>
                  <a:pt x="3774090" y="220976"/>
                </a:lnTo>
                <a:lnTo>
                  <a:pt x="3777892" y="17205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9764" y="987044"/>
            <a:ext cx="2660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/>
              <a:t>Que</a:t>
            </a:r>
            <a:r>
              <a:rPr sz="3600" spc="-100" dirty="0"/>
              <a:t>s</a:t>
            </a:r>
            <a:r>
              <a:rPr sz="3600" spc="-145" dirty="0"/>
              <a:t>tionnai</a:t>
            </a:r>
            <a:r>
              <a:rPr sz="3600" spc="-175" dirty="0"/>
              <a:t>re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007362"/>
            <a:ext cx="8020684" cy="28784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Appropriate</a:t>
            </a:r>
            <a:r>
              <a:rPr sz="2400" b="1" spc="-4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situations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755650" marR="60007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when views of large numbers of people need to </a:t>
            </a:r>
            <a:r>
              <a:rPr sz="2400" spc="-10" dirty="0">
                <a:latin typeface="Georgia"/>
                <a:cs typeface="Georgia"/>
              </a:rPr>
              <a:t>be  obtained</a:t>
            </a:r>
            <a:endParaRPr sz="2400">
              <a:latin typeface="Georgia"/>
              <a:cs typeface="Georgia"/>
            </a:endParaRPr>
          </a:p>
          <a:p>
            <a:pPr marL="755650" marR="123253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when staff of organization are geographically  dispersed</a:t>
            </a:r>
            <a:endParaRPr sz="2400">
              <a:latin typeface="Georgia"/>
              <a:cs typeface="Georgi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for systems that will be used by the general public </a:t>
            </a:r>
            <a:r>
              <a:rPr sz="2400" spc="-10" dirty="0">
                <a:latin typeface="Georgia"/>
                <a:cs typeface="Georgia"/>
              </a:rPr>
              <a:t>and 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profile of the users is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required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029" y="987044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Seven </a:t>
            </a:r>
            <a:r>
              <a:rPr sz="3600" spc="-190" dirty="0"/>
              <a:t>Fact‐Finding</a:t>
            </a:r>
            <a:r>
              <a:rPr sz="3600" spc="-480" dirty="0"/>
              <a:t> </a:t>
            </a:r>
            <a:r>
              <a:rPr sz="3600" spc="-30" dirty="0"/>
              <a:t>Methods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6" y="1848561"/>
            <a:ext cx="7378700" cy="3750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Background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Research</a:t>
            </a:r>
            <a:endParaRPr sz="260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Sampling of existing documentation, forms, and  </a:t>
            </a:r>
            <a:r>
              <a:rPr sz="2600" spc="-10" dirty="0">
                <a:latin typeface="Georgia"/>
                <a:cs typeface="Georgia"/>
              </a:rPr>
              <a:t>databases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Observation of the </a:t>
            </a:r>
            <a:r>
              <a:rPr sz="2600" spc="-10" dirty="0">
                <a:latin typeface="Georgia"/>
                <a:cs typeface="Georgia"/>
              </a:rPr>
              <a:t>work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environment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Questionnaires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C00000"/>
                </a:solidFill>
                <a:latin typeface="Georgia"/>
                <a:cs typeface="Georgia"/>
              </a:rPr>
              <a:t>Interviews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Prototyping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Joint requirements planning</a:t>
            </a:r>
            <a:r>
              <a:rPr sz="2600" spc="5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(JRP)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808" y="987044"/>
            <a:ext cx="19551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Interviews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80514"/>
            <a:ext cx="786955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eorgia"/>
                <a:cs typeface="Georgia"/>
              </a:rPr>
              <a:t>Interview </a:t>
            </a:r>
            <a:r>
              <a:rPr sz="2400" dirty="0">
                <a:latin typeface="Georgia"/>
                <a:cs typeface="Georgia"/>
              </a:rPr>
              <a:t>- a </a:t>
            </a:r>
            <a:r>
              <a:rPr sz="2400" spc="-5" dirty="0">
                <a:latin typeface="Georgia"/>
                <a:cs typeface="Georgia"/>
              </a:rPr>
              <a:t>fact-finding technique </a:t>
            </a:r>
            <a:r>
              <a:rPr sz="2400" dirty="0">
                <a:latin typeface="Georgia"/>
                <a:cs typeface="Georgia"/>
              </a:rPr>
              <a:t>whereby </a:t>
            </a:r>
            <a:r>
              <a:rPr sz="2400" spc="-5" dirty="0">
                <a:latin typeface="Georgia"/>
                <a:cs typeface="Georgia"/>
              </a:rPr>
              <a:t>the systems  analysts collect information from individuals through  face-to-face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interaction.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spc="-5" dirty="0">
                <a:latin typeface="Georgia"/>
                <a:cs typeface="Georgia"/>
              </a:rPr>
              <a:t>Can be used</a:t>
            </a:r>
            <a:r>
              <a:rPr sz="2400" spc="2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3618697"/>
            <a:ext cx="3141345" cy="17158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Georgia"/>
                <a:cs typeface="Georgia"/>
              </a:rPr>
              <a:t>Find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facts</a:t>
            </a:r>
            <a:endParaRPr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Georgia"/>
                <a:cs typeface="Georgia"/>
              </a:rPr>
              <a:t>Verify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-10" dirty="0">
                <a:latin typeface="Georgia"/>
                <a:cs typeface="Georgia"/>
              </a:rPr>
              <a:t>facts</a:t>
            </a:r>
            <a:endParaRPr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0" dirty="0">
                <a:latin typeface="Georgia"/>
                <a:cs typeface="Georgia"/>
              </a:rPr>
              <a:t>Clarify</a:t>
            </a:r>
            <a:r>
              <a:rPr spc="20" dirty="0">
                <a:latin typeface="Georgia"/>
                <a:cs typeface="Georgia"/>
              </a:rPr>
              <a:t> </a:t>
            </a:r>
            <a:r>
              <a:rPr spc="-10" dirty="0">
                <a:latin typeface="Georgia"/>
                <a:cs typeface="Georgia"/>
              </a:rPr>
              <a:t>facts</a:t>
            </a:r>
            <a:endParaRPr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Georgia"/>
                <a:cs typeface="Georgia"/>
              </a:rPr>
              <a:t>Generate</a:t>
            </a:r>
            <a:r>
              <a:rPr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enthusiasm</a:t>
            </a:r>
            <a:endParaRPr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Georgia"/>
                <a:cs typeface="Georgia"/>
              </a:rPr>
              <a:t>Get the end-user involved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74208" y="4407408"/>
            <a:ext cx="3683000" cy="946150"/>
          </a:xfrm>
          <a:custGeom>
            <a:avLst/>
            <a:gdLst/>
            <a:ahLst/>
            <a:cxnLst/>
            <a:rect l="l" t="t" r="r" b="b"/>
            <a:pathLst>
              <a:path w="3683000" h="946150">
                <a:moveTo>
                  <a:pt x="3682746" y="945642"/>
                </a:moveTo>
                <a:lnTo>
                  <a:pt x="3682746" y="5334"/>
                </a:lnTo>
                <a:lnTo>
                  <a:pt x="3677412" y="0"/>
                </a:lnTo>
                <a:lnTo>
                  <a:pt x="5333" y="0"/>
                </a:lnTo>
                <a:lnTo>
                  <a:pt x="0" y="5334"/>
                </a:lnTo>
                <a:lnTo>
                  <a:pt x="0" y="945642"/>
                </a:lnTo>
                <a:lnTo>
                  <a:pt x="12192" y="945642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3657600" y="25146"/>
                </a:lnTo>
                <a:lnTo>
                  <a:pt x="3657600" y="12192"/>
                </a:lnTo>
                <a:lnTo>
                  <a:pt x="3669791" y="25146"/>
                </a:lnTo>
                <a:lnTo>
                  <a:pt x="3669791" y="945642"/>
                </a:lnTo>
                <a:lnTo>
                  <a:pt x="3682746" y="945642"/>
                </a:lnTo>
                <a:close/>
              </a:path>
              <a:path w="3683000" h="94615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3683000" h="946150">
                <a:moveTo>
                  <a:pt x="25146" y="945642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945642"/>
                </a:lnTo>
                <a:lnTo>
                  <a:pt x="25146" y="945642"/>
                </a:lnTo>
                <a:close/>
              </a:path>
              <a:path w="3683000" h="946150">
                <a:moveTo>
                  <a:pt x="3669791" y="25146"/>
                </a:moveTo>
                <a:lnTo>
                  <a:pt x="3657600" y="12192"/>
                </a:lnTo>
                <a:lnTo>
                  <a:pt x="3657600" y="25146"/>
                </a:lnTo>
                <a:lnTo>
                  <a:pt x="3669791" y="25146"/>
                </a:lnTo>
                <a:close/>
              </a:path>
              <a:path w="3683000" h="946150">
                <a:moveTo>
                  <a:pt x="3669791" y="945642"/>
                </a:moveTo>
                <a:lnTo>
                  <a:pt x="3669791" y="25146"/>
                </a:lnTo>
                <a:lnTo>
                  <a:pt x="3657600" y="25146"/>
                </a:lnTo>
                <a:lnTo>
                  <a:pt x="3657600" y="945642"/>
                </a:lnTo>
                <a:lnTo>
                  <a:pt x="3669791" y="945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5140" y="4445761"/>
            <a:ext cx="344741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personal interview is  generally recognized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spc="-10" dirty="0">
                <a:latin typeface="Arial"/>
                <a:cs typeface="Arial"/>
              </a:rPr>
              <a:t>the  </a:t>
            </a:r>
            <a:r>
              <a:rPr sz="2000" spc="-5" dirty="0">
                <a:latin typeface="Arial"/>
                <a:cs typeface="Arial"/>
              </a:rPr>
              <a:t>most important and most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often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7539" y="5447497"/>
            <a:ext cx="3128645" cy="69249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Georgia"/>
                <a:cs typeface="Georgia"/>
              </a:rPr>
              <a:t>Identify requirements</a:t>
            </a:r>
            <a:endParaRPr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Georgia"/>
                <a:cs typeface="Georgia"/>
              </a:rPr>
              <a:t>Solicit ideas and</a:t>
            </a:r>
            <a:r>
              <a:rPr spc="3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opinions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4208" y="5353050"/>
            <a:ext cx="3683000" cy="403860"/>
          </a:xfrm>
          <a:custGeom>
            <a:avLst/>
            <a:gdLst/>
            <a:ahLst/>
            <a:cxnLst/>
            <a:rect l="l" t="t" r="r" b="b"/>
            <a:pathLst>
              <a:path w="3683000" h="403860">
                <a:moveTo>
                  <a:pt x="25146" y="377952"/>
                </a:moveTo>
                <a:lnTo>
                  <a:pt x="25146" y="0"/>
                </a:lnTo>
                <a:lnTo>
                  <a:pt x="0" y="0"/>
                </a:lnTo>
                <a:lnTo>
                  <a:pt x="0" y="397763"/>
                </a:lnTo>
                <a:lnTo>
                  <a:pt x="5334" y="403859"/>
                </a:lnTo>
                <a:lnTo>
                  <a:pt x="12191" y="403859"/>
                </a:lnTo>
                <a:lnTo>
                  <a:pt x="12192" y="377952"/>
                </a:lnTo>
                <a:lnTo>
                  <a:pt x="25146" y="377952"/>
                </a:lnTo>
                <a:close/>
              </a:path>
              <a:path w="3683000" h="403860">
                <a:moveTo>
                  <a:pt x="3669791" y="377951"/>
                </a:moveTo>
                <a:lnTo>
                  <a:pt x="12192" y="377952"/>
                </a:lnTo>
                <a:lnTo>
                  <a:pt x="25146" y="390906"/>
                </a:lnTo>
                <a:lnTo>
                  <a:pt x="25146" y="403859"/>
                </a:lnTo>
                <a:lnTo>
                  <a:pt x="3657599" y="403859"/>
                </a:lnTo>
                <a:lnTo>
                  <a:pt x="3657599" y="390906"/>
                </a:lnTo>
                <a:lnTo>
                  <a:pt x="3669791" y="377951"/>
                </a:lnTo>
                <a:close/>
              </a:path>
              <a:path w="3683000" h="403860">
                <a:moveTo>
                  <a:pt x="25146" y="403859"/>
                </a:moveTo>
                <a:lnTo>
                  <a:pt x="25146" y="390906"/>
                </a:lnTo>
                <a:lnTo>
                  <a:pt x="12192" y="377952"/>
                </a:lnTo>
                <a:lnTo>
                  <a:pt x="12191" y="403859"/>
                </a:lnTo>
                <a:lnTo>
                  <a:pt x="25146" y="403859"/>
                </a:lnTo>
                <a:close/>
              </a:path>
              <a:path w="3683000" h="403860">
                <a:moveTo>
                  <a:pt x="3682746" y="397763"/>
                </a:moveTo>
                <a:lnTo>
                  <a:pt x="3682746" y="0"/>
                </a:lnTo>
                <a:lnTo>
                  <a:pt x="3657599" y="0"/>
                </a:lnTo>
                <a:lnTo>
                  <a:pt x="3657599" y="377951"/>
                </a:lnTo>
                <a:lnTo>
                  <a:pt x="3669791" y="377951"/>
                </a:lnTo>
                <a:lnTo>
                  <a:pt x="3669791" y="403859"/>
                </a:lnTo>
                <a:lnTo>
                  <a:pt x="3677412" y="403859"/>
                </a:lnTo>
                <a:lnTo>
                  <a:pt x="3682746" y="397763"/>
                </a:lnTo>
                <a:close/>
              </a:path>
              <a:path w="3683000" h="403860">
                <a:moveTo>
                  <a:pt x="3669791" y="403859"/>
                </a:moveTo>
                <a:lnTo>
                  <a:pt x="3669791" y="377951"/>
                </a:lnTo>
                <a:lnTo>
                  <a:pt x="3657599" y="390906"/>
                </a:lnTo>
                <a:lnTo>
                  <a:pt x="3657599" y="403859"/>
                </a:lnTo>
                <a:lnTo>
                  <a:pt x="3669791" y="403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65140" y="5360161"/>
            <a:ext cx="31267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used fact-finding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technique.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4150" y="2319756"/>
            <a:ext cx="282575" cy="316230"/>
          </a:xfrm>
          <a:custGeom>
            <a:avLst/>
            <a:gdLst/>
            <a:ahLst/>
            <a:cxnLst/>
            <a:rect l="l" t="t" r="r" b="b"/>
            <a:pathLst>
              <a:path w="282575" h="316230">
                <a:moveTo>
                  <a:pt x="282534" y="183649"/>
                </a:moveTo>
                <a:lnTo>
                  <a:pt x="282534" y="132075"/>
                </a:lnTo>
                <a:lnTo>
                  <a:pt x="273422" y="82118"/>
                </a:lnTo>
                <a:lnTo>
                  <a:pt x="255197" y="37015"/>
                </a:lnTo>
                <a:lnTo>
                  <a:pt x="227861" y="0"/>
                </a:lnTo>
                <a:lnTo>
                  <a:pt x="54673" y="0"/>
                </a:lnTo>
                <a:lnTo>
                  <a:pt x="27336" y="37015"/>
                </a:lnTo>
                <a:lnTo>
                  <a:pt x="9112" y="82118"/>
                </a:lnTo>
                <a:lnTo>
                  <a:pt x="0" y="132075"/>
                </a:lnTo>
                <a:lnTo>
                  <a:pt x="0" y="183649"/>
                </a:lnTo>
                <a:lnTo>
                  <a:pt x="9112" y="233605"/>
                </a:lnTo>
                <a:lnTo>
                  <a:pt x="27336" y="278709"/>
                </a:lnTo>
                <a:lnTo>
                  <a:pt x="54673" y="315724"/>
                </a:lnTo>
                <a:lnTo>
                  <a:pt x="227861" y="315724"/>
                </a:lnTo>
                <a:lnTo>
                  <a:pt x="255197" y="278709"/>
                </a:lnTo>
                <a:lnTo>
                  <a:pt x="273422" y="233605"/>
                </a:lnTo>
                <a:lnTo>
                  <a:pt x="282534" y="1836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4066" y="2051532"/>
            <a:ext cx="7812405" cy="584200"/>
          </a:xfrm>
          <a:custGeom>
            <a:avLst/>
            <a:gdLst/>
            <a:ahLst/>
            <a:cxnLst/>
            <a:rect l="l" t="t" r="r" b="b"/>
            <a:pathLst>
              <a:path w="7812405" h="584200">
                <a:moveTo>
                  <a:pt x="7811960" y="132080"/>
                </a:moveTo>
                <a:lnTo>
                  <a:pt x="7802842" y="82130"/>
                </a:lnTo>
                <a:lnTo>
                  <a:pt x="7784617" y="37020"/>
                </a:lnTo>
                <a:lnTo>
                  <a:pt x="7757287" y="0"/>
                </a:lnTo>
                <a:lnTo>
                  <a:pt x="54673" y="0"/>
                </a:lnTo>
                <a:lnTo>
                  <a:pt x="27343" y="37020"/>
                </a:lnTo>
                <a:lnTo>
                  <a:pt x="9118" y="82130"/>
                </a:lnTo>
                <a:lnTo>
                  <a:pt x="0" y="132080"/>
                </a:lnTo>
                <a:lnTo>
                  <a:pt x="0" y="183654"/>
                </a:lnTo>
                <a:lnTo>
                  <a:pt x="9118" y="233616"/>
                </a:lnTo>
                <a:lnTo>
                  <a:pt x="27343" y="278714"/>
                </a:lnTo>
                <a:lnTo>
                  <a:pt x="54673" y="315734"/>
                </a:lnTo>
                <a:lnTo>
                  <a:pt x="229590" y="315734"/>
                </a:lnTo>
                <a:lnTo>
                  <a:pt x="215607" y="350354"/>
                </a:lnTo>
                <a:lnTo>
                  <a:pt x="206489" y="400304"/>
                </a:lnTo>
                <a:lnTo>
                  <a:pt x="206489" y="451878"/>
                </a:lnTo>
                <a:lnTo>
                  <a:pt x="215607" y="501840"/>
                </a:lnTo>
                <a:lnTo>
                  <a:pt x="233832" y="546938"/>
                </a:lnTo>
                <a:lnTo>
                  <a:pt x="261175" y="583958"/>
                </a:lnTo>
                <a:lnTo>
                  <a:pt x="602957" y="583958"/>
                </a:lnTo>
                <a:lnTo>
                  <a:pt x="630301" y="546938"/>
                </a:lnTo>
                <a:lnTo>
                  <a:pt x="648525" y="501840"/>
                </a:lnTo>
                <a:lnTo>
                  <a:pt x="657631" y="451878"/>
                </a:lnTo>
                <a:lnTo>
                  <a:pt x="657631" y="400304"/>
                </a:lnTo>
                <a:lnTo>
                  <a:pt x="648525" y="350354"/>
                </a:lnTo>
                <a:lnTo>
                  <a:pt x="634530" y="315734"/>
                </a:lnTo>
                <a:lnTo>
                  <a:pt x="7757287" y="315734"/>
                </a:lnTo>
                <a:lnTo>
                  <a:pt x="7784617" y="278714"/>
                </a:lnTo>
                <a:lnTo>
                  <a:pt x="7802842" y="233616"/>
                </a:lnTo>
                <a:lnTo>
                  <a:pt x="7811960" y="183654"/>
                </a:lnTo>
                <a:lnTo>
                  <a:pt x="7811960" y="13208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5896" y="1021692"/>
            <a:ext cx="6525259" cy="524510"/>
          </a:xfrm>
          <a:custGeom>
            <a:avLst/>
            <a:gdLst/>
            <a:ahLst/>
            <a:cxnLst/>
            <a:rect l="l" t="t" r="r" b="b"/>
            <a:pathLst>
              <a:path w="6525259" h="524510">
                <a:moveTo>
                  <a:pt x="6525220" y="261970"/>
                </a:moveTo>
                <a:lnTo>
                  <a:pt x="6522648" y="212092"/>
                </a:lnTo>
                <a:lnTo>
                  <a:pt x="6514929" y="163279"/>
                </a:lnTo>
                <a:lnTo>
                  <a:pt x="6502065" y="116598"/>
                </a:lnTo>
                <a:lnTo>
                  <a:pt x="6484056" y="73114"/>
                </a:lnTo>
                <a:lnTo>
                  <a:pt x="6460901" y="33892"/>
                </a:lnTo>
                <a:lnTo>
                  <a:pt x="6432600" y="0"/>
                </a:lnTo>
                <a:lnTo>
                  <a:pt x="92621" y="0"/>
                </a:lnTo>
                <a:lnTo>
                  <a:pt x="64320" y="33892"/>
                </a:lnTo>
                <a:lnTo>
                  <a:pt x="41164" y="73114"/>
                </a:lnTo>
                <a:lnTo>
                  <a:pt x="23155" y="116598"/>
                </a:lnTo>
                <a:lnTo>
                  <a:pt x="10291" y="163279"/>
                </a:lnTo>
                <a:lnTo>
                  <a:pt x="2572" y="212092"/>
                </a:lnTo>
                <a:lnTo>
                  <a:pt x="0" y="261970"/>
                </a:lnTo>
                <a:lnTo>
                  <a:pt x="2572" y="311849"/>
                </a:lnTo>
                <a:lnTo>
                  <a:pt x="10291" y="360661"/>
                </a:lnTo>
                <a:lnTo>
                  <a:pt x="23155" y="407343"/>
                </a:lnTo>
                <a:lnTo>
                  <a:pt x="41164" y="450827"/>
                </a:lnTo>
                <a:lnTo>
                  <a:pt x="64320" y="490049"/>
                </a:lnTo>
                <a:lnTo>
                  <a:pt x="92621" y="523942"/>
                </a:lnTo>
                <a:lnTo>
                  <a:pt x="6432600" y="523942"/>
                </a:lnTo>
                <a:lnTo>
                  <a:pt x="6460901" y="490049"/>
                </a:lnTo>
                <a:lnTo>
                  <a:pt x="6484056" y="450827"/>
                </a:lnTo>
                <a:lnTo>
                  <a:pt x="6502065" y="407343"/>
                </a:lnTo>
                <a:lnTo>
                  <a:pt x="6514929" y="360661"/>
                </a:lnTo>
                <a:lnTo>
                  <a:pt x="6522648" y="311849"/>
                </a:lnTo>
                <a:lnTo>
                  <a:pt x="6525220" y="2619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6588" y="2319756"/>
            <a:ext cx="651510" cy="316230"/>
          </a:xfrm>
          <a:custGeom>
            <a:avLst/>
            <a:gdLst/>
            <a:ahLst/>
            <a:cxnLst/>
            <a:rect l="l" t="t" r="r" b="b"/>
            <a:pathLst>
              <a:path w="651509" h="316230">
                <a:moveTo>
                  <a:pt x="651338" y="183649"/>
                </a:moveTo>
                <a:lnTo>
                  <a:pt x="651338" y="132075"/>
                </a:lnTo>
                <a:lnTo>
                  <a:pt x="642226" y="82118"/>
                </a:lnTo>
                <a:lnTo>
                  <a:pt x="624002" y="37015"/>
                </a:lnTo>
                <a:lnTo>
                  <a:pt x="596665" y="0"/>
                </a:lnTo>
                <a:lnTo>
                  <a:pt x="54673" y="0"/>
                </a:lnTo>
                <a:lnTo>
                  <a:pt x="27336" y="37015"/>
                </a:lnTo>
                <a:lnTo>
                  <a:pt x="9112" y="82118"/>
                </a:lnTo>
                <a:lnTo>
                  <a:pt x="0" y="132075"/>
                </a:lnTo>
                <a:lnTo>
                  <a:pt x="0" y="183649"/>
                </a:lnTo>
                <a:lnTo>
                  <a:pt x="9112" y="233605"/>
                </a:lnTo>
                <a:lnTo>
                  <a:pt x="27336" y="278709"/>
                </a:lnTo>
                <a:lnTo>
                  <a:pt x="54673" y="315724"/>
                </a:lnTo>
                <a:lnTo>
                  <a:pt x="596665" y="315724"/>
                </a:lnTo>
                <a:lnTo>
                  <a:pt x="624002" y="278709"/>
                </a:lnTo>
                <a:lnTo>
                  <a:pt x="642226" y="233605"/>
                </a:lnTo>
                <a:lnTo>
                  <a:pt x="651338" y="1836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0338" y="2319756"/>
            <a:ext cx="269875" cy="316230"/>
          </a:xfrm>
          <a:custGeom>
            <a:avLst/>
            <a:gdLst/>
            <a:ahLst/>
            <a:cxnLst/>
            <a:rect l="l" t="t" r="r" b="b"/>
            <a:pathLst>
              <a:path w="269875" h="316230">
                <a:moveTo>
                  <a:pt x="269870" y="183649"/>
                </a:moveTo>
                <a:lnTo>
                  <a:pt x="269870" y="132075"/>
                </a:lnTo>
                <a:lnTo>
                  <a:pt x="260757" y="82118"/>
                </a:lnTo>
                <a:lnTo>
                  <a:pt x="242533" y="37015"/>
                </a:lnTo>
                <a:lnTo>
                  <a:pt x="215196" y="0"/>
                </a:lnTo>
                <a:lnTo>
                  <a:pt x="54673" y="0"/>
                </a:lnTo>
                <a:lnTo>
                  <a:pt x="27336" y="37015"/>
                </a:lnTo>
                <a:lnTo>
                  <a:pt x="9112" y="82118"/>
                </a:lnTo>
                <a:lnTo>
                  <a:pt x="0" y="132075"/>
                </a:lnTo>
                <a:lnTo>
                  <a:pt x="0" y="183649"/>
                </a:lnTo>
                <a:lnTo>
                  <a:pt x="9112" y="233605"/>
                </a:lnTo>
                <a:lnTo>
                  <a:pt x="27336" y="278709"/>
                </a:lnTo>
                <a:lnTo>
                  <a:pt x="54673" y="315724"/>
                </a:lnTo>
                <a:lnTo>
                  <a:pt x="215196" y="315724"/>
                </a:lnTo>
                <a:lnTo>
                  <a:pt x="242533" y="278709"/>
                </a:lnTo>
                <a:lnTo>
                  <a:pt x="260757" y="233605"/>
                </a:lnTo>
                <a:lnTo>
                  <a:pt x="269870" y="1836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6616" y="2319756"/>
            <a:ext cx="518159" cy="316230"/>
          </a:xfrm>
          <a:custGeom>
            <a:avLst/>
            <a:gdLst/>
            <a:ahLst/>
            <a:cxnLst/>
            <a:rect l="l" t="t" r="r" b="b"/>
            <a:pathLst>
              <a:path w="518159" h="316230">
                <a:moveTo>
                  <a:pt x="517532" y="183649"/>
                </a:moveTo>
                <a:lnTo>
                  <a:pt x="517532" y="132075"/>
                </a:lnTo>
                <a:lnTo>
                  <a:pt x="508420" y="82118"/>
                </a:lnTo>
                <a:lnTo>
                  <a:pt x="490196" y="37015"/>
                </a:lnTo>
                <a:lnTo>
                  <a:pt x="462859" y="0"/>
                </a:lnTo>
                <a:lnTo>
                  <a:pt x="54673" y="0"/>
                </a:lnTo>
                <a:lnTo>
                  <a:pt x="27336" y="37015"/>
                </a:lnTo>
                <a:lnTo>
                  <a:pt x="9112" y="82118"/>
                </a:lnTo>
                <a:lnTo>
                  <a:pt x="0" y="132075"/>
                </a:lnTo>
                <a:lnTo>
                  <a:pt x="0" y="183649"/>
                </a:lnTo>
                <a:lnTo>
                  <a:pt x="9112" y="233605"/>
                </a:lnTo>
                <a:lnTo>
                  <a:pt x="27336" y="278709"/>
                </a:lnTo>
                <a:lnTo>
                  <a:pt x="54673" y="315724"/>
                </a:lnTo>
                <a:lnTo>
                  <a:pt x="462859" y="315724"/>
                </a:lnTo>
                <a:lnTo>
                  <a:pt x="490196" y="278709"/>
                </a:lnTo>
                <a:lnTo>
                  <a:pt x="508420" y="233605"/>
                </a:lnTo>
                <a:lnTo>
                  <a:pt x="517532" y="1836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47362" y="2319756"/>
            <a:ext cx="398780" cy="316230"/>
          </a:xfrm>
          <a:custGeom>
            <a:avLst/>
            <a:gdLst/>
            <a:ahLst/>
            <a:cxnLst/>
            <a:rect l="l" t="t" r="r" b="b"/>
            <a:pathLst>
              <a:path w="398779" h="316230">
                <a:moveTo>
                  <a:pt x="398559" y="183649"/>
                </a:moveTo>
                <a:lnTo>
                  <a:pt x="398559" y="132075"/>
                </a:lnTo>
                <a:lnTo>
                  <a:pt x="389447" y="82118"/>
                </a:lnTo>
                <a:lnTo>
                  <a:pt x="371222" y="37015"/>
                </a:lnTo>
                <a:lnTo>
                  <a:pt x="343885" y="0"/>
                </a:lnTo>
                <a:lnTo>
                  <a:pt x="54673" y="0"/>
                </a:lnTo>
                <a:lnTo>
                  <a:pt x="27336" y="37015"/>
                </a:lnTo>
                <a:lnTo>
                  <a:pt x="9112" y="82118"/>
                </a:lnTo>
                <a:lnTo>
                  <a:pt x="0" y="132075"/>
                </a:lnTo>
                <a:lnTo>
                  <a:pt x="0" y="183649"/>
                </a:lnTo>
                <a:lnTo>
                  <a:pt x="9112" y="233605"/>
                </a:lnTo>
                <a:lnTo>
                  <a:pt x="27336" y="278709"/>
                </a:lnTo>
                <a:lnTo>
                  <a:pt x="54673" y="315724"/>
                </a:lnTo>
                <a:lnTo>
                  <a:pt x="343885" y="315724"/>
                </a:lnTo>
                <a:lnTo>
                  <a:pt x="371222" y="278709"/>
                </a:lnTo>
                <a:lnTo>
                  <a:pt x="389447" y="233605"/>
                </a:lnTo>
                <a:lnTo>
                  <a:pt x="398559" y="1836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8262" y="2319756"/>
            <a:ext cx="347345" cy="316230"/>
          </a:xfrm>
          <a:custGeom>
            <a:avLst/>
            <a:gdLst/>
            <a:ahLst/>
            <a:cxnLst/>
            <a:rect l="l" t="t" r="r" b="b"/>
            <a:pathLst>
              <a:path w="347345" h="316230">
                <a:moveTo>
                  <a:pt x="347195" y="183649"/>
                </a:moveTo>
                <a:lnTo>
                  <a:pt x="347195" y="132075"/>
                </a:lnTo>
                <a:lnTo>
                  <a:pt x="338083" y="82118"/>
                </a:lnTo>
                <a:lnTo>
                  <a:pt x="319858" y="37015"/>
                </a:lnTo>
                <a:lnTo>
                  <a:pt x="292521" y="0"/>
                </a:lnTo>
                <a:lnTo>
                  <a:pt x="54673" y="0"/>
                </a:lnTo>
                <a:lnTo>
                  <a:pt x="27336" y="37015"/>
                </a:lnTo>
                <a:lnTo>
                  <a:pt x="9112" y="82118"/>
                </a:lnTo>
                <a:lnTo>
                  <a:pt x="0" y="132075"/>
                </a:lnTo>
                <a:lnTo>
                  <a:pt x="0" y="183649"/>
                </a:lnTo>
                <a:lnTo>
                  <a:pt x="9112" y="233605"/>
                </a:lnTo>
                <a:lnTo>
                  <a:pt x="27336" y="278709"/>
                </a:lnTo>
                <a:lnTo>
                  <a:pt x="54673" y="315724"/>
                </a:lnTo>
                <a:lnTo>
                  <a:pt x="292521" y="315724"/>
                </a:lnTo>
                <a:lnTo>
                  <a:pt x="319858" y="278709"/>
                </a:lnTo>
                <a:lnTo>
                  <a:pt x="338083" y="233605"/>
                </a:lnTo>
                <a:lnTo>
                  <a:pt x="347195" y="1836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2442" y="2319756"/>
            <a:ext cx="189865" cy="316230"/>
          </a:xfrm>
          <a:custGeom>
            <a:avLst/>
            <a:gdLst/>
            <a:ahLst/>
            <a:cxnLst/>
            <a:rect l="l" t="t" r="r" b="b"/>
            <a:pathLst>
              <a:path w="189864" h="316230">
                <a:moveTo>
                  <a:pt x="189326" y="183649"/>
                </a:moveTo>
                <a:lnTo>
                  <a:pt x="189326" y="132075"/>
                </a:lnTo>
                <a:lnTo>
                  <a:pt x="180214" y="82118"/>
                </a:lnTo>
                <a:lnTo>
                  <a:pt x="161990" y="37015"/>
                </a:lnTo>
                <a:lnTo>
                  <a:pt x="134653" y="0"/>
                </a:lnTo>
                <a:lnTo>
                  <a:pt x="54673" y="0"/>
                </a:lnTo>
                <a:lnTo>
                  <a:pt x="27336" y="37015"/>
                </a:lnTo>
                <a:lnTo>
                  <a:pt x="9112" y="82118"/>
                </a:lnTo>
                <a:lnTo>
                  <a:pt x="0" y="132075"/>
                </a:lnTo>
                <a:lnTo>
                  <a:pt x="0" y="183649"/>
                </a:lnTo>
                <a:lnTo>
                  <a:pt x="9112" y="233605"/>
                </a:lnTo>
                <a:lnTo>
                  <a:pt x="27336" y="278709"/>
                </a:lnTo>
                <a:lnTo>
                  <a:pt x="54673" y="315724"/>
                </a:lnTo>
                <a:lnTo>
                  <a:pt x="134653" y="315724"/>
                </a:lnTo>
                <a:lnTo>
                  <a:pt x="161990" y="278709"/>
                </a:lnTo>
                <a:lnTo>
                  <a:pt x="180214" y="233605"/>
                </a:lnTo>
                <a:lnTo>
                  <a:pt x="189326" y="1836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8364" y="2319756"/>
            <a:ext cx="189865" cy="316230"/>
          </a:xfrm>
          <a:custGeom>
            <a:avLst/>
            <a:gdLst/>
            <a:ahLst/>
            <a:cxnLst/>
            <a:rect l="l" t="t" r="r" b="b"/>
            <a:pathLst>
              <a:path w="189864" h="316230">
                <a:moveTo>
                  <a:pt x="189326" y="183649"/>
                </a:moveTo>
                <a:lnTo>
                  <a:pt x="189326" y="132075"/>
                </a:lnTo>
                <a:lnTo>
                  <a:pt x="180214" y="82118"/>
                </a:lnTo>
                <a:lnTo>
                  <a:pt x="161990" y="37015"/>
                </a:lnTo>
                <a:lnTo>
                  <a:pt x="134653" y="0"/>
                </a:lnTo>
                <a:lnTo>
                  <a:pt x="54673" y="0"/>
                </a:lnTo>
                <a:lnTo>
                  <a:pt x="27336" y="37015"/>
                </a:lnTo>
                <a:lnTo>
                  <a:pt x="9112" y="82118"/>
                </a:lnTo>
                <a:lnTo>
                  <a:pt x="0" y="132075"/>
                </a:lnTo>
                <a:lnTo>
                  <a:pt x="0" y="183649"/>
                </a:lnTo>
                <a:lnTo>
                  <a:pt x="9112" y="233605"/>
                </a:lnTo>
                <a:lnTo>
                  <a:pt x="27336" y="278709"/>
                </a:lnTo>
                <a:lnTo>
                  <a:pt x="54673" y="315724"/>
                </a:lnTo>
                <a:lnTo>
                  <a:pt x="134653" y="315724"/>
                </a:lnTo>
                <a:lnTo>
                  <a:pt x="161990" y="278709"/>
                </a:lnTo>
                <a:lnTo>
                  <a:pt x="180214" y="233605"/>
                </a:lnTo>
                <a:lnTo>
                  <a:pt x="189326" y="1836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7902" y="2319756"/>
            <a:ext cx="189865" cy="316230"/>
          </a:xfrm>
          <a:custGeom>
            <a:avLst/>
            <a:gdLst/>
            <a:ahLst/>
            <a:cxnLst/>
            <a:rect l="l" t="t" r="r" b="b"/>
            <a:pathLst>
              <a:path w="189864" h="316230">
                <a:moveTo>
                  <a:pt x="189326" y="183649"/>
                </a:moveTo>
                <a:lnTo>
                  <a:pt x="189326" y="132075"/>
                </a:lnTo>
                <a:lnTo>
                  <a:pt x="180214" y="82118"/>
                </a:lnTo>
                <a:lnTo>
                  <a:pt x="161990" y="37015"/>
                </a:lnTo>
                <a:lnTo>
                  <a:pt x="134653" y="0"/>
                </a:lnTo>
                <a:lnTo>
                  <a:pt x="54673" y="0"/>
                </a:lnTo>
                <a:lnTo>
                  <a:pt x="27336" y="37015"/>
                </a:lnTo>
                <a:lnTo>
                  <a:pt x="9112" y="82118"/>
                </a:lnTo>
                <a:lnTo>
                  <a:pt x="0" y="132075"/>
                </a:lnTo>
                <a:lnTo>
                  <a:pt x="0" y="183649"/>
                </a:lnTo>
                <a:lnTo>
                  <a:pt x="9112" y="233605"/>
                </a:lnTo>
                <a:lnTo>
                  <a:pt x="27336" y="278709"/>
                </a:lnTo>
                <a:lnTo>
                  <a:pt x="54673" y="315724"/>
                </a:lnTo>
                <a:lnTo>
                  <a:pt x="134653" y="315724"/>
                </a:lnTo>
                <a:lnTo>
                  <a:pt x="161990" y="278709"/>
                </a:lnTo>
                <a:lnTo>
                  <a:pt x="180214" y="233605"/>
                </a:lnTo>
                <a:lnTo>
                  <a:pt x="189326" y="1836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0852" y="2025242"/>
            <a:ext cx="227965" cy="372745"/>
          </a:xfrm>
          <a:custGeom>
            <a:avLst/>
            <a:gdLst/>
            <a:ahLst/>
            <a:cxnLst/>
            <a:rect l="l" t="t" r="r" b="b"/>
            <a:pathLst>
              <a:path w="227965" h="372744">
                <a:moveTo>
                  <a:pt x="227854" y="209778"/>
                </a:moveTo>
                <a:lnTo>
                  <a:pt x="227854" y="162439"/>
                </a:lnTo>
                <a:lnTo>
                  <a:pt x="221356" y="115997"/>
                </a:lnTo>
                <a:lnTo>
                  <a:pt x="208358" y="72246"/>
                </a:lnTo>
                <a:lnTo>
                  <a:pt x="188862" y="32982"/>
                </a:lnTo>
                <a:lnTo>
                  <a:pt x="162867" y="0"/>
                </a:lnTo>
                <a:lnTo>
                  <a:pt x="64987" y="0"/>
                </a:lnTo>
                <a:lnTo>
                  <a:pt x="38992" y="32982"/>
                </a:lnTo>
                <a:lnTo>
                  <a:pt x="19496" y="72246"/>
                </a:lnTo>
                <a:lnTo>
                  <a:pt x="6498" y="115997"/>
                </a:lnTo>
                <a:lnTo>
                  <a:pt x="0" y="162439"/>
                </a:lnTo>
                <a:lnTo>
                  <a:pt x="0" y="209778"/>
                </a:lnTo>
                <a:lnTo>
                  <a:pt x="6498" y="256220"/>
                </a:lnTo>
                <a:lnTo>
                  <a:pt x="19496" y="299971"/>
                </a:lnTo>
                <a:lnTo>
                  <a:pt x="38992" y="339234"/>
                </a:lnTo>
                <a:lnTo>
                  <a:pt x="64987" y="372217"/>
                </a:lnTo>
                <a:lnTo>
                  <a:pt x="162867" y="372217"/>
                </a:lnTo>
                <a:lnTo>
                  <a:pt x="188862" y="339234"/>
                </a:lnTo>
                <a:lnTo>
                  <a:pt x="208358" y="299971"/>
                </a:lnTo>
                <a:lnTo>
                  <a:pt x="221356" y="256220"/>
                </a:lnTo>
                <a:lnTo>
                  <a:pt x="227854" y="20977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45817" y="987044"/>
            <a:ext cx="6366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Types </a:t>
            </a:r>
            <a:r>
              <a:rPr sz="3600" spc="-140" dirty="0"/>
              <a:t>of </a:t>
            </a:r>
            <a:r>
              <a:rPr sz="3600" spc="-150" dirty="0"/>
              <a:t>Interviews </a:t>
            </a:r>
            <a:r>
              <a:rPr sz="3600" spc="-125" dirty="0"/>
              <a:t>and</a:t>
            </a:r>
            <a:r>
              <a:rPr sz="3600" spc="-680" dirty="0"/>
              <a:t> </a:t>
            </a:r>
            <a:r>
              <a:rPr sz="3600" spc="-105" dirty="0"/>
              <a:t>Questions</a:t>
            </a:r>
            <a:endParaRPr sz="3600"/>
          </a:p>
        </p:txBody>
      </p:sp>
      <p:sp>
        <p:nvSpPr>
          <p:cNvPr id="15" name="object 15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30"/>
              </a:spcBef>
              <a:buFont typeface="Arial"/>
              <a:buChar char="•"/>
              <a:tabLst>
                <a:tab pos="356235" algn="l"/>
              </a:tabLst>
            </a:pPr>
            <a:r>
              <a:rPr b="1" dirty="0">
                <a:latin typeface="Georgia"/>
                <a:cs typeface="Georgia"/>
              </a:rPr>
              <a:t>Unstructured interview </a:t>
            </a:r>
            <a:r>
              <a:rPr dirty="0"/>
              <a:t>– </a:t>
            </a:r>
            <a:r>
              <a:rPr spc="-5" dirty="0"/>
              <a:t>an interview that is conducted  </a:t>
            </a:r>
            <a:r>
              <a:rPr dirty="0"/>
              <a:t>with only a </a:t>
            </a:r>
            <a:r>
              <a:rPr spc="-5" dirty="0"/>
              <a:t>general </a:t>
            </a:r>
            <a:r>
              <a:rPr dirty="0"/>
              <a:t>goal or </a:t>
            </a:r>
            <a:r>
              <a:rPr spc="-5" dirty="0"/>
              <a:t>subject </a:t>
            </a:r>
            <a:r>
              <a:rPr dirty="0"/>
              <a:t>in </a:t>
            </a:r>
            <a:r>
              <a:rPr spc="-5" dirty="0"/>
              <a:t>mind </a:t>
            </a:r>
            <a:r>
              <a:rPr dirty="0"/>
              <a:t>and with </a:t>
            </a:r>
            <a:r>
              <a:rPr spc="-5" dirty="0"/>
              <a:t>few, </a:t>
            </a:r>
            <a:r>
              <a:rPr dirty="0"/>
              <a:t>if  </a:t>
            </a:r>
            <a:r>
              <a:rPr spc="-5" dirty="0"/>
              <a:t>any, specific questions. The interviewer counts on the  interviewee </a:t>
            </a:r>
            <a:r>
              <a:rPr dirty="0"/>
              <a:t>to </a:t>
            </a:r>
            <a:r>
              <a:rPr spc="-5" dirty="0"/>
              <a:t>provide </a:t>
            </a:r>
            <a:r>
              <a:rPr dirty="0"/>
              <a:t>a </a:t>
            </a:r>
            <a:r>
              <a:rPr spc="-5" dirty="0"/>
              <a:t>framework and direct the  </a:t>
            </a:r>
            <a:r>
              <a:rPr dirty="0"/>
              <a:t>conversation.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750"/>
          </a:p>
          <a:p>
            <a:pPr marL="355600" marR="5080" indent="-342900" algn="just">
              <a:lnSpc>
                <a:spcPts val="2110"/>
              </a:lnSpc>
              <a:buFont typeface="Arial"/>
              <a:buChar char="•"/>
              <a:tabLst>
                <a:tab pos="356235" algn="l"/>
              </a:tabLst>
            </a:pPr>
            <a:r>
              <a:rPr b="1" dirty="0">
                <a:latin typeface="Georgia"/>
                <a:cs typeface="Georgia"/>
              </a:rPr>
              <a:t>Structured interview </a:t>
            </a:r>
            <a:r>
              <a:rPr dirty="0"/>
              <a:t>– an </a:t>
            </a:r>
            <a:r>
              <a:rPr spc="-5" dirty="0"/>
              <a:t>interview in which the  interviewer has </a:t>
            </a:r>
            <a:r>
              <a:rPr dirty="0"/>
              <a:t>a specific set of </a:t>
            </a:r>
            <a:r>
              <a:rPr spc="-5" dirty="0"/>
              <a:t>questions to ask </a:t>
            </a:r>
            <a:r>
              <a:rPr dirty="0"/>
              <a:t>of </a:t>
            </a:r>
            <a:r>
              <a:rPr spc="-5" dirty="0"/>
              <a:t>the  interviewee.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750"/>
          </a:p>
          <a:p>
            <a:pPr marL="355600" marR="6985" indent="-343535" algn="just">
              <a:lnSpc>
                <a:spcPts val="2110"/>
              </a:lnSpc>
              <a:buFont typeface="Arial"/>
              <a:buChar char="•"/>
              <a:tabLst>
                <a:tab pos="356235" algn="l"/>
              </a:tabLst>
            </a:pPr>
            <a:r>
              <a:rPr b="1" spc="-5" dirty="0">
                <a:latin typeface="Georgia"/>
                <a:cs typeface="Georgia"/>
              </a:rPr>
              <a:t>Open-ended question </a:t>
            </a:r>
            <a:r>
              <a:rPr dirty="0"/>
              <a:t>– </a:t>
            </a:r>
            <a:r>
              <a:rPr spc="-5" dirty="0"/>
              <a:t>question that allows the  interviewee </a:t>
            </a:r>
            <a:r>
              <a:rPr dirty="0"/>
              <a:t>to </a:t>
            </a:r>
            <a:r>
              <a:rPr spc="-5" dirty="0"/>
              <a:t>respond </a:t>
            </a:r>
            <a:r>
              <a:rPr dirty="0"/>
              <a:t>in any way that seems</a:t>
            </a:r>
            <a:r>
              <a:rPr spc="-45" dirty="0"/>
              <a:t> </a:t>
            </a:r>
            <a:r>
              <a:rPr spc="-5" dirty="0"/>
              <a:t>appropriate.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750"/>
          </a:p>
          <a:p>
            <a:pPr marL="355600" marR="6350" indent="-342900" algn="just">
              <a:lnSpc>
                <a:spcPts val="211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b="1" dirty="0">
                <a:latin typeface="Georgia"/>
                <a:cs typeface="Georgia"/>
              </a:rPr>
              <a:t>Closed-ended </a:t>
            </a:r>
            <a:r>
              <a:rPr b="1" spc="-5" dirty="0">
                <a:latin typeface="Georgia"/>
                <a:cs typeface="Georgia"/>
              </a:rPr>
              <a:t>question </a:t>
            </a:r>
            <a:r>
              <a:rPr dirty="0"/>
              <a:t>– a </a:t>
            </a:r>
            <a:r>
              <a:rPr spc="-5" dirty="0"/>
              <a:t>question that restricts answers  </a:t>
            </a:r>
            <a:r>
              <a:rPr dirty="0"/>
              <a:t>to either specific choices or short, direct</a:t>
            </a:r>
            <a:r>
              <a:rPr spc="-120" dirty="0"/>
              <a:t> </a:t>
            </a:r>
            <a:r>
              <a:rPr dirty="0"/>
              <a:t>responses.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761" y="987044"/>
            <a:ext cx="6499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/>
              <a:t>Procedure </a:t>
            </a:r>
            <a:r>
              <a:rPr sz="3600" spc="-150" dirty="0"/>
              <a:t>to Conduct </a:t>
            </a:r>
            <a:r>
              <a:rPr sz="3600" spc="-125" dirty="0"/>
              <a:t>an</a:t>
            </a:r>
            <a:r>
              <a:rPr sz="3600" spc="-675" dirty="0"/>
              <a:t> </a:t>
            </a:r>
            <a:r>
              <a:rPr sz="3600" spc="-160" dirty="0"/>
              <a:t>Interview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393947"/>
            <a:ext cx="9144000" cy="2938780"/>
          </a:xfrm>
          <a:custGeom>
            <a:avLst/>
            <a:gdLst/>
            <a:ahLst/>
            <a:cxnLst/>
            <a:rect l="l" t="t" r="r" b="b"/>
            <a:pathLst>
              <a:path w="9144000" h="293877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979932"/>
                </a:lnTo>
                <a:lnTo>
                  <a:pt x="0" y="1958340"/>
                </a:lnTo>
                <a:lnTo>
                  <a:pt x="0" y="1959102"/>
                </a:lnTo>
                <a:lnTo>
                  <a:pt x="0" y="2938272"/>
                </a:lnTo>
                <a:lnTo>
                  <a:pt x="9144000" y="2938272"/>
                </a:lnTo>
                <a:lnTo>
                  <a:pt x="9144000" y="1959102"/>
                </a:lnTo>
                <a:lnTo>
                  <a:pt x="9144000" y="1958340"/>
                </a:lnTo>
                <a:lnTo>
                  <a:pt x="9144000" y="979932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963928"/>
            <a:ext cx="785177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3095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sz="2700" spc="-5" dirty="0">
                <a:latin typeface="Georgia"/>
                <a:cs typeface="Georgia"/>
              </a:rPr>
              <a:t>Select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Interviewees</a:t>
            </a:r>
            <a:endParaRPr sz="2700">
              <a:latin typeface="Georgia"/>
              <a:cs typeface="Georgia"/>
            </a:endParaRPr>
          </a:p>
          <a:p>
            <a:pPr marL="755650" lvl="1" indent="-285750">
              <a:lnSpc>
                <a:spcPts val="259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End</a:t>
            </a:r>
            <a:r>
              <a:rPr sz="2400" spc="-30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Georgia"/>
                <a:cs typeface="Georgia"/>
              </a:rPr>
              <a:t>users</a:t>
            </a:r>
            <a:endParaRPr sz="2400">
              <a:latin typeface="Georgia"/>
              <a:cs typeface="Georgia"/>
            </a:endParaRPr>
          </a:p>
          <a:p>
            <a:pPr marL="755650" lvl="1" indent="-286385">
              <a:lnSpc>
                <a:spcPts val="273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Learn about individual prior to the</a:t>
            </a:r>
            <a:r>
              <a:rPr sz="2400" spc="-20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Georgia"/>
                <a:cs typeface="Georgia"/>
              </a:rPr>
              <a:t>interview</a:t>
            </a:r>
            <a:endParaRPr sz="2400">
              <a:latin typeface="Georgia"/>
              <a:cs typeface="Georgia"/>
            </a:endParaRPr>
          </a:p>
          <a:p>
            <a:pPr marL="355600" indent="-343535">
              <a:lnSpc>
                <a:spcPts val="3095"/>
              </a:lnSpc>
              <a:buAutoNum type="arabicPeriod"/>
              <a:tabLst>
                <a:tab pos="356235" algn="l"/>
              </a:tabLst>
            </a:pPr>
            <a:r>
              <a:rPr sz="2700" spc="-5" dirty="0">
                <a:latin typeface="Georgia"/>
                <a:cs typeface="Georgia"/>
              </a:rPr>
              <a:t>Prepare for the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Interview</a:t>
            </a:r>
            <a:endParaRPr sz="2700">
              <a:latin typeface="Georgia"/>
              <a:cs typeface="Georgia"/>
            </a:endParaRPr>
          </a:p>
          <a:p>
            <a:pPr marL="755650" marR="5080" lvl="1" indent="-285750">
              <a:lnSpc>
                <a:spcPct val="70000"/>
              </a:lnSpc>
              <a:spcBef>
                <a:spcPts val="7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An interview guide is </a:t>
            </a:r>
            <a:r>
              <a:rPr sz="2400" dirty="0">
                <a:solidFill>
                  <a:srgbClr val="0070C0"/>
                </a:solidFill>
                <a:latin typeface="Georgia"/>
                <a:cs typeface="Georgia"/>
              </a:rPr>
              <a:t>a </a:t>
            </a: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checklist of specific questions  the interviewer will ask the</a:t>
            </a:r>
            <a:r>
              <a:rPr sz="2400" spc="-10" dirty="0">
                <a:solidFill>
                  <a:srgbClr val="0070C0"/>
                </a:solidFill>
                <a:latin typeface="Georgia"/>
                <a:cs typeface="Georgia"/>
              </a:rPr>
              <a:t> interviewee.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3095"/>
              </a:lnSpc>
              <a:buAutoNum type="arabicPeriod"/>
              <a:tabLst>
                <a:tab pos="355600" algn="l"/>
              </a:tabLst>
            </a:pPr>
            <a:r>
              <a:rPr sz="2700" spc="-5" dirty="0">
                <a:latin typeface="Georgia"/>
                <a:cs typeface="Georgia"/>
              </a:rPr>
              <a:t>Conduct the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Interview</a:t>
            </a:r>
            <a:endParaRPr sz="2700">
              <a:latin typeface="Georgia"/>
              <a:cs typeface="Georgia"/>
            </a:endParaRPr>
          </a:p>
          <a:p>
            <a:pPr marL="755650" lvl="1" indent="-285750">
              <a:lnSpc>
                <a:spcPts val="259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Summarize the</a:t>
            </a:r>
            <a:r>
              <a:rPr sz="2400" spc="-10" dirty="0">
                <a:solidFill>
                  <a:srgbClr val="0070C0"/>
                </a:solidFill>
                <a:latin typeface="Georgia"/>
                <a:cs typeface="Georgia"/>
              </a:rPr>
              <a:t> problem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ts val="259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Offer </a:t>
            </a:r>
            <a:r>
              <a:rPr sz="2400" dirty="0">
                <a:solidFill>
                  <a:srgbClr val="0070C0"/>
                </a:solidFill>
                <a:latin typeface="Georgia"/>
                <a:cs typeface="Georgia"/>
              </a:rPr>
              <a:t>an </a:t>
            </a: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incentive for</a:t>
            </a:r>
            <a:r>
              <a:rPr sz="2400" spc="-45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participation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ts val="2735"/>
              </a:lnSpc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0070C0"/>
                </a:solidFill>
                <a:latin typeface="Georgia"/>
                <a:cs typeface="Georgia"/>
              </a:rPr>
              <a:t>Ask </a:t>
            </a: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the interviewee for</a:t>
            </a:r>
            <a:r>
              <a:rPr sz="2400" spc="-15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Georgia"/>
                <a:cs typeface="Georgia"/>
              </a:rPr>
              <a:t>assistance</a:t>
            </a:r>
            <a:endParaRPr sz="2400">
              <a:latin typeface="Georgia"/>
              <a:cs typeface="Georgia"/>
            </a:endParaRPr>
          </a:p>
          <a:p>
            <a:pPr marL="355600" indent="-343535">
              <a:lnSpc>
                <a:spcPts val="3095"/>
              </a:lnSpc>
              <a:buAutoNum type="arabicPeriod"/>
              <a:tabLst>
                <a:tab pos="356235" algn="l"/>
              </a:tabLst>
            </a:pPr>
            <a:r>
              <a:rPr sz="2700" spc="-5" dirty="0">
                <a:latin typeface="Georgia"/>
                <a:cs typeface="Georgia"/>
              </a:rPr>
              <a:t>Follow Up on the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Interview</a:t>
            </a:r>
            <a:endParaRPr sz="2700">
              <a:latin typeface="Georgia"/>
              <a:cs typeface="Georgia"/>
            </a:endParaRPr>
          </a:p>
          <a:p>
            <a:pPr marL="755650" lvl="1" indent="-285750">
              <a:lnSpc>
                <a:spcPts val="273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Memo that summarizes the</a:t>
            </a:r>
            <a:r>
              <a:rPr sz="2400" spc="-35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Georgia"/>
                <a:cs typeface="Georgia"/>
              </a:rPr>
              <a:t>interview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784" y="987044"/>
            <a:ext cx="233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Interviewing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04313"/>
            <a:ext cx="7916545" cy="420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Georgia"/>
                <a:cs typeface="Georgia"/>
              </a:rPr>
              <a:t>Advantages</a:t>
            </a:r>
            <a:r>
              <a:rPr sz="2500" spc="-5" dirty="0">
                <a:latin typeface="Georgia"/>
                <a:cs typeface="Georgia"/>
              </a:rPr>
              <a:t>:</a:t>
            </a:r>
            <a:endParaRPr sz="2500">
              <a:latin typeface="Georgia"/>
              <a:cs typeface="Georgia"/>
            </a:endParaRPr>
          </a:p>
          <a:p>
            <a:pPr marL="755650" marR="951865" lvl="1" indent="-285750">
              <a:lnSpc>
                <a:spcPct val="80000"/>
              </a:lnSpc>
              <a:spcBef>
                <a:spcPts val="5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Georgia"/>
                <a:cs typeface="Georgia"/>
              </a:rPr>
              <a:t>personal contact allows the interviewer to</a:t>
            </a:r>
            <a:r>
              <a:rPr sz="2200" spc="-15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respond  adaptively to what is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said</a:t>
            </a:r>
            <a:endParaRPr sz="22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Georgia"/>
                <a:cs typeface="Georgia"/>
              </a:rPr>
              <a:t>it is possible to probe in greater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depth</a:t>
            </a:r>
            <a:endParaRPr sz="2200">
              <a:latin typeface="Georgia"/>
              <a:cs typeface="Georgia"/>
            </a:endParaRPr>
          </a:p>
          <a:p>
            <a:pPr marL="755650" marR="5080" lvl="1" indent="-285750">
              <a:lnSpc>
                <a:spcPct val="80000"/>
              </a:lnSpc>
              <a:spcBef>
                <a:spcPts val="5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Georgia"/>
                <a:cs typeface="Georgia"/>
              </a:rPr>
              <a:t>if the interviewee has little or nothing to say, the</a:t>
            </a:r>
            <a:r>
              <a:rPr sz="2200" spc="-2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interview  can be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terminated</a:t>
            </a:r>
            <a:endParaRPr sz="2200">
              <a:latin typeface="Georgia"/>
              <a:cs typeface="Georgia"/>
            </a:endParaRPr>
          </a:p>
          <a:p>
            <a:pPr marL="354965" indent="-342900">
              <a:lnSpc>
                <a:spcPts val="29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Georgia"/>
                <a:cs typeface="Georgia"/>
              </a:rPr>
              <a:t>Disadvantages</a:t>
            </a:r>
            <a:r>
              <a:rPr sz="2500" spc="-5" dirty="0">
                <a:latin typeface="Georgia"/>
                <a:cs typeface="Georgia"/>
              </a:rPr>
              <a:t>:</a:t>
            </a:r>
            <a:endParaRPr sz="25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Georgia"/>
                <a:cs typeface="Georgia"/>
              </a:rPr>
              <a:t>can be time-consuming and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costly</a:t>
            </a:r>
            <a:endParaRPr sz="2200">
              <a:latin typeface="Georgia"/>
              <a:cs typeface="Georgia"/>
            </a:endParaRPr>
          </a:p>
          <a:p>
            <a:pPr marL="755650" marR="448945" lvl="1" indent="-285750">
              <a:lnSpc>
                <a:spcPct val="80000"/>
              </a:lnSpc>
              <a:spcBef>
                <a:spcPts val="52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Georgia"/>
                <a:cs typeface="Georgia"/>
              </a:rPr>
              <a:t>notes must be written up or tapes transcribed after</a:t>
            </a:r>
            <a:r>
              <a:rPr sz="2200" spc="-16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the  interview</a:t>
            </a:r>
            <a:endParaRPr sz="22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Georgia"/>
                <a:cs typeface="Georgia"/>
              </a:rPr>
              <a:t>can be </a:t>
            </a:r>
            <a:r>
              <a:rPr sz="2200" spc="-5" dirty="0">
                <a:latin typeface="Georgia"/>
                <a:cs typeface="Georgia"/>
              </a:rPr>
              <a:t>subject </a:t>
            </a:r>
            <a:r>
              <a:rPr sz="2200" dirty="0">
                <a:latin typeface="Georgia"/>
                <a:cs typeface="Georgia"/>
              </a:rPr>
              <a:t>to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bias</a:t>
            </a:r>
            <a:endParaRPr sz="2200">
              <a:latin typeface="Georgia"/>
              <a:cs typeface="Georgia"/>
            </a:endParaRPr>
          </a:p>
          <a:p>
            <a:pPr marL="755015" marR="45720" lvl="1" indent="-285750">
              <a:lnSpc>
                <a:spcPct val="80000"/>
              </a:lnSpc>
              <a:spcBef>
                <a:spcPts val="5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Georgia"/>
                <a:cs typeface="Georgia"/>
              </a:rPr>
              <a:t>if interviewees provide conflicting information this can</a:t>
            </a:r>
            <a:r>
              <a:rPr sz="2200" spc="-16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be  difficult to resolve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later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784" y="987044"/>
            <a:ext cx="233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Interviewing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07362"/>
            <a:ext cx="7972425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Georgia"/>
                <a:cs typeface="Georgia"/>
              </a:rPr>
              <a:t>Appropriate</a:t>
            </a:r>
            <a:r>
              <a:rPr sz="2400" b="1" spc="-4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situations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most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projects</a:t>
            </a:r>
            <a:endParaRPr sz="2400">
              <a:latin typeface="Georgia"/>
              <a:cs typeface="Georgi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Georgia"/>
                <a:cs typeface="Georgia"/>
              </a:rPr>
              <a:t>at the stage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fact finding when in-depth information  is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required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029" y="987044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Seven </a:t>
            </a:r>
            <a:r>
              <a:rPr sz="3600" spc="-190" dirty="0"/>
              <a:t>Fact‐Finding</a:t>
            </a:r>
            <a:r>
              <a:rPr sz="3600" spc="-480" dirty="0"/>
              <a:t> </a:t>
            </a:r>
            <a:r>
              <a:rPr sz="3600" spc="-30" dirty="0"/>
              <a:t>Methods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848561"/>
            <a:ext cx="7378700" cy="3750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Background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Research</a:t>
            </a:r>
            <a:endParaRPr sz="260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Sampling of existing documentation, forms, and  </a:t>
            </a:r>
            <a:r>
              <a:rPr sz="2600" spc="-10" dirty="0">
                <a:latin typeface="Georgia"/>
                <a:cs typeface="Georgia"/>
              </a:rPr>
              <a:t>databases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Observation of the </a:t>
            </a:r>
            <a:r>
              <a:rPr sz="2600" spc="-10" dirty="0">
                <a:latin typeface="Georgia"/>
                <a:cs typeface="Georgia"/>
              </a:rPr>
              <a:t>work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environment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Questionnaires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Interviews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solidFill>
                  <a:srgbClr val="C00000"/>
                </a:solidFill>
                <a:latin typeface="Georgia"/>
                <a:cs typeface="Georgia"/>
              </a:rPr>
              <a:t>Prototyping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Joint requirements planning</a:t>
            </a:r>
            <a:r>
              <a:rPr sz="2600" spc="5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(JRP)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0435" y="987044"/>
            <a:ext cx="4095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Discovery</a:t>
            </a:r>
            <a:r>
              <a:rPr sz="3600" spc="-335" dirty="0"/>
              <a:t> </a:t>
            </a:r>
            <a:r>
              <a:rPr sz="3600" spc="-145" dirty="0"/>
              <a:t>Prototyping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80513"/>
            <a:ext cx="7825105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Georgia"/>
                <a:cs typeface="Georgia"/>
              </a:rPr>
              <a:t>Discovery </a:t>
            </a:r>
            <a:r>
              <a:rPr sz="2600" b="1" spc="-5" dirty="0">
                <a:latin typeface="Georgia"/>
                <a:cs typeface="Georgia"/>
              </a:rPr>
              <a:t>prototyping </a:t>
            </a:r>
            <a:r>
              <a:rPr sz="2600" spc="-5" dirty="0">
                <a:latin typeface="Georgia"/>
                <a:cs typeface="Georgia"/>
              </a:rPr>
              <a:t>– the act of </a:t>
            </a:r>
            <a:r>
              <a:rPr sz="2600" spc="-10" dirty="0">
                <a:latin typeface="Georgia"/>
                <a:cs typeface="Georgia"/>
              </a:rPr>
              <a:t>building </a:t>
            </a:r>
            <a:r>
              <a:rPr sz="2600" spc="-5" dirty="0">
                <a:latin typeface="Georgia"/>
                <a:cs typeface="Georgia"/>
              </a:rPr>
              <a:t>a  small-scale, representative or working model of the  </a:t>
            </a:r>
            <a:r>
              <a:rPr sz="2600" spc="-10" dirty="0">
                <a:latin typeface="Georgia"/>
                <a:cs typeface="Georgia"/>
              </a:rPr>
              <a:t>users’ </a:t>
            </a:r>
            <a:r>
              <a:rPr sz="2600" spc="-5" dirty="0">
                <a:latin typeface="Georgia"/>
                <a:cs typeface="Georgia"/>
              </a:rPr>
              <a:t>requirements in </a:t>
            </a:r>
            <a:r>
              <a:rPr sz="2600" spc="-10" dirty="0">
                <a:latin typeface="Georgia"/>
                <a:cs typeface="Georgia"/>
              </a:rPr>
              <a:t>order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10" dirty="0">
                <a:latin typeface="Georgia"/>
                <a:cs typeface="Georgia"/>
              </a:rPr>
              <a:t>discover </a:t>
            </a:r>
            <a:r>
              <a:rPr sz="2600" spc="-5" dirty="0">
                <a:latin typeface="Georgia"/>
                <a:cs typeface="Georgia"/>
              </a:rPr>
              <a:t>or verify  those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requirements.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297" y="1003045"/>
            <a:ext cx="782955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Reasons</a:t>
            </a:r>
            <a:r>
              <a:rPr spc="-795" dirty="0"/>
              <a:t> </a:t>
            </a:r>
            <a:r>
              <a:rPr spc="-155" dirty="0"/>
              <a:t>for Investigating </a:t>
            </a:r>
            <a:r>
              <a:rPr spc="-150" dirty="0"/>
              <a:t>the </a:t>
            </a:r>
            <a:r>
              <a:rPr spc="-160" dirty="0"/>
              <a:t>Current </a:t>
            </a:r>
            <a:r>
              <a:rPr spc="-15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1959610"/>
          </a:xfrm>
          <a:custGeom>
            <a:avLst/>
            <a:gdLst/>
            <a:ahLst/>
            <a:cxnLst/>
            <a:rect l="l" t="t" r="r" b="b"/>
            <a:pathLst>
              <a:path w="9144000" h="19596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979932"/>
                </a:lnTo>
                <a:lnTo>
                  <a:pt x="0" y="1959102"/>
                </a:lnTo>
                <a:lnTo>
                  <a:pt x="9144000" y="1959102"/>
                </a:lnTo>
                <a:lnTo>
                  <a:pt x="9144000" y="979932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00961"/>
            <a:ext cx="8060690" cy="378967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Functionality is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required </a:t>
            </a:r>
            <a:r>
              <a:rPr sz="2600" spc="-5" dirty="0">
                <a:latin typeface="Georgia"/>
                <a:cs typeface="Georgia"/>
              </a:rPr>
              <a:t>in new</a:t>
            </a:r>
            <a:r>
              <a:rPr sz="2600" spc="7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system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Data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must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be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migrated </a:t>
            </a:r>
            <a:r>
              <a:rPr sz="2600" spc="-5" dirty="0">
                <a:latin typeface="Georgia"/>
                <a:cs typeface="Georgia"/>
              </a:rPr>
              <a:t>into </a:t>
            </a:r>
            <a:r>
              <a:rPr sz="2600" spc="-10" dirty="0">
                <a:latin typeface="Georgia"/>
                <a:cs typeface="Georgia"/>
              </a:rPr>
              <a:t>new</a:t>
            </a:r>
            <a:r>
              <a:rPr sz="2600" spc="6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system</a:t>
            </a:r>
            <a:endParaRPr sz="2600">
              <a:latin typeface="Georgia"/>
              <a:cs typeface="Georgia"/>
            </a:endParaRPr>
          </a:p>
          <a:p>
            <a:pPr marL="355600" marR="1248410" indent="-342900">
              <a:lnSpc>
                <a:spcPts val="281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Technical </a:t>
            </a:r>
            <a:r>
              <a:rPr sz="2600" spc="-10" dirty="0">
                <a:latin typeface="Georgia"/>
                <a:cs typeface="Georgia"/>
              </a:rPr>
              <a:t>documentation provides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details of 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processing</a:t>
            </a:r>
            <a:r>
              <a:rPr sz="2600" spc="5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algorithms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Defects </a:t>
            </a:r>
            <a:r>
              <a:rPr sz="2600" spc="-5" dirty="0">
                <a:latin typeface="Georgia"/>
                <a:cs typeface="Georgia"/>
              </a:rPr>
              <a:t>of </a:t>
            </a:r>
            <a:r>
              <a:rPr sz="2600" spc="-10" dirty="0">
                <a:latin typeface="Georgia"/>
                <a:cs typeface="Georgia"/>
              </a:rPr>
              <a:t>existing system must </a:t>
            </a:r>
            <a:r>
              <a:rPr sz="2600" spc="-5" dirty="0">
                <a:latin typeface="Georgia"/>
                <a:cs typeface="Georgia"/>
              </a:rPr>
              <a:t>be</a:t>
            </a:r>
            <a:r>
              <a:rPr sz="2600" spc="10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avoided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Parts of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existing </a:t>
            </a:r>
            <a:r>
              <a:rPr sz="2600" spc="-10" dirty="0">
                <a:latin typeface="Georgia"/>
                <a:cs typeface="Georgia"/>
              </a:rPr>
              <a:t>system </a:t>
            </a:r>
            <a:r>
              <a:rPr sz="2600" spc="-5" dirty="0">
                <a:latin typeface="Georgia"/>
                <a:cs typeface="Georgia"/>
              </a:rPr>
              <a:t>may </a:t>
            </a:r>
            <a:r>
              <a:rPr sz="2600" spc="-10" dirty="0">
                <a:latin typeface="Georgia"/>
                <a:cs typeface="Georgia"/>
              </a:rPr>
              <a:t>have </a:t>
            </a:r>
            <a:r>
              <a:rPr sz="2600" spc="-5" dirty="0">
                <a:latin typeface="Georgia"/>
                <a:cs typeface="Georgia"/>
              </a:rPr>
              <a:t>to be</a:t>
            </a:r>
            <a:r>
              <a:rPr sz="2600" spc="1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kept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We need to understand the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work </a:t>
            </a: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of the</a:t>
            </a:r>
            <a:r>
              <a:rPr sz="2600" spc="60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users</a:t>
            </a:r>
            <a:endParaRPr sz="2600">
              <a:latin typeface="Georgia"/>
              <a:cs typeface="Georgia"/>
            </a:endParaRPr>
          </a:p>
          <a:p>
            <a:pPr marL="355600" marR="5080" indent="-342900">
              <a:lnSpc>
                <a:spcPts val="281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70C0"/>
                </a:solidFill>
                <a:latin typeface="Georgia"/>
                <a:cs typeface="Georgia"/>
              </a:rPr>
              <a:t>Baseline </a:t>
            </a:r>
            <a:r>
              <a:rPr sz="2600" spc="-10" dirty="0">
                <a:solidFill>
                  <a:srgbClr val="0070C0"/>
                </a:solidFill>
                <a:latin typeface="Georgia"/>
                <a:cs typeface="Georgia"/>
              </a:rPr>
              <a:t>information </a:t>
            </a:r>
            <a:r>
              <a:rPr sz="2600" spc="-10" dirty="0">
                <a:latin typeface="Georgia"/>
                <a:cs typeface="Georgia"/>
              </a:rPr>
              <a:t>about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10" dirty="0">
                <a:latin typeface="Georgia"/>
                <a:cs typeface="Georgia"/>
              </a:rPr>
              <a:t>existing system helps  </a:t>
            </a:r>
            <a:r>
              <a:rPr sz="2600" spc="-5" dirty="0">
                <a:latin typeface="Georgia"/>
                <a:cs typeface="Georgia"/>
              </a:rPr>
              <a:t>set </a:t>
            </a:r>
            <a:r>
              <a:rPr sz="2600" spc="-10" dirty="0">
                <a:latin typeface="Georgia"/>
                <a:cs typeface="Georgia"/>
              </a:rPr>
              <a:t>targets </a:t>
            </a:r>
            <a:r>
              <a:rPr sz="2600" spc="-5" dirty="0">
                <a:latin typeface="Georgia"/>
                <a:cs typeface="Georgia"/>
              </a:rPr>
              <a:t>for the </a:t>
            </a:r>
            <a:r>
              <a:rPr sz="2600" spc="-10" dirty="0">
                <a:latin typeface="Georgia"/>
                <a:cs typeface="Georgia"/>
              </a:rPr>
              <a:t>new</a:t>
            </a:r>
            <a:r>
              <a:rPr sz="2600" spc="5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one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029" y="987044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Seven </a:t>
            </a:r>
            <a:r>
              <a:rPr sz="3600" spc="-190" dirty="0"/>
              <a:t>Fact‐Finding</a:t>
            </a:r>
            <a:r>
              <a:rPr sz="3600" spc="-480" dirty="0"/>
              <a:t> </a:t>
            </a:r>
            <a:r>
              <a:rPr sz="3600" spc="-30" dirty="0"/>
              <a:t>Methods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848561"/>
            <a:ext cx="7378700" cy="3750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Background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Research</a:t>
            </a:r>
            <a:endParaRPr sz="260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Sampling of existing documentation, forms, and  </a:t>
            </a:r>
            <a:r>
              <a:rPr sz="2600" spc="-10" dirty="0">
                <a:latin typeface="Georgia"/>
                <a:cs typeface="Georgia"/>
              </a:rPr>
              <a:t>databases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Observation of the </a:t>
            </a:r>
            <a:r>
              <a:rPr sz="2600" spc="-10" dirty="0">
                <a:latin typeface="Georgia"/>
                <a:cs typeface="Georgia"/>
              </a:rPr>
              <a:t>work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environment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Questionnaires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Interviews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Prototyping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C00000"/>
                </a:solidFill>
                <a:latin typeface="Georgia"/>
                <a:cs typeface="Georgia"/>
              </a:rPr>
              <a:t>Joint requirements planning</a:t>
            </a:r>
            <a:r>
              <a:rPr sz="2600" spc="5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Georgia"/>
                <a:cs typeface="Georgia"/>
              </a:rPr>
              <a:t>(JRP)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4422" y="1021692"/>
            <a:ext cx="1784985" cy="524510"/>
          </a:xfrm>
          <a:custGeom>
            <a:avLst/>
            <a:gdLst/>
            <a:ahLst/>
            <a:cxnLst/>
            <a:rect l="l" t="t" r="r" b="b"/>
            <a:pathLst>
              <a:path w="1784984" h="524510">
                <a:moveTo>
                  <a:pt x="1784799" y="261970"/>
                </a:moveTo>
                <a:lnTo>
                  <a:pt x="1782226" y="212092"/>
                </a:lnTo>
                <a:lnTo>
                  <a:pt x="1774508" y="163279"/>
                </a:lnTo>
                <a:lnTo>
                  <a:pt x="1761644" y="116598"/>
                </a:lnTo>
                <a:lnTo>
                  <a:pt x="1743634" y="73114"/>
                </a:lnTo>
                <a:lnTo>
                  <a:pt x="1720479" y="33892"/>
                </a:lnTo>
                <a:lnTo>
                  <a:pt x="1692178" y="0"/>
                </a:lnTo>
                <a:lnTo>
                  <a:pt x="92621" y="0"/>
                </a:lnTo>
                <a:lnTo>
                  <a:pt x="64320" y="33892"/>
                </a:lnTo>
                <a:lnTo>
                  <a:pt x="41164" y="73114"/>
                </a:lnTo>
                <a:lnTo>
                  <a:pt x="23155" y="116598"/>
                </a:lnTo>
                <a:lnTo>
                  <a:pt x="10291" y="163279"/>
                </a:lnTo>
                <a:lnTo>
                  <a:pt x="2572" y="212092"/>
                </a:lnTo>
                <a:lnTo>
                  <a:pt x="0" y="261970"/>
                </a:lnTo>
                <a:lnTo>
                  <a:pt x="2572" y="311849"/>
                </a:lnTo>
                <a:lnTo>
                  <a:pt x="10291" y="360661"/>
                </a:lnTo>
                <a:lnTo>
                  <a:pt x="23155" y="407343"/>
                </a:lnTo>
                <a:lnTo>
                  <a:pt x="41164" y="450827"/>
                </a:lnTo>
                <a:lnTo>
                  <a:pt x="64320" y="490049"/>
                </a:lnTo>
                <a:lnTo>
                  <a:pt x="92621" y="523942"/>
                </a:lnTo>
                <a:lnTo>
                  <a:pt x="1692178" y="523942"/>
                </a:lnTo>
                <a:lnTo>
                  <a:pt x="1720479" y="490049"/>
                </a:lnTo>
                <a:lnTo>
                  <a:pt x="1743634" y="450827"/>
                </a:lnTo>
                <a:lnTo>
                  <a:pt x="1761644" y="407343"/>
                </a:lnTo>
                <a:lnTo>
                  <a:pt x="1774508" y="360661"/>
                </a:lnTo>
                <a:lnTo>
                  <a:pt x="1782226" y="311849"/>
                </a:lnTo>
                <a:lnTo>
                  <a:pt x="1784799" y="2619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8534" y="1021692"/>
            <a:ext cx="1065530" cy="524510"/>
          </a:xfrm>
          <a:custGeom>
            <a:avLst/>
            <a:gdLst/>
            <a:ahLst/>
            <a:cxnLst/>
            <a:rect l="l" t="t" r="r" b="b"/>
            <a:pathLst>
              <a:path w="1065529" h="524510">
                <a:moveTo>
                  <a:pt x="1065030" y="261970"/>
                </a:moveTo>
                <a:lnTo>
                  <a:pt x="1062458" y="212092"/>
                </a:lnTo>
                <a:lnTo>
                  <a:pt x="1054739" y="163279"/>
                </a:lnTo>
                <a:lnTo>
                  <a:pt x="1041875" y="116598"/>
                </a:lnTo>
                <a:lnTo>
                  <a:pt x="1023865" y="73114"/>
                </a:lnTo>
                <a:lnTo>
                  <a:pt x="1000710" y="33892"/>
                </a:lnTo>
                <a:lnTo>
                  <a:pt x="972409" y="0"/>
                </a:lnTo>
                <a:lnTo>
                  <a:pt x="92621" y="0"/>
                </a:lnTo>
                <a:lnTo>
                  <a:pt x="64320" y="33892"/>
                </a:lnTo>
                <a:lnTo>
                  <a:pt x="41164" y="73114"/>
                </a:lnTo>
                <a:lnTo>
                  <a:pt x="23155" y="116598"/>
                </a:lnTo>
                <a:lnTo>
                  <a:pt x="10291" y="163279"/>
                </a:lnTo>
                <a:lnTo>
                  <a:pt x="2572" y="212092"/>
                </a:lnTo>
                <a:lnTo>
                  <a:pt x="0" y="261970"/>
                </a:lnTo>
                <a:lnTo>
                  <a:pt x="2572" y="311849"/>
                </a:lnTo>
                <a:lnTo>
                  <a:pt x="10291" y="360661"/>
                </a:lnTo>
                <a:lnTo>
                  <a:pt x="23155" y="407343"/>
                </a:lnTo>
                <a:lnTo>
                  <a:pt x="41164" y="450827"/>
                </a:lnTo>
                <a:lnTo>
                  <a:pt x="64320" y="490049"/>
                </a:lnTo>
                <a:lnTo>
                  <a:pt x="92621" y="523942"/>
                </a:lnTo>
                <a:lnTo>
                  <a:pt x="972409" y="523942"/>
                </a:lnTo>
                <a:lnTo>
                  <a:pt x="1000710" y="490049"/>
                </a:lnTo>
                <a:lnTo>
                  <a:pt x="1023865" y="450827"/>
                </a:lnTo>
                <a:lnTo>
                  <a:pt x="1041875" y="407343"/>
                </a:lnTo>
                <a:lnTo>
                  <a:pt x="1054739" y="360661"/>
                </a:lnTo>
                <a:lnTo>
                  <a:pt x="1062458" y="311849"/>
                </a:lnTo>
                <a:lnTo>
                  <a:pt x="1065030" y="2619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8455" y="987044"/>
            <a:ext cx="5302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/>
              <a:t>Joint </a:t>
            </a:r>
            <a:r>
              <a:rPr sz="3600" spc="-155" dirty="0"/>
              <a:t>Requirements</a:t>
            </a:r>
            <a:r>
              <a:rPr sz="3600" spc="-395" dirty="0"/>
              <a:t> </a:t>
            </a:r>
            <a:r>
              <a:rPr sz="3600" spc="-140" dirty="0"/>
              <a:t>Planning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57200" y="1436369"/>
            <a:ext cx="9144000" cy="3916679"/>
          </a:xfrm>
          <a:custGeom>
            <a:avLst/>
            <a:gdLst/>
            <a:ahLst/>
            <a:cxnLst/>
            <a:rect l="l" t="t" r="r" b="b"/>
            <a:pathLst>
              <a:path w="9144000" h="391667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3916680"/>
                </a:lnTo>
                <a:lnTo>
                  <a:pt x="9144000" y="391668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b="1" spc="-5" dirty="0">
                <a:latin typeface="Georgia"/>
                <a:cs typeface="Georgia"/>
              </a:rPr>
              <a:t>Joint </a:t>
            </a:r>
            <a:r>
              <a:rPr b="1" dirty="0">
                <a:latin typeface="Georgia"/>
                <a:cs typeface="Georgia"/>
              </a:rPr>
              <a:t>requirements </a:t>
            </a:r>
            <a:r>
              <a:rPr b="1" spc="-5" dirty="0">
                <a:latin typeface="Georgia"/>
                <a:cs typeface="Georgia"/>
              </a:rPr>
              <a:t>planning (JRP) </a:t>
            </a:r>
            <a:r>
              <a:rPr dirty="0"/>
              <a:t>– a </a:t>
            </a:r>
            <a:r>
              <a:rPr spc="-5" dirty="0"/>
              <a:t>process whereby  highly structured group meetings are conducted for the   </a:t>
            </a:r>
            <a:r>
              <a:rPr dirty="0"/>
              <a:t>purpose of analyzing problems and defining</a:t>
            </a:r>
            <a:r>
              <a:rPr spc="-105" dirty="0"/>
              <a:t> </a:t>
            </a:r>
            <a:r>
              <a:rPr dirty="0"/>
              <a:t>requirements.</a:t>
            </a:r>
          </a:p>
          <a:p>
            <a:pPr marL="755650" marR="5080" lvl="1" indent="-285750" algn="just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1900" dirty="0">
                <a:latin typeface="Georgia"/>
                <a:cs typeface="Georgia"/>
              </a:rPr>
              <a:t>JRP is a </a:t>
            </a:r>
            <a:r>
              <a:rPr sz="1900" spc="-5" dirty="0">
                <a:latin typeface="Georgia"/>
                <a:cs typeface="Georgia"/>
              </a:rPr>
              <a:t>subset </a:t>
            </a:r>
            <a:r>
              <a:rPr sz="1900" dirty="0">
                <a:latin typeface="Georgia"/>
                <a:cs typeface="Georgia"/>
              </a:rPr>
              <a:t>of a </a:t>
            </a:r>
            <a:r>
              <a:rPr sz="1900" spc="-5" dirty="0">
                <a:latin typeface="Georgia"/>
                <a:cs typeface="Georgia"/>
              </a:rPr>
              <a:t>more comprehensive joint </a:t>
            </a:r>
            <a:r>
              <a:rPr sz="1900" dirty="0">
                <a:latin typeface="Georgia"/>
                <a:cs typeface="Georgia"/>
              </a:rPr>
              <a:t>application  </a:t>
            </a:r>
            <a:r>
              <a:rPr sz="1900" spc="-5" dirty="0">
                <a:latin typeface="Georgia"/>
                <a:cs typeface="Georgia"/>
              </a:rPr>
              <a:t>development </a:t>
            </a:r>
            <a:r>
              <a:rPr sz="1900" dirty="0">
                <a:latin typeface="Georgia"/>
                <a:cs typeface="Georgia"/>
              </a:rPr>
              <a:t>or </a:t>
            </a:r>
            <a:r>
              <a:rPr sz="1900" spc="-5" dirty="0">
                <a:latin typeface="Georgia"/>
                <a:cs typeface="Georgia"/>
              </a:rPr>
              <a:t>JAD technique that encompasses the entire systems  development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process.</a:t>
            </a:r>
            <a:endParaRPr sz="1900">
              <a:latin typeface="Georgia"/>
              <a:cs typeface="Georgia"/>
            </a:endParaRPr>
          </a:p>
          <a:p>
            <a:pPr marL="355600" indent="-342900" algn="just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</a:tabLst>
            </a:pPr>
            <a:r>
              <a:rPr b="1" spc="-5" dirty="0">
                <a:latin typeface="Georgia"/>
                <a:cs typeface="Georgia"/>
              </a:rPr>
              <a:t>JRP</a:t>
            </a:r>
            <a:r>
              <a:rPr b="1" spc="-20" dirty="0">
                <a:latin typeface="Georgia"/>
                <a:cs typeface="Georgia"/>
              </a:rPr>
              <a:t> </a:t>
            </a:r>
            <a:r>
              <a:rPr b="1" spc="-5" dirty="0">
                <a:latin typeface="Georgia"/>
                <a:cs typeface="Georgia"/>
              </a:rPr>
              <a:t>Participants-</a:t>
            </a:r>
          </a:p>
          <a:p>
            <a:pPr marL="755015" lvl="1" indent="-285750">
              <a:lnSpc>
                <a:spcPct val="100000"/>
              </a:lnSpc>
              <a:spcBef>
                <a:spcPts val="489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Sponsor</a:t>
            </a:r>
            <a:endParaRPr sz="2000">
              <a:latin typeface="Georgia"/>
              <a:cs typeface="Georgia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Facilitator</a:t>
            </a:r>
            <a:endParaRPr sz="2000">
              <a:latin typeface="Georgia"/>
              <a:cs typeface="Georgia"/>
            </a:endParaRPr>
          </a:p>
          <a:p>
            <a:pPr marL="755015" lvl="1" indent="-28575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Users and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Managers</a:t>
            </a:r>
            <a:endParaRPr sz="2000">
              <a:latin typeface="Georgia"/>
              <a:cs typeface="Georgia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Georgia"/>
                <a:cs typeface="Georgia"/>
              </a:rPr>
              <a:t>Scribes</a:t>
            </a:r>
            <a:endParaRPr sz="2000">
              <a:latin typeface="Georgia"/>
              <a:cs typeface="Georgia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IT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Staff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404" y="687577"/>
            <a:ext cx="468376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Steps </a:t>
            </a:r>
            <a:r>
              <a:rPr spc="-140" dirty="0"/>
              <a:t>to </a:t>
            </a:r>
            <a:r>
              <a:rPr spc="-150" dirty="0"/>
              <a:t>Plan </a:t>
            </a:r>
            <a:r>
              <a:rPr spc="-160" dirty="0"/>
              <a:t>a</a:t>
            </a:r>
            <a:r>
              <a:rPr spc="-715" dirty="0"/>
              <a:t> </a:t>
            </a:r>
            <a:r>
              <a:rPr spc="-270" dirty="0"/>
              <a:t>JRP </a:t>
            </a:r>
            <a:r>
              <a:rPr spc="-95" dirty="0"/>
              <a:t>Session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852143"/>
            <a:ext cx="7719059" cy="39077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Selecting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location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Away from workplace when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possible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Requires several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rooms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Equipped with tables, chairs, whiteboard, overhead</a:t>
            </a:r>
            <a:r>
              <a:rPr sz="2000" spc="15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projectors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Needed computer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equipment</a:t>
            </a:r>
            <a:endParaRPr sz="20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Selecting the</a:t>
            </a:r>
            <a:r>
              <a:rPr sz="2400" spc="-10" dirty="0">
                <a:latin typeface="Georgia"/>
                <a:cs typeface="Georgia"/>
              </a:rPr>
              <a:t> participants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Each needs release from regular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duties</a:t>
            </a:r>
            <a:endParaRPr sz="200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Preparing 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agenda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Briefing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documentation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Georgia"/>
                <a:cs typeface="Georgia"/>
              </a:rPr>
              <a:t>Agenda distributed before each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session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526" y="674623"/>
            <a:ext cx="6466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/>
              <a:t>Typical </a:t>
            </a:r>
            <a:r>
              <a:rPr sz="3600" spc="-100" dirty="0"/>
              <a:t>room </a:t>
            </a:r>
            <a:r>
              <a:rPr sz="3600" spc="-170" dirty="0"/>
              <a:t>layout </a:t>
            </a:r>
            <a:r>
              <a:rPr sz="3600" spc="-165" dirty="0"/>
              <a:t>for </a:t>
            </a:r>
            <a:r>
              <a:rPr sz="3600" spc="-290" dirty="0"/>
              <a:t>JRP</a:t>
            </a:r>
            <a:r>
              <a:rPr sz="3600" spc="-760" dirty="0"/>
              <a:t> </a:t>
            </a:r>
            <a:r>
              <a:rPr sz="3600" spc="-90" dirty="0"/>
              <a:t>session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43633" y="1371600"/>
            <a:ext cx="7271004" cy="5458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597" y="4345001"/>
            <a:ext cx="2851150" cy="401955"/>
          </a:xfrm>
          <a:custGeom>
            <a:avLst/>
            <a:gdLst/>
            <a:ahLst/>
            <a:cxnLst/>
            <a:rect l="l" t="t" r="r" b="b"/>
            <a:pathLst>
              <a:path w="2851150" h="401954">
                <a:moveTo>
                  <a:pt x="2851057" y="226424"/>
                </a:moveTo>
                <a:lnTo>
                  <a:pt x="2851057" y="175328"/>
                </a:lnTo>
                <a:lnTo>
                  <a:pt x="2844043" y="125201"/>
                </a:lnTo>
                <a:lnTo>
                  <a:pt x="2830014" y="77979"/>
                </a:lnTo>
                <a:lnTo>
                  <a:pt x="2808971" y="35599"/>
                </a:lnTo>
                <a:lnTo>
                  <a:pt x="2780914" y="0"/>
                </a:lnTo>
                <a:lnTo>
                  <a:pt x="70143" y="0"/>
                </a:lnTo>
                <a:lnTo>
                  <a:pt x="42086" y="35599"/>
                </a:lnTo>
                <a:lnTo>
                  <a:pt x="21043" y="77979"/>
                </a:lnTo>
                <a:lnTo>
                  <a:pt x="7014" y="125201"/>
                </a:lnTo>
                <a:lnTo>
                  <a:pt x="0" y="175328"/>
                </a:lnTo>
                <a:lnTo>
                  <a:pt x="0" y="226424"/>
                </a:lnTo>
                <a:lnTo>
                  <a:pt x="7014" y="276551"/>
                </a:lnTo>
                <a:lnTo>
                  <a:pt x="21043" y="323773"/>
                </a:lnTo>
                <a:lnTo>
                  <a:pt x="42086" y="366153"/>
                </a:lnTo>
                <a:lnTo>
                  <a:pt x="70143" y="401753"/>
                </a:lnTo>
                <a:lnTo>
                  <a:pt x="2780914" y="401753"/>
                </a:lnTo>
                <a:lnTo>
                  <a:pt x="2808971" y="366153"/>
                </a:lnTo>
                <a:lnTo>
                  <a:pt x="2830014" y="323773"/>
                </a:lnTo>
                <a:lnTo>
                  <a:pt x="2844043" y="276551"/>
                </a:lnTo>
                <a:lnTo>
                  <a:pt x="2851057" y="22642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1194" y="987044"/>
            <a:ext cx="2636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Brainstorming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036317"/>
            <a:ext cx="8016240" cy="425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06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Sometimes, one of the goals of a JRP session</a:t>
            </a:r>
            <a:r>
              <a:rPr sz="2800" spc="-1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is  to generate possible ideas to solve a</a:t>
            </a:r>
            <a:r>
              <a:rPr sz="2800" spc="-1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problem.</a:t>
            </a:r>
            <a:endParaRPr sz="2800">
              <a:latin typeface="Georgia"/>
              <a:cs typeface="Georgia"/>
            </a:endParaRPr>
          </a:p>
          <a:p>
            <a:pPr marL="755650" marR="5080" indent="-285750">
              <a:lnSpc>
                <a:spcPts val="2980"/>
              </a:lnSpc>
              <a:spcBef>
                <a:spcPts val="635"/>
              </a:spcBef>
            </a:pPr>
            <a:r>
              <a:rPr sz="2600" spc="-5" dirty="0">
                <a:latin typeface="Arial"/>
                <a:cs typeface="Arial"/>
              </a:rPr>
              <a:t>– </a:t>
            </a:r>
            <a:r>
              <a:rPr sz="2600" spc="-5" dirty="0">
                <a:latin typeface="Georgia"/>
                <a:cs typeface="Georgia"/>
              </a:rPr>
              <a:t>Brainstorming is a </a:t>
            </a:r>
            <a:r>
              <a:rPr sz="2600" spc="-10" dirty="0">
                <a:latin typeface="Georgia"/>
                <a:cs typeface="Georgia"/>
              </a:rPr>
              <a:t>common approach </a:t>
            </a:r>
            <a:r>
              <a:rPr sz="2600" spc="-5" dirty="0">
                <a:latin typeface="Georgia"/>
                <a:cs typeface="Georgia"/>
              </a:rPr>
              <a:t>that is </a:t>
            </a:r>
            <a:r>
              <a:rPr sz="2600" spc="-10" dirty="0">
                <a:latin typeface="Georgia"/>
                <a:cs typeface="Georgia"/>
              </a:rPr>
              <a:t>used  </a:t>
            </a:r>
            <a:r>
              <a:rPr sz="2600" spc="-5" dirty="0">
                <a:latin typeface="Georgia"/>
                <a:cs typeface="Georgia"/>
              </a:rPr>
              <a:t>for this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purpose.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Georgia"/>
              <a:cs typeface="Georgia"/>
            </a:endParaRPr>
          </a:p>
          <a:p>
            <a:pPr marL="355600" marR="5715" indent="-342900">
              <a:lnSpc>
                <a:spcPts val="30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Georgia"/>
                <a:cs typeface="Georgia"/>
              </a:rPr>
              <a:t>Brainstorming </a:t>
            </a:r>
            <a:r>
              <a:rPr sz="2800" dirty="0">
                <a:latin typeface="Georgia"/>
                <a:cs typeface="Georgia"/>
              </a:rPr>
              <a:t>– a technique for generating  ideas by encouraging participants to offer as  many ideas as possible in a short period of time  without any analysis until all the ideas have</a:t>
            </a:r>
            <a:r>
              <a:rPr sz="2800" spc="-18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been  </a:t>
            </a:r>
            <a:r>
              <a:rPr sz="2800" spc="-5" dirty="0">
                <a:latin typeface="Georgia"/>
                <a:cs typeface="Georgia"/>
              </a:rPr>
              <a:t>exhausted.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970" y="987044"/>
            <a:ext cx="4696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Brainstorming</a:t>
            </a:r>
            <a:r>
              <a:rPr sz="3600" spc="-310" dirty="0"/>
              <a:t> </a:t>
            </a:r>
            <a:r>
              <a:rPr sz="3600" spc="-150" dirty="0"/>
              <a:t>Guidelines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1959610"/>
          </a:xfrm>
          <a:custGeom>
            <a:avLst/>
            <a:gdLst/>
            <a:ahLst/>
            <a:cxnLst/>
            <a:rect l="l" t="t" r="r" b="b"/>
            <a:pathLst>
              <a:path w="9144000" h="19596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979932"/>
                </a:lnTo>
                <a:lnTo>
                  <a:pt x="0" y="1959102"/>
                </a:lnTo>
                <a:lnTo>
                  <a:pt x="9144000" y="1959102"/>
                </a:lnTo>
                <a:lnTo>
                  <a:pt x="9144000" y="979932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07361"/>
            <a:ext cx="7912734" cy="43414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Isolate the appropriate people in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place that will be </a:t>
            </a:r>
            <a:r>
              <a:rPr sz="2400" spc="-10" dirty="0">
                <a:latin typeface="Georgia"/>
                <a:cs typeface="Georgia"/>
              </a:rPr>
              <a:t>free  </a:t>
            </a:r>
            <a:r>
              <a:rPr sz="2400" spc="-5" dirty="0">
                <a:latin typeface="Georgia"/>
                <a:cs typeface="Georgia"/>
              </a:rPr>
              <a:t>from distractions and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interruptions.</a:t>
            </a:r>
            <a:endParaRPr sz="2400">
              <a:latin typeface="Georgia"/>
              <a:cs typeface="Georgia"/>
            </a:endParaRPr>
          </a:p>
          <a:p>
            <a:pPr marL="355600" marR="606425" indent="-342900">
              <a:lnSpc>
                <a:spcPts val="23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Make sure everyone understands the purpose of </a:t>
            </a:r>
            <a:r>
              <a:rPr sz="2400" spc="-10" dirty="0">
                <a:latin typeface="Georgia"/>
                <a:cs typeface="Georgia"/>
              </a:rPr>
              <a:t>the  meeting.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Appoint one person to record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ideas.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Remind everyone of brainstorming</a:t>
            </a:r>
            <a:r>
              <a:rPr sz="2400" spc="-10" dirty="0">
                <a:latin typeface="Georgia"/>
                <a:cs typeface="Georgia"/>
              </a:rPr>
              <a:t> rules.</a:t>
            </a:r>
            <a:endParaRPr sz="2400">
              <a:latin typeface="Georgia"/>
              <a:cs typeface="Georgia"/>
            </a:endParaRPr>
          </a:p>
          <a:p>
            <a:pPr marL="355600" marR="269875" indent="-342900" algn="just">
              <a:lnSpc>
                <a:spcPts val="230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Within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specified time period, team members call </a:t>
            </a:r>
            <a:r>
              <a:rPr sz="2400" spc="-10" dirty="0">
                <a:latin typeface="Georgia"/>
                <a:cs typeface="Georgia"/>
              </a:rPr>
              <a:t>out  </a:t>
            </a:r>
            <a:r>
              <a:rPr sz="2400" spc="-5" dirty="0">
                <a:latin typeface="Georgia"/>
                <a:cs typeface="Georgia"/>
              </a:rPr>
              <a:t>their ideas as quickly as they can think of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them.</a:t>
            </a:r>
            <a:endParaRPr sz="2400">
              <a:latin typeface="Georgia"/>
              <a:cs typeface="Georgia"/>
            </a:endParaRPr>
          </a:p>
          <a:p>
            <a:pPr marL="355600" marR="300990" indent="-342900" algn="just">
              <a:lnSpc>
                <a:spcPts val="23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After the group has run out of ideas and all ideas have  been recorded, then and only then should the ideas </a:t>
            </a:r>
            <a:r>
              <a:rPr sz="2400" spc="-10" dirty="0">
                <a:latin typeface="Georgia"/>
                <a:cs typeface="Georgia"/>
              </a:rPr>
              <a:t>be  </a:t>
            </a:r>
            <a:r>
              <a:rPr sz="2400" spc="-5" dirty="0">
                <a:latin typeface="Georgia"/>
                <a:cs typeface="Georgia"/>
              </a:rPr>
              <a:t>analyzed and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evaluated.</a:t>
            </a:r>
            <a:endParaRPr sz="2400">
              <a:latin typeface="Georgia"/>
              <a:cs typeface="Georgia"/>
            </a:endParaRPr>
          </a:p>
          <a:p>
            <a:pPr marL="355600" marR="899794" indent="-342900" algn="just">
              <a:lnSpc>
                <a:spcPts val="2300"/>
              </a:lnSpc>
              <a:spcBef>
                <a:spcPts val="59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Refine, combine, and improve the ideas that </a:t>
            </a:r>
            <a:r>
              <a:rPr sz="2400" spc="-10" dirty="0">
                <a:latin typeface="Georgia"/>
                <a:cs typeface="Georgia"/>
              </a:rPr>
              <a:t>were  </a:t>
            </a:r>
            <a:r>
              <a:rPr sz="2400" spc="-5" dirty="0">
                <a:latin typeface="Georgia"/>
                <a:cs typeface="Georgia"/>
              </a:rPr>
              <a:t>generated</a:t>
            </a:r>
            <a:r>
              <a:rPr sz="2400" spc="-10" dirty="0">
                <a:latin typeface="Georgia"/>
                <a:cs typeface="Georgia"/>
              </a:rPr>
              <a:t> earlier.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0234" y="987044"/>
            <a:ext cx="2757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/>
              <a:t>Benefits </a:t>
            </a:r>
            <a:r>
              <a:rPr sz="3600" spc="-140" dirty="0"/>
              <a:t>of</a:t>
            </a:r>
            <a:r>
              <a:rPr sz="3600" spc="-445" dirty="0"/>
              <a:t> </a:t>
            </a:r>
            <a:r>
              <a:rPr sz="3600" spc="-290" dirty="0"/>
              <a:t>JRP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80514"/>
            <a:ext cx="7369809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90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Georgia"/>
                <a:cs typeface="Georgia"/>
              </a:rPr>
              <a:t>JRP </a:t>
            </a:r>
            <a:r>
              <a:rPr sz="2400" spc="-5" dirty="0">
                <a:latin typeface="Georgia"/>
                <a:cs typeface="Georgia"/>
              </a:rPr>
              <a:t>actively involves users and management in </a:t>
            </a:r>
            <a:r>
              <a:rPr sz="2400" spc="-10" dirty="0">
                <a:latin typeface="Georgia"/>
                <a:cs typeface="Georgia"/>
              </a:rPr>
              <a:t>the  development </a:t>
            </a:r>
            <a:r>
              <a:rPr sz="2400" spc="-5" dirty="0">
                <a:latin typeface="Georgia"/>
                <a:cs typeface="Georgia"/>
              </a:rPr>
              <a:t>project (encouraging them to </a:t>
            </a:r>
            <a:r>
              <a:rPr sz="2400" spc="-10" dirty="0">
                <a:latin typeface="Georgia"/>
                <a:cs typeface="Georgia"/>
              </a:rPr>
              <a:t>take  </a:t>
            </a:r>
            <a:r>
              <a:rPr sz="2400" spc="-5" dirty="0">
                <a:latin typeface="Georgia"/>
                <a:cs typeface="Georgia"/>
              </a:rPr>
              <a:t>“ownership” in the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project).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Georgia"/>
                <a:cs typeface="Georgia"/>
              </a:rPr>
              <a:t>JRP </a:t>
            </a:r>
            <a:r>
              <a:rPr sz="2400" spc="-5" dirty="0">
                <a:latin typeface="Georgia"/>
                <a:cs typeface="Georgia"/>
              </a:rPr>
              <a:t>reduces the amount of time required to develop  </a:t>
            </a:r>
            <a:r>
              <a:rPr sz="2400" spc="-10" dirty="0">
                <a:latin typeface="Georgia"/>
                <a:cs typeface="Georgia"/>
              </a:rPr>
              <a:t>systems.</a:t>
            </a:r>
            <a:endParaRPr sz="2400">
              <a:latin typeface="Georgia"/>
              <a:cs typeface="Georgia"/>
            </a:endParaRPr>
          </a:p>
          <a:p>
            <a:pPr marL="355600" marR="13779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When </a:t>
            </a:r>
            <a:r>
              <a:rPr sz="2400" dirty="0">
                <a:latin typeface="Georgia"/>
                <a:cs typeface="Georgia"/>
              </a:rPr>
              <a:t>JRP </a:t>
            </a:r>
            <a:r>
              <a:rPr sz="2400" spc="-5" dirty="0">
                <a:latin typeface="Georgia"/>
                <a:cs typeface="Georgia"/>
              </a:rPr>
              <a:t>incorporates prototyping as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means for  confirming requirements and obtaining </a:t>
            </a:r>
            <a:r>
              <a:rPr sz="2400" spc="-10" dirty="0">
                <a:latin typeface="Georgia"/>
                <a:cs typeface="Georgia"/>
              </a:rPr>
              <a:t>design  </a:t>
            </a:r>
            <a:r>
              <a:rPr sz="2400" spc="-5" dirty="0">
                <a:latin typeface="Georgia"/>
                <a:cs typeface="Georgia"/>
              </a:rPr>
              <a:t>approvals, the benefits of prototyping are</a:t>
            </a:r>
            <a:r>
              <a:rPr sz="2400" spc="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realized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970280"/>
            <a:ext cx="652780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45" dirty="0">
                <a:solidFill>
                  <a:srgbClr val="00B050"/>
                </a:solidFill>
              </a:rPr>
              <a:t>A </a:t>
            </a:r>
            <a:r>
              <a:rPr sz="3800" spc="-185" dirty="0">
                <a:solidFill>
                  <a:srgbClr val="00B050"/>
                </a:solidFill>
              </a:rPr>
              <a:t>Complete </a:t>
            </a:r>
            <a:r>
              <a:rPr sz="3800" spc="-200" dirty="0">
                <a:solidFill>
                  <a:srgbClr val="00B050"/>
                </a:solidFill>
              </a:rPr>
              <a:t>Fact‐Finding</a:t>
            </a:r>
            <a:r>
              <a:rPr sz="3800" spc="-595" dirty="0">
                <a:solidFill>
                  <a:srgbClr val="00B050"/>
                </a:solidFill>
              </a:rPr>
              <a:t> </a:t>
            </a:r>
            <a:r>
              <a:rPr sz="3800" spc="-190" dirty="0">
                <a:solidFill>
                  <a:srgbClr val="00B050"/>
                </a:solidFill>
              </a:rPr>
              <a:t>Strategy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7578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1957578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997455"/>
            <a:ext cx="7688580" cy="4140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182880" indent="-342900" algn="just">
              <a:lnSpc>
                <a:spcPts val="2590"/>
              </a:lnSpc>
              <a:spcBef>
                <a:spcPts val="725"/>
              </a:spcBef>
              <a:buAutoNum type="arabicPeriod"/>
              <a:tabLst>
                <a:tab pos="356235" algn="l"/>
              </a:tabLst>
            </a:pPr>
            <a:r>
              <a:rPr sz="2700" spc="-5" dirty="0">
                <a:latin typeface="Georgia"/>
                <a:cs typeface="Georgia"/>
              </a:rPr>
              <a:t>Learn from existing </a:t>
            </a:r>
            <a:r>
              <a:rPr sz="2700" spc="-5" dirty="0">
                <a:solidFill>
                  <a:srgbClr val="0070C0"/>
                </a:solidFill>
                <a:latin typeface="Georgia"/>
                <a:cs typeface="Georgia"/>
              </a:rPr>
              <a:t>documents, forms, reports,  and</a:t>
            </a:r>
            <a:r>
              <a:rPr sz="2700" spc="-10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70C0"/>
                </a:solidFill>
                <a:latin typeface="Georgia"/>
                <a:cs typeface="Georgia"/>
              </a:rPr>
              <a:t>files</a:t>
            </a:r>
            <a:r>
              <a:rPr sz="2700" spc="-5" dirty="0">
                <a:latin typeface="Georgia"/>
                <a:cs typeface="Georgia"/>
              </a:rPr>
              <a:t>.</a:t>
            </a:r>
            <a:endParaRPr sz="2700">
              <a:latin typeface="Georgia"/>
              <a:cs typeface="Georgia"/>
            </a:endParaRPr>
          </a:p>
          <a:p>
            <a:pPr marL="355600" indent="-343535" algn="just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56235" algn="l"/>
              </a:tabLst>
            </a:pPr>
            <a:r>
              <a:rPr sz="2700" spc="-5" dirty="0">
                <a:latin typeface="Georgia"/>
                <a:cs typeface="Georgia"/>
              </a:rPr>
              <a:t>If appropriate, </a:t>
            </a:r>
            <a:r>
              <a:rPr sz="2700" spc="-5" dirty="0">
                <a:solidFill>
                  <a:srgbClr val="0070C0"/>
                </a:solidFill>
                <a:latin typeface="Georgia"/>
                <a:cs typeface="Georgia"/>
              </a:rPr>
              <a:t>observe the system </a:t>
            </a:r>
            <a:r>
              <a:rPr sz="2700" dirty="0">
                <a:latin typeface="Georgia"/>
                <a:cs typeface="Georgia"/>
              </a:rPr>
              <a:t>in</a:t>
            </a:r>
            <a:r>
              <a:rPr sz="2700" spc="-8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action.</a:t>
            </a:r>
            <a:endParaRPr sz="2700">
              <a:latin typeface="Georgia"/>
              <a:cs typeface="Georgia"/>
            </a:endParaRPr>
          </a:p>
          <a:p>
            <a:pPr marL="354965" marR="156210" indent="-342900" algn="just">
              <a:lnSpc>
                <a:spcPct val="80000"/>
              </a:lnSpc>
              <a:spcBef>
                <a:spcPts val="650"/>
              </a:spcBef>
              <a:buAutoNum type="arabicPeriod"/>
              <a:tabLst>
                <a:tab pos="355600" algn="l"/>
              </a:tabLst>
            </a:pPr>
            <a:r>
              <a:rPr sz="2700" spc="-5" dirty="0">
                <a:latin typeface="Georgia"/>
                <a:cs typeface="Georgia"/>
              </a:rPr>
              <a:t>Given all the facts that already </a:t>
            </a:r>
            <a:r>
              <a:rPr sz="2700" dirty="0">
                <a:latin typeface="Georgia"/>
                <a:cs typeface="Georgia"/>
              </a:rPr>
              <a:t>collected, </a:t>
            </a:r>
            <a:r>
              <a:rPr sz="2700" spc="-5" dirty="0">
                <a:latin typeface="Georgia"/>
                <a:cs typeface="Georgia"/>
              </a:rPr>
              <a:t>design  and </a:t>
            </a:r>
            <a:r>
              <a:rPr sz="2700" spc="-5" dirty="0">
                <a:solidFill>
                  <a:srgbClr val="0070C0"/>
                </a:solidFill>
                <a:latin typeface="Georgia"/>
                <a:cs typeface="Georgia"/>
              </a:rPr>
              <a:t>distribute questionnaires </a:t>
            </a:r>
            <a:r>
              <a:rPr sz="2700" spc="-5" dirty="0">
                <a:latin typeface="Georgia"/>
                <a:cs typeface="Georgia"/>
              </a:rPr>
              <a:t>to clear up </a:t>
            </a:r>
            <a:r>
              <a:rPr sz="2700" spc="-10" dirty="0">
                <a:latin typeface="Georgia"/>
                <a:cs typeface="Georgia"/>
              </a:rPr>
              <a:t>things  </a:t>
            </a:r>
            <a:r>
              <a:rPr sz="2700" spc="-5" dirty="0">
                <a:latin typeface="Georgia"/>
                <a:cs typeface="Georgia"/>
              </a:rPr>
              <a:t>that aren’t fully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understood.</a:t>
            </a:r>
            <a:endParaRPr sz="2700">
              <a:latin typeface="Georgia"/>
              <a:cs typeface="Georgia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700" spc="-5" dirty="0">
                <a:solidFill>
                  <a:srgbClr val="0070C0"/>
                </a:solidFill>
                <a:latin typeface="Georgia"/>
                <a:cs typeface="Georgia"/>
              </a:rPr>
              <a:t>Conduct interviews </a:t>
            </a:r>
            <a:r>
              <a:rPr sz="2700" dirty="0">
                <a:solidFill>
                  <a:srgbClr val="0070C0"/>
                </a:solidFill>
                <a:latin typeface="Georgia"/>
                <a:cs typeface="Georgia"/>
              </a:rPr>
              <a:t>(or </a:t>
            </a:r>
            <a:r>
              <a:rPr sz="2700" spc="-5" dirty="0">
                <a:solidFill>
                  <a:srgbClr val="0070C0"/>
                </a:solidFill>
                <a:latin typeface="Georgia"/>
                <a:cs typeface="Georgia"/>
              </a:rPr>
              <a:t>group work</a:t>
            </a:r>
            <a:r>
              <a:rPr sz="2700" spc="-75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70C0"/>
                </a:solidFill>
                <a:latin typeface="Georgia"/>
                <a:cs typeface="Georgia"/>
              </a:rPr>
              <a:t>sessions)</a:t>
            </a:r>
            <a:r>
              <a:rPr sz="2700" spc="-5" dirty="0">
                <a:latin typeface="Georgia"/>
                <a:cs typeface="Georgia"/>
              </a:rPr>
              <a:t>.</a:t>
            </a:r>
            <a:endParaRPr sz="2700">
              <a:latin typeface="Georgia"/>
              <a:cs typeface="Georgia"/>
            </a:endParaRPr>
          </a:p>
          <a:p>
            <a:pPr marL="355600" marR="5080" indent="-342900">
              <a:lnSpc>
                <a:spcPct val="80000"/>
              </a:lnSpc>
              <a:spcBef>
                <a:spcPts val="645"/>
              </a:spcBef>
              <a:buAutoNum type="arabicPeriod"/>
              <a:tabLst>
                <a:tab pos="355600" algn="l"/>
              </a:tabLst>
            </a:pPr>
            <a:r>
              <a:rPr sz="2700" spc="-5" dirty="0">
                <a:latin typeface="Georgia"/>
                <a:cs typeface="Georgia"/>
              </a:rPr>
              <a:t>(</a:t>
            </a:r>
            <a:r>
              <a:rPr sz="2700" spc="-5" dirty="0">
                <a:solidFill>
                  <a:srgbClr val="0070C0"/>
                </a:solidFill>
                <a:latin typeface="Georgia"/>
                <a:cs typeface="Georgia"/>
              </a:rPr>
              <a:t>Optional</a:t>
            </a:r>
            <a:r>
              <a:rPr sz="2700" spc="-5" dirty="0">
                <a:latin typeface="Georgia"/>
                <a:cs typeface="Georgia"/>
              </a:rPr>
              <a:t>). Build discovery prototypes for </a:t>
            </a:r>
            <a:r>
              <a:rPr sz="2700" spc="-10" dirty="0">
                <a:latin typeface="Georgia"/>
                <a:cs typeface="Georgia"/>
              </a:rPr>
              <a:t>any  </a:t>
            </a:r>
            <a:r>
              <a:rPr sz="2700" spc="-5" dirty="0">
                <a:latin typeface="Georgia"/>
                <a:cs typeface="Georgia"/>
              </a:rPr>
              <a:t>functional requirements that are not </a:t>
            </a:r>
            <a:r>
              <a:rPr sz="2700" spc="-10" dirty="0">
                <a:latin typeface="Georgia"/>
                <a:cs typeface="Georgia"/>
              </a:rPr>
              <a:t>understood  </a:t>
            </a:r>
            <a:r>
              <a:rPr sz="2700" spc="-5" dirty="0">
                <a:latin typeface="Georgia"/>
                <a:cs typeface="Georgia"/>
              </a:rPr>
              <a:t>or for requirements that need to be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validated.</a:t>
            </a:r>
            <a:endParaRPr sz="270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700" spc="-5" dirty="0">
                <a:solidFill>
                  <a:srgbClr val="0070C0"/>
                </a:solidFill>
                <a:latin typeface="Georgia"/>
                <a:cs typeface="Georgia"/>
              </a:rPr>
              <a:t>Follow up to verify</a:t>
            </a:r>
            <a:r>
              <a:rPr sz="2700" spc="-65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70C0"/>
                </a:solidFill>
                <a:latin typeface="Georgia"/>
                <a:cs typeface="Georgia"/>
              </a:rPr>
              <a:t>facts</a:t>
            </a:r>
            <a:r>
              <a:rPr sz="2700" spc="-5" dirty="0">
                <a:latin typeface="Georgia"/>
                <a:cs typeface="Georgia"/>
              </a:rPr>
              <a:t>.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1546" y="1021692"/>
            <a:ext cx="7555230" cy="524510"/>
          </a:xfrm>
          <a:custGeom>
            <a:avLst/>
            <a:gdLst/>
            <a:ahLst/>
            <a:cxnLst/>
            <a:rect l="l" t="t" r="r" b="b"/>
            <a:pathLst>
              <a:path w="7555230" h="524510">
                <a:moveTo>
                  <a:pt x="7555006" y="261970"/>
                </a:moveTo>
                <a:lnTo>
                  <a:pt x="7552433" y="212092"/>
                </a:lnTo>
                <a:lnTo>
                  <a:pt x="7544715" y="163279"/>
                </a:lnTo>
                <a:lnTo>
                  <a:pt x="7531851" y="116598"/>
                </a:lnTo>
                <a:lnTo>
                  <a:pt x="7513841" y="73114"/>
                </a:lnTo>
                <a:lnTo>
                  <a:pt x="7490686" y="33892"/>
                </a:lnTo>
                <a:lnTo>
                  <a:pt x="7462385" y="0"/>
                </a:lnTo>
                <a:lnTo>
                  <a:pt x="92621" y="0"/>
                </a:lnTo>
                <a:lnTo>
                  <a:pt x="64320" y="33892"/>
                </a:lnTo>
                <a:lnTo>
                  <a:pt x="41164" y="73114"/>
                </a:lnTo>
                <a:lnTo>
                  <a:pt x="23155" y="116598"/>
                </a:lnTo>
                <a:lnTo>
                  <a:pt x="10291" y="163279"/>
                </a:lnTo>
                <a:lnTo>
                  <a:pt x="2572" y="212092"/>
                </a:lnTo>
                <a:lnTo>
                  <a:pt x="0" y="261970"/>
                </a:lnTo>
                <a:lnTo>
                  <a:pt x="2572" y="311849"/>
                </a:lnTo>
                <a:lnTo>
                  <a:pt x="10291" y="360661"/>
                </a:lnTo>
                <a:lnTo>
                  <a:pt x="23155" y="407343"/>
                </a:lnTo>
                <a:lnTo>
                  <a:pt x="41164" y="450827"/>
                </a:lnTo>
                <a:lnTo>
                  <a:pt x="64320" y="490049"/>
                </a:lnTo>
                <a:lnTo>
                  <a:pt x="92621" y="523942"/>
                </a:lnTo>
                <a:lnTo>
                  <a:pt x="7462385" y="523942"/>
                </a:lnTo>
                <a:lnTo>
                  <a:pt x="7490686" y="490049"/>
                </a:lnTo>
                <a:lnTo>
                  <a:pt x="7513841" y="450827"/>
                </a:lnTo>
                <a:lnTo>
                  <a:pt x="7531851" y="407343"/>
                </a:lnTo>
                <a:lnTo>
                  <a:pt x="7544715" y="360661"/>
                </a:lnTo>
                <a:lnTo>
                  <a:pt x="7552433" y="311849"/>
                </a:lnTo>
                <a:lnTo>
                  <a:pt x="7555006" y="2619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467" y="987044"/>
            <a:ext cx="739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The </a:t>
            </a:r>
            <a:r>
              <a:rPr sz="3600" spc="-165" dirty="0">
                <a:solidFill>
                  <a:srgbClr val="FF0000"/>
                </a:solidFill>
              </a:rPr>
              <a:t>PIECES </a:t>
            </a:r>
            <a:r>
              <a:rPr sz="3600" spc="-145" dirty="0"/>
              <a:t>Problem‐Solving</a:t>
            </a:r>
            <a:r>
              <a:rPr sz="3600" spc="-515" dirty="0"/>
              <a:t> </a:t>
            </a:r>
            <a:r>
              <a:rPr sz="3600" spc="-165" dirty="0"/>
              <a:t>Framework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5016" y="1751330"/>
            <a:ext cx="6466205" cy="441452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699770" algn="l"/>
              </a:tabLst>
            </a:pP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P	</a:t>
            </a:r>
            <a:r>
              <a:rPr sz="2400" spc="-5" dirty="0">
                <a:latin typeface="Georgia"/>
                <a:cs typeface="Georgia"/>
              </a:rPr>
              <a:t>the need to improve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performance</a:t>
            </a:r>
            <a:endParaRPr sz="2400">
              <a:latin typeface="Georgia"/>
              <a:cs typeface="Georgia"/>
            </a:endParaRPr>
          </a:p>
          <a:p>
            <a:pPr marL="699770" marR="388620" indent="-610870">
              <a:lnSpc>
                <a:spcPts val="2590"/>
              </a:lnSpc>
              <a:spcBef>
                <a:spcPts val="1480"/>
              </a:spcBef>
              <a:tabLst>
                <a:tab pos="699770" algn="l"/>
              </a:tabLst>
            </a:pPr>
            <a:r>
              <a:rPr sz="2400" b="1" dirty="0">
                <a:solidFill>
                  <a:srgbClr val="FF0000"/>
                </a:solidFill>
                <a:latin typeface="Georgia"/>
                <a:cs typeface="Georgia"/>
              </a:rPr>
              <a:t>I	</a:t>
            </a:r>
            <a:r>
              <a:rPr sz="2400" spc="-5" dirty="0">
                <a:latin typeface="Georgia"/>
                <a:cs typeface="Georgia"/>
              </a:rPr>
              <a:t>the need to improve </a:t>
            </a:r>
            <a:r>
              <a:rPr sz="2400" b="1" spc="-5" dirty="0">
                <a:latin typeface="Georgia"/>
                <a:cs typeface="Georgia"/>
              </a:rPr>
              <a:t>information </a:t>
            </a:r>
            <a:r>
              <a:rPr sz="2400" spc="-5" dirty="0">
                <a:latin typeface="Georgia"/>
                <a:cs typeface="Georgia"/>
              </a:rPr>
              <a:t>(and  data)</a:t>
            </a:r>
            <a:endParaRPr sz="2400">
              <a:latin typeface="Georgia"/>
              <a:cs typeface="Georgia"/>
            </a:endParaRPr>
          </a:p>
          <a:p>
            <a:pPr marL="1614170" marR="207010" indent="-1602105">
              <a:lnSpc>
                <a:spcPts val="2590"/>
              </a:lnSpc>
              <a:spcBef>
                <a:spcPts val="1445"/>
              </a:spcBef>
              <a:tabLst>
                <a:tab pos="699770" algn="l"/>
              </a:tabLst>
            </a:pP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E	</a:t>
            </a:r>
            <a:r>
              <a:rPr sz="2400" spc="-5" dirty="0">
                <a:latin typeface="Georgia"/>
                <a:cs typeface="Georgia"/>
              </a:rPr>
              <a:t>the need to improve </a:t>
            </a:r>
            <a:r>
              <a:rPr sz="2400" b="1" spc="-5" dirty="0">
                <a:latin typeface="Georgia"/>
                <a:cs typeface="Georgia"/>
              </a:rPr>
              <a:t>economics</a:t>
            </a:r>
            <a:r>
              <a:rPr sz="2400" spc="-5" dirty="0">
                <a:latin typeface="Georgia"/>
                <a:cs typeface="Georgia"/>
              </a:rPr>
              <a:t>, control  costs, </a:t>
            </a:r>
            <a:r>
              <a:rPr sz="2400" dirty="0">
                <a:latin typeface="Georgia"/>
                <a:cs typeface="Georgia"/>
              </a:rPr>
              <a:t>or </a:t>
            </a:r>
            <a:r>
              <a:rPr sz="2400" spc="-5" dirty="0">
                <a:latin typeface="Georgia"/>
                <a:cs typeface="Georgia"/>
              </a:rPr>
              <a:t>increase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profits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699770" algn="l"/>
              </a:tabLst>
            </a:pP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C	</a:t>
            </a:r>
            <a:r>
              <a:rPr sz="2400" spc="-5" dirty="0">
                <a:latin typeface="Georgia"/>
                <a:cs typeface="Georgia"/>
              </a:rPr>
              <a:t>the need to improve </a:t>
            </a:r>
            <a:r>
              <a:rPr sz="2400" b="1" spc="-5" dirty="0">
                <a:latin typeface="Georgia"/>
                <a:cs typeface="Georgia"/>
              </a:rPr>
              <a:t>control </a:t>
            </a:r>
            <a:r>
              <a:rPr sz="2400" dirty="0">
                <a:latin typeface="Georgia"/>
                <a:cs typeface="Georgia"/>
              </a:rPr>
              <a:t>or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security</a:t>
            </a:r>
            <a:endParaRPr sz="2400">
              <a:latin typeface="Georgia"/>
              <a:cs typeface="Georgia"/>
            </a:endParaRPr>
          </a:p>
          <a:p>
            <a:pPr marL="1614170" marR="184785" indent="-1602105">
              <a:lnSpc>
                <a:spcPts val="2590"/>
              </a:lnSpc>
              <a:spcBef>
                <a:spcPts val="1480"/>
              </a:spcBef>
              <a:tabLst>
                <a:tab pos="699770" algn="l"/>
              </a:tabLst>
            </a:pP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E	</a:t>
            </a:r>
            <a:r>
              <a:rPr sz="2400" spc="-5" dirty="0">
                <a:latin typeface="Georgia"/>
                <a:cs typeface="Georgia"/>
              </a:rPr>
              <a:t>the need to improve </a:t>
            </a:r>
            <a:r>
              <a:rPr sz="2400" b="1" spc="-5" dirty="0">
                <a:latin typeface="Georgia"/>
                <a:cs typeface="Georgia"/>
              </a:rPr>
              <a:t>efficiency </a:t>
            </a:r>
            <a:r>
              <a:rPr sz="2400" spc="-5" dirty="0">
                <a:latin typeface="Georgia"/>
                <a:cs typeface="Georgia"/>
              </a:rPr>
              <a:t>of people  and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processes</a:t>
            </a:r>
            <a:endParaRPr sz="2400">
              <a:latin typeface="Georgia"/>
              <a:cs typeface="Georgia"/>
            </a:endParaRPr>
          </a:p>
          <a:p>
            <a:pPr marL="699770" marR="5080" indent="-687705">
              <a:lnSpc>
                <a:spcPts val="2590"/>
              </a:lnSpc>
              <a:spcBef>
                <a:spcPts val="1445"/>
              </a:spcBef>
              <a:tabLst>
                <a:tab pos="699770" algn="l"/>
              </a:tabLst>
            </a:pPr>
            <a:r>
              <a:rPr sz="2400" b="1" dirty="0">
                <a:solidFill>
                  <a:srgbClr val="FF0000"/>
                </a:solidFill>
                <a:latin typeface="Georgia"/>
                <a:cs typeface="Georgia"/>
              </a:rPr>
              <a:t>S	</a:t>
            </a:r>
            <a:r>
              <a:rPr sz="2400" spc="-5" dirty="0">
                <a:latin typeface="Georgia"/>
                <a:cs typeface="Georgia"/>
              </a:rPr>
              <a:t>the need to improve </a:t>
            </a:r>
            <a:r>
              <a:rPr sz="2400" b="1" dirty="0">
                <a:latin typeface="Georgia"/>
                <a:cs typeface="Georgia"/>
              </a:rPr>
              <a:t>service </a:t>
            </a:r>
            <a:r>
              <a:rPr sz="2400" spc="-5" dirty="0">
                <a:latin typeface="Georgia"/>
                <a:cs typeface="Georgia"/>
              </a:rPr>
              <a:t>to customers,  suppliers, partners, employees,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etc.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9538" y="6919976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30" dirty="0">
                <a:solidFill>
                  <a:srgbClr val="898989"/>
                </a:solidFill>
                <a:latin typeface="Trebuchet MS"/>
                <a:cs typeface="Trebuchet MS"/>
              </a:rPr>
              <a:t>55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FA11D4-8AFC-4E88-8F9C-08991B9CE4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48</a:t>
            </a:fld>
            <a:endParaRPr lang="en-US"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8834" y="919225"/>
            <a:ext cx="23012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45" dirty="0"/>
              <a:t>Reference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7578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1957578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64512"/>
            <a:ext cx="6734809" cy="1516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solidFill>
                  <a:srgbClr val="92D050"/>
                </a:solidFill>
                <a:latin typeface="Trebuchet MS"/>
                <a:cs typeface="Trebuchet MS"/>
              </a:rPr>
              <a:t>System </a:t>
            </a:r>
            <a:r>
              <a:rPr sz="3200" spc="-114" dirty="0">
                <a:solidFill>
                  <a:srgbClr val="92D050"/>
                </a:solidFill>
                <a:latin typeface="Trebuchet MS"/>
                <a:cs typeface="Trebuchet MS"/>
              </a:rPr>
              <a:t>Analysis and </a:t>
            </a:r>
            <a:r>
              <a:rPr sz="3200" spc="-95" dirty="0">
                <a:solidFill>
                  <a:srgbClr val="92D050"/>
                </a:solidFill>
                <a:latin typeface="Trebuchet MS"/>
                <a:cs typeface="Trebuchet MS"/>
              </a:rPr>
              <a:t>Design </a:t>
            </a:r>
            <a:r>
              <a:rPr sz="3200" spc="-105" dirty="0">
                <a:solidFill>
                  <a:srgbClr val="92D050"/>
                </a:solidFill>
                <a:latin typeface="Trebuchet MS"/>
                <a:cs typeface="Trebuchet MS"/>
              </a:rPr>
              <a:t>methods</a:t>
            </a:r>
            <a:r>
              <a:rPr sz="3200" spc="-66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3200" spc="415" dirty="0">
                <a:solidFill>
                  <a:srgbClr val="92D050"/>
                </a:solidFill>
                <a:latin typeface="Trebuchet MS"/>
                <a:cs typeface="Trebuchet MS"/>
              </a:rPr>
              <a:t>–  </a:t>
            </a:r>
            <a:r>
              <a:rPr sz="3200" spc="-125" dirty="0">
                <a:solidFill>
                  <a:srgbClr val="92D050"/>
                </a:solidFill>
                <a:latin typeface="Trebuchet MS"/>
                <a:cs typeface="Trebuchet MS"/>
              </a:rPr>
              <a:t>Whitten</a:t>
            </a:r>
            <a:endParaRPr sz="3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– </a:t>
            </a:r>
            <a:r>
              <a:rPr sz="2800" spc="-135" dirty="0">
                <a:solidFill>
                  <a:srgbClr val="0070C0"/>
                </a:solidFill>
                <a:latin typeface="Trebuchet MS"/>
                <a:cs typeface="Trebuchet MS"/>
              </a:rPr>
              <a:t>Chapter</a:t>
            </a:r>
            <a:r>
              <a:rPr sz="2800" spc="-3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0070C0"/>
                </a:solidFill>
                <a:latin typeface="Trebuchet MS"/>
                <a:cs typeface="Trebuchet MS"/>
              </a:rPr>
              <a:t>6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583" y="987044"/>
            <a:ext cx="630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Results </a:t>
            </a:r>
            <a:r>
              <a:rPr sz="3600" spc="-140" dirty="0"/>
              <a:t>of </a:t>
            </a:r>
            <a:r>
              <a:rPr sz="3600" spc="-170" dirty="0"/>
              <a:t>Incorrect</a:t>
            </a:r>
            <a:r>
              <a:rPr sz="3600" spc="-600" dirty="0"/>
              <a:t> </a:t>
            </a:r>
            <a:r>
              <a:rPr sz="3600" spc="-155" dirty="0"/>
              <a:t>Requirements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3916679"/>
          </a:xfrm>
          <a:custGeom>
            <a:avLst/>
            <a:gdLst/>
            <a:ahLst/>
            <a:cxnLst/>
            <a:rect l="l" t="t" r="r" b="b"/>
            <a:pathLst>
              <a:path w="9144000" h="391667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3916680"/>
                </a:lnTo>
                <a:lnTo>
                  <a:pt x="9144000" y="391668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00961"/>
            <a:ext cx="6016625" cy="28784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Georgia"/>
                <a:cs typeface="Georgia"/>
              </a:rPr>
              <a:t>More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cost.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Late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delivery.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User dissatisfaction.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High maintenance and expansion</a:t>
            </a:r>
            <a:r>
              <a:rPr sz="2600" spc="6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cost.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Error prone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system.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Reputation of the IT</a:t>
            </a:r>
            <a:r>
              <a:rPr sz="2600" spc="4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team.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261" y="2451303"/>
            <a:ext cx="30721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5000" spc="-5" dirty="0">
                <a:solidFill>
                  <a:srgbClr val="00B050"/>
                </a:solidFill>
                <a:latin typeface="Georgia"/>
                <a:cs typeface="Georgia"/>
              </a:rPr>
              <a:t>Thank</a:t>
            </a:r>
            <a:r>
              <a:rPr sz="5000" spc="-90" dirty="0">
                <a:solidFill>
                  <a:srgbClr val="00B050"/>
                </a:solidFill>
                <a:latin typeface="Georgia"/>
                <a:cs typeface="Georgia"/>
              </a:rPr>
              <a:t> </a:t>
            </a:r>
            <a:r>
              <a:rPr sz="5000" spc="-10" dirty="0">
                <a:solidFill>
                  <a:srgbClr val="00B050"/>
                </a:solidFill>
                <a:latin typeface="Georgia"/>
                <a:cs typeface="Georgia"/>
              </a:rPr>
              <a:t>You  </a:t>
            </a:r>
            <a:r>
              <a:rPr sz="5000" spc="-5" dirty="0">
                <a:solidFill>
                  <a:srgbClr val="7030A0"/>
                </a:solidFill>
                <a:latin typeface="Georgia"/>
                <a:cs typeface="Georgia"/>
              </a:rPr>
              <a:t>&amp;     </a:t>
            </a:r>
            <a:r>
              <a:rPr sz="5000" spc="1195" dirty="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sz="5000" spc="-5" dirty="0">
                <a:solidFill>
                  <a:srgbClr val="FF0000"/>
                </a:solidFill>
                <a:latin typeface="Georgia"/>
                <a:cs typeface="Georgia"/>
              </a:rPr>
              <a:t>Questions</a:t>
            </a:r>
            <a:endParaRPr sz="5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133" y="987044"/>
            <a:ext cx="5120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Relative </a:t>
            </a:r>
            <a:r>
              <a:rPr sz="3600" spc="-150" dirty="0"/>
              <a:t>Cost to </a:t>
            </a:r>
            <a:r>
              <a:rPr sz="3600" spc="-229" dirty="0"/>
              <a:t>Fix </a:t>
            </a:r>
            <a:r>
              <a:rPr sz="3600" spc="-125" dirty="0"/>
              <a:t>an</a:t>
            </a:r>
            <a:r>
              <a:rPr sz="3600" spc="-725" dirty="0"/>
              <a:t> </a:t>
            </a:r>
            <a:r>
              <a:rPr sz="3600" spc="-145" dirty="0"/>
              <a:t>Error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2880360"/>
            <a:ext cx="82296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794759"/>
            <a:ext cx="82296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709159"/>
            <a:ext cx="82296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84503" y="2379345"/>
          <a:ext cx="8229600" cy="3238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Phase in which error</a:t>
                      </a:r>
                      <a:r>
                        <a:rPr sz="2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800" dirty="0">
                          <a:latin typeface="Georgia"/>
                          <a:cs typeface="Georgia"/>
                        </a:rPr>
                        <a:t>discovered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Cost</a:t>
                      </a:r>
                      <a:r>
                        <a:rPr sz="2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800" dirty="0">
                          <a:latin typeface="Georgia"/>
                          <a:cs typeface="Georgia"/>
                        </a:rPr>
                        <a:t>Ratio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10" dirty="0">
                          <a:latin typeface="Georgia"/>
                          <a:cs typeface="Georgia"/>
                        </a:rPr>
                        <a:t>Requirements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Design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3-6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Coding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Development</a:t>
                      </a:r>
                      <a:r>
                        <a:rPr sz="2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400" spc="-5" dirty="0">
                          <a:latin typeface="Georgia"/>
                          <a:cs typeface="Georgia"/>
                        </a:rPr>
                        <a:t>Testing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10" dirty="0">
                          <a:latin typeface="Georgia"/>
                          <a:cs typeface="Georgia"/>
                        </a:rPr>
                        <a:t>15-40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Acceptance</a:t>
                      </a:r>
                      <a:r>
                        <a:rPr sz="2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400" spc="-5" dirty="0">
                          <a:latin typeface="Georgia"/>
                          <a:cs typeface="Georgia"/>
                        </a:rPr>
                        <a:t>Testing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30-70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Operation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40-1000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567" y="987044"/>
            <a:ext cx="731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Criteria </a:t>
            </a:r>
            <a:r>
              <a:rPr sz="3600" spc="-150" dirty="0"/>
              <a:t>to Define </a:t>
            </a:r>
            <a:r>
              <a:rPr sz="3600" spc="-160" dirty="0"/>
              <a:t>System</a:t>
            </a:r>
            <a:r>
              <a:rPr sz="3600" spc="-700" dirty="0"/>
              <a:t> </a:t>
            </a:r>
            <a:r>
              <a:rPr sz="3600" spc="-155" dirty="0"/>
              <a:t>Requirements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7578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1957578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000961"/>
            <a:ext cx="8084184" cy="41160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Georgia"/>
                <a:cs typeface="Georgia"/>
              </a:rPr>
              <a:t>Consistent – </a:t>
            </a:r>
            <a:r>
              <a:rPr sz="2400" spc="-5" dirty="0">
                <a:latin typeface="Georgia"/>
                <a:cs typeface="Georgia"/>
              </a:rPr>
              <a:t>not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conflicting.</a:t>
            </a:r>
            <a:endParaRPr sz="2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b="1" spc="-5" dirty="0">
                <a:latin typeface="Georgia"/>
                <a:cs typeface="Georgia"/>
              </a:rPr>
              <a:t>Complete – </a:t>
            </a:r>
            <a:r>
              <a:rPr sz="2400" spc="-5" dirty="0">
                <a:latin typeface="Georgia"/>
                <a:cs typeface="Georgia"/>
              </a:rPr>
              <a:t>describes all possible input and</a:t>
            </a:r>
            <a:r>
              <a:rPr sz="2400" spc="1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responses.</a:t>
            </a:r>
            <a:endParaRPr sz="2400">
              <a:latin typeface="Georgia"/>
              <a:cs typeface="Georgia"/>
            </a:endParaRPr>
          </a:p>
          <a:p>
            <a:pPr marL="355600" marR="74930" indent="-342900">
              <a:lnSpc>
                <a:spcPct val="1064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b="1" spc="-5" dirty="0">
                <a:latin typeface="Georgia"/>
                <a:cs typeface="Georgia"/>
              </a:rPr>
              <a:t>Feasible </a:t>
            </a:r>
            <a:r>
              <a:rPr sz="2600" spc="-5" dirty="0">
                <a:latin typeface="Georgia"/>
                <a:cs typeface="Georgia"/>
              </a:rPr>
              <a:t>– </a:t>
            </a:r>
            <a:r>
              <a:rPr sz="2400" dirty="0">
                <a:latin typeface="Georgia"/>
                <a:cs typeface="Georgia"/>
              </a:rPr>
              <a:t>can </a:t>
            </a:r>
            <a:r>
              <a:rPr sz="2400" spc="-5" dirty="0">
                <a:latin typeface="Georgia"/>
                <a:cs typeface="Georgia"/>
              </a:rPr>
              <a:t>be fulfilled with available resources and  constraints.</a:t>
            </a:r>
            <a:endParaRPr sz="2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b="1" spc="-5" dirty="0">
                <a:latin typeface="Georgia"/>
                <a:cs typeface="Georgia"/>
              </a:rPr>
              <a:t>Required </a:t>
            </a:r>
            <a:r>
              <a:rPr sz="2600" spc="-5" dirty="0">
                <a:latin typeface="Georgia"/>
                <a:cs typeface="Georgia"/>
              </a:rPr>
              <a:t>– </a:t>
            </a:r>
            <a:r>
              <a:rPr sz="2400" spc="-5" dirty="0">
                <a:latin typeface="Georgia"/>
                <a:cs typeface="Georgia"/>
              </a:rPr>
              <a:t>truly needed for the purpose of the </a:t>
            </a:r>
            <a:r>
              <a:rPr sz="2400" spc="-10" dirty="0">
                <a:latin typeface="Georgia"/>
                <a:cs typeface="Georgia"/>
              </a:rPr>
              <a:t>system.</a:t>
            </a:r>
            <a:endParaRPr sz="2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b="1" spc="-5" dirty="0">
                <a:latin typeface="Georgia"/>
                <a:cs typeface="Georgia"/>
              </a:rPr>
              <a:t>Accurate </a:t>
            </a:r>
            <a:r>
              <a:rPr sz="2600" spc="-5" dirty="0">
                <a:latin typeface="Georgia"/>
                <a:cs typeface="Georgia"/>
              </a:rPr>
              <a:t>– </a:t>
            </a:r>
            <a:r>
              <a:rPr sz="2400" spc="-5" dirty="0">
                <a:latin typeface="Georgia"/>
                <a:cs typeface="Georgia"/>
              </a:rPr>
              <a:t>stated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correctly.</a:t>
            </a:r>
            <a:endParaRPr sz="2400">
              <a:latin typeface="Georgia"/>
              <a:cs typeface="Georgia"/>
            </a:endParaRPr>
          </a:p>
          <a:p>
            <a:pPr marL="355600" marR="7366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b="1" spc="-5" dirty="0">
                <a:latin typeface="Georgia"/>
                <a:cs typeface="Georgia"/>
              </a:rPr>
              <a:t>Traceable </a:t>
            </a:r>
            <a:r>
              <a:rPr sz="2600" spc="-5" dirty="0">
                <a:latin typeface="Georgia"/>
                <a:cs typeface="Georgia"/>
              </a:rPr>
              <a:t>– </a:t>
            </a:r>
            <a:r>
              <a:rPr sz="2400" spc="-5" dirty="0">
                <a:latin typeface="Georgia"/>
                <a:cs typeface="Georgia"/>
              </a:rPr>
              <a:t>directly map to the functions and features  of the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system.</a:t>
            </a:r>
            <a:endParaRPr sz="2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b="1" spc="-5" dirty="0">
                <a:latin typeface="Georgia"/>
                <a:cs typeface="Georgia"/>
              </a:rPr>
              <a:t>Verifiable </a:t>
            </a:r>
            <a:r>
              <a:rPr sz="2600" spc="-5" dirty="0">
                <a:latin typeface="Georgia"/>
                <a:cs typeface="Georgia"/>
              </a:rPr>
              <a:t>–</a:t>
            </a:r>
            <a:r>
              <a:rPr sz="2400" spc="-5" dirty="0">
                <a:latin typeface="Georgia"/>
                <a:cs typeface="Georgia"/>
              </a:rPr>
              <a:t>can be demonstrated during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testing.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236" y="987044"/>
            <a:ext cx="7298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The </a:t>
            </a:r>
            <a:r>
              <a:rPr sz="3600" spc="-135" dirty="0"/>
              <a:t>Process </a:t>
            </a:r>
            <a:r>
              <a:rPr sz="3600" spc="-140" dirty="0"/>
              <a:t>of </a:t>
            </a:r>
            <a:r>
              <a:rPr sz="3600" spc="-155" dirty="0"/>
              <a:t>Requirements</a:t>
            </a:r>
            <a:r>
              <a:rPr sz="3600" spc="-695" dirty="0"/>
              <a:t> </a:t>
            </a:r>
            <a:r>
              <a:rPr sz="3600" spc="-135" dirty="0"/>
              <a:t>Discovery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7578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1957578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00961"/>
            <a:ext cx="6496685" cy="19278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Georgia"/>
                <a:cs typeface="Georgia"/>
              </a:rPr>
              <a:t>Problem </a:t>
            </a:r>
            <a:r>
              <a:rPr sz="2600" spc="-10" dirty="0">
                <a:latin typeface="Georgia"/>
                <a:cs typeface="Georgia"/>
              </a:rPr>
              <a:t>discovery </a:t>
            </a:r>
            <a:r>
              <a:rPr sz="2600" spc="-5" dirty="0">
                <a:latin typeface="Georgia"/>
                <a:cs typeface="Georgia"/>
              </a:rPr>
              <a:t>and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analysis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Requirements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discovery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Georgia"/>
                <a:cs typeface="Georgia"/>
              </a:rPr>
              <a:t>Documenting </a:t>
            </a:r>
            <a:r>
              <a:rPr sz="2600" spc="-5" dirty="0">
                <a:latin typeface="Georgia"/>
                <a:cs typeface="Georgia"/>
              </a:rPr>
              <a:t>and analyzing</a:t>
            </a:r>
            <a:r>
              <a:rPr sz="2600" spc="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requirements</a:t>
            </a:r>
            <a:endParaRPr sz="26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Georgia"/>
                <a:cs typeface="Georgia"/>
              </a:rPr>
              <a:t>Requirements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management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0649" y="579286"/>
            <a:ext cx="3246755" cy="495300"/>
          </a:xfrm>
          <a:custGeom>
            <a:avLst/>
            <a:gdLst/>
            <a:ahLst/>
            <a:cxnLst/>
            <a:rect l="l" t="t" r="r" b="b"/>
            <a:pathLst>
              <a:path w="3246754" h="495300">
                <a:moveTo>
                  <a:pt x="3246742" y="247562"/>
                </a:moveTo>
                <a:lnTo>
                  <a:pt x="3244311" y="200427"/>
                </a:lnTo>
                <a:lnTo>
                  <a:pt x="3237017" y="154299"/>
                </a:lnTo>
                <a:lnTo>
                  <a:pt x="3224861" y="110185"/>
                </a:lnTo>
                <a:lnTo>
                  <a:pt x="3207842" y="69093"/>
                </a:lnTo>
                <a:lnTo>
                  <a:pt x="3185960" y="32028"/>
                </a:lnTo>
                <a:lnTo>
                  <a:pt x="3159216" y="0"/>
                </a:lnTo>
                <a:lnTo>
                  <a:pt x="87526" y="0"/>
                </a:lnTo>
                <a:lnTo>
                  <a:pt x="60782" y="32028"/>
                </a:lnTo>
                <a:lnTo>
                  <a:pt x="38900" y="69093"/>
                </a:lnTo>
                <a:lnTo>
                  <a:pt x="21881" y="110185"/>
                </a:lnTo>
                <a:lnTo>
                  <a:pt x="9725" y="154299"/>
                </a:lnTo>
                <a:lnTo>
                  <a:pt x="2431" y="200427"/>
                </a:lnTo>
                <a:lnTo>
                  <a:pt x="0" y="247562"/>
                </a:lnTo>
                <a:lnTo>
                  <a:pt x="2431" y="294697"/>
                </a:lnTo>
                <a:lnTo>
                  <a:pt x="9725" y="340825"/>
                </a:lnTo>
                <a:lnTo>
                  <a:pt x="21881" y="384939"/>
                </a:lnTo>
                <a:lnTo>
                  <a:pt x="38900" y="426032"/>
                </a:lnTo>
                <a:lnTo>
                  <a:pt x="60782" y="463096"/>
                </a:lnTo>
                <a:lnTo>
                  <a:pt x="87526" y="495126"/>
                </a:lnTo>
                <a:lnTo>
                  <a:pt x="3159216" y="495126"/>
                </a:lnTo>
                <a:lnTo>
                  <a:pt x="3185960" y="463096"/>
                </a:lnTo>
                <a:lnTo>
                  <a:pt x="3207842" y="426032"/>
                </a:lnTo>
                <a:lnTo>
                  <a:pt x="3224861" y="384939"/>
                </a:lnTo>
                <a:lnTo>
                  <a:pt x="3237017" y="340825"/>
                </a:lnTo>
                <a:lnTo>
                  <a:pt x="3244311" y="294697"/>
                </a:lnTo>
                <a:lnTo>
                  <a:pt x="3246742" y="2475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5475" y="545845"/>
            <a:ext cx="73437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315" marR="5080" indent="-2889250">
              <a:lnSpc>
                <a:spcPct val="100000"/>
              </a:lnSpc>
              <a:spcBef>
                <a:spcPts val="100"/>
              </a:spcBef>
            </a:pPr>
            <a:r>
              <a:rPr sz="2800" spc="-140" dirty="0"/>
              <a:t>Ishikawa </a:t>
            </a:r>
            <a:r>
              <a:rPr sz="2800" spc="-135" dirty="0"/>
              <a:t>Diagram </a:t>
            </a:r>
            <a:r>
              <a:rPr sz="2800" spc="-155" dirty="0"/>
              <a:t>(Problem </a:t>
            </a:r>
            <a:r>
              <a:rPr sz="2800" spc="-130" dirty="0"/>
              <a:t>Discovery</a:t>
            </a:r>
            <a:r>
              <a:rPr sz="2800" spc="-710" dirty="0"/>
              <a:t> </a:t>
            </a:r>
            <a:r>
              <a:rPr lang="en-US" sz="2800" spc="-710" dirty="0"/>
              <a:t>   </a:t>
            </a:r>
            <a:r>
              <a:rPr sz="2800" spc="-114" dirty="0"/>
              <a:t>and  </a:t>
            </a:r>
            <a:r>
              <a:rPr sz="2800" spc="-135" dirty="0"/>
              <a:t>Analysis)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5878831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9839" y="1623313"/>
            <a:ext cx="7757159" cy="4495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Georgia"/>
                <a:cs typeface="Georgia"/>
              </a:rPr>
              <a:t>The Ishikawa diagram is a graphical tool used to  </a:t>
            </a:r>
            <a:r>
              <a:rPr sz="2400" spc="-5" dirty="0">
                <a:solidFill>
                  <a:srgbClr val="0070C0"/>
                </a:solidFill>
                <a:latin typeface="Georgia"/>
                <a:cs typeface="Georgia"/>
              </a:rPr>
              <a:t>identify, explore, and depict </a:t>
            </a:r>
            <a:r>
              <a:rPr sz="2400" spc="-5" dirty="0">
                <a:latin typeface="Georgia"/>
                <a:cs typeface="Georgia"/>
              </a:rPr>
              <a:t>problems and the </a:t>
            </a:r>
            <a:r>
              <a:rPr sz="2400" spc="-10" dirty="0">
                <a:latin typeface="Georgia"/>
                <a:cs typeface="Georgia"/>
              </a:rPr>
              <a:t>causes  </a:t>
            </a:r>
            <a:r>
              <a:rPr sz="2400" spc="-5" dirty="0">
                <a:latin typeface="Georgia"/>
                <a:cs typeface="Georgia"/>
              </a:rPr>
              <a:t>and </a:t>
            </a:r>
            <a:r>
              <a:rPr sz="2400" spc="-10" dirty="0">
                <a:latin typeface="Georgia"/>
                <a:cs typeface="Georgia"/>
              </a:rPr>
              <a:t>effects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spc="-10" dirty="0">
                <a:latin typeface="Georgia"/>
                <a:cs typeface="Georgia"/>
              </a:rPr>
              <a:t>those problems. </a:t>
            </a:r>
            <a:r>
              <a:rPr sz="2400" spc="-5" dirty="0">
                <a:latin typeface="Georgia"/>
                <a:cs typeface="Georgia"/>
              </a:rPr>
              <a:t>It is </a:t>
            </a:r>
            <a:r>
              <a:rPr sz="2400" spc="-10" dirty="0">
                <a:latin typeface="Georgia"/>
                <a:cs typeface="Georgia"/>
              </a:rPr>
              <a:t>often </a:t>
            </a:r>
            <a:r>
              <a:rPr sz="2400" spc="-5" dirty="0">
                <a:latin typeface="Georgia"/>
                <a:cs typeface="Georgia"/>
              </a:rPr>
              <a:t>referred </a:t>
            </a:r>
            <a:r>
              <a:rPr sz="2400" spc="-10" dirty="0">
                <a:latin typeface="Georgia"/>
                <a:cs typeface="Georgia"/>
              </a:rPr>
              <a:t>to  </a:t>
            </a:r>
            <a:r>
              <a:rPr sz="2400" spc="-5" dirty="0">
                <a:latin typeface="Georgia"/>
                <a:cs typeface="Georgia"/>
              </a:rPr>
              <a:t>as a cause-and-effect diagram or a fishbone</a:t>
            </a:r>
            <a:r>
              <a:rPr sz="2400" spc="1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diagram.</a:t>
            </a:r>
            <a:endParaRPr lang="en-US" sz="2400" spc="-5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400" spc="-5" dirty="0">
              <a:latin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They resemble a fish skeleton, with the "ribs" representing the causes of an event and the final outcome appearing at the head of the skeleton. 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purpose of the Ishikawa diagram is to allow management to determine which issues have to be addressed in order to gain or avoid a particular event.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2394</Words>
  <Application>Microsoft Office PowerPoint</Application>
  <PresentationFormat>Custom</PresentationFormat>
  <Paragraphs>391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Georgia</vt:lpstr>
      <vt:lpstr>Trebuchet MS</vt:lpstr>
      <vt:lpstr>Office Theme</vt:lpstr>
      <vt:lpstr>Requirement Analysis</vt:lpstr>
      <vt:lpstr>Outline</vt:lpstr>
      <vt:lpstr>Introduction</vt:lpstr>
      <vt:lpstr>Reasons for Investigating the Current System</vt:lpstr>
      <vt:lpstr>Results of Incorrect Requirements</vt:lpstr>
      <vt:lpstr>Relative Cost to Fix an Error</vt:lpstr>
      <vt:lpstr>Criteria to Define System Requirements</vt:lpstr>
      <vt:lpstr>The Process of Requirements Discovery</vt:lpstr>
      <vt:lpstr>Ishikawa Diagram (Problem Discovery    and  Analysis)</vt:lpstr>
      <vt:lpstr>Ishikawa Diagram </vt:lpstr>
      <vt:lpstr>Ishikawa Diagram Example</vt:lpstr>
      <vt:lpstr>Ishikawa Diagram Example</vt:lpstr>
      <vt:lpstr>Requirements Discovery</vt:lpstr>
      <vt:lpstr>Requirements Management</vt:lpstr>
      <vt:lpstr>Seven Fact‐Finding Methods</vt:lpstr>
      <vt:lpstr>Background Reading</vt:lpstr>
      <vt:lpstr>Background Reading</vt:lpstr>
      <vt:lpstr>Seven Fact‐Finding Methods</vt:lpstr>
      <vt:lpstr>Sampling of Existing Documentation, Forms,  and Files</vt:lpstr>
      <vt:lpstr>Sampling Documents</vt:lpstr>
      <vt:lpstr>Seven Fact‐Finding Methods</vt:lpstr>
      <vt:lpstr>Observation</vt:lpstr>
      <vt:lpstr>Observation Guidelines</vt:lpstr>
      <vt:lpstr>Observation</vt:lpstr>
      <vt:lpstr>Observation</vt:lpstr>
      <vt:lpstr>Seven Fact‐Finding Methods</vt:lpstr>
      <vt:lpstr>Questionnaires</vt:lpstr>
      <vt:lpstr>Types of Fixed‐Format Questions</vt:lpstr>
      <vt:lpstr>Developing a Questionnaire</vt:lpstr>
      <vt:lpstr>Questionnaire</vt:lpstr>
      <vt:lpstr>Questionnaire</vt:lpstr>
      <vt:lpstr>Seven Fact‐Finding Methods</vt:lpstr>
      <vt:lpstr>Interviews</vt:lpstr>
      <vt:lpstr>Types of Interviews and Questions</vt:lpstr>
      <vt:lpstr>Procedure to Conduct an Interview</vt:lpstr>
      <vt:lpstr>Interviewing</vt:lpstr>
      <vt:lpstr>Interviewing</vt:lpstr>
      <vt:lpstr>Seven Fact‐Finding Methods</vt:lpstr>
      <vt:lpstr>Discovery Prototyping</vt:lpstr>
      <vt:lpstr>Seven Fact‐Finding Methods</vt:lpstr>
      <vt:lpstr>Joint Requirements Planning</vt:lpstr>
      <vt:lpstr>Steps to Plan a JRP Session</vt:lpstr>
      <vt:lpstr>Typical room layout for JRP session</vt:lpstr>
      <vt:lpstr>Brainstorming</vt:lpstr>
      <vt:lpstr>Brainstorming Guidelines</vt:lpstr>
      <vt:lpstr>Benefits of JRP</vt:lpstr>
      <vt:lpstr>A Complete Fact‐Finding Strategy</vt:lpstr>
      <vt:lpstr>The PIECES Problem‐Solving Framework</vt:lpstr>
      <vt:lpstr>Reference</vt:lpstr>
      <vt:lpstr>Thank You  &amp;     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Requrement Analysis (5).ppt [Compatibility Mode]</dc:title>
  <dc:creator>Asus</dc:creator>
  <cp:lastModifiedBy>mmiemon</cp:lastModifiedBy>
  <cp:revision>4</cp:revision>
  <dcterms:created xsi:type="dcterms:W3CDTF">2020-07-15T06:01:45Z</dcterms:created>
  <dcterms:modified xsi:type="dcterms:W3CDTF">2020-07-15T10:46:58Z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2008-08-02T00:00:00Z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2020-07-15T00:00:00Z</vt:filetime>
  </property>
</Properties>
</file>