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74" r:id="rId12"/>
    <p:sldId id="27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102-68C8-4832-8288-32FE1F30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A66F0-9C8B-45BE-AEDF-656D1C328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33F2-6640-46C8-8D4E-8CC0C882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23CB-36D0-49BD-A1A5-55BED690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DCC6-F087-4C39-8936-0C1E64E1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E4CF-B8F1-4621-8C4A-8F894DCD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57A71-BEE3-4806-B725-8EA7B3F4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8FC4-37FE-4236-9BD0-83DC3A1F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5508-3A7D-4CCB-BE86-87E189EF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C6EF-E2C2-4067-95EA-03BD0D5D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2D8EC-8931-4124-94DD-425265624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7FBA-0AC2-4D12-A14E-7E93663F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65AA-6516-492F-BFC0-3CF0F28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FAA8-1CB1-428F-8927-F2E6B5E0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3CF7-4C2B-4DB0-8022-6D9055C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904D-7AA8-43BA-9F29-27EEA6F3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53CA-43D0-4B71-BF20-AC558DA6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346E-0ADF-4420-8CDC-7606F116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3312-856E-464A-B1AC-3C1F372A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4437-A4EB-4932-932B-55C149EC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07AB-85E2-4167-A587-B4CAF4E1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7DBA-9D4B-47A0-99EE-211786D1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02A3-B6CE-4A67-8E2E-C2B64718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66B4-B5AA-4C30-881F-970304EB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53D3-264A-45D4-8A53-98A5F66B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8660-2323-4F75-A182-7D62F8BD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6B4F-408C-4888-9F03-DE68741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27E7F-82FA-468A-8E62-B4D387396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CEFD1-C686-4150-B091-7700C7A8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375C6-95FB-4047-BEB0-4895FECD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7A23-5ABC-480F-AABA-7B5E8C7E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9503-0888-42CB-B09B-D40976FC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24F7-421B-466F-8C5B-1F2A8896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D8382-6CD1-42C6-92B1-00C3BA7A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A9F4E-8F34-4E01-902E-817A59F5B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BCF0-B512-4D52-85D3-3A4ED1CE6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860FD-05C7-49DD-87C0-040C7142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5C571-C951-45C7-8A0D-D758C555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0B997-AAE9-4DDB-B6FE-99756416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0C81-DBAD-455C-B3E9-F910301F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7C34E-5676-464C-B286-997EDBBE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BAA62-D988-42EB-A83E-2556DF6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FE692-131C-400D-AC70-86668398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AF5B-2BC6-4807-9380-FCC97AE9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2953-A94A-4C19-86D4-2E85B54E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BE790-82D3-4E9F-90B1-FD4AC37D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3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5941-40F8-4D9F-8B3B-A9477FA4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4483-18EB-43ED-AE30-7EE4D2B0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24330-5BEF-4DDC-A9B1-C01A01F7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1DADC-4578-4CE8-B1CD-C33A494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F1349-D6B2-4BB4-AF52-01D26A29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7B7C6-1334-4EDC-9BB4-2EE1208B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32E-96C0-4AE3-BA94-80303191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AE05F-822D-4FAD-A87D-7C568E3A8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7219-B156-4560-B1AA-531E013C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435B-2524-4EFE-BC59-7141B521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EC36C-8A64-4C02-99D3-8167DAF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CB5A-0720-4484-92B7-946D90E3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9389-4688-4092-96AA-1E409403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98B10-4499-41B3-B7EF-C8FC9D43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3752-2E86-4703-A2AA-1B19C08C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6A09-17DC-4FFC-94D3-FB0C12B6875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C0ED-7301-4CBD-87E1-2482C9272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C4ED-0C8A-47A2-ACA8-D72FFEC8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CB81-A83D-48EA-996D-2D4654762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540336"/>
            <a:ext cx="5867400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409" dirty="0">
                <a:latin typeface="Arial"/>
                <a:cs typeface="Arial"/>
              </a:rPr>
              <a:t>The Process of Requirement </a:t>
            </a:r>
            <a:r>
              <a:rPr lang="en-US" sz="4000" b="1" spc="-409" dirty="0" err="1">
                <a:latin typeface="Arial"/>
                <a:cs typeface="Arial"/>
              </a:rPr>
              <a:t>Usecase</a:t>
            </a:r>
            <a:r>
              <a:rPr lang="en-US" sz="4000" b="1" spc="-409" dirty="0">
                <a:latin typeface="Arial"/>
                <a:cs typeface="Arial"/>
              </a:rPr>
              <a:t> Modeling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FD1CF-D261-406E-AA57-56589CB6A802}"/>
              </a:ext>
            </a:extLst>
          </p:cNvPr>
          <p:cNvSpPr txBox="1"/>
          <p:nvPr/>
        </p:nvSpPr>
        <p:spPr>
          <a:xfrm>
            <a:off x="3200400" y="51816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Md. </a:t>
            </a:r>
            <a:r>
              <a:rPr lang="en-US" dirty="0" err="1"/>
              <a:t>Mohaiminul</a:t>
            </a:r>
            <a:r>
              <a:rPr lang="en-US" dirty="0"/>
              <a:t> Islam</a:t>
            </a:r>
          </a:p>
          <a:p>
            <a:r>
              <a:rPr lang="en-US" dirty="0"/>
              <a:t>Lecturer, CSE</a:t>
            </a:r>
          </a:p>
          <a:p>
            <a:r>
              <a:rPr lang="en-US" dirty="0"/>
              <a:t>University of Asia Pacific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095" y="562765"/>
            <a:ext cx="971243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633344" marR="4483" indent="-1290426">
              <a:lnSpc>
                <a:spcPct val="100000"/>
              </a:lnSpc>
              <a:spcBef>
                <a:spcPts val="88"/>
              </a:spcBef>
            </a:pPr>
            <a:r>
              <a:rPr spc="-150" dirty="0"/>
              <a:t>Sample Expanded </a:t>
            </a:r>
            <a:r>
              <a:rPr spc="-141" dirty="0"/>
              <a:t>Version </a:t>
            </a:r>
            <a:r>
              <a:rPr spc="-132" dirty="0"/>
              <a:t>of </a:t>
            </a:r>
            <a:r>
              <a:rPr spc="-163" dirty="0"/>
              <a:t>a</a:t>
            </a:r>
            <a:r>
              <a:rPr spc="-825" dirty="0"/>
              <a:t> </a:t>
            </a:r>
            <a:r>
              <a:rPr lang="en-US" spc="-825" dirty="0"/>
              <a:t> </a:t>
            </a:r>
            <a:r>
              <a:rPr spc="-115" dirty="0" err="1"/>
              <a:t>Use</a:t>
            </a:r>
            <a:r>
              <a:rPr lang="en-US" spc="-115" dirty="0" err="1"/>
              <a:t>c</a:t>
            </a:r>
            <a:r>
              <a:rPr spc="-154" dirty="0" err="1"/>
              <a:t>ase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2061882" y="1828127"/>
            <a:ext cx="8067563" cy="449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0" y="497840"/>
            <a:ext cx="479298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Use </a:t>
            </a:r>
            <a:r>
              <a:rPr spc="-480" dirty="0"/>
              <a:t>Case</a:t>
            </a:r>
            <a:r>
              <a:rPr spc="-160" dirty="0"/>
              <a:t> </a:t>
            </a:r>
            <a:r>
              <a:rPr spc="-145" dirty="0"/>
              <a:t>Description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14421" y="1611629"/>
            <a:ext cx="6664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75" dirty="0">
                <a:latin typeface="Lohit Telugu"/>
                <a:cs typeface="Lohit Telugu"/>
              </a:rPr>
              <a:t>:</a:t>
            </a:r>
            <a:r>
              <a:rPr sz="2400" spc="-175" dirty="0">
                <a:latin typeface="Arial"/>
                <a:cs typeface="Arial"/>
              </a:rPr>
              <a:t>Each </a:t>
            </a:r>
            <a:r>
              <a:rPr sz="2400" spc="-170" dirty="0">
                <a:latin typeface="Arial"/>
                <a:cs typeface="Arial"/>
              </a:rPr>
              <a:t>use </a:t>
            </a:r>
            <a:r>
              <a:rPr sz="2400" spc="-195" dirty="0">
                <a:latin typeface="Arial"/>
                <a:cs typeface="Arial"/>
              </a:rPr>
              <a:t>case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75" dirty="0">
                <a:latin typeface="Arial"/>
                <a:cs typeface="Arial"/>
              </a:rPr>
              <a:t>include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25" dirty="0">
                <a:latin typeface="Arial"/>
                <a:cs typeface="Arial"/>
              </a:rPr>
              <a:t>or part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21890" y="2015416"/>
          <a:ext cx="6777355" cy="3930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47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Title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18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meaningful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name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2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Author/Date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author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creation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Modification/Date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last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modification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2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specifies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goal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achieved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Overview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description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processes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4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Cross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References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requirements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references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Actors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agents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participating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29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Conditions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allow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execution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29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Post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Conditions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completes</a:t>
                      </a:r>
                      <a:r>
                        <a:rPr sz="1800" spc="-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normally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Normal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flow of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regular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flow of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activities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29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Alternative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flow of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flow of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activities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29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Exceptional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flow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events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unusual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situations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582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1E487C"/>
                          </a:solidFill>
                          <a:latin typeface="UnDotum"/>
                          <a:cs typeface="UnDotum"/>
                        </a:rPr>
                        <a:t></a:t>
                      </a:r>
                      <a:endParaRPr sz="1800">
                        <a:latin typeface="UnDotum"/>
                        <a:cs typeface="UnDot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150"/>
                        </a:lnSpc>
                        <a:spcBef>
                          <a:spcPts val="8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Implementation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issues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150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foreseen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implementation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problems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69" y="497840"/>
            <a:ext cx="62382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Example- </a:t>
            </a:r>
            <a:r>
              <a:rPr spc="-130" dirty="0"/>
              <a:t>Money</a:t>
            </a:r>
            <a:r>
              <a:rPr spc="-260" dirty="0"/>
              <a:t> </a:t>
            </a:r>
            <a:r>
              <a:rPr spc="-70" dirty="0"/>
              <a:t>Withdraw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1" y="1162050"/>
            <a:ext cx="13271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8040" y="1178559"/>
            <a:ext cx="8185784" cy="48641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727575">
              <a:lnSpc>
                <a:spcPct val="100699"/>
              </a:lnSpc>
              <a:spcBef>
                <a:spcPts val="80"/>
              </a:spcBef>
            </a:pPr>
            <a:r>
              <a:rPr sz="2400" spc="-210" dirty="0">
                <a:latin typeface="Arial"/>
                <a:cs typeface="Arial"/>
              </a:rPr>
              <a:t>Use </a:t>
            </a:r>
            <a:r>
              <a:rPr sz="2400" spc="-220" dirty="0">
                <a:latin typeface="Arial"/>
                <a:cs typeface="Arial"/>
              </a:rPr>
              <a:t>Case: </a:t>
            </a:r>
            <a:r>
              <a:rPr sz="2400" spc="-40" dirty="0">
                <a:latin typeface="Arial"/>
                <a:cs typeface="Arial"/>
              </a:rPr>
              <a:t>Withdraw </a:t>
            </a:r>
            <a:r>
              <a:rPr sz="2400" spc="-75" dirty="0">
                <a:latin typeface="Arial"/>
                <a:cs typeface="Arial"/>
              </a:rPr>
              <a:t>Money  </a:t>
            </a:r>
            <a:r>
              <a:rPr sz="2400" spc="-45" dirty="0">
                <a:latin typeface="Arial"/>
                <a:cs typeface="Arial"/>
              </a:rPr>
              <a:t>Author: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30" dirty="0">
                <a:latin typeface="Arial"/>
                <a:cs typeface="Arial"/>
              </a:rPr>
              <a:t>PKD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spc="-100" dirty="0">
                <a:latin typeface="Arial"/>
                <a:cs typeface="Arial"/>
              </a:rPr>
              <a:t>Date: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11-09-2013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spc="-130" dirty="0">
                <a:latin typeface="Arial"/>
                <a:cs typeface="Arial"/>
              </a:rPr>
              <a:t>Purpose: </a:t>
            </a:r>
            <a:r>
              <a:rPr sz="2400" spc="-195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withdraw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180" dirty="0">
                <a:latin typeface="Arial"/>
                <a:cs typeface="Arial"/>
              </a:rPr>
              <a:t>cash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10" dirty="0">
                <a:latin typeface="Arial"/>
                <a:cs typeface="Arial"/>
              </a:rPr>
              <a:t>user’s </a:t>
            </a:r>
            <a:r>
              <a:rPr sz="2400" spc="-114" dirty="0">
                <a:latin typeface="Arial"/>
                <a:cs typeface="Arial"/>
              </a:rPr>
              <a:t>bank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account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79900"/>
              </a:lnSpc>
              <a:spcBef>
                <a:spcPts val="595"/>
              </a:spcBef>
            </a:pPr>
            <a:r>
              <a:rPr sz="2400" spc="-90" dirty="0">
                <a:latin typeface="Arial"/>
                <a:cs typeface="Arial"/>
              </a:rPr>
              <a:t>Overview: </a:t>
            </a:r>
            <a:r>
              <a:rPr sz="2400" i="1" spc="-5" dirty="0">
                <a:latin typeface="Carlito"/>
                <a:cs typeface="Carlito"/>
              </a:rPr>
              <a:t>The use case starts when the customer inserts his card  into the system.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The system requests the user </a:t>
            </a:r>
            <a:r>
              <a:rPr sz="2400" i="1" spc="5" dirty="0">
                <a:solidFill>
                  <a:srgbClr val="FF0000"/>
                </a:solidFill>
                <a:latin typeface="Carlito"/>
                <a:cs typeface="Carlito"/>
              </a:rPr>
              <a:t>PIN</a:t>
            </a:r>
            <a:r>
              <a:rPr sz="2400" i="1" spc="5" dirty="0">
                <a:latin typeface="Carlito"/>
                <a:cs typeface="Carlito"/>
              </a:rPr>
              <a:t>. </a:t>
            </a:r>
            <a:r>
              <a:rPr sz="2400" i="1" spc="-5" dirty="0">
                <a:latin typeface="Carlito"/>
                <a:cs typeface="Carlito"/>
              </a:rPr>
              <a:t>The system  validates the PIN. If the validation succeeded, the customer can  choose the withdraw operation else alternative </a:t>
            </a:r>
            <a:r>
              <a:rPr sz="2400" i="1" dirty="0">
                <a:latin typeface="Carlito"/>
                <a:cs typeface="Carlito"/>
              </a:rPr>
              <a:t>1 – </a:t>
            </a:r>
            <a:r>
              <a:rPr sz="2400" i="1" spc="-5" dirty="0">
                <a:latin typeface="Carlito"/>
                <a:cs typeface="Carlito"/>
              </a:rPr>
              <a:t>validation  failure is executed.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The customer </a:t>
            </a: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enters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the amount of cash </a:t>
            </a:r>
            <a:r>
              <a:rPr sz="2400" i="1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withdraw</a:t>
            </a:r>
            <a:r>
              <a:rPr sz="2400" i="1" spc="-5" dirty="0">
                <a:latin typeface="Carlito"/>
                <a:cs typeface="Carlito"/>
              </a:rPr>
              <a:t>. The system checks the amount </a:t>
            </a:r>
            <a:r>
              <a:rPr sz="2400" i="1" dirty="0">
                <a:latin typeface="Carlito"/>
                <a:cs typeface="Carlito"/>
              </a:rPr>
              <a:t>of </a:t>
            </a:r>
            <a:r>
              <a:rPr sz="2400" i="1" spc="-5" dirty="0">
                <a:latin typeface="Carlito"/>
                <a:cs typeface="Carlito"/>
              </a:rPr>
              <a:t>cash in the user  account, </a:t>
            </a:r>
            <a:r>
              <a:rPr sz="2400" i="1" dirty="0">
                <a:latin typeface="Carlito"/>
                <a:cs typeface="Carlito"/>
              </a:rPr>
              <a:t>its </a:t>
            </a:r>
            <a:r>
              <a:rPr sz="2400" i="1" spc="-5" dirty="0">
                <a:latin typeface="Carlito"/>
                <a:cs typeface="Carlito"/>
              </a:rPr>
              <a:t>credit limit. </a:t>
            </a:r>
            <a:r>
              <a:rPr sz="2400" i="1" dirty="0">
                <a:latin typeface="Carlito"/>
                <a:cs typeface="Carlito"/>
              </a:rPr>
              <a:t>If </a:t>
            </a:r>
            <a:r>
              <a:rPr sz="2400" i="1" spc="-5" dirty="0">
                <a:latin typeface="Carlito"/>
                <a:cs typeface="Carlito"/>
              </a:rPr>
              <a:t>the withdraw amount in the range  between the </a:t>
            </a:r>
            <a:r>
              <a:rPr sz="2400" i="1" dirty="0">
                <a:latin typeface="Carlito"/>
                <a:cs typeface="Carlito"/>
              </a:rPr>
              <a:t>current </a:t>
            </a:r>
            <a:r>
              <a:rPr sz="2400" i="1" spc="-5" dirty="0">
                <a:latin typeface="Carlito"/>
                <a:cs typeface="Carlito"/>
              </a:rPr>
              <a:t>amount </a:t>
            </a:r>
            <a:r>
              <a:rPr sz="2400" i="1" dirty="0">
                <a:latin typeface="Carlito"/>
                <a:cs typeface="Carlito"/>
              </a:rPr>
              <a:t>+ credit </a:t>
            </a:r>
            <a:r>
              <a:rPr sz="2400" i="1" spc="-5" dirty="0">
                <a:latin typeface="Carlito"/>
                <a:cs typeface="Carlito"/>
              </a:rPr>
              <a:t>limit the system dispense  the cash and prints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withdraw receipt, else alternative </a:t>
            </a:r>
            <a:r>
              <a:rPr sz="2400" i="1" dirty="0">
                <a:latin typeface="Carlito"/>
                <a:cs typeface="Carlito"/>
              </a:rPr>
              <a:t>2 –  </a:t>
            </a:r>
            <a:r>
              <a:rPr sz="2400" i="1" spc="-5" dirty="0">
                <a:latin typeface="Carlito"/>
                <a:cs typeface="Carlito"/>
              </a:rPr>
              <a:t>amount exceeded is executed.</a:t>
            </a:r>
            <a:endParaRPr sz="2400">
              <a:latin typeface="Carlito"/>
              <a:cs typeface="Carlito"/>
            </a:endParaRPr>
          </a:p>
          <a:p>
            <a:pPr marL="12700">
              <a:spcBef>
                <a:spcPts val="20"/>
              </a:spcBef>
            </a:pPr>
            <a:r>
              <a:rPr sz="2400" spc="-210" dirty="0">
                <a:latin typeface="Arial"/>
                <a:cs typeface="Arial"/>
              </a:rPr>
              <a:t>Cross </a:t>
            </a:r>
            <a:r>
              <a:rPr sz="2400" spc="-135" dirty="0">
                <a:latin typeface="Arial"/>
                <a:cs typeface="Arial"/>
              </a:rPr>
              <a:t>References: </a:t>
            </a:r>
            <a:r>
              <a:rPr sz="2400" spc="-170" dirty="0">
                <a:latin typeface="Arial"/>
                <a:cs typeface="Arial"/>
              </a:rPr>
              <a:t>R1.1, R1.2,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75" dirty="0">
                <a:latin typeface="Arial"/>
                <a:cs typeface="Arial"/>
              </a:rPr>
              <a:t>R7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141" y="56337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007110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2840" y="969462"/>
            <a:ext cx="7044405" cy="94397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800" spc="-90" dirty="0"/>
              <a:t>Actors:</a:t>
            </a:r>
            <a:r>
              <a:rPr sz="2800" spc="-170" dirty="0"/>
              <a:t> </a:t>
            </a:r>
            <a:r>
              <a:rPr sz="2800" spc="-120" dirty="0"/>
              <a:t>Customer  </a:t>
            </a:r>
            <a:br>
              <a:rPr lang="en-US" sz="2800" spc="-120" dirty="0"/>
            </a:br>
            <a:r>
              <a:rPr sz="2800" spc="-160" dirty="0"/>
              <a:t>Pre</a:t>
            </a:r>
            <a:r>
              <a:rPr sz="2800" spc="-135" dirty="0"/>
              <a:t> </a:t>
            </a:r>
            <a:r>
              <a:rPr sz="2800" spc="-75" dirty="0"/>
              <a:t>Condition: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2840" y="1833880"/>
            <a:ext cx="7559675" cy="304442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12750" indent="-285750">
              <a:spcBef>
                <a:spcPts val="36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ATM </a:t>
            </a:r>
            <a:r>
              <a:rPr sz="2000" spc="-60" dirty="0">
                <a:latin typeface="Arial"/>
                <a:cs typeface="Arial"/>
              </a:rPr>
              <a:t>must </a:t>
            </a:r>
            <a:r>
              <a:rPr sz="2000" spc="-95" dirty="0">
                <a:latin typeface="Arial"/>
                <a:cs typeface="Arial"/>
              </a:rPr>
              <a:t>be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state </a:t>
            </a:r>
            <a:r>
              <a:rPr sz="2000" spc="-85" dirty="0">
                <a:latin typeface="Arial"/>
                <a:cs typeface="Arial"/>
              </a:rPr>
              <a:t>ready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accept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transactions</a:t>
            </a:r>
            <a:endParaRPr sz="2000" dirty="0">
              <a:latin typeface="Arial"/>
              <a:cs typeface="Arial"/>
            </a:endParaRPr>
          </a:p>
          <a:p>
            <a:pPr marL="412750" indent="-285750">
              <a:spcBef>
                <a:spcPts val="26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ATM </a:t>
            </a:r>
            <a:r>
              <a:rPr sz="2000" spc="-60" dirty="0">
                <a:latin typeface="Arial"/>
                <a:cs typeface="Arial"/>
              </a:rPr>
              <a:t>must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at </a:t>
            </a:r>
            <a:r>
              <a:rPr sz="2000" spc="-80" dirty="0">
                <a:latin typeface="Arial"/>
                <a:cs typeface="Arial"/>
              </a:rPr>
              <a:t>least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150" dirty="0">
                <a:latin typeface="Arial"/>
                <a:cs typeface="Arial"/>
              </a:rPr>
              <a:t>cash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90" dirty="0">
                <a:latin typeface="Arial"/>
                <a:cs typeface="Arial"/>
              </a:rPr>
              <a:t>hand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25" dirty="0">
                <a:latin typeface="Arial"/>
                <a:cs typeface="Arial"/>
              </a:rPr>
              <a:t>can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dispense</a:t>
            </a:r>
            <a:endParaRPr sz="2000" dirty="0">
              <a:latin typeface="Arial"/>
              <a:cs typeface="Arial"/>
            </a:endParaRPr>
          </a:p>
          <a:p>
            <a:pPr marL="412750" marR="157480" indent="-285750">
              <a:lnSpc>
                <a:spcPts val="2160"/>
              </a:lnSpc>
              <a:spcBef>
                <a:spcPts val="53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ATM </a:t>
            </a:r>
            <a:r>
              <a:rPr sz="2000" spc="-60" dirty="0">
                <a:latin typeface="Arial"/>
                <a:cs typeface="Arial"/>
              </a:rPr>
              <a:t>must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90" dirty="0">
                <a:latin typeface="Arial"/>
                <a:cs typeface="Arial"/>
              </a:rPr>
              <a:t>enough </a:t>
            </a:r>
            <a:r>
              <a:rPr sz="2000" spc="-75" dirty="0">
                <a:latin typeface="Arial"/>
                <a:cs typeface="Arial"/>
              </a:rPr>
              <a:t>paper </a:t>
            </a:r>
            <a:r>
              <a:rPr sz="2000" spc="25" dirty="0">
                <a:latin typeface="Arial"/>
                <a:cs typeface="Arial"/>
              </a:rPr>
              <a:t>to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print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receipt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at </a:t>
            </a:r>
            <a:r>
              <a:rPr sz="2000" spc="-80" dirty="0">
                <a:latin typeface="Arial"/>
                <a:cs typeface="Arial"/>
              </a:rPr>
              <a:t>least one  </a:t>
            </a:r>
            <a:r>
              <a:rPr sz="2000" spc="-55" dirty="0">
                <a:latin typeface="Arial"/>
                <a:cs typeface="Arial"/>
              </a:rPr>
              <a:t>transaction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280"/>
              </a:spcBef>
            </a:pPr>
            <a:r>
              <a:rPr sz="2400" spc="-145" dirty="0">
                <a:latin typeface="Arial"/>
                <a:cs typeface="Arial"/>
              </a:rPr>
              <a:t>Post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Condition:</a:t>
            </a:r>
            <a:endParaRPr sz="2400" dirty="0">
              <a:latin typeface="Arial"/>
              <a:cs typeface="Arial"/>
            </a:endParaRPr>
          </a:p>
          <a:p>
            <a:pPr marL="412750" marR="5080" indent="-285750">
              <a:lnSpc>
                <a:spcPts val="2160"/>
              </a:lnSpc>
              <a:spcBef>
                <a:spcPts val="52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current </a:t>
            </a:r>
            <a:r>
              <a:rPr sz="2000" spc="-50" dirty="0">
                <a:latin typeface="Arial"/>
                <a:cs typeface="Arial"/>
              </a:rPr>
              <a:t>amount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0" dirty="0">
                <a:latin typeface="Arial"/>
                <a:cs typeface="Arial"/>
              </a:rPr>
              <a:t>cash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0" dirty="0">
                <a:latin typeface="Arial"/>
                <a:cs typeface="Arial"/>
              </a:rPr>
              <a:t>account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amount before  </a:t>
            </a:r>
            <a:r>
              <a:rPr sz="2000" spc="-25" dirty="0">
                <a:latin typeface="Arial"/>
                <a:cs typeface="Arial"/>
              </a:rPr>
              <a:t>the withdraw </a:t>
            </a:r>
            <a:r>
              <a:rPr sz="2000" spc="-80" dirty="0">
                <a:latin typeface="Arial"/>
                <a:cs typeface="Arial"/>
              </a:rPr>
              <a:t>minus </a:t>
            </a:r>
            <a:r>
              <a:rPr sz="2000" spc="-25" dirty="0">
                <a:latin typeface="Arial"/>
                <a:cs typeface="Arial"/>
              </a:rPr>
              <a:t>the withdraw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amount</a:t>
            </a:r>
            <a:endParaRPr sz="2000" dirty="0">
              <a:latin typeface="Arial"/>
              <a:cs typeface="Arial"/>
            </a:endParaRPr>
          </a:p>
          <a:p>
            <a:pPr marL="412750" indent="-285750">
              <a:spcBef>
                <a:spcPts val="229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receipt </a:t>
            </a:r>
            <a:r>
              <a:rPr sz="2000" spc="-130" dirty="0">
                <a:latin typeface="Arial"/>
                <a:cs typeface="Arial"/>
              </a:rPr>
              <a:t>was </a:t>
            </a:r>
            <a:r>
              <a:rPr sz="2000" spc="-25" dirty="0">
                <a:latin typeface="Arial"/>
                <a:cs typeface="Arial"/>
              </a:rPr>
              <a:t>printed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25" dirty="0">
                <a:latin typeface="Arial"/>
                <a:cs typeface="Arial"/>
              </a:rPr>
              <a:t>the withdraw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amount</a:t>
            </a:r>
            <a:endParaRPr sz="2000" dirty="0">
              <a:latin typeface="Arial"/>
              <a:cs typeface="Arial"/>
            </a:endParaRPr>
          </a:p>
          <a:p>
            <a:pPr marL="412750" indent="-285750">
              <a:spcBef>
                <a:spcPts val="26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withdraw </a:t>
            </a:r>
            <a:r>
              <a:rPr sz="2000" spc="-60" dirty="0">
                <a:latin typeface="Arial"/>
                <a:cs typeface="Arial"/>
              </a:rPr>
              <a:t>transaction </a:t>
            </a:r>
            <a:r>
              <a:rPr sz="2000" spc="-135" dirty="0">
                <a:latin typeface="Arial"/>
                <a:cs typeface="Arial"/>
              </a:rPr>
              <a:t>was </a:t>
            </a:r>
            <a:r>
              <a:rPr sz="2000" spc="-30" dirty="0">
                <a:latin typeface="Arial"/>
                <a:cs typeface="Arial"/>
              </a:rPr>
              <a:t>audit in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35" dirty="0">
                <a:latin typeface="Arial"/>
                <a:cs typeface="Arial"/>
              </a:rPr>
              <a:t>System </a:t>
            </a:r>
            <a:r>
              <a:rPr sz="2000" spc="-75" dirty="0">
                <a:latin typeface="Arial"/>
                <a:cs typeface="Arial"/>
              </a:rPr>
              <a:t>log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file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1432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071" y="497840"/>
            <a:ext cx="547179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Typical </a:t>
            </a:r>
            <a:r>
              <a:rPr spc="-215" dirty="0"/>
              <a:t>course </a:t>
            </a:r>
            <a:r>
              <a:rPr spc="-5" dirty="0"/>
              <a:t>of</a:t>
            </a:r>
            <a:r>
              <a:rPr spc="-310" dirty="0"/>
              <a:t> </a:t>
            </a:r>
            <a:r>
              <a:rPr spc="-185" dirty="0"/>
              <a:t>events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6931" y="1833879"/>
            <a:ext cx="7979409" cy="405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4195-E985-4FE6-90CF-62132D5E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7024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15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224210"/>
            <a:ext cx="9278471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678349" marR="4483" indent="-2661539">
              <a:lnSpc>
                <a:spcPct val="100000"/>
              </a:lnSpc>
              <a:spcBef>
                <a:spcPts val="88"/>
              </a:spcBef>
            </a:pPr>
            <a:r>
              <a:rPr spc="-194" dirty="0"/>
              <a:t>The </a:t>
            </a:r>
            <a:r>
              <a:rPr spc="-132" dirty="0"/>
              <a:t>Process of </a:t>
            </a:r>
            <a:r>
              <a:rPr spc="-150" dirty="0"/>
              <a:t>Requirements</a:t>
            </a:r>
            <a:r>
              <a:rPr spc="-679" dirty="0"/>
              <a:t> </a:t>
            </a:r>
            <a:r>
              <a:rPr spc="-137" dirty="0"/>
              <a:t>Use‐Case  </a:t>
            </a:r>
            <a:r>
              <a:rPr spc="-57" dirty="0"/>
              <a:t>Modeling</a:t>
            </a:r>
          </a:p>
        </p:txBody>
      </p:sp>
      <p:sp>
        <p:nvSpPr>
          <p:cNvPr id="3" name="object 3"/>
          <p:cNvSpPr/>
          <p:nvPr/>
        </p:nvSpPr>
        <p:spPr>
          <a:xfrm>
            <a:off x="2061883" y="2130686"/>
            <a:ext cx="8068235" cy="865094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061883" y="3858633"/>
            <a:ext cx="8068235" cy="865094"/>
          </a:xfrm>
          <a:custGeom>
            <a:avLst/>
            <a:gdLst/>
            <a:ahLst/>
            <a:cxnLst/>
            <a:rect l="l" t="t" r="r" b="b"/>
            <a:pathLst>
              <a:path w="9144000" h="980439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534770" y="1788682"/>
            <a:ext cx="7063628" cy="3574296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414640" marR="4483" indent="-403433">
              <a:lnSpc>
                <a:spcPts val="2577"/>
              </a:lnSpc>
              <a:spcBef>
                <a:spcPts val="405"/>
              </a:spcBef>
              <a:buFont typeface="Arial"/>
              <a:buChar char="•"/>
              <a:tabLst>
                <a:tab pos="414079" algn="l"/>
                <a:tab pos="414640" algn="l"/>
              </a:tabLst>
            </a:pPr>
            <a:r>
              <a:rPr sz="2382" spc="-137" dirty="0">
                <a:latin typeface="Trebuchet MS"/>
                <a:cs typeface="Trebuchet MS"/>
              </a:rPr>
              <a:t>Objective</a:t>
            </a:r>
            <a:r>
              <a:rPr sz="2382" spc="-202" dirty="0">
                <a:latin typeface="Trebuchet MS"/>
                <a:cs typeface="Trebuchet MS"/>
              </a:rPr>
              <a:t> </a:t>
            </a:r>
            <a:r>
              <a:rPr sz="2382" spc="-88" dirty="0">
                <a:latin typeface="Trebuchet MS"/>
                <a:cs typeface="Trebuchet MS"/>
              </a:rPr>
              <a:t>is</a:t>
            </a:r>
            <a:r>
              <a:rPr sz="2382" spc="-176" dirty="0">
                <a:latin typeface="Trebuchet MS"/>
                <a:cs typeface="Trebuchet MS"/>
              </a:rPr>
              <a:t> </a:t>
            </a:r>
            <a:r>
              <a:rPr sz="2382" spc="-97" dirty="0">
                <a:latin typeface="Trebuchet MS"/>
                <a:cs typeface="Trebuchet MS"/>
              </a:rPr>
              <a:t>to</a:t>
            </a:r>
            <a:r>
              <a:rPr sz="2382" spc="-180" dirty="0">
                <a:latin typeface="Trebuchet MS"/>
                <a:cs typeface="Trebuchet MS"/>
              </a:rPr>
              <a:t> </a:t>
            </a:r>
            <a:r>
              <a:rPr sz="2382" spc="-150" dirty="0">
                <a:latin typeface="Trebuchet MS"/>
                <a:cs typeface="Trebuchet MS"/>
              </a:rPr>
              <a:t>elicit</a:t>
            </a:r>
            <a:r>
              <a:rPr sz="2382" spc="-172" dirty="0">
                <a:latin typeface="Trebuchet MS"/>
                <a:cs typeface="Trebuchet MS"/>
              </a:rPr>
              <a:t> </a:t>
            </a:r>
            <a:r>
              <a:rPr sz="2382" spc="-79" dirty="0">
                <a:latin typeface="Trebuchet MS"/>
                <a:cs typeface="Trebuchet MS"/>
              </a:rPr>
              <a:t>and</a:t>
            </a:r>
            <a:r>
              <a:rPr sz="2382" spc="-199" dirty="0">
                <a:latin typeface="Trebuchet MS"/>
                <a:cs typeface="Trebuchet MS"/>
              </a:rPr>
              <a:t> </a:t>
            </a:r>
            <a:r>
              <a:rPr sz="2382" spc="-132" dirty="0">
                <a:latin typeface="Trebuchet MS"/>
                <a:cs typeface="Trebuchet MS"/>
              </a:rPr>
              <a:t>analyze</a:t>
            </a:r>
            <a:r>
              <a:rPr sz="2382" spc="-199" dirty="0">
                <a:latin typeface="Trebuchet MS"/>
                <a:cs typeface="Trebuchet MS"/>
              </a:rPr>
              <a:t> </a:t>
            </a:r>
            <a:r>
              <a:rPr sz="2382" spc="-66" dirty="0">
                <a:latin typeface="Trebuchet MS"/>
                <a:cs typeface="Trebuchet MS"/>
              </a:rPr>
              <a:t>enough</a:t>
            </a:r>
            <a:r>
              <a:rPr sz="2382" spc="-185" dirty="0">
                <a:latin typeface="Trebuchet MS"/>
                <a:cs typeface="Trebuchet MS"/>
              </a:rPr>
              <a:t> </a:t>
            </a:r>
            <a:r>
              <a:rPr sz="2382" spc="-101" dirty="0">
                <a:latin typeface="Trebuchet MS"/>
                <a:cs typeface="Trebuchet MS"/>
              </a:rPr>
              <a:t>requirements  information </a:t>
            </a:r>
            <a:r>
              <a:rPr sz="2382" spc="-97" dirty="0">
                <a:latin typeface="Trebuchet MS"/>
                <a:cs typeface="Trebuchet MS"/>
              </a:rPr>
              <a:t>to </a:t>
            </a:r>
            <a:r>
              <a:rPr sz="2382" spc="-110" dirty="0">
                <a:latin typeface="Trebuchet MS"/>
                <a:cs typeface="Trebuchet MS"/>
              </a:rPr>
              <a:t>prepare </a:t>
            </a:r>
            <a:r>
              <a:rPr sz="2382" spc="-115" dirty="0">
                <a:latin typeface="Trebuchet MS"/>
                <a:cs typeface="Trebuchet MS"/>
              </a:rPr>
              <a:t>a </a:t>
            </a:r>
            <a:r>
              <a:rPr sz="2382" spc="-93" dirty="0">
                <a:latin typeface="Trebuchet MS"/>
                <a:cs typeface="Trebuchet MS"/>
              </a:rPr>
              <a:t>model</a:t>
            </a:r>
            <a:r>
              <a:rPr sz="2382" spc="-512" dirty="0">
                <a:latin typeface="Trebuchet MS"/>
                <a:cs typeface="Trebuchet MS"/>
              </a:rPr>
              <a:t> </a:t>
            </a:r>
            <a:r>
              <a:rPr sz="2382" spc="-146" dirty="0">
                <a:latin typeface="Trebuchet MS"/>
                <a:cs typeface="Trebuchet MS"/>
              </a:rPr>
              <a:t>that:</a:t>
            </a:r>
            <a:endParaRPr sz="2382">
              <a:latin typeface="Trebuchet MS"/>
              <a:cs typeface="Trebuchet MS"/>
            </a:endParaRPr>
          </a:p>
          <a:p>
            <a:pPr marL="750834" lvl="1" indent="-336194">
              <a:spcBef>
                <a:spcPts val="229"/>
              </a:spcBef>
              <a:buFont typeface="Arial"/>
              <a:buChar char="–"/>
              <a:tabLst>
                <a:tab pos="750274" algn="l"/>
                <a:tab pos="750834" algn="l"/>
              </a:tabLst>
            </a:pPr>
            <a:r>
              <a:rPr sz="2118" spc="-93" dirty="0">
                <a:latin typeface="Trebuchet MS"/>
                <a:cs typeface="Trebuchet MS"/>
              </a:rPr>
              <a:t>Communicates</a:t>
            </a:r>
            <a:r>
              <a:rPr sz="2118" spc="-180" dirty="0">
                <a:latin typeface="Trebuchet MS"/>
                <a:cs typeface="Trebuchet MS"/>
              </a:rPr>
              <a:t> </a:t>
            </a:r>
            <a:r>
              <a:rPr sz="2118" spc="-93" dirty="0">
                <a:latin typeface="Trebuchet MS"/>
                <a:cs typeface="Trebuchet MS"/>
              </a:rPr>
              <a:t>what</a:t>
            </a:r>
            <a:r>
              <a:rPr sz="2118" spc="-172" dirty="0">
                <a:latin typeface="Trebuchet MS"/>
                <a:cs typeface="Trebuchet MS"/>
              </a:rPr>
              <a:t> </a:t>
            </a:r>
            <a:r>
              <a:rPr sz="2118" spc="-75" dirty="0">
                <a:latin typeface="Trebuchet MS"/>
                <a:cs typeface="Trebuchet MS"/>
              </a:rPr>
              <a:t>is</a:t>
            </a:r>
            <a:r>
              <a:rPr sz="2118" spc="-172" dirty="0">
                <a:latin typeface="Trebuchet MS"/>
                <a:cs typeface="Trebuchet MS"/>
              </a:rPr>
              <a:t> </a:t>
            </a:r>
            <a:r>
              <a:rPr sz="2118" spc="-93" dirty="0">
                <a:latin typeface="Trebuchet MS"/>
                <a:cs typeface="Trebuchet MS"/>
              </a:rPr>
              <a:t>required</a:t>
            </a:r>
            <a:r>
              <a:rPr sz="2118" spc="-150" dirty="0">
                <a:latin typeface="Trebuchet MS"/>
                <a:cs typeface="Trebuchet MS"/>
              </a:rPr>
              <a:t> </a:t>
            </a:r>
            <a:r>
              <a:rPr sz="2118" spc="-88" dirty="0">
                <a:latin typeface="Trebuchet MS"/>
                <a:cs typeface="Trebuchet MS"/>
              </a:rPr>
              <a:t>from</a:t>
            </a:r>
            <a:r>
              <a:rPr sz="2118" spc="-163" dirty="0">
                <a:latin typeface="Trebuchet MS"/>
                <a:cs typeface="Trebuchet MS"/>
              </a:rPr>
              <a:t> </a:t>
            </a:r>
            <a:r>
              <a:rPr sz="2118" spc="-101" dirty="0">
                <a:latin typeface="Trebuchet MS"/>
                <a:cs typeface="Trebuchet MS"/>
              </a:rPr>
              <a:t>a</a:t>
            </a:r>
            <a:r>
              <a:rPr sz="2118" spc="-163" dirty="0">
                <a:latin typeface="Trebuchet MS"/>
                <a:cs typeface="Trebuchet MS"/>
              </a:rPr>
              <a:t> </a:t>
            </a:r>
            <a:r>
              <a:rPr sz="2118" spc="-71" dirty="0">
                <a:latin typeface="Trebuchet MS"/>
                <a:cs typeface="Trebuchet MS"/>
              </a:rPr>
              <a:t>user</a:t>
            </a:r>
            <a:r>
              <a:rPr sz="2118" spc="-159" dirty="0">
                <a:latin typeface="Trebuchet MS"/>
                <a:cs typeface="Trebuchet MS"/>
              </a:rPr>
              <a:t> </a:t>
            </a:r>
            <a:r>
              <a:rPr sz="2118" spc="-119" dirty="0">
                <a:latin typeface="Trebuchet MS"/>
                <a:cs typeface="Trebuchet MS"/>
              </a:rPr>
              <a:t>perspective.</a:t>
            </a:r>
            <a:endParaRPr sz="2118">
              <a:latin typeface="Trebuchet MS"/>
              <a:cs typeface="Trebuchet MS"/>
            </a:endParaRPr>
          </a:p>
          <a:p>
            <a:pPr marL="750834" marR="442656" lvl="1" indent="-336194">
              <a:lnSpc>
                <a:spcPts val="2285"/>
              </a:lnSpc>
              <a:spcBef>
                <a:spcPts val="543"/>
              </a:spcBef>
              <a:buFont typeface="Arial"/>
              <a:buChar char="–"/>
              <a:tabLst>
                <a:tab pos="750274" algn="l"/>
                <a:tab pos="750834" algn="l"/>
              </a:tabLst>
            </a:pPr>
            <a:r>
              <a:rPr sz="2118" spc="-44" dirty="0">
                <a:latin typeface="Trebuchet MS"/>
                <a:cs typeface="Trebuchet MS"/>
              </a:rPr>
              <a:t>Is</a:t>
            </a:r>
            <a:r>
              <a:rPr sz="2118" spc="-176" dirty="0">
                <a:latin typeface="Trebuchet MS"/>
                <a:cs typeface="Trebuchet MS"/>
              </a:rPr>
              <a:t> </a:t>
            </a:r>
            <a:r>
              <a:rPr sz="2118" spc="-119" dirty="0">
                <a:latin typeface="Trebuchet MS"/>
                <a:cs typeface="Trebuchet MS"/>
              </a:rPr>
              <a:t>free</a:t>
            </a:r>
            <a:r>
              <a:rPr sz="2118" spc="-150" dirty="0">
                <a:latin typeface="Trebuchet MS"/>
                <a:cs typeface="Trebuchet MS"/>
              </a:rPr>
              <a:t> </a:t>
            </a:r>
            <a:r>
              <a:rPr sz="2118" spc="-79" dirty="0">
                <a:latin typeface="Trebuchet MS"/>
                <a:cs typeface="Trebuchet MS"/>
              </a:rPr>
              <a:t>of</a:t>
            </a:r>
            <a:r>
              <a:rPr sz="2118" spc="-163" dirty="0">
                <a:latin typeface="Trebuchet MS"/>
                <a:cs typeface="Trebuchet MS"/>
              </a:rPr>
              <a:t> </a:t>
            </a:r>
            <a:r>
              <a:rPr sz="2118" spc="-115" dirty="0">
                <a:latin typeface="Trebuchet MS"/>
                <a:cs typeface="Trebuchet MS"/>
              </a:rPr>
              <a:t>specific</a:t>
            </a:r>
            <a:r>
              <a:rPr sz="2118" spc="-159" dirty="0">
                <a:latin typeface="Trebuchet MS"/>
                <a:cs typeface="Trebuchet MS"/>
              </a:rPr>
              <a:t> </a:t>
            </a:r>
            <a:r>
              <a:rPr sz="2118" spc="-106" dirty="0">
                <a:latin typeface="Trebuchet MS"/>
                <a:cs typeface="Trebuchet MS"/>
              </a:rPr>
              <a:t>details</a:t>
            </a:r>
            <a:r>
              <a:rPr sz="2118" spc="-168" dirty="0">
                <a:latin typeface="Trebuchet MS"/>
                <a:cs typeface="Trebuchet MS"/>
              </a:rPr>
              <a:t> </a:t>
            </a:r>
            <a:r>
              <a:rPr sz="2118" spc="-75" dirty="0">
                <a:latin typeface="Trebuchet MS"/>
                <a:cs typeface="Trebuchet MS"/>
              </a:rPr>
              <a:t>about</a:t>
            </a:r>
            <a:r>
              <a:rPr sz="2118" spc="-168" dirty="0">
                <a:latin typeface="Trebuchet MS"/>
                <a:cs typeface="Trebuchet MS"/>
              </a:rPr>
              <a:t> </a:t>
            </a:r>
            <a:r>
              <a:rPr sz="2118" spc="-49" dirty="0">
                <a:latin typeface="Trebuchet MS"/>
                <a:cs typeface="Trebuchet MS"/>
              </a:rPr>
              <a:t>how</a:t>
            </a:r>
            <a:r>
              <a:rPr sz="2118" spc="-168" dirty="0">
                <a:latin typeface="Trebuchet MS"/>
                <a:cs typeface="Trebuchet MS"/>
              </a:rPr>
              <a:t> </a:t>
            </a:r>
            <a:r>
              <a:rPr sz="2118" spc="-97" dirty="0">
                <a:latin typeface="Trebuchet MS"/>
                <a:cs typeface="Trebuchet MS"/>
              </a:rPr>
              <a:t>the</a:t>
            </a:r>
            <a:r>
              <a:rPr sz="2118" spc="-159" dirty="0">
                <a:latin typeface="Trebuchet MS"/>
                <a:cs typeface="Trebuchet MS"/>
              </a:rPr>
              <a:t> </a:t>
            </a:r>
            <a:r>
              <a:rPr sz="2118" spc="-97" dirty="0">
                <a:latin typeface="Trebuchet MS"/>
                <a:cs typeface="Trebuchet MS"/>
              </a:rPr>
              <a:t>system</a:t>
            </a:r>
            <a:r>
              <a:rPr sz="2118" spc="-163" dirty="0">
                <a:latin typeface="Trebuchet MS"/>
                <a:cs typeface="Trebuchet MS"/>
              </a:rPr>
              <a:t> </a:t>
            </a:r>
            <a:r>
              <a:rPr sz="2118" spc="-115" dirty="0">
                <a:latin typeface="Trebuchet MS"/>
                <a:cs typeface="Trebuchet MS"/>
              </a:rPr>
              <a:t>will</a:t>
            </a:r>
            <a:r>
              <a:rPr sz="2118" spc="-172" dirty="0">
                <a:latin typeface="Trebuchet MS"/>
                <a:cs typeface="Trebuchet MS"/>
              </a:rPr>
              <a:t> </a:t>
            </a:r>
            <a:r>
              <a:rPr sz="2118" spc="-88" dirty="0">
                <a:latin typeface="Trebuchet MS"/>
                <a:cs typeface="Trebuchet MS"/>
              </a:rPr>
              <a:t>be  </a:t>
            </a:r>
            <a:r>
              <a:rPr sz="2118" spc="-106" dirty="0">
                <a:latin typeface="Trebuchet MS"/>
                <a:cs typeface="Trebuchet MS"/>
              </a:rPr>
              <a:t>built </a:t>
            </a:r>
            <a:r>
              <a:rPr sz="2118" spc="-57" dirty="0">
                <a:latin typeface="Trebuchet MS"/>
                <a:cs typeface="Trebuchet MS"/>
              </a:rPr>
              <a:t>or</a:t>
            </a:r>
            <a:r>
              <a:rPr sz="2118" spc="-234" dirty="0">
                <a:latin typeface="Trebuchet MS"/>
                <a:cs typeface="Trebuchet MS"/>
              </a:rPr>
              <a:t> </a:t>
            </a:r>
            <a:r>
              <a:rPr sz="2118" spc="-115" dirty="0">
                <a:latin typeface="Trebuchet MS"/>
                <a:cs typeface="Trebuchet MS"/>
              </a:rPr>
              <a:t>implemented.</a:t>
            </a:r>
            <a:endParaRPr sz="2118">
              <a:latin typeface="Trebuchet MS"/>
              <a:cs typeface="Trebuchet MS"/>
            </a:endParaRPr>
          </a:p>
          <a:p>
            <a:pPr marL="414079" indent="-403433">
              <a:spcBef>
                <a:spcPts val="238"/>
              </a:spcBef>
              <a:buFont typeface="Arial"/>
              <a:buChar char="•"/>
              <a:tabLst>
                <a:tab pos="414079" algn="l"/>
                <a:tab pos="414640" algn="l"/>
              </a:tabLst>
            </a:pPr>
            <a:r>
              <a:rPr sz="2382" spc="-93" dirty="0">
                <a:latin typeface="Trebuchet MS"/>
                <a:cs typeface="Trebuchet MS"/>
              </a:rPr>
              <a:t>Steps</a:t>
            </a:r>
            <a:endParaRPr sz="2382">
              <a:latin typeface="Trebuchet MS"/>
              <a:cs typeface="Trebuchet MS"/>
            </a:endParaRPr>
          </a:p>
          <a:p>
            <a:pPr marL="750834" indent="-336755">
              <a:spcBef>
                <a:spcPts val="273"/>
              </a:spcBef>
              <a:buAutoNum type="arabicPeriod"/>
              <a:tabLst>
                <a:tab pos="750834" algn="l"/>
                <a:tab pos="751394" algn="l"/>
              </a:tabLst>
            </a:pPr>
            <a:r>
              <a:rPr sz="2118" spc="-97" dirty="0">
                <a:latin typeface="Trebuchet MS"/>
                <a:cs typeface="Trebuchet MS"/>
              </a:rPr>
              <a:t>Identify </a:t>
            </a:r>
            <a:r>
              <a:rPr sz="2118" spc="-62" dirty="0">
                <a:latin typeface="Trebuchet MS"/>
                <a:cs typeface="Trebuchet MS"/>
              </a:rPr>
              <a:t>business</a:t>
            </a:r>
            <a:r>
              <a:rPr sz="2118" spc="-221" dirty="0">
                <a:latin typeface="Trebuchet MS"/>
                <a:cs typeface="Trebuchet MS"/>
              </a:rPr>
              <a:t> </a:t>
            </a:r>
            <a:r>
              <a:rPr sz="2118" spc="-119" dirty="0">
                <a:latin typeface="Trebuchet MS"/>
                <a:cs typeface="Trebuchet MS"/>
              </a:rPr>
              <a:t>actors.</a:t>
            </a:r>
            <a:endParaRPr sz="2118">
              <a:latin typeface="Trebuchet MS"/>
              <a:cs typeface="Trebuchet MS"/>
            </a:endParaRPr>
          </a:p>
          <a:p>
            <a:pPr marL="750834" indent="-336755">
              <a:spcBef>
                <a:spcPts val="251"/>
              </a:spcBef>
              <a:buAutoNum type="arabicPeriod"/>
              <a:tabLst>
                <a:tab pos="750834" algn="l"/>
                <a:tab pos="751394" algn="l"/>
              </a:tabLst>
            </a:pPr>
            <a:r>
              <a:rPr sz="2118" spc="-97" dirty="0">
                <a:latin typeface="Trebuchet MS"/>
                <a:cs typeface="Trebuchet MS"/>
              </a:rPr>
              <a:t>Identify </a:t>
            </a:r>
            <a:r>
              <a:rPr sz="2118" spc="-62" dirty="0">
                <a:latin typeface="Trebuchet MS"/>
                <a:cs typeface="Trebuchet MS"/>
              </a:rPr>
              <a:t>business use</a:t>
            </a:r>
            <a:r>
              <a:rPr sz="2118" spc="-318" dirty="0">
                <a:latin typeface="Trebuchet MS"/>
                <a:cs typeface="Trebuchet MS"/>
              </a:rPr>
              <a:t> </a:t>
            </a:r>
            <a:r>
              <a:rPr sz="2118" spc="-119" dirty="0">
                <a:latin typeface="Trebuchet MS"/>
                <a:cs typeface="Trebuchet MS"/>
              </a:rPr>
              <a:t>cases.</a:t>
            </a:r>
            <a:endParaRPr sz="2118">
              <a:latin typeface="Trebuchet MS"/>
              <a:cs typeface="Trebuchet MS"/>
            </a:endParaRPr>
          </a:p>
          <a:p>
            <a:pPr marL="750834" indent="-336755">
              <a:spcBef>
                <a:spcPts val="256"/>
              </a:spcBef>
              <a:buAutoNum type="arabicPeriod"/>
              <a:tabLst>
                <a:tab pos="750834" algn="l"/>
                <a:tab pos="751394" algn="l"/>
              </a:tabLst>
            </a:pPr>
            <a:r>
              <a:rPr sz="2118" spc="-97" dirty="0">
                <a:latin typeface="Trebuchet MS"/>
                <a:cs typeface="Trebuchet MS"/>
              </a:rPr>
              <a:t>Construct </a:t>
            </a:r>
            <a:r>
              <a:rPr sz="2118" spc="-93" dirty="0">
                <a:latin typeface="Trebuchet MS"/>
                <a:cs typeface="Trebuchet MS"/>
              </a:rPr>
              <a:t>use‐case </a:t>
            </a:r>
            <a:r>
              <a:rPr sz="2118" spc="-84" dirty="0">
                <a:latin typeface="Trebuchet MS"/>
                <a:cs typeface="Trebuchet MS"/>
              </a:rPr>
              <a:t>model</a:t>
            </a:r>
            <a:r>
              <a:rPr sz="2118" spc="-309" dirty="0">
                <a:latin typeface="Trebuchet MS"/>
                <a:cs typeface="Trebuchet MS"/>
              </a:rPr>
              <a:t> </a:t>
            </a:r>
            <a:r>
              <a:rPr sz="2118" spc="-115" dirty="0">
                <a:latin typeface="Trebuchet MS"/>
                <a:cs typeface="Trebuchet MS"/>
              </a:rPr>
              <a:t>diagram.</a:t>
            </a:r>
            <a:endParaRPr sz="2118">
              <a:latin typeface="Trebuchet MS"/>
              <a:cs typeface="Trebuchet MS"/>
            </a:endParaRPr>
          </a:p>
          <a:p>
            <a:pPr marL="750834" indent="-336755">
              <a:spcBef>
                <a:spcPts val="251"/>
              </a:spcBef>
              <a:buAutoNum type="arabicPeriod"/>
              <a:tabLst>
                <a:tab pos="750834" algn="l"/>
                <a:tab pos="751394" algn="l"/>
              </a:tabLst>
            </a:pPr>
            <a:r>
              <a:rPr sz="2118" spc="-79" dirty="0">
                <a:latin typeface="Trebuchet MS"/>
                <a:cs typeface="Trebuchet MS"/>
              </a:rPr>
              <a:t>Document </a:t>
            </a:r>
            <a:r>
              <a:rPr sz="2118" spc="-62" dirty="0">
                <a:latin typeface="Trebuchet MS"/>
                <a:cs typeface="Trebuchet MS"/>
              </a:rPr>
              <a:t>business </a:t>
            </a:r>
            <a:r>
              <a:rPr sz="2118" spc="-93" dirty="0">
                <a:latin typeface="Trebuchet MS"/>
                <a:cs typeface="Trebuchet MS"/>
              </a:rPr>
              <a:t>requirements </a:t>
            </a:r>
            <a:r>
              <a:rPr sz="2118" spc="-101" dirty="0">
                <a:latin typeface="Trebuchet MS"/>
                <a:cs typeface="Trebuchet MS"/>
              </a:rPr>
              <a:t>via </a:t>
            </a:r>
            <a:r>
              <a:rPr sz="2118" spc="-93" dirty="0">
                <a:latin typeface="Trebuchet MS"/>
                <a:cs typeface="Trebuchet MS"/>
              </a:rPr>
              <a:t>use‐case</a:t>
            </a:r>
            <a:r>
              <a:rPr sz="2118" spc="-415" dirty="0">
                <a:latin typeface="Trebuchet MS"/>
                <a:cs typeface="Trebuchet MS"/>
              </a:rPr>
              <a:t> </a:t>
            </a:r>
            <a:r>
              <a:rPr sz="2118" spc="-115" dirty="0">
                <a:latin typeface="Trebuchet MS"/>
                <a:cs typeface="Trebuchet MS"/>
              </a:rPr>
              <a:t>narratives.</a:t>
            </a:r>
            <a:endParaRPr sz="211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244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405" y="835749"/>
            <a:ext cx="6263528" cy="56474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600" spc="-172" dirty="0"/>
              <a:t>Step </a:t>
            </a:r>
            <a:r>
              <a:rPr sz="3600" spc="-229" dirty="0"/>
              <a:t>1: </a:t>
            </a:r>
            <a:r>
              <a:rPr sz="3600" spc="-190" dirty="0"/>
              <a:t>identify </a:t>
            </a:r>
            <a:r>
              <a:rPr sz="3600" spc="-106" dirty="0"/>
              <a:t>Business</a:t>
            </a:r>
            <a:r>
              <a:rPr sz="3600" spc="-591" dirty="0"/>
              <a:t> </a:t>
            </a:r>
            <a:r>
              <a:rPr sz="3600" spc="-154" dirty="0"/>
              <a:t>Actors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061883" y="1267384"/>
            <a:ext cx="8068235" cy="2591921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1957578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534770" y="1821628"/>
            <a:ext cx="6892177" cy="354607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51061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40" dirty="0">
                <a:latin typeface="Trebuchet MS"/>
                <a:cs typeface="Trebuchet MS"/>
              </a:rPr>
              <a:t>When </a:t>
            </a:r>
            <a:r>
              <a:rPr sz="2824" spc="-106" dirty="0">
                <a:latin typeface="Trebuchet MS"/>
                <a:cs typeface="Trebuchet MS"/>
              </a:rPr>
              <a:t>looking </a:t>
            </a:r>
            <a:r>
              <a:rPr sz="2824" spc="-132" dirty="0">
                <a:latin typeface="Trebuchet MS"/>
                <a:cs typeface="Trebuchet MS"/>
              </a:rPr>
              <a:t>for </a:t>
            </a:r>
            <a:r>
              <a:rPr sz="2824" spc="-163" dirty="0">
                <a:latin typeface="Trebuchet MS"/>
                <a:cs typeface="Trebuchet MS"/>
              </a:rPr>
              <a:t>actors, </a:t>
            </a:r>
            <a:r>
              <a:rPr sz="2824" spc="-110" dirty="0">
                <a:latin typeface="Trebuchet MS"/>
                <a:cs typeface="Trebuchet MS"/>
              </a:rPr>
              <a:t>ask </a:t>
            </a:r>
            <a:r>
              <a:rPr sz="2824" spc="-124" dirty="0">
                <a:latin typeface="Trebuchet MS"/>
                <a:cs typeface="Trebuchet MS"/>
              </a:rPr>
              <a:t>the</a:t>
            </a:r>
            <a:r>
              <a:rPr sz="2824" spc="-657" dirty="0">
                <a:latin typeface="Trebuchet MS"/>
                <a:cs typeface="Trebuchet MS"/>
              </a:rPr>
              <a:t> </a:t>
            </a:r>
            <a:r>
              <a:rPr sz="2824" spc="-124" dirty="0">
                <a:latin typeface="Trebuchet MS"/>
                <a:cs typeface="Trebuchet MS"/>
              </a:rPr>
              <a:t>following  </a:t>
            </a:r>
            <a:r>
              <a:rPr sz="2824" spc="-115" dirty="0">
                <a:latin typeface="Trebuchet MS"/>
                <a:cs typeface="Trebuchet MS"/>
              </a:rPr>
              <a:t>questions:</a:t>
            </a:r>
            <a:endParaRPr sz="2824">
              <a:latin typeface="Trebuchet MS"/>
              <a:cs typeface="Trebuchet MS"/>
            </a:endParaRPr>
          </a:p>
          <a:p>
            <a:pPr marL="666786" lvl="1" indent="-252146">
              <a:spcBef>
                <a:spcPts val="618"/>
              </a:spcBef>
              <a:buFont typeface="Arial"/>
              <a:buChar char="–"/>
              <a:tabLst>
                <a:tab pos="666786" algn="l"/>
              </a:tabLst>
            </a:pPr>
            <a:r>
              <a:rPr sz="2471" dirty="0">
                <a:solidFill>
                  <a:srgbClr val="0070C0"/>
                </a:solidFill>
                <a:latin typeface="Trebuchet MS"/>
                <a:cs typeface="Trebuchet MS"/>
              </a:rPr>
              <a:t>Who</a:t>
            </a:r>
            <a:r>
              <a:rPr sz="2471" spc="-19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66" dirty="0">
                <a:solidFill>
                  <a:srgbClr val="0070C0"/>
                </a:solidFill>
                <a:latin typeface="Trebuchet MS"/>
                <a:cs typeface="Trebuchet MS"/>
              </a:rPr>
              <a:t>or</a:t>
            </a:r>
            <a:r>
              <a:rPr sz="2471" spc="-1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06" dirty="0">
                <a:solidFill>
                  <a:srgbClr val="0070C0"/>
                </a:solidFill>
                <a:latin typeface="Trebuchet MS"/>
                <a:cs typeface="Trebuchet MS"/>
              </a:rPr>
              <a:t>what</a:t>
            </a:r>
            <a:r>
              <a:rPr sz="2471" spc="-19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93" dirty="0">
                <a:solidFill>
                  <a:srgbClr val="0070C0"/>
                </a:solidFill>
                <a:latin typeface="Trebuchet MS"/>
                <a:cs typeface="Trebuchet MS"/>
              </a:rPr>
              <a:t>provides</a:t>
            </a:r>
            <a:r>
              <a:rPr sz="2471" spc="-1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88" dirty="0">
                <a:solidFill>
                  <a:srgbClr val="0070C0"/>
                </a:solidFill>
                <a:latin typeface="Trebuchet MS"/>
                <a:cs typeface="Trebuchet MS"/>
              </a:rPr>
              <a:t>inputs</a:t>
            </a:r>
            <a:r>
              <a:rPr sz="2471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06" dirty="0">
                <a:solidFill>
                  <a:srgbClr val="0070C0"/>
                </a:solidFill>
                <a:latin typeface="Trebuchet MS"/>
                <a:cs typeface="Trebuchet MS"/>
              </a:rPr>
              <a:t>to</a:t>
            </a:r>
            <a:r>
              <a:rPr sz="2471" spc="-1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1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471" spc="-18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62" dirty="0">
                <a:solidFill>
                  <a:srgbClr val="0070C0"/>
                </a:solidFill>
                <a:latin typeface="Trebuchet MS"/>
                <a:cs typeface="Trebuchet MS"/>
              </a:rPr>
              <a:t>system?</a:t>
            </a:r>
            <a:endParaRPr sz="2471">
              <a:latin typeface="Trebuchet MS"/>
              <a:cs typeface="Trebuchet MS"/>
            </a:endParaRPr>
          </a:p>
          <a:p>
            <a:pPr marL="666786" lvl="1" indent="-252146">
              <a:spcBef>
                <a:spcPts val="596"/>
              </a:spcBef>
              <a:buFont typeface="Arial"/>
              <a:buChar char="–"/>
              <a:tabLst>
                <a:tab pos="666786" algn="l"/>
              </a:tabLst>
            </a:pPr>
            <a:r>
              <a:rPr sz="2471" dirty="0">
                <a:solidFill>
                  <a:srgbClr val="0070C0"/>
                </a:solidFill>
                <a:latin typeface="Trebuchet MS"/>
                <a:cs typeface="Trebuchet MS"/>
              </a:rPr>
              <a:t>Who</a:t>
            </a:r>
            <a:r>
              <a:rPr sz="2471" spc="-1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66" dirty="0">
                <a:solidFill>
                  <a:srgbClr val="0070C0"/>
                </a:solidFill>
                <a:latin typeface="Trebuchet MS"/>
                <a:cs typeface="Trebuchet MS"/>
              </a:rPr>
              <a:t>or</a:t>
            </a:r>
            <a:r>
              <a:rPr sz="2471" spc="-1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06" dirty="0">
                <a:solidFill>
                  <a:srgbClr val="0070C0"/>
                </a:solidFill>
                <a:latin typeface="Trebuchet MS"/>
                <a:cs typeface="Trebuchet MS"/>
              </a:rPr>
              <a:t>what</a:t>
            </a:r>
            <a:r>
              <a:rPr sz="2471" spc="-19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24" dirty="0">
                <a:solidFill>
                  <a:srgbClr val="0070C0"/>
                </a:solidFill>
                <a:latin typeface="Trebuchet MS"/>
                <a:cs typeface="Trebuchet MS"/>
              </a:rPr>
              <a:t>receives</a:t>
            </a:r>
            <a:r>
              <a:rPr sz="2471" spc="-19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84" dirty="0">
                <a:solidFill>
                  <a:srgbClr val="0070C0"/>
                </a:solidFill>
                <a:latin typeface="Trebuchet MS"/>
                <a:cs typeface="Trebuchet MS"/>
              </a:rPr>
              <a:t>outputs</a:t>
            </a:r>
            <a:r>
              <a:rPr sz="2471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01" dirty="0">
                <a:solidFill>
                  <a:srgbClr val="0070C0"/>
                </a:solidFill>
                <a:latin typeface="Trebuchet MS"/>
                <a:cs typeface="Trebuchet MS"/>
              </a:rPr>
              <a:t>from</a:t>
            </a:r>
            <a:r>
              <a:rPr sz="2471" spc="-18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1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471" spc="-1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62" dirty="0">
                <a:solidFill>
                  <a:srgbClr val="0070C0"/>
                </a:solidFill>
                <a:latin typeface="Trebuchet MS"/>
                <a:cs typeface="Trebuchet MS"/>
              </a:rPr>
              <a:t>system?</a:t>
            </a:r>
            <a:endParaRPr sz="2471">
              <a:latin typeface="Trebuchet MS"/>
              <a:cs typeface="Trebuchet MS"/>
            </a:endParaRPr>
          </a:p>
          <a:p>
            <a:pPr marL="666786" lvl="1" indent="-252146">
              <a:spcBef>
                <a:spcPts val="591"/>
              </a:spcBef>
              <a:buFont typeface="Arial"/>
              <a:buChar char="–"/>
              <a:tabLst>
                <a:tab pos="666786" algn="l"/>
              </a:tabLst>
            </a:pPr>
            <a:r>
              <a:rPr sz="2471" spc="-93" dirty="0">
                <a:solidFill>
                  <a:srgbClr val="0070C0"/>
                </a:solidFill>
                <a:latin typeface="Trebuchet MS"/>
                <a:cs typeface="Trebuchet MS"/>
              </a:rPr>
              <a:t>Are </a:t>
            </a:r>
            <a:r>
              <a:rPr sz="2471" spc="-128" dirty="0">
                <a:solidFill>
                  <a:srgbClr val="0070C0"/>
                </a:solidFill>
                <a:latin typeface="Trebuchet MS"/>
                <a:cs typeface="Trebuchet MS"/>
              </a:rPr>
              <a:t>interfaces </a:t>
            </a:r>
            <a:r>
              <a:rPr sz="2471" spc="-110" dirty="0">
                <a:solidFill>
                  <a:srgbClr val="0070C0"/>
                </a:solidFill>
                <a:latin typeface="Trebuchet MS"/>
                <a:cs typeface="Trebuchet MS"/>
              </a:rPr>
              <a:t>required </a:t>
            </a:r>
            <a:r>
              <a:rPr sz="2471" spc="-106" dirty="0">
                <a:solidFill>
                  <a:srgbClr val="0070C0"/>
                </a:solidFill>
                <a:latin typeface="Trebuchet MS"/>
                <a:cs typeface="Trebuchet MS"/>
              </a:rPr>
              <a:t>to </a:t>
            </a:r>
            <a:r>
              <a:rPr sz="2471" spc="-93" dirty="0">
                <a:solidFill>
                  <a:srgbClr val="0070C0"/>
                </a:solidFill>
                <a:latin typeface="Trebuchet MS"/>
                <a:cs typeface="Trebuchet MS"/>
              </a:rPr>
              <a:t>other</a:t>
            </a:r>
            <a:r>
              <a:rPr sz="2471" spc="-52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57" dirty="0">
                <a:solidFill>
                  <a:srgbClr val="0070C0"/>
                </a:solidFill>
                <a:latin typeface="Trebuchet MS"/>
                <a:cs typeface="Trebuchet MS"/>
              </a:rPr>
              <a:t>systems?</a:t>
            </a:r>
            <a:endParaRPr sz="2471">
              <a:latin typeface="Trebuchet MS"/>
              <a:cs typeface="Trebuchet MS"/>
            </a:endParaRPr>
          </a:p>
          <a:p>
            <a:pPr marL="666786" marR="4483" lvl="1" indent="-252146">
              <a:spcBef>
                <a:spcPts val="591"/>
              </a:spcBef>
              <a:buFont typeface="Arial"/>
              <a:buChar char="–"/>
              <a:tabLst>
                <a:tab pos="666786" algn="l"/>
              </a:tabLst>
            </a:pPr>
            <a:r>
              <a:rPr sz="2471" spc="-93" dirty="0">
                <a:solidFill>
                  <a:srgbClr val="0070C0"/>
                </a:solidFill>
                <a:latin typeface="Trebuchet MS"/>
                <a:cs typeface="Trebuchet MS"/>
              </a:rPr>
              <a:t>Are</a:t>
            </a:r>
            <a:r>
              <a:rPr sz="2471" spc="-57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19" dirty="0">
                <a:solidFill>
                  <a:srgbClr val="0070C0"/>
                </a:solidFill>
                <a:latin typeface="Trebuchet MS"/>
                <a:cs typeface="Trebuchet MS"/>
              </a:rPr>
              <a:t>there </a:t>
            </a:r>
            <a:r>
              <a:rPr sz="2471" spc="-106" dirty="0">
                <a:solidFill>
                  <a:srgbClr val="0070C0"/>
                </a:solidFill>
                <a:latin typeface="Trebuchet MS"/>
                <a:cs typeface="Trebuchet MS"/>
              </a:rPr>
              <a:t>events </a:t>
            </a:r>
            <a:r>
              <a:rPr sz="2471" spc="-128" dirty="0">
                <a:solidFill>
                  <a:srgbClr val="0070C0"/>
                </a:solidFill>
                <a:latin typeface="Trebuchet MS"/>
                <a:cs typeface="Trebuchet MS"/>
              </a:rPr>
              <a:t>that </a:t>
            </a:r>
            <a:r>
              <a:rPr sz="2471" spc="-124" dirty="0">
                <a:solidFill>
                  <a:srgbClr val="0070C0"/>
                </a:solidFill>
                <a:latin typeface="Trebuchet MS"/>
                <a:cs typeface="Trebuchet MS"/>
              </a:rPr>
              <a:t>are </a:t>
            </a:r>
            <a:r>
              <a:rPr sz="2471" spc="-128" dirty="0">
                <a:solidFill>
                  <a:srgbClr val="0070C0"/>
                </a:solidFill>
                <a:latin typeface="Trebuchet MS"/>
                <a:cs typeface="Trebuchet MS"/>
              </a:rPr>
              <a:t>automatically </a:t>
            </a:r>
            <a:r>
              <a:rPr sz="2471" spc="-115" dirty="0">
                <a:solidFill>
                  <a:srgbClr val="0070C0"/>
                </a:solidFill>
                <a:latin typeface="Trebuchet MS"/>
                <a:cs typeface="Trebuchet MS"/>
              </a:rPr>
              <a:t>triggered  </a:t>
            </a:r>
            <a:r>
              <a:rPr sz="2471" spc="-146" dirty="0">
                <a:solidFill>
                  <a:srgbClr val="0070C0"/>
                </a:solidFill>
                <a:latin typeface="Trebuchet MS"/>
                <a:cs typeface="Trebuchet MS"/>
              </a:rPr>
              <a:t>at </a:t>
            </a:r>
            <a:r>
              <a:rPr sz="2471" spc="-115" dirty="0">
                <a:solidFill>
                  <a:srgbClr val="0070C0"/>
                </a:solidFill>
                <a:latin typeface="Trebuchet MS"/>
                <a:cs typeface="Trebuchet MS"/>
              </a:rPr>
              <a:t>a predetermined</a:t>
            </a:r>
            <a:r>
              <a:rPr sz="2471" spc="-326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57" dirty="0">
                <a:solidFill>
                  <a:srgbClr val="0070C0"/>
                </a:solidFill>
                <a:latin typeface="Trebuchet MS"/>
                <a:cs typeface="Trebuchet MS"/>
              </a:rPr>
              <a:t>time?</a:t>
            </a:r>
            <a:endParaRPr sz="2471">
              <a:latin typeface="Trebuchet MS"/>
              <a:cs typeface="Trebuchet MS"/>
            </a:endParaRPr>
          </a:p>
          <a:p>
            <a:pPr marL="666786" lvl="1" indent="-252146">
              <a:spcBef>
                <a:spcPts val="596"/>
              </a:spcBef>
              <a:buFont typeface="Arial"/>
              <a:buChar char="–"/>
              <a:tabLst>
                <a:tab pos="666786" algn="l"/>
              </a:tabLst>
            </a:pPr>
            <a:r>
              <a:rPr sz="2471" dirty="0">
                <a:solidFill>
                  <a:srgbClr val="0070C0"/>
                </a:solidFill>
                <a:latin typeface="Trebuchet MS"/>
                <a:cs typeface="Trebuchet MS"/>
              </a:rPr>
              <a:t>Who</a:t>
            </a:r>
            <a:r>
              <a:rPr sz="2471" spc="-19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37" dirty="0">
                <a:solidFill>
                  <a:srgbClr val="0070C0"/>
                </a:solidFill>
                <a:latin typeface="Trebuchet MS"/>
                <a:cs typeface="Trebuchet MS"/>
              </a:rPr>
              <a:t>will</a:t>
            </a:r>
            <a:r>
              <a:rPr sz="2471" spc="-20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15" dirty="0">
                <a:solidFill>
                  <a:srgbClr val="0070C0"/>
                </a:solidFill>
                <a:latin typeface="Trebuchet MS"/>
                <a:cs typeface="Trebuchet MS"/>
              </a:rPr>
              <a:t>maintain</a:t>
            </a:r>
            <a:r>
              <a:rPr sz="2471" spc="-19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06" dirty="0">
                <a:solidFill>
                  <a:srgbClr val="0070C0"/>
                </a:solidFill>
                <a:latin typeface="Trebuchet MS"/>
                <a:cs typeface="Trebuchet MS"/>
              </a:rPr>
              <a:t>information</a:t>
            </a:r>
            <a:r>
              <a:rPr sz="2471" spc="-19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97" dirty="0">
                <a:solidFill>
                  <a:srgbClr val="0070C0"/>
                </a:solidFill>
                <a:latin typeface="Trebuchet MS"/>
                <a:cs typeface="Trebuchet MS"/>
              </a:rPr>
              <a:t>in</a:t>
            </a:r>
            <a:r>
              <a:rPr sz="2471" spc="-18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110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471" spc="-1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71" spc="-62" dirty="0">
                <a:solidFill>
                  <a:srgbClr val="0070C0"/>
                </a:solidFill>
                <a:latin typeface="Trebuchet MS"/>
                <a:cs typeface="Trebuchet MS"/>
              </a:rPr>
              <a:t>system?</a:t>
            </a:r>
            <a:endParaRPr sz="2471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244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764" y="634012"/>
            <a:ext cx="9278471" cy="62686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636885" marR="4483" indent="-2625678">
              <a:lnSpc>
                <a:spcPct val="100000"/>
              </a:lnSpc>
              <a:spcBef>
                <a:spcPts val="88"/>
              </a:spcBef>
            </a:pPr>
            <a:r>
              <a:rPr sz="4000" spc="-159" dirty="0"/>
              <a:t>Step </a:t>
            </a:r>
            <a:r>
              <a:rPr sz="4000" spc="-207" dirty="0"/>
              <a:t>2: </a:t>
            </a:r>
            <a:r>
              <a:rPr sz="4000" spc="-159" dirty="0"/>
              <a:t>Identify </a:t>
            </a:r>
            <a:r>
              <a:rPr sz="4000" spc="-97" dirty="0"/>
              <a:t>Business</a:t>
            </a:r>
            <a:r>
              <a:rPr sz="4000" spc="-631" dirty="0"/>
              <a:t> </a:t>
            </a:r>
            <a:r>
              <a:rPr sz="4000" spc="-150" dirty="0"/>
              <a:t>Requirements  </a:t>
            </a:r>
            <a:r>
              <a:rPr sz="4000" spc="-84" dirty="0"/>
              <a:t>Use</a:t>
            </a:r>
            <a:r>
              <a:rPr sz="4000" spc="-296" dirty="0"/>
              <a:t> </a:t>
            </a:r>
            <a:r>
              <a:rPr sz="4000" spc="-132" dirty="0"/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2061883" y="2130685"/>
            <a:ext cx="8068235" cy="1729068"/>
          </a:xfrm>
          <a:custGeom>
            <a:avLst/>
            <a:gdLst/>
            <a:ahLst/>
            <a:cxnLst/>
            <a:rect l="l" t="t" r="r" b="b"/>
            <a:pathLst>
              <a:path w="9144000" h="19596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59102"/>
                </a:lnTo>
                <a:lnTo>
                  <a:pt x="9144000" y="1959102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534740" y="1759772"/>
            <a:ext cx="6888256" cy="3771399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marR="90772" indent="-302575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382" spc="-71" dirty="0">
                <a:latin typeface="Trebuchet MS"/>
                <a:cs typeface="Trebuchet MS"/>
              </a:rPr>
              <a:t>During </a:t>
            </a:r>
            <a:r>
              <a:rPr sz="2382" spc="-101" dirty="0">
                <a:latin typeface="Trebuchet MS"/>
                <a:cs typeface="Trebuchet MS"/>
              </a:rPr>
              <a:t>requirements </a:t>
            </a:r>
            <a:r>
              <a:rPr sz="2382" spc="-119" dirty="0">
                <a:latin typeface="Trebuchet MS"/>
                <a:cs typeface="Trebuchet MS"/>
              </a:rPr>
              <a:t>analysis, </a:t>
            </a:r>
            <a:r>
              <a:rPr sz="2382" spc="-115" dirty="0">
                <a:latin typeface="Trebuchet MS"/>
                <a:cs typeface="Trebuchet MS"/>
              </a:rPr>
              <a:t>strive </a:t>
            </a:r>
            <a:r>
              <a:rPr sz="2382" spc="-97" dirty="0">
                <a:latin typeface="Trebuchet MS"/>
                <a:cs typeface="Trebuchet MS"/>
              </a:rPr>
              <a:t>to </a:t>
            </a:r>
            <a:r>
              <a:rPr sz="2382" spc="-119" dirty="0">
                <a:latin typeface="Trebuchet MS"/>
                <a:cs typeface="Trebuchet MS"/>
              </a:rPr>
              <a:t>identify </a:t>
            </a:r>
            <a:r>
              <a:rPr sz="2382" spc="-79" dirty="0">
                <a:latin typeface="Trebuchet MS"/>
                <a:cs typeface="Trebuchet MS"/>
              </a:rPr>
              <a:t>and  </a:t>
            </a:r>
            <a:r>
              <a:rPr sz="2382" spc="-97" dirty="0">
                <a:latin typeface="Trebuchet MS"/>
                <a:cs typeface="Trebuchet MS"/>
              </a:rPr>
              <a:t>document </a:t>
            </a:r>
            <a:r>
              <a:rPr sz="2382" spc="-88" dirty="0">
                <a:latin typeface="Trebuchet MS"/>
                <a:cs typeface="Trebuchet MS"/>
              </a:rPr>
              <a:t>only </a:t>
            </a:r>
            <a:r>
              <a:rPr sz="2382" spc="-110" dirty="0">
                <a:latin typeface="Trebuchet MS"/>
                <a:cs typeface="Trebuchet MS"/>
              </a:rPr>
              <a:t>the </a:t>
            </a:r>
            <a:r>
              <a:rPr sz="2382" spc="-79" dirty="0">
                <a:latin typeface="Trebuchet MS"/>
                <a:cs typeface="Trebuchet MS"/>
              </a:rPr>
              <a:t>most </a:t>
            </a:r>
            <a:r>
              <a:rPr sz="2382" spc="-163" dirty="0">
                <a:latin typeface="Trebuchet MS"/>
                <a:cs typeface="Trebuchet MS"/>
              </a:rPr>
              <a:t>critical, </a:t>
            </a:r>
            <a:r>
              <a:rPr sz="2382" spc="-146" dirty="0">
                <a:latin typeface="Trebuchet MS"/>
                <a:cs typeface="Trebuchet MS"/>
              </a:rPr>
              <a:t>complex, </a:t>
            </a:r>
            <a:r>
              <a:rPr sz="2382" spc="-79" dirty="0">
                <a:latin typeface="Trebuchet MS"/>
                <a:cs typeface="Trebuchet MS"/>
              </a:rPr>
              <a:t>and  </a:t>
            </a:r>
            <a:r>
              <a:rPr sz="2382" spc="-106" dirty="0">
                <a:latin typeface="Trebuchet MS"/>
                <a:cs typeface="Trebuchet MS"/>
              </a:rPr>
              <a:t>important</a:t>
            </a:r>
            <a:r>
              <a:rPr sz="2382" spc="-194" dirty="0">
                <a:latin typeface="Trebuchet MS"/>
                <a:cs typeface="Trebuchet MS"/>
              </a:rPr>
              <a:t> </a:t>
            </a:r>
            <a:r>
              <a:rPr sz="2382" spc="-71" dirty="0">
                <a:latin typeface="Trebuchet MS"/>
                <a:cs typeface="Trebuchet MS"/>
              </a:rPr>
              <a:t>use</a:t>
            </a:r>
            <a:r>
              <a:rPr sz="2382" spc="-190" dirty="0">
                <a:latin typeface="Trebuchet MS"/>
                <a:cs typeface="Trebuchet MS"/>
              </a:rPr>
              <a:t> </a:t>
            </a:r>
            <a:r>
              <a:rPr sz="2382" spc="-132" dirty="0">
                <a:latin typeface="Trebuchet MS"/>
                <a:cs typeface="Trebuchet MS"/>
              </a:rPr>
              <a:t>cases,</a:t>
            </a:r>
            <a:r>
              <a:rPr sz="2382" spc="-199" dirty="0">
                <a:latin typeface="Trebuchet MS"/>
                <a:cs typeface="Trebuchet MS"/>
              </a:rPr>
              <a:t> </a:t>
            </a:r>
            <a:r>
              <a:rPr sz="2382" spc="-106" dirty="0">
                <a:latin typeface="Trebuchet MS"/>
                <a:cs typeface="Trebuchet MS"/>
              </a:rPr>
              <a:t>often</a:t>
            </a:r>
            <a:r>
              <a:rPr sz="2382" spc="-194" dirty="0">
                <a:latin typeface="Trebuchet MS"/>
                <a:cs typeface="Trebuchet MS"/>
              </a:rPr>
              <a:t> </a:t>
            </a:r>
            <a:r>
              <a:rPr sz="2382" spc="-141" dirty="0">
                <a:latin typeface="Trebuchet MS"/>
                <a:cs typeface="Trebuchet MS"/>
              </a:rPr>
              <a:t>called</a:t>
            </a:r>
            <a:r>
              <a:rPr sz="2382" spc="-185" dirty="0">
                <a:latin typeface="Trebuchet MS"/>
                <a:cs typeface="Trebuchet MS"/>
              </a:rPr>
              <a:t> </a:t>
            </a:r>
            <a:r>
              <a:rPr sz="2382" i="1" spc="-4" dirty="0">
                <a:latin typeface="Carlito"/>
                <a:cs typeface="Carlito"/>
              </a:rPr>
              <a:t>essential </a:t>
            </a:r>
            <a:r>
              <a:rPr sz="2382" spc="-71" dirty="0">
                <a:latin typeface="Trebuchet MS"/>
                <a:cs typeface="Trebuchet MS"/>
              </a:rPr>
              <a:t>use</a:t>
            </a:r>
            <a:r>
              <a:rPr sz="2382" spc="-194" dirty="0">
                <a:latin typeface="Trebuchet MS"/>
                <a:cs typeface="Trebuchet MS"/>
              </a:rPr>
              <a:t> </a:t>
            </a:r>
            <a:r>
              <a:rPr sz="2382" spc="-128" dirty="0">
                <a:latin typeface="Trebuchet MS"/>
                <a:cs typeface="Trebuchet MS"/>
              </a:rPr>
              <a:t>cases.</a:t>
            </a:r>
            <a:endParaRPr sz="2382">
              <a:latin typeface="Trebuchet MS"/>
              <a:cs typeface="Trebuchet MS"/>
            </a:endParaRPr>
          </a:p>
          <a:p>
            <a:pPr marL="313781" marR="1011385" indent="-303135">
              <a:lnSpc>
                <a:spcPts val="2285"/>
              </a:lnSpc>
              <a:spcBef>
                <a:spcPts val="556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382" spc="-35" dirty="0">
                <a:latin typeface="Trebuchet MS"/>
                <a:cs typeface="Trebuchet MS"/>
              </a:rPr>
              <a:t>When</a:t>
            </a:r>
            <a:r>
              <a:rPr sz="2382" spc="-202" dirty="0">
                <a:latin typeface="Trebuchet MS"/>
                <a:cs typeface="Trebuchet MS"/>
              </a:rPr>
              <a:t> </a:t>
            </a:r>
            <a:r>
              <a:rPr sz="2382" spc="-88" dirty="0">
                <a:latin typeface="Trebuchet MS"/>
                <a:cs typeface="Trebuchet MS"/>
              </a:rPr>
              <a:t>looking</a:t>
            </a:r>
            <a:r>
              <a:rPr sz="2382" spc="-163" dirty="0">
                <a:latin typeface="Trebuchet MS"/>
                <a:cs typeface="Trebuchet MS"/>
              </a:rPr>
              <a:t> </a:t>
            </a:r>
            <a:r>
              <a:rPr sz="2382" spc="-110" dirty="0">
                <a:latin typeface="Trebuchet MS"/>
                <a:cs typeface="Trebuchet MS"/>
              </a:rPr>
              <a:t>for</a:t>
            </a:r>
            <a:r>
              <a:rPr sz="2382" spc="-176" dirty="0">
                <a:latin typeface="Trebuchet MS"/>
                <a:cs typeface="Trebuchet MS"/>
              </a:rPr>
              <a:t> </a:t>
            </a:r>
            <a:r>
              <a:rPr sz="2382" spc="-71" dirty="0">
                <a:latin typeface="Trebuchet MS"/>
                <a:cs typeface="Trebuchet MS"/>
              </a:rPr>
              <a:t>use</a:t>
            </a:r>
            <a:r>
              <a:rPr sz="2382" spc="-190" dirty="0">
                <a:latin typeface="Trebuchet MS"/>
                <a:cs typeface="Trebuchet MS"/>
              </a:rPr>
              <a:t> </a:t>
            </a:r>
            <a:r>
              <a:rPr sz="2382" spc="-132" dirty="0">
                <a:latin typeface="Trebuchet MS"/>
                <a:cs typeface="Trebuchet MS"/>
              </a:rPr>
              <a:t>cases,</a:t>
            </a:r>
            <a:r>
              <a:rPr sz="2382" spc="-194" dirty="0">
                <a:latin typeface="Trebuchet MS"/>
                <a:cs typeface="Trebuchet MS"/>
              </a:rPr>
              <a:t> </a:t>
            </a:r>
            <a:r>
              <a:rPr sz="2382" spc="-88" dirty="0">
                <a:latin typeface="Trebuchet MS"/>
                <a:cs typeface="Trebuchet MS"/>
              </a:rPr>
              <a:t>ask</a:t>
            </a:r>
            <a:r>
              <a:rPr sz="2382" spc="-199" dirty="0">
                <a:latin typeface="Trebuchet MS"/>
                <a:cs typeface="Trebuchet MS"/>
              </a:rPr>
              <a:t> </a:t>
            </a:r>
            <a:r>
              <a:rPr sz="2382" spc="-110" dirty="0">
                <a:latin typeface="Trebuchet MS"/>
                <a:cs typeface="Trebuchet MS"/>
              </a:rPr>
              <a:t>the</a:t>
            </a:r>
            <a:r>
              <a:rPr sz="2382" spc="-190" dirty="0">
                <a:latin typeface="Trebuchet MS"/>
                <a:cs typeface="Trebuchet MS"/>
              </a:rPr>
              <a:t> </a:t>
            </a:r>
            <a:r>
              <a:rPr sz="2382" spc="-106" dirty="0">
                <a:latin typeface="Trebuchet MS"/>
                <a:cs typeface="Trebuchet MS"/>
              </a:rPr>
              <a:t>following  </a:t>
            </a:r>
            <a:r>
              <a:rPr sz="2382" spc="-97" dirty="0">
                <a:latin typeface="Trebuchet MS"/>
                <a:cs typeface="Trebuchet MS"/>
              </a:rPr>
              <a:t>questions:</a:t>
            </a:r>
            <a:endParaRPr sz="2382">
              <a:latin typeface="Trebuchet MS"/>
              <a:cs typeface="Trebuchet MS"/>
            </a:endParaRPr>
          </a:p>
          <a:p>
            <a:pPr marL="666786" lvl="1" indent="-252706">
              <a:spcBef>
                <a:spcPts val="31"/>
              </a:spcBef>
              <a:buFont typeface="Arial"/>
              <a:buChar char="–"/>
              <a:tabLst>
                <a:tab pos="667346" algn="l"/>
              </a:tabLst>
            </a:pPr>
            <a:r>
              <a:rPr sz="2118" spc="-57" dirty="0">
                <a:solidFill>
                  <a:srgbClr val="0070C0"/>
                </a:solidFill>
                <a:latin typeface="Trebuchet MS"/>
                <a:cs typeface="Trebuchet MS"/>
              </a:rPr>
              <a:t>What</a:t>
            </a:r>
            <a:r>
              <a:rPr sz="2118" spc="-176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106" dirty="0">
                <a:solidFill>
                  <a:srgbClr val="0070C0"/>
                </a:solidFill>
                <a:latin typeface="Trebuchet MS"/>
                <a:cs typeface="Trebuchet MS"/>
              </a:rPr>
              <a:t>are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main</a:t>
            </a:r>
            <a:r>
              <a:rPr sz="2118" spc="-17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tasks</a:t>
            </a:r>
            <a:r>
              <a:rPr sz="2118" spc="-176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of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57" dirty="0">
                <a:solidFill>
                  <a:srgbClr val="0070C0"/>
                </a:solidFill>
                <a:latin typeface="Trebuchet MS"/>
                <a:cs typeface="Trebuchet MS"/>
              </a:rPr>
              <a:t>actor?</a:t>
            </a:r>
            <a:endParaRPr sz="2118">
              <a:latin typeface="Trebuchet MS"/>
              <a:cs typeface="Trebuchet MS"/>
            </a:endParaRPr>
          </a:p>
          <a:p>
            <a:pPr marL="666786" lvl="1" indent="-252706">
              <a:buFont typeface="Arial"/>
              <a:buChar char="–"/>
              <a:tabLst>
                <a:tab pos="667346" algn="l"/>
              </a:tabLst>
            </a:pPr>
            <a:r>
              <a:rPr sz="2118" spc="-57" dirty="0">
                <a:solidFill>
                  <a:srgbClr val="0070C0"/>
                </a:solidFill>
                <a:latin typeface="Trebuchet MS"/>
                <a:cs typeface="Trebuchet MS"/>
              </a:rPr>
              <a:t>What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information</a:t>
            </a:r>
            <a:r>
              <a:rPr sz="2118" spc="-17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62" dirty="0">
                <a:solidFill>
                  <a:srgbClr val="0070C0"/>
                </a:solidFill>
                <a:latin typeface="Trebuchet MS"/>
                <a:cs typeface="Trebuchet MS"/>
              </a:rPr>
              <a:t>does</a:t>
            </a:r>
            <a:r>
              <a:rPr sz="2118" spc="-1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106" dirty="0">
                <a:solidFill>
                  <a:srgbClr val="0070C0"/>
                </a:solidFill>
                <a:latin typeface="Trebuchet MS"/>
                <a:cs typeface="Trebuchet MS"/>
              </a:rPr>
              <a:t>actor</a:t>
            </a:r>
            <a:r>
              <a:rPr sz="2118" spc="-17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need</a:t>
            </a:r>
            <a:r>
              <a:rPr sz="2118" spc="-137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8" dirty="0">
                <a:solidFill>
                  <a:srgbClr val="0070C0"/>
                </a:solidFill>
                <a:latin typeface="Trebuchet MS"/>
                <a:cs typeface="Trebuchet MS"/>
              </a:rPr>
              <a:t>from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53" dirty="0">
                <a:solidFill>
                  <a:srgbClr val="0070C0"/>
                </a:solidFill>
                <a:latin typeface="Trebuchet MS"/>
                <a:cs typeface="Trebuchet MS"/>
              </a:rPr>
              <a:t>system?</a:t>
            </a:r>
            <a:endParaRPr sz="2118">
              <a:latin typeface="Trebuchet MS"/>
              <a:cs typeface="Trebuchet MS"/>
            </a:endParaRPr>
          </a:p>
          <a:p>
            <a:pPr marL="666786" lvl="1" indent="-252706">
              <a:buFont typeface="Arial"/>
              <a:buChar char="–"/>
              <a:tabLst>
                <a:tab pos="667346" algn="l"/>
              </a:tabLst>
            </a:pPr>
            <a:r>
              <a:rPr sz="2118" spc="-57" dirty="0">
                <a:solidFill>
                  <a:srgbClr val="0070C0"/>
                </a:solidFill>
                <a:latin typeface="Trebuchet MS"/>
                <a:cs typeface="Trebuchet MS"/>
              </a:rPr>
              <a:t>What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information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62" dirty="0">
                <a:solidFill>
                  <a:srgbClr val="0070C0"/>
                </a:solidFill>
                <a:latin typeface="Trebuchet MS"/>
                <a:cs typeface="Trebuchet MS"/>
              </a:rPr>
              <a:t>does</a:t>
            </a:r>
            <a:r>
              <a:rPr sz="2118" spc="-1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106" dirty="0">
                <a:solidFill>
                  <a:srgbClr val="0070C0"/>
                </a:solidFill>
                <a:latin typeface="Trebuchet MS"/>
                <a:cs typeface="Trebuchet MS"/>
              </a:rPr>
              <a:t>actor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8" dirty="0">
                <a:solidFill>
                  <a:srgbClr val="0070C0"/>
                </a:solidFill>
                <a:latin typeface="Trebuchet MS"/>
                <a:cs typeface="Trebuchet MS"/>
              </a:rPr>
              <a:t>provide</a:t>
            </a:r>
            <a:r>
              <a:rPr sz="2118" spc="-1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8" dirty="0">
                <a:solidFill>
                  <a:srgbClr val="0070C0"/>
                </a:solidFill>
                <a:latin typeface="Trebuchet MS"/>
                <a:cs typeface="Trebuchet MS"/>
              </a:rPr>
              <a:t>to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53" dirty="0">
                <a:solidFill>
                  <a:srgbClr val="0070C0"/>
                </a:solidFill>
                <a:latin typeface="Trebuchet MS"/>
                <a:cs typeface="Trebuchet MS"/>
              </a:rPr>
              <a:t>system?</a:t>
            </a:r>
            <a:endParaRPr sz="2118">
              <a:latin typeface="Trebuchet MS"/>
              <a:cs typeface="Trebuchet MS"/>
            </a:endParaRPr>
          </a:p>
          <a:p>
            <a:pPr marL="666786" marR="4483" lvl="1" indent="-252146">
              <a:lnSpc>
                <a:spcPts val="2030"/>
              </a:lnSpc>
              <a:spcBef>
                <a:spcPts val="494"/>
              </a:spcBef>
              <a:buFont typeface="Arial"/>
              <a:buChar char="–"/>
              <a:tabLst>
                <a:tab pos="667346" algn="l"/>
              </a:tabLst>
            </a:pPr>
            <a:r>
              <a:rPr sz="2118" spc="-44" dirty="0">
                <a:solidFill>
                  <a:srgbClr val="0070C0"/>
                </a:solidFill>
                <a:latin typeface="Trebuchet MS"/>
                <a:cs typeface="Trebuchet MS"/>
              </a:rPr>
              <a:t>Does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system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need</a:t>
            </a:r>
            <a:r>
              <a:rPr sz="2118" spc="-146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8" dirty="0">
                <a:solidFill>
                  <a:srgbClr val="0070C0"/>
                </a:solidFill>
                <a:latin typeface="Trebuchet MS"/>
                <a:cs typeface="Trebuchet MS"/>
              </a:rPr>
              <a:t>to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inform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106" dirty="0">
                <a:solidFill>
                  <a:srgbClr val="0070C0"/>
                </a:solidFill>
                <a:latin typeface="Trebuchet MS"/>
                <a:cs typeface="Trebuchet MS"/>
              </a:rPr>
              <a:t>actor</a:t>
            </a:r>
            <a:r>
              <a:rPr sz="2118" spc="-172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of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any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79" dirty="0">
                <a:solidFill>
                  <a:srgbClr val="0070C0"/>
                </a:solidFill>
                <a:latin typeface="Trebuchet MS"/>
                <a:cs typeface="Trebuchet MS"/>
              </a:rPr>
              <a:t>changes  </a:t>
            </a:r>
            <a:r>
              <a:rPr sz="2118" spc="-57" dirty="0">
                <a:solidFill>
                  <a:srgbClr val="0070C0"/>
                </a:solidFill>
                <a:latin typeface="Trebuchet MS"/>
                <a:cs typeface="Trebuchet MS"/>
              </a:rPr>
              <a:t>or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events </a:t>
            </a:r>
            <a:r>
              <a:rPr sz="2118" spc="-110" dirty="0">
                <a:solidFill>
                  <a:srgbClr val="0070C0"/>
                </a:solidFill>
                <a:latin typeface="Trebuchet MS"/>
                <a:cs typeface="Trebuchet MS"/>
              </a:rPr>
              <a:t>that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have</a:t>
            </a:r>
            <a:r>
              <a:rPr sz="2118" spc="-397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66" dirty="0">
                <a:solidFill>
                  <a:srgbClr val="0070C0"/>
                </a:solidFill>
                <a:latin typeface="Trebuchet MS"/>
                <a:cs typeface="Trebuchet MS"/>
              </a:rPr>
              <a:t>occurred?</a:t>
            </a:r>
            <a:endParaRPr sz="2118">
              <a:latin typeface="Trebuchet MS"/>
              <a:cs typeface="Trebuchet MS"/>
            </a:endParaRPr>
          </a:p>
          <a:p>
            <a:pPr marL="666786" marR="4483" lvl="1" indent="-252146">
              <a:lnSpc>
                <a:spcPct val="80000"/>
              </a:lnSpc>
              <a:spcBef>
                <a:spcPts val="529"/>
              </a:spcBef>
              <a:buFont typeface="Arial"/>
              <a:buChar char="–"/>
              <a:tabLst>
                <a:tab pos="667346" algn="l"/>
              </a:tabLst>
            </a:pPr>
            <a:r>
              <a:rPr sz="2118" spc="-44" dirty="0">
                <a:solidFill>
                  <a:srgbClr val="0070C0"/>
                </a:solidFill>
                <a:latin typeface="Trebuchet MS"/>
                <a:cs typeface="Trebuchet MS"/>
              </a:rPr>
              <a:t>Does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106" dirty="0">
                <a:solidFill>
                  <a:srgbClr val="0070C0"/>
                </a:solidFill>
                <a:latin typeface="Trebuchet MS"/>
                <a:cs typeface="Trebuchet MS"/>
              </a:rPr>
              <a:t>actor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need</a:t>
            </a:r>
            <a:r>
              <a:rPr sz="2118" spc="-146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8" dirty="0">
                <a:solidFill>
                  <a:srgbClr val="0070C0"/>
                </a:solidFill>
                <a:latin typeface="Trebuchet MS"/>
                <a:cs typeface="Trebuchet MS"/>
              </a:rPr>
              <a:t>to</a:t>
            </a:r>
            <a:r>
              <a:rPr sz="2118" spc="-168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inform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the</a:t>
            </a:r>
            <a:r>
              <a:rPr sz="2118" spc="-154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7" dirty="0">
                <a:solidFill>
                  <a:srgbClr val="0070C0"/>
                </a:solidFill>
                <a:latin typeface="Trebuchet MS"/>
                <a:cs typeface="Trebuchet MS"/>
              </a:rPr>
              <a:t>system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84" dirty="0">
                <a:solidFill>
                  <a:srgbClr val="0070C0"/>
                </a:solidFill>
                <a:latin typeface="Trebuchet MS"/>
                <a:cs typeface="Trebuchet MS"/>
              </a:rPr>
              <a:t>of</a:t>
            </a:r>
            <a:r>
              <a:rPr sz="2118" spc="-159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any</a:t>
            </a:r>
            <a:r>
              <a:rPr sz="2118" spc="-163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79" dirty="0">
                <a:solidFill>
                  <a:srgbClr val="0070C0"/>
                </a:solidFill>
                <a:latin typeface="Trebuchet MS"/>
                <a:cs typeface="Trebuchet MS"/>
              </a:rPr>
              <a:t>changes  </a:t>
            </a:r>
            <a:r>
              <a:rPr sz="2118" spc="-57" dirty="0">
                <a:solidFill>
                  <a:srgbClr val="0070C0"/>
                </a:solidFill>
                <a:latin typeface="Trebuchet MS"/>
                <a:cs typeface="Trebuchet MS"/>
              </a:rPr>
              <a:t>or </a:t>
            </a:r>
            <a:r>
              <a:rPr sz="2118" spc="-93" dirty="0">
                <a:solidFill>
                  <a:srgbClr val="0070C0"/>
                </a:solidFill>
                <a:latin typeface="Trebuchet MS"/>
                <a:cs typeface="Trebuchet MS"/>
              </a:rPr>
              <a:t>events </a:t>
            </a:r>
            <a:r>
              <a:rPr sz="2118" spc="-110" dirty="0">
                <a:solidFill>
                  <a:srgbClr val="0070C0"/>
                </a:solidFill>
                <a:latin typeface="Trebuchet MS"/>
                <a:cs typeface="Trebuchet MS"/>
              </a:rPr>
              <a:t>that </a:t>
            </a:r>
            <a:r>
              <a:rPr sz="2118" spc="-101" dirty="0">
                <a:solidFill>
                  <a:srgbClr val="0070C0"/>
                </a:solidFill>
                <a:latin typeface="Trebuchet MS"/>
                <a:cs typeface="Trebuchet MS"/>
              </a:rPr>
              <a:t>have</a:t>
            </a:r>
            <a:r>
              <a:rPr sz="2118" spc="-4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118" spc="-66" dirty="0">
                <a:solidFill>
                  <a:srgbClr val="0070C0"/>
                </a:solidFill>
                <a:latin typeface="Trebuchet MS"/>
                <a:cs typeface="Trebuchet MS"/>
              </a:rPr>
              <a:t>occurred?</a:t>
            </a:r>
            <a:endParaRPr sz="2118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244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038" y="571933"/>
            <a:ext cx="5270126" cy="60828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883" spc="-163" dirty="0"/>
              <a:t>Sample </a:t>
            </a:r>
            <a:r>
              <a:rPr sz="3883" spc="-150" dirty="0"/>
              <a:t>Use‐Case</a:t>
            </a:r>
            <a:r>
              <a:rPr sz="3883" spc="-441" dirty="0"/>
              <a:t> </a:t>
            </a:r>
            <a:r>
              <a:rPr sz="3883" spc="-132" dirty="0"/>
              <a:t>Glossary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2061882" y="1353445"/>
            <a:ext cx="8067563" cy="463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005" y="507939"/>
            <a:ext cx="744495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59" dirty="0"/>
              <a:t>Step </a:t>
            </a:r>
            <a:r>
              <a:rPr spc="-207" dirty="0"/>
              <a:t>3: </a:t>
            </a:r>
            <a:r>
              <a:rPr spc="-154" dirty="0"/>
              <a:t>Construct </a:t>
            </a:r>
            <a:r>
              <a:rPr spc="-137" dirty="0"/>
              <a:t>Use‐Case</a:t>
            </a:r>
            <a:r>
              <a:rPr spc="-591" dirty="0"/>
              <a:t> </a:t>
            </a:r>
            <a:r>
              <a:rPr spc="-13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2878" y="1232927"/>
            <a:ext cx="152512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3"/>
              </a:lnSpc>
            </a:pPr>
            <a:r>
              <a:rPr sz="3530" spc="-132" dirty="0">
                <a:latin typeface="Trebuchet MS"/>
                <a:cs typeface="Trebuchet MS"/>
              </a:rPr>
              <a:t>Diag</a:t>
            </a:r>
            <a:r>
              <a:rPr sz="3530" spc="-176" dirty="0">
                <a:latin typeface="Trebuchet MS"/>
                <a:cs typeface="Trebuchet MS"/>
              </a:rPr>
              <a:t>r</a:t>
            </a:r>
            <a:r>
              <a:rPr sz="3530" spc="-163" dirty="0">
                <a:latin typeface="Trebuchet MS"/>
                <a:cs typeface="Trebuchet MS"/>
              </a:rPr>
              <a:t>a</a:t>
            </a:r>
            <a:r>
              <a:rPr sz="3530" spc="-110" dirty="0">
                <a:latin typeface="Trebuchet MS"/>
                <a:cs typeface="Trebuchet MS"/>
              </a:rPr>
              <a:t>m</a:t>
            </a:r>
            <a:endParaRPr sz="353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5294" y="1178635"/>
            <a:ext cx="7261412" cy="5007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855" y="729373"/>
            <a:ext cx="8194680" cy="44535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3006138" marR="4483" indent="-2995492">
              <a:lnSpc>
                <a:spcPct val="100000"/>
              </a:lnSpc>
              <a:spcBef>
                <a:spcPts val="84"/>
              </a:spcBef>
            </a:pPr>
            <a:r>
              <a:rPr sz="2824" spc="-128" dirty="0"/>
              <a:t>Step </a:t>
            </a:r>
            <a:r>
              <a:rPr sz="2824" spc="-172" dirty="0"/>
              <a:t>4: </a:t>
            </a:r>
            <a:r>
              <a:rPr sz="2824" spc="-101" dirty="0"/>
              <a:t>Document </a:t>
            </a:r>
            <a:r>
              <a:rPr sz="2824" spc="-79" dirty="0"/>
              <a:t>Business </a:t>
            </a:r>
            <a:r>
              <a:rPr sz="2824" spc="-124" dirty="0"/>
              <a:t>Requirements</a:t>
            </a:r>
            <a:r>
              <a:rPr sz="2824" spc="-499" dirty="0"/>
              <a:t> </a:t>
            </a:r>
            <a:r>
              <a:rPr sz="2824" spc="-115" dirty="0"/>
              <a:t>Use‐Case  </a:t>
            </a:r>
            <a:r>
              <a:rPr sz="2824" spc="-124" dirty="0"/>
              <a:t>Narratives</a:t>
            </a:r>
            <a:endParaRPr sz="2824" dirty="0"/>
          </a:p>
        </p:txBody>
      </p:sp>
      <p:sp>
        <p:nvSpPr>
          <p:cNvPr id="3" name="object 3"/>
          <p:cNvSpPr/>
          <p:nvPr/>
        </p:nvSpPr>
        <p:spPr>
          <a:xfrm>
            <a:off x="2061883" y="1267384"/>
            <a:ext cx="8068235" cy="2591921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8408"/>
                </a:lnTo>
                <a:lnTo>
                  <a:pt x="0" y="979170"/>
                </a:lnTo>
                <a:lnTo>
                  <a:pt x="0" y="1957578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1957578"/>
                </a:lnTo>
                <a:lnTo>
                  <a:pt x="9144000" y="979170"/>
                </a:lnTo>
                <a:lnTo>
                  <a:pt x="9144000" y="978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534764" y="1821628"/>
            <a:ext cx="7052982" cy="31109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16845" indent="-302575">
              <a:spcBef>
                <a:spcPts val="84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824" spc="-101" dirty="0">
                <a:latin typeface="Trebuchet MS"/>
                <a:cs typeface="Trebuchet MS"/>
              </a:rPr>
              <a:t>Document </a:t>
            </a:r>
            <a:r>
              <a:rPr sz="2824" spc="-154" dirty="0">
                <a:latin typeface="Trebuchet MS"/>
                <a:cs typeface="Trebuchet MS"/>
              </a:rPr>
              <a:t>first </a:t>
            </a:r>
            <a:r>
              <a:rPr sz="2824" spc="-172" dirty="0">
                <a:latin typeface="Trebuchet MS"/>
                <a:cs typeface="Trebuchet MS"/>
              </a:rPr>
              <a:t>at </a:t>
            </a:r>
            <a:r>
              <a:rPr sz="2824" spc="-93" dirty="0">
                <a:latin typeface="Trebuchet MS"/>
                <a:cs typeface="Trebuchet MS"/>
              </a:rPr>
              <a:t>high </a:t>
            </a:r>
            <a:r>
              <a:rPr sz="2824" spc="-163" dirty="0">
                <a:latin typeface="Trebuchet MS"/>
                <a:cs typeface="Trebuchet MS"/>
              </a:rPr>
              <a:t>level </a:t>
            </a:r>
            <a:r>
              <a:rPr sz="2824" spc="-115" dirty="0">
                <a:latin typeface="Trebuchet MS"/>
                <a:cs typeface="Trebuchet MS"/>
              </a:rPr>
              <a:t>to </a:t>
            </a:r>
            <a:r>
              <a:rPr sz="2824" spc="-141" dirty="0">
                <a:latin typeface="Trebuchet MS"/>
                <a:cs typeface="Trebuchet MS"/>
              </a:rPr>
              <a:t>quickly</a:t>
            </a:r>
            <a:r>
              <a:rPr sz="2824" spc="-627" dirty="0">
                <a:latin typeface="Trebuchet MS"/>
                <a:cs typeface="Trebuchet MS"/>
              </a:rPr>
              <a:t> </a:t>
            </a:r>
            <a:r>
              <a:rPr sz="2824" spc="-119" dirty="0">
                <a:latin typeface="Trebuchet MS"/>
                <a:cs typeface="Trebuchet MS"/>
              </a:rPr>
              <a:t>obtain  </a:t>
            </a:r>
            <a:r>
              <a:rPr sz="2824" spc="-101" dirty="0">
                <a:latin typeface="Trebuchet MS"/>
                <a:cs typeface="Trebuchet MS"/>
              </a:rPr>
              <a:t>an </a:t>
            </a:r>
            <a:r>
              <a:rPr sz="2824" spc="-110" dirty="0">
                <a:latin typeface="Trebuchet MS"/>
                <a:cs typeface="Trebuchet MS"/>
              </a:rPr>
              <a:t>understanding of </a:t>
            </a:r>
            <a:r>
              <a:rPr sz="2824" spc="-124" dirty="0">
                <a:latin typeface="Trebuchet MS"/>
                <a:cs typeface="Trebuchet MS"/>
              </a:rPr>
              <a:t>the events </a:t>
            </a:r>
            <a:r>
              <a:rPr sz="2824" spc="-101" dirty="0">
                <a:latin typeface="Trebuchet MS"/>
                <a:cs typeface="Trebuchet MS"/>
              </a:rPr>
              <a:t>and  </a:t>
            </a:r>
            <a:r>
              <a:rPr sz="2824" spc="-110" dirty="0">
                <a:latin typeface="Trebuchet MS"/>
                <a:cs typeface="Trebuchet MS"/>
              </a:rPr>
              <a:t>magnitude of </a:t>
            </a:r>
            <a:r>
              <a:rPr sz="2824" spc="-124" dirty="0">
                <a:latin typeface="Trebuchet MS"/>
                <a:cs typeface="Trebuchet MS"/>
              </a:rPr>
              <a:t>the</a:t>
            </a:r>
            <a:r>
              <a:rPr sz="2824" spc="-405" dirty="0">
                <a:latin typeface="Trebuchet MS"/>
                <a:cs typeface="Trebuchet MS"/>
              </a:rPr>
              <a:t> </a:t>
            </a:r>
            <a:r>
              <a:rPr sz="2824" spc="-154" dirty="0">
                <a:latin typeface="Trebuchet MS"/>
                <a:cs typeface="Trebuchet MS"/>
              </a:rPr>
              <a:t>system.</a:t>
            </a:r>
            <a:endParaRPr sz="2824">
              <a:latin typeface="Trebuchet MS"/>
              <a:cs typeface="Trebuchet MS"/>
            </a:endParaRPr>
          </a:p>
          <a:p>
            <a:pPr marL="313781" marR="216285" indent="-303135">
              <a:spcBef>
                <a:spcPts val="679"/>
              </a:spcBef>
              <a:buFont typeface="Arial"/>
              <a:buChar char="•"/>
              <a:tabLst>
                <a:tab pos="313221" algn="l"/>
                <a:tab pos="314342" algn="l"/>
              </a:tabLst>
            </a:pPr>
            <a:r>
              <a:rPr sz="2824" spc="-137" dirty="0">
                <a:latin typeface="Trebuchet MS"/>
                <a:cs typeface="Trebuchet MS"/>
              </a:rPr>
              <a:t>Then </a:t>
            </a:r>
            <a:r>
              <a:rPr sz="2824" spc="-128" dirty="0">
                <a:latin typeface="Trebuchet MS"/>
                <a:cs typeface="Trebuchet MS"/>
              </a:rPr>
              <a:t>expand </a:t>
            </a:r>
            <a:r>
              <a:rPr sz="2824" spc="-115" dirty="0">
                <a:latin typeface="Trebuchet MS"/>
                <a:cs typeface="Trebuchet MS"/>
              </a:rPr>
              <a:t>to </a:t>
            </a:r>
            <a:r>
              <a:rPr sz="2824" spc="-132" dirty="0">
                <a:latin typeface="Trebuchet MS"/>
                <a:cs typeface="Trebuchet MS"/>
              </a:rPr>
              <a:t>a fully‐documented</a:t>
            </a:r>
            <a:r>
              <a:rPr sz="2824" spc="-468" dirty="0">
                <a:latin typeface="Trebuchet MS"/>
                <a:cs typeface="Trebuchet MS"/>
              </a:rPr>
              <a:t> </a:t>
            </a:r>
            <a:r>
              <a:rPr sz="2824" spc="-84" dirty="0">
                <a:latin typeface="Trebuchet MS"/>
                <a:cs typeface="Trebuchet MS"/>
              </a:rPr>
              <a:t>business  </a:t>
            </a:r>
            <a:r>
              <a:rPr sz="2824" spc="-128" dirty="0">
                <a:latin typeface="Trebuchet MS"/>
                <a:cs typeface="Trebuchet MS"/>
              </a:rPr>
              <a:t>requirement</a:t>
            </a:r>
            <a:r>
              <a:rPr sz="2824" spc="-202" dirty="0">
                <a:latin typeface="Trebuchet MS"/>
                <a:cs typeface="Trebuchet MS"/>
              </a:rPr>
              <a:t> </a:t>
            </a:r>
            <a:r>
              <a:rPr sz="2824" spc="-159" dirty="0">
                <a:latin typeface="Trebuchet MS"/>
                <a:cs typeface="Trebuchet MS"/>
              </a:rPr>
              <a:t>narrative.</a:t>
            </a:r>
            <a:endParaRPr sz="2824">
              <a:latin typeface="Trebuchet MS"/>
              <a:cs typeface="Trebuchet MS"/>
            </a:endParaRPr>
          </a:p>
          <a:p>
            <a:pPr marL="666786" marR="4483" indent="-252146">
              <a:spcBef>
                <a:spcPts val="618"/>
              </a:spcBef>
            </a:pPr>
            <a:r>
              <a:rPr sz="2471" dirty="0">
                <a:latin typeface="Arial"/>
                <a:cs typeface="Arial"/>
              </a:rPr>
              <a:t>–</a:t>
            </a:r>
            <a:r>
              <a:rPr sz="2471" spc="-84" dirty="0">
                <a:latin typeface="Arial"/>
                <a:cs typeface="Arial"/>
              </a:rPr>
              <a:t> </a:t>
            </a:r>
            <a:r>
              <a:rPr sz="2471" spc="-106" dirty="0">
                <a:latin typeface="Trebuchet MS"/>
                <a:cs typeface="Trebuchet MS"/>
              </a:rPr>
              <a:t>Include</a:t>
            </a:r>
            <a:r>
              <a:rPr sz="2471" spc="-185" dirty="0">
                <a:latin typeface="Trebuchet MS"/>
                <a:cs typeface="Trebuchet MS"/>
              </a:rPr>
              <a:t> </a:t>
            </a:r>
            <a:r>
              <a:rPr sz="2471" spc="-110" dirty="0">
                <a:latin typeface="Trebuchet MS"/>
                <a:cs typeface="Trebuchet MS"/>
              </a:rPr>
              <a:t>the</a:t>
            </a:r>
            <a:r>
              <a:rPr sz="2471" spc="-190" dirty="0">
                <a:latin typeface="Trebuchet MS"/>
                <a:cs typeface="Trebuchet MS"/>
              </a:rPr>
              <a:t> </a:t>
            </a:r>
            <a:r>
              <a:rPr sz="2471" spc="-71" dirty="0">
                <a:latin typeface="Trebuchet MS"/>
                <a:cs typeface="Trebuchet MS"/>
              </a:rPr>
              <a:t>use</a:t>
            </a:r>
            <a:r>
              <a:rPr sz="2471" spc="-180" dirty="0">
                <a:latin typeface="Trebuchet MS"/>
                <a:cs typeface="Trebuchet MS"/>
              </a:rPr>
              <a:t> </a:t>
            </a:r>
            <a:r>
              <a:rPr sz="2471" spc="-159" dirty="0">
                <a:latin typeface="Trebuchet MS"/>
                <a:cs typeface="Trebuchet MS"/>
              </a:rPr>
              <a:t>case’s</a:t>
            </a:r>
            <a:r>
              <a:rPr sz="2471" spc="-185" dirty="0">
                <a:latin typeface="Trebuchet MS"/>
                <a:cs typeface="Trebuchet MS"/>
              </a:rPr>
              <a:t> </a:t>
            </a:r>
            <a:r>
              <a:rPr sz="2471" spc="-141" dirty="0">
                <a:latin typeface="Trebuchet MS"/>
                <a:cs typeface="Trebuchet MS"/>
              </a:rPr>
              <a:t>typical</a:t>
            </a:r>
            <a:r>
              <a:rPr sz="2471" spc="-190" dirty="0">
                <a:latin typeface="Trebuchet MS"/>
                <a:cs typeface="Trebuchet MS"/>
              </a:rPr>
              <a:t> </a:t>
            </a:r>
            <a:r>
              <a:rPr sz="2471" spc="-97" dirty="0">
                <a:latin typeface="Trebuchet MS"/>
                <a:cs typeface="Trebuchet MS"/>
              </a:rPr>
              <a:t>course</a:t>
            </a:r>
            <a:r>
              <a:rPr sz="2471" spc="-180" dirty="0">
                <a:latin typeface="Trebuchet MS"/>
                <a:cs typeface="Trebuchet MS"/>
              </a:rPr>
              <a:t> </a:t>
            </a:r>
            <a:r>
              <a:rPr sz="2471" spc="-93" dirty="0">
                <a:latin typeface="Trebuchet MS"/>
                <a:cs typeface="Trebuchet MS"/>
              </a:rPr>
              <a:t>of</a:t>
            </a:r>
            <a:r>
              <a:rPr sz="2471" spc="-185" dirty="0">
                <a:latin typeface="Trebuchet MS"/>
                <a:cs typeface="Trebuchet MS"/>
              </a:rPr>
              <a:t> </a:t>
            </a:r>
            <a:r>
              <a:rPr sz="2471" spc="-106" dirty="0">
                <a:latin typeface="Trebuchet MS"/>
                <a:cs typeface="Trebuchet MS"/>
              </a:rPr>
              <a:t>events</a:t>
            </a:r>
            <a:r>
              <a:rPr sz="2471" spc="-202" dirty="0">
                <a:latin typeface="Trebuchet MS"/>
                <a:cs typeface="Trebuchet MS"/>
              </a:rPr>
              <a:t> </a:t>
            </a:r>
            <a:r>
              <a:rPr sz="2471" spc="-88" dirty="0">
                <a:latin typeface="Trebuchet MS"/>
                <a:cs typeface="Trebuchet MS"/>
              </a:rPr>
              <a:t>and  </a:t>
            </a:r>
            <a:r>
              <a:rPr sz="2471" spc="-110" dirty="0">
                <a:latin typeface="Trebuchet MS"/>
                <a:cs typeface="Trebuchet MS"/>
              </a:rPr>
              <a:t>its </a:t>
            </a:r>
            <a:r>
              <a:rPr sz="2471" spc="-132" dirty="0">
                <a:latin typeface="Trebuchet MS"/>
                <a:cs typeface="Trebuchet MS"/>
              </a:rPr>
              <a:t>alternate</a:t>
            </a:r>
            <a:r>
              <a:rPr sz="2471" spc="-291" dirty="0">
                <a:latin typeface="Trebuchet MS"/>
                <a:cs typeface="Trebuchet MS"/>
              </a:rPr>
              <a:t> </a:t>
            </a:r>
            <a:r>
              <a:rPr sz="2471" spc="-115" dirty="0">
                <a:latin typeface="Trebuchet MS"/>
                <a:cs typeface="Trebuchet MS"/>
              </a:rPr>
              <a:t>courses.</a:t>
            </a:r>
            <a:endParaRPr sz="2471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135" y="333128"/>
            <a:ext cx="894339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50" dirty="0"/>
              <a:t>Sample </a:t>
            </a:r>
            <a:r>
              <a:rPr spc="-180" dirty="0"/>
              <a:t>High‐Level </a:t>
            </a:r>
            <a:r>
              <a:rPr spc="-141" dirty="0"/>
              <a:t>Version </a:t>
            </a:r>
            <a:r>
              <a:rPr spc="-132" dirty="0"/>
              <a:t>of </a:t>
            </a:r>
            <a:r>
              <a:rPr spc="-163" dirty="0"/>
              <a:t>a</a:t>
            </a:r>
            <a:r>
              <a:rPr spc="-789" dirty="0"/>
              <a:t> </a:t>
            </a:r>
            <a:r>
              <a:rPr spc="-115" dirty="0" err="1"/>
              <a:t>Use</a:t>
            </a:r>
            <a:r>
              <a:rPr lang="en-US" spc="-115" dirty="0" err="1"/>
              <a:t>case</a:t>
            </a:r>
            <a:endParaRPr spc="-115" dirty="0"/>
          </a:p>
        </p:txBody>
      </p:sp>
      <p:sp>
        <p:nvSpPr>
          <p:cNvPr id="3" name="object 3"/>
          <p:cNvSpPr txBox="1"/>
          <p:nvPr/>
        </p:nvSpPr>
        <p:spPr>
          <a:xfrm>
            <a:off x="4772810" y="1058115"/>
            <a:ext cx="264626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3"/>
              </a:lnSpc>
            </a:pPr>
            <a:r>
              <a:rPr sz="3530" spc="-154" dirty="0">
                <a:latin typeface="Trebuchet MS"/>
                <a:cs typeface="Trebuchet MS"/>
              </a:rPr>
              <a:t>Case</a:t>
            </a:r>
            <a:r>
              <a:rPr sz="3530" spc="-335" dirty="0">
                <a:latin typeface="Trebuchet MS"/>
                <a:cs typeface="Trebuchet MS"/>
              </a:rPr>
              <a:t> </a:t>
            </a:r>
            <a:r>
              <a:rPr sz="3530" spc="-163" dirty="0">
                <a:latin typeface="Trebuchet MS"/>
                <a:cs typeface="Trebuchet MS"/>
              </a:rPr>
              <a:t>Narrative</a:t>
            </a:r>
            <a:endParaRPr sz="353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1882" y="1008530"/>
            <a:ext cx="8067563" cy="5230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041" y="507939"/>
            <a:ext cx="863548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50" dirty="0"/>
              <a:t>Sample Expanded </a:t>
            </a:r>
            <a:r>
              <a:rPr spc="-141" dirty="0"/>
              <a:t>Version </a:t>
            </a:r>
            <a:r>
              <a:rPr spc="-132" dirty="0"/>
              <a:t>of </a:t>
            </a:r>
            <a:r>
              <a:rPr spc="-163" dirty="0"/>
              <a:t>a</a:t>
            </a:r>
            <a:r>
              <a:rPr spc="-825" dirty="0"/>
              <a:t> </a:t>
            </a:r>
            <a:r>
              <a:rPr spc="-115" dirty="0" err="1"/>
              <a:t>Use</a:t>
            </a:r>
            <a:r>
              <a:rPr lang="en-US" spc="-115" dirty="0" err="1"/>
              <a:t>case</a:t>
            </a:r>
            <a:endParaRPr spc="-115" dirty="0"/>
          </a:p>
        </p:txBody>
      </p:sp>
      <p:sp>
        <p:nvSpPr>
          <p:cNvPr id="3" name="object 3"/>
          <p:cNvSpPr txBox="1"/>
          <p:nvPr/>
        </p:nvSpPr>
        <p:spPr>
          <a:xfrm>
            <a:off x="4772810" y="1232927"/>
            <a:ext cx="2646269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3"/>
              </a:lnSpc>
            </a:pPr>
            <a:r>
              <a:rPr sz="3530" spc="-154" dirty="0">
                <a:latin typeface="Trebuchet MS"/>
                <a:cs typeface="Trebuchet MS"/>
              </a:rPr>
              <a:t>Case</a:t>
            </a:r>
            <a:r>
              <a:rPr sz="3530" spc="-335" dirty="0">
                <a:latin typeface="Trebuchet MS"/>
                <a:cs typeface="Trebuchet MS"/>
              </a:rPr>
              <a:t> </a:t>
            </a:r>
            <a:r>
              <a:rPr sz="3530" spc="-163" dirty="0">
                <a:latin typeface="Trebuchet MS"/>
                <a:cs typeface="Trebuchet MS"/>
              </a:rPr>
              <a:t>Narrative</a:t>
            </a:r>
            <a:endParaRPr sz="353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1882" y="1087194"/>
            <a:ext cx="8067563" cy="502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11828" y="6903042"/>
            <a:ext cx="163512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1244"/>
              </a:lnSpc>
            </a:pPr>
            <a:r>
              <a:rPr lang="en-US" spc="-5"/>
              <a:t>CSE 307 Presentation</a:t>
            </a:r>
            <a:r>
              <a:rPr lang="en-US" spc="-50"/>
              <a:t> </a:t>
            </a:r>
            <a:r>
              <a:rPr lang="en-US"/>
              <a:t>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860290" y="6903042"/>
            <a:ext cx="229234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98989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pPr marL="38100">
                <a:lnSpc>
                  <a:spcPts val="141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774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Lohit Telugu</vt:lpstr>
      <vt:lpstr>Times New Roman</vt:lpstr>
      <vt:lpstr>Trebuchet MS</vt:lpstr>
      <vt:lpstr>UnDotum</vt:lpstr>
      <vt:lpstr>Office Theme</vt:lpstr>
      <vt:lpstr>The Process of Requirement Usecase Modeling</vt:lpstr>
      <vt:lpstr>The Process of Requirements Use‐Case  Modeling</vt:lpstr>
      <vt:lpstr>Step 1: identify Business Actors</vt:lpstr>
      <vt:lpstr>Step 2: Identify Business Requirements  Use Cases</vt:lpstr>
      <vt:lpstr>Sample Use‐Case Glossary</vt:lpstr>
      <vt:lpstr>Step 3: Construct Use‐Case Model</vt:lpstr>
      <vt:lpstr>Step 4: Document Business Requirements Use‐Case  Narratives</vt:lpstr>
      <vt:lpstr>Sample High‐Level Version of a Usecase</vt:lpstr>
      <vt:lpstr>Sample Expanded Version of a Usecase</vt:lpstr>
      <vt:lpstr>Sample Expanded Version of a  Usecase</vt:lpstr>
      <vt:lpstr>Use Case Description</vt:lpstr>
      <vt:lpstr>Example- Money Withdraw</vt:lpstr>
      <vt:lpstr>Actors: Customer   Pre Condition:</vt:lpstr>
      <vt:lpstr>Typical course of events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 of Requirement Usecase Modeling</dc:title>
  <dc:creator>mmiemon</dc:creator>
  <cp:lastModifiedBy>mmiemon</cp:lastModifiedBy>
  <cp:revision>2</cp:revision>
  <dcterms:created xsi:type="dcterms:W3CDTF">2020-08-11T14:45:37Z</dcterms:created>
  <dcterms:modified xsi:type="dcterms:W3CDTF">2020-08-11T14:58:43Z</dcterms:modified>
</cp:coreProperties>
</file>