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8" r:id="rId2"/>
  </p:sldMasterIdLst>
  <p:notesMasterIdLst>
    <p:notesMasterId r:id="rId18"/>
  </p:notesMasterIdLst>
  <p:sldIdLst>
    <p:sldId id="335" r:id="rId3"/>
    <p:sldId id="374" r:id="rId4"/>
    <p:sldId id="375" r:id="rId5"/>
    <p:sldId id="376" r:id="rId6"/>
    <p:sldId id="377" r:id="rId7"/>
    <p:sldId id="378" r:id="rId8"/>
    <p:sldId id="380" r:id="rId9"/>
    <p:sldId id="382" r:id="rId10"/>
    <p:sldId id="383" r:id="rId11"/>
    <p:sldId id="388" r:id="rId12"/>
    <p:sldId id="381" r:id="rId13"/>
    <p:sldId id="384" r:id="rId14"/>
    <p:sldId id="385" r:id="rId15"/>
    <p:sldId id="386" r:id="rId16"/>
    <p:sldId id="38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33CC"/>
    <a:srgbClr val="008000"/>
    <a:srgbClr val="FCD4D4"/>
    <a:srgbClr val="E1F2F3"/>
    <a:srgbClr val="FFFFC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3" autoAdjust="0"/>
    <p:restoredTop sz="94523" autoAdjust="0"/>
  </p:normalViewPr>
  <p:slideViewPr>
    <p:cSldViewPr>
      <p:cViewPr varScale="1">
        <p:scale>
          <a:sx n="87" d="100"/>
          <a:sy n="87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CAB84F-B75A-4984-8F3C-AF33274BE4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181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80F6-D8F9-4861-A47D-FB5C54C59CB3}" type="datetime1">
              <a:rPr lang="en-US" smtClean="0"/>
              <a:pPr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7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BA6-EDF0-41F8-A44F-28D36A9FF955}" type="datetime1">
              <a:rPr lang="en-US" smtClean="0"/>
              <a:pPr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4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9962-6CD1-4735-8959-BF829C68AEB8}" type="datetime1">
              <a:rPr lang="en-US" smtClean="0"/>
              <a:pPr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0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23CF-EEE8-42B3-B379-29CA3A9AD32E}" type="datetime1">
              <a:rPr lang="en-US" smtClean="0"/>
              <a:pPr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CBB-8DC2-4B02-880A-5B1B61C50280}" type="datetime1">
              <a:rPr lang="en-US" smtClean="0"/>
              <a:pPr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5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60FF-FF94-4CBA-8E0A-430FBA53ACAB}" type="datetime1">
              <a:rPr lang="en-US" smtClean="0"/>
              <a:pPr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3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A2FF-3C94-4AD5-ADB2-25FC35199BC0}" type="datetime1">
              <a:rPr lang="en-US" smtClean="0"/>
              <a:pPr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8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118A-8C73-4274-903B-9E0E12B37512}" type="datetime1">
              <a:rPr lang="en-US" smtClean="0"/>
              <a:pPr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4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F233-675C-4E2D-ADE1-062026707D88}" type="datetime1">
              <a:rPr lang="en-US" smtClean="0"/>
              <a:pPr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4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D0C5-1A3B-4AF9-B1AF-82EC1777D8DE}" type="datetime1">
              <a:rPr lang="en-US" smtClean="0"/>
              <a:pPr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4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99-D8CB-4603-B933-8D2B27420331}" type="datetime1">
              <a:rPr lang="en-US" smtClean="0"/>
              <a:pPr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2033"/>
            <a:ext cx="7886700" cy="859516"/>
          </a:xfrm>
        </p:spPr>
        <p:txBody>
          <a:bodyPr/>
          <a:lstStyle>
            <a:lvl1pPr algn="ctr">
              <a:defRPr>
                <a:solidFill>
                  <a:srgbClr val="0033CC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7886700" cy="4960484"/>
          </a:xfrm>
        </p:spPr>
        <p:txBody>
          <a:bodyPr/>
          <a:lstStyle>
            <a:lvl2pPr marL="514350" indent="-171450">
              <a:buFont typeface="Calibri" panose="020F0502020204030204" pitchFamily="34" charset="0"/>
              <a:buChar char="ꟷ"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078F-E661-48DF-8D03-D0A50507C023}" type="datetime1">
              <a:rPr lang="en-US" smtClean="0"/>
              <a:pPr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04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F949-74B6-4108-8BF4-F11AB8FB4A07}" type="datetime1">
              <a:rPr lang="en-US" smtClean="0"/>
              <a:pPr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7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ABA2-14F6-4CC3-9DAC-BBBB0D99BD97}" type="datetime1">
              <a:rPr lang="en-US" smtClean="0"/>
              <a:pPr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5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8A-6D66-4D15-BB59-04E72387B4C0}" type="datetime1">
              <a:rPr lang="en-US" smtClean="0"/>
              <a:pPr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83A8-167A-4325-AC58-C125C20F04E5}" type="datetime1">
              <a:rPr lang="en-US" smtClean="0"/>
              <a:pPr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06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C363-00E5-4873-92AC-6FCDF94FB804}" type="datetime1">
              <a:rPr lang="en-US" smtClean="0"/>
              <a:pPr/>
              <a:t>10/4/16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76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710-5570-4B4A-AE9F-426CB1D545EA}" type="datetime1">
              <a:rPr lang="en-US" smtClean="0"/>
              <a:pPr/>
              <a:t>10/4/16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FBE-BA8E-42DA-94C4-303826948E42}" type="datetime1">
              <a:rPr lang="en-US" smtClean="0"/>
              <a:pPr/>
              <a:t>10/4/16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26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F559-AD7B-4E56-ABF5-FF34E2DBC8A2}" type="datetime1">
              <a:rPr lang="en-US" smtClean="0"/>
              <a:pPr/>
              <a:t>10/4/16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9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64ED-635C-40CA-8BE7-BE2C04A36912}" type="datetime1">
              <a:rPr lang="en-US" smtClean="0"/>
              <a:pPr/>
              <a:t>10/4/16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0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CA45-0C1D-4CDA-AED5-977A475009FE}" type="datetime1">
              <a:rPr lang="en-US" smtClean="0"/>
              <a:pPr/>
              <a:t>10/4/16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7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349D-D56D-48A9-A584-3FF7CB447BAA}" type="datetime1">
              <a:rPr lang="en-US" smtClean="0"/>
              <a:pPr/>
              <a:t>10/4/16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6692348"/>
            <a:ext cx="9144001" cy="165652"/>
          </a:xfrm>
          <a:prstGeom prst="rect">
            <a:avLst/>
          </a:prstGeom>
          <a:solidFill>
            <a:srgbClr val="66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9pPr>
          </a:lstStyle>
          <a:p>
            <a:endParaRPr lang="en-US" kern="0" dirty="0" smtClean="0"/>
          </a:p>
        </p:txBody>
      </p:sp>
      <p:sp>
        <p:nvSpPr>
          <p:cNvPr id="9" name="Slide Number Placeholder 3"/>
          <p:cNvSpPr txBox="1">
            <a:spLocks noGrp="1"/>
          </p:cNvSpPr>
          <p:nvPr userDrawn="1"/>
        </p:nvSpPr>
        <p:spPr bwMode="auto">
          <a:xfrm>
            <a:off x="8305800" y="6262916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F7051C5F-0994-4C42-8BDD-F9DE4AC27786}" type="slidenum">
              <a:rPr lang="en-US" altLang="en-US" sz="1200">
                <a:solidFill>
                  <a:srgbClr val="424242"/>
                </a:solidFill>
                <a:latin typeface="+mn-lt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376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118507"/>
            <a:ext cx="7886700" cy="5061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797AAD-96CD-4A47-B0D1-61BA85EB678F}" type="datetime1">
              <a:rPr lang="en-US" smtClean="0"/>
              <a:pPr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33CC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UML class diagram?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 UML class diagram is a picture </a:t>
            </a:r>
            <a:r>
              <a:rPr lang="en-US" sz="2400" dirty="0" smtClean="0"/>
              <a:t>of the </a:t>
            </a:r>
            <a:r>
              <a:rPr lang="en-US" sz="2400" dirty="0"/>
              <a:t>classes in an OO system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their </a:t>
            </a:r>
            <a:r>
              <a:rPr lang="en-US" sz="2000" dirty="0"/>
              <a:t>fields and methods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connections </a:t>
            </a:r>
            <a:r>
              <a:rPr lang="en-US" sz="2000" dirty="0"/>
              <a:t>between the classes that interact </a:t>
            </a:r>
            <a:r>
              <a:rPr lang="en-US" sz="2000" dirty="0" smtClean="0"/>
              <a:t>or inherit </a:t>
            </a:r>
            <a:r>
              <a:rPr lang="en-US" sz="2000" dirty="0"/>
              <a:t>from each other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Not </a:t>
            </a:r>
            <a:r>
              <a:rPr lang="en-US" sz="2400" dirty="0"/>
              <a:t>represented in a UML class diagram: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details </a:t>
            </a:r>
            <a:r>
              <a:rPr lang="en-US" sz="2000" dirty="0"/>
              <a:t>of how the classes interact with each other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algorithmic </a:t>
            </a:r>
            <a:r>
              <a:rPr lang="en-US" sz="2000" dirty="0"/>
              <a:t>details; how a particular behavior </a:t>
            </a:r>
            <a:r>
              <a:rPr lang="en-US" sz="2000" dirty="0" smtClean="0"/>
              <a:t>is implemented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352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7886700" cy="31269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an association between two classes, the association itself might have properties.</a:t>
            </a:r>
          </a:p>
          <a:p>
            <a:r>
              <a:rPr lang="en-US" dirty="0" smtClean="0"/>
              <a:t> For example, in an employer/employee relationship between a Company and a Person, there is a Job that represents the properties of that relationship that apply to exactly one pairing of the Person and Company. </a:t>
            </a:r>
          </a:p>
          <a:p>
            <a:r>
              <a:rPr lang="en-US" dirty="0" smtClean="0"/>
              <a:t>It wouldn't be appropriate to model this situation with a Company to Job association together with a Job to Person association. That wouldn't tie a specific instance of the Job to the specific pairing of Company and Person.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0775" y="4038600"/>
            <a:ext cx="4362450" cy="260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Video rental store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6800"/>
            <a:ext cx="8164891" cy="4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7641"/>
            <a:ext cx="5253037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 of Inheritance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162800" cy="512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176" y="1752600"/>
            <a:ext cx="870304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768403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a single class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76600" y="2656114"/>
            <a:ext cx="2819400" cy="1905000"/>
            <a:chOff x="6096000" y="1371600"/>
            <a:chExt cx="2819400" cy="1905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" name="Flowchart: Process 3"/>
            <p:cNvSpPr/>
            <p:nvPr/>
          </p:nvSpPr>
          <p:spPr>
            <a:xfrm>
              <a:off x="6096000" y="1371600"/>
              <a:ext cx="2819400" cy="4572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rgbClr val="800000"/>
                  </a:solidFill>
                </a:rPr>
                <a:t>Rectangle</a:t>
              </a:r>
              <a:endParaRPr lang="en-US" b="1" i="1" dirty="0">
                <a:solidFill>
                  <a:srgbClr val="800000"/>
                </a:solidFill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6096000" y="1828800"/>
              <a:ext cx="2819400" cy="6858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width: </a:t>
              </a:r>
              <a:r>
                <a:rPr lang="en-US" sz="13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height: </a:t>
              </a:r>
              <a:r>
                <a:rPr lang="en-US" sz="13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 area: double</a:t>
              </a:r>
              <a:endParaRPr lang="en-US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6096000" y="2514600"/>
              <a:ext cx="2819400" cy="7620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Rectangle(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w:int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 h:int)</a:t>
              </a:r>
            </a:p>
            <a:p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distance(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r:Rectangle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):double</a:t>
              </a:r>
              <a:endParaRPr lang="en-US" sz="13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1000" y="2656114"/>
            <a:ext cx="2286000" cy="1905000"/>
            <a:chOff x="6096000" y="3733800"/>
            <a:chExt cx="2819400" cy="1905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Flowchart: Process 8"/>
            <p:cNvSpPr/>
            <p:nvPr/>
          </p:nvSpPr>
          <p:spPr>
            <a:xfrm>
              <a:off x="6096000" y="3733800"/>
              <a:ext cx="2819400" cy="4572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Student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6096000" y="4191000"/>
              <a:ext cx="2819400" cy="6858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name: String</a:t>
              </a: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id: </a:t>
              </a:r>
              <a:r>
                <a:rPr lang="en-US" sz="13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3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totalStudents:int</a:t>
              </a:r>
              <a:endParaRPr lang="en-US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6096000" y="4876800"/>
              <a:ext cx="2819400" cy="7620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getID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 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getEmail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():String</a:t>
              </a:r>
              <a:endParaRPr lang="en-US" sz="13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77000" y="2667000"/>
            <a:ext cx="2286000" cy="1894114"/>
            <a:chOff x="6096000" y="3733800"/>
            <a:chExt cx="2819400" cy="189411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6" name="Flowchart: Process 15"/>
            <p:cNvSpPr/>
            <p:nvPr/>
          </p:nvSpPr>
          <p:spPr>
            <a:xfrm>
              <a:off x="6096000" y="3733800"/>
              <a:ext cx="2819400" cy="544286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&lt;&lt;interface&gt;&gt;</a:t>
              </a:r>
            </a:p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Shape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17" name="Flowchart: Process 16"/>
            <p:cNvSpPr/>
            <p:nvPr/>
          </p:nvSpPr>
          <p:spPr>
            <a:xfrm>
              <a:off x="6096000" y="4278086"/>
              <a:ext cx="2819400" cy="6858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6096000" y="4965441"/>
              <a:ext cx="2819400" cy="662473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calculateArea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():double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81000" y="1057184"/>
            <a:ext cx="469820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Class name on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«interface» on top of interfaces'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i="1" dirty="0"/>
              <a:t>italics </a:t>
            </a:r>
            <a:r>
              <a:rPr lang="en-US" dirty="0"/>
              <a:t>for an abstract class name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93663" y="1894114"/>
            <a:ext cx="592637" cy="9252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31863" y="1619108"/>
            <a:ext cx="2002337" cy="12876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7784" y="5029200"/>
            <a:ext cx="20924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Attributes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middle</a:t>
            </a:r>
          </a:p>
          <a:p>
            <a:endParaRPr lang="en-US" dirty="0"/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 flipV="1">
            <a:off x="2570216" y="3581401"/>
            <a:ext cx="782584" cy="19094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09257" y="5013658"/>
            <a:ext cx="485030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Operations/ methods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omit trivial (get/set)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</a:t>
            </a:r>
            <a:r>
              <a:rPr lang="en-US" dirty="0"/>
              <a:t>don't omit any methods from an interface!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should </a:t>
            </a:r>
            <a:r>
              <a:rPr lang="en-US" dirty="0"/>
              <a:t>not include inherited methods</a:t>
            </a:r>
          </a:p>
        </p:txBody>
      </p:sp>
      <p:cxnSp>
        <p:nvCxnSpPr>
          <p:cNvPr id="37" name="Straight Arrow Connector 36"/>
          <p:cNvCxnSpPr>
            <a:stCxn id="35" idx="0"/>
          </p:cNvCxnSpPr>
          <p:nvPr/>
        </p:nvCxnSpPr>
        <p:spPr>
          <a:xfrm flipH="1" flipV="1">
            <a:off x="4931864" y="4425831"/>
            <a:ext cx="802544" cy="5878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0"/>
          </p:cNvCxnSpPr>
          <p:nvPr/>
        </p:nvCxnSpPr>
        <p:spPr>
          <a:xfrm flipV="1">
            <a:off x="5734408" y="4425831"/>
            <a:ext cx="1029887" cy="5878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1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Class attributes (fields, instance variables)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2209799"/>
            <a:ext cx="5010150" cy="3967163"/>
          </a:xfrm>
        </p:spPr>
        <p:txBody>
          <a:bodyPr/>
          <a:lstStyle/>
          <a:p>
            <a:r>
              <a:rPr lang="en-US" dirty="0" smtClean="0"/>
              <a:t>Visibility</a:t>
            </a:r>
          </a:p>
          <a:p>
            <a:pPr marL="342900" lvl="1" indent="0">
              <a:buNone/>
            </a:pPr>
            <a:r>
              <a:rPr lang="en-US" dirty="0"/>
              <a:t>+ </a:t>
            </a:r>
            <a:r>
              <a:rPr lang="en-US" dirty="0" smtClean="0"/>
              <a:t> public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# </a:t>
            </a:r>
            <a:r>
              <a:rPr lang="en-US" dirty="0" smtClean="0"/>
              <a:t> protected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- </a:t>
            </a:r>
            <a:r>
              <a:rPr lang="en-US" dirty="0" smtClean="0"/>
              <a:t> private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~ </a:t>
            </a:r>
            <a:r>
              <a:rPr lang="en-US" dirty="0" smtClean="0"/>
              <a:t> package </a:t>
            </a:r>
            <a:r>
              <a:rPr lang="en-US" dirty="0"/>
              <a:t>(default)</a:t>
            </a:r>
          </a:p>
          <a:p>
            <a:pPr marL="342900" lvl="1" indent="0">
              <a:buNone/>
            </a:pPr>
            <a:r>
              <a:rPr lang="en-US" dirty="0"/>
              <a:t>/ </a:t>
            </a:r>
            <a:r>
              <a:rPr lang="en-US" dirty="0" smtClean="0"/>
              <a:t> derived</a:t>
            </a:r>
          </a:p>
          <a:p>
            <a:r>
              <a:rPr lang="en-US" u="sng" dirty="0"/>
              <a:t>underline static </a:t>
            </a:r>
            <a:r>
              <a:rPr lang="en-US" u="sng" dirty="0" smtClean="0"/>
              <a:t>attributes</a:t>
            </a:r>
            <a:r>
              <a:rPr lang="en-US" dirty="0" smtClean="0"/>
              <a:t>	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32245" y="1310438"/>
            <a:ext cx="2819400" cy="2347162"/>
            <a:chOff x="6096000" y="1371600"/>
            <a:chExt cx="2819400" cy="234716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" name="Flowchart: Process 3"/>
            <p:cNvSpPr/>
            <p:nvPr/>
          </p:nvSpPr>
          <p:spPr>
            <a:xfrm>
              <a:off x="6096000" y="1371600"/>
              <a:ext cx="2819400" cy="4572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Student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6096000" y="1828800"/>
              <a:ext cx="2819400" cy="1432762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name: </a:t>
              </a:r>
              <a:r>
                <a:rPr lang="en-US" sz="13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email: String</a:t>
              </a: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DOB: String</a:t>
              </a: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 Age: </a:t>
              </a:r>
              <a:r>
                <a:rPr lang="en-US" sz="13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1300" b="1" u="sng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dawgID</a:t>
              </a:r>
              <a:r>
                <a:rPr lang="en-US" sz="1300" b="1" u="sng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300" b="1" u="sng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 courses[100]:Course</a:t>
              </a: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6096000" y="3274595"/>
              <a:ext cx="2819400" cy="444167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calculateTuition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():double</a:t>
              </a:r>
              <a:endParaRPr lang="en-US" sz="13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1981200" y="2162176"/>
            <a:ext cx="4343400" cy="348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886200" y="2822343"/>
            <a:ext cx="2574645" cy="15214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Line Callout 2 7"/>
          <p:cNvSpPr/>
          <p:nvPr/>
        </p:nvSpPr>
        <p:spPr>
          <a:xfrm>
            <a:off x="304800" y="1371600"/>
            <a:ext cx="5105400" cy="561974"/>
          </a:xfrm>
          <a:prstGeom prst="borderCallout2">
            <a:avLst>
              <a:gd name="adj1" fmla="val 47598"/>
              <a:gd name="adj2" fmla="val 99772"/>
              <a:gd name="adj3" fmla="val 68062"/>
              <a:gd name="adj4" fmla="val 110337"/>
              <a:gd name="adj5" fmla="val 91788"/>
              <a:gd name="adj6" fmla="val 116085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b="1" dirty="0">
                <a:latin typeface="Arial Rounded MT Bold" panose="020F0704030504030204" pitchFamily="34" charset="0"/>
                <a:cs typeface="Courier New" panose="02070309020205020404" pitchFamily="49" charset="0"/>
              </a:rPr>
              <a:t>visibility name : type [count] = </a:t>
            </a:r>
            <a:r>
              <a:rPr lang="en-US" b="1" dirty="0" err="1" smtClean="0">
                <a:latin typeface="Arial Rounded MT Bold" panose="020F0704030504030204" pitchFamily="34" charset="0"/>
                <a:cs typeface="Courier New" panose="02070309020205020404" pitchFamily="49" charset="0"/>
              </a:rPr>
              <a:t>default_value</a:t>
            </a:r>
            <a:endParaRPr lang="en-US" b="1" dirty="0">
              <a:latin typeface="Arial Rounded MT Bold" panose="020F07040305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4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operations / methods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2209799"/>
            <a:ext cx="5010150" cy="3967163"/>
          </a:xfrm>
        </p:spPr>
        <p:txBody>
          <a:bodyPr/>
          <a:lstStyle/>
          <a:p>
            <a:r>
              <a:rPr lang="en-US" dirty="0" smtClean="0"/>
              <a:t>Visibility</a:t>
            </a:r>
          </a:p>
          <a:p>
            <a:pPr marL="342900" lvl="1" indent="0">
              <a:buNone/>
            </a:pPr>
            <a:r>
              <a:rPr lang="en-US" dirty="0"/>
              <a:t>+ </a:t>
            </a:r>
            <a:r>
              <a:rPr lang="en-US" dirty="0" smtClean="0"/>
              <a:t> public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# </a:t>
            </a:r>
            <a:r>
              <a:rPr lang="en-US" dirty="0" smtClean="0"/>
              <a:t> protected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- </a:t>
            </a:r>
            <a:r>
              <a:rPr lang="en-US" dirty="0" smtClean="0"/>
              <a:t> private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~ </a:t>
            </a:r>
            <a:r>
              <a:rPr lang="en-US" dirty="0" smtClean="0"/>
              <a:t> package </a:t>
            </a:r>
            <a:r>
              <a:rPr lang="en-US" dirty="0"/>
              <a:t>(default)</a:t>
            </a:r>
          </a:p>
          <a:p>
            <a:r>
              <a:rPr lang="en-US" u="sng" dirty="0" smtClean="0"/>
              <a:t>underline </a:t>
            </a:r>
            <a:r>
              <a:rPr lang="en-US" u="sng" dirty="0"/>
              <a:t>static </a:t>
            </a:r>
            <a:r>
              <a:rPr lang="en-US" u="sng" dirty="0" smtClean="0"/>
              <a:t>methods</a:t>
            </a:r>
          </a:p>
          <a:p>
            <a:r>
              <a:rPr lang="en-US" dirty="0" smtClean="0"/>
              <a:t>Parameters listed as </a:t>
            </a:r>
            <a:r>
              <a:rPr lang="en-US" dirty="0" err="1" smtClean="0"/>
              <a:t>name:type</a:t>
            </a:r>
            <a:endParaRPr lang="en-US" dirty="0" smtClean="0"/>
          </a:p>
          <a:p>
            <a:r>
              <a:rPr lang="en-US" dirty="0" smtClean="0"/>
              <a:t>Omit </a:t>
            </a:r>
            <a:r>
              <a:rPr lang="en-US" dirty="0" err="1" smtClean="0"/>
              <a:t>return_type</a:t>
            </a:r>
            <a:r>
              <a:rPr lang="en-US" dirty="0" smtClean="0"/>
              <a:t> on constructors and when return type is void	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48350" y="1310438"/>
            <a:ext cx="3203295" cy="3261562"/>
            <a:chOff x="6096000" y="1371600"/>
            <a:chExt cx="2819400" cy="326156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" name="Flowchart: Process 3"/>
            <p:cNvSpPr/>
            <p:nvPr/>
          </p:nvSpPr>
          <p:spPr>
            <a:xfrm>
              <a:off x="6096000" y="1371600"/>
              <a:ext cx="2819400" cy="4572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Student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6096000" y="1828800"/>
              <a:ext cx="2819400" cy="1432762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name: String</a:t>
              </a: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email: String</a:t>
              </a: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DOB: String</a:t>
              </a: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 Age: </a:t>
              </a:r>
              <a:r>
                <a:rPr lang="en-US" sz="13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1300" b="1" u="sng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dawgID</a:t>
              </a:r>
              <a:r>
                <a:rPr lang="en-US" sz="1300" b="1" u="sng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300" b="1" u="sng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 courses[100]:Course</a:t>
              </a: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6096000" y="3261562"/>
              <a:ext cx="2819400" cy="13716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+Student(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n:String,dob:String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getTotalCredits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():Course</a:t>
              </a:r>
            </a:p>
            <a:p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calculateTuition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():double</a:t>
              </a:r>
            </a:p>
            <a:p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en-US" sz="1300" b="1" u="sng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calculateGPA</a:t>
              </a:r>
              <a:r>
                <a:rPr lang="en-US" sz="1300" b="1" u="sng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300" b="1" u="sng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crs</a:t>
              </a:r>
              <a:r>
                <a:rPr lang="en-US" sz="1300" b="1" u="sng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Course[]):float</a:t>
              </a:r>
              <a:endParaRPr lang="en-US" sz="1300" b="1" u="sng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905000" y="2484019"/>
            <a:ext cx="4038600" cy="1358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3800" y="4121317"/>
            <a:ext cx="2362200" cy="1601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Line Callout 2 7"/>
          <p:cNvSpPr/>
          <p:nvPr/>
        </p:nvSpPr>
        <p:spPr>
          <a:xfrm>
            <a:off x="304800" y="1371600"/>
            <a:ext cx="5105400" cy="561974"/>
          </a:xfrm>
          <a:prstGeom prst="borderCallout2">
            <a:avLst>
              <a:gd name="adj1" fmla="val 100728"/>
              <a:gd name="adj2" fmla="val 78389"/>
              <a:gd name="adj3" fmla="val 224133"/>
              <a:gd name="adj4" fmla="val 94437"/>
              <a:gd name="adj5" fmla="val 380685"/>
              <a:gd name="adj6" fmla="val 108409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b="1" dirty="0">
                <a:latin typeface="Arial Rounded MT Bold" panose="020F0704030504030204" pitchFamily="34" charset="0"/>
                <a:cs typeface="Courier New" panose="02070309020205020404" pitchFamily="49" charset="0"/>
              </a:rPr>
              <a:t>visibility </a:t>
            </a:r>
            <a:r>
              <a:rPr lang="en-US" b="1" dirty="0" smtClean="0">
                <a:latin typeface="Arial Rounded MT Bold" panose="020F0704030504030204" pitchFamily="34" charset="0"/>
                <a:cs typeface="Courier New" panose="02070309020205020404" pitchFamily="49" charset="0"/>
              </a:rPr>
              <a:t>name(parameters) : </a:t>
            </a:r>
            <a:r>
              <a:rPr lang="en-US" b="1" dirty="0" err="1" smtClean="0">
                <a:latin typeface="Arial Rounded MT Bold" panose="020F0704030504030204" pitchFamily="34" charset="0"/>
                <a:cs typeface="Courier New" panose="02070309020205020404" pitchFamily="49" charset="0"/>
              </a:rPr>
              <a:t>return_type</a:t>
            </a:r>
            <a:endParaRPr lang="en-US" b="1" dirty="0">
              <a:latin typeface="Arial Rounded MT Bold" panose="020F07040305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4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between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b="1" dirty="0"/>
              <a:t>Generalization</a:t>
            </a:r>
            <a:r>
              <a:rPr lang="en-US" dirty="0"/>
              <a:t>: an inheritance relationship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inheritance </a:t>
            </a:r>
            <a:r>
              <a:rPr lang="en-US" dirty="0"/>
              <a:t>between classes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interface </a:t>
            </a:r>
            <a:r>
              <a:rPr lang="en-US" dirty="0"/>
              <a:t>implementation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A</a:t>
            </a:r>
            <a:r>
              <a:rPr lang="en-US" b="1" dirty="0" smtClean="0"/>
              <a:t>ssociation</a:t>
            </a:r>
            <a:r>
              <a:rPr lang="en-US" dirty="0"/>
              <a:t>: a usage relationship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dependency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aggregation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8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4857750" cy="496048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/>
              <a:t>Hierarchies drawn top-down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Arrows </a:t>
            </a:r>
            <a:r>
              <a:rPr lang="en-US" sz="2400" dirty="0"/>
              <a:t>point upward to parent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Line/arrow </a:t>
            </a:r>
            <a:r>
              <a:rPr lang="en-US" sz="2400" dirty="0"/>
              <a:t>styles indicate if parent is a(n):</a:t>
            </a:r>
          </a:p>
          <a:p>
            <a:pPr lvl="1">
              <a:spcBef>
                <a:spcPts val="600"/>
              </a:spcBef>
            </a:pPr>
            <a:r>
              <a:rPr lang="en-US" sz="2000" b="1" dirty="0" smtClean="0"/>
              <a:t>class</a:t>
            </a:r>
            <a:r>
              <a:rPr lang="en-US" sz="2000" dirty="0"/>
              <a:t>: solid line, black arrow</a:t>
            </a:r>
          </a:p>
          <a:p>
            <a:pPr lvl="1">
              <a:spcBef>
                <a:spcPts val="600"/>
              </a:spcBef>
            </a:pPr>
            <a:r>
              <a:rPr lang="en-US" sz="2000" b="1" dirty="0" smtClean="0"/>
              <a:t>interface</a:t>
            </a:r>
            <a:r>
              <a:rPr lang="en-US" sz="2000" dirty="0"/>
              <a:t>: dashed line, white </a:t>
            </a:r>
            <a:r>
              <a:rPr lang="en-US" sz="2000" dirty="0" smtClean="0"/>
              <a:t>arrow</a:t>
            </a:r>
          </a:p>
          <a:p>
            <a:pPr lvl="1">
              <a:spcBef>
                <a:spcPts val="600"/>
              </a:spcBef>
            </a:pPr>
            <a:r>
              <a:rPr lang="en-US" sz="2000" b="1" dirty="0"/>
              <a:t>abstract class</a:t>
            </a:r>
            <a:r>
              <a:rPr lang="en-US" sz="2000" dirty="0"/>
              <a:t>: solid line, white arrow</a:t>
            </a:r>
          </a:p>
          <a:p>
            <a:pPr lvl="1">
              <a:spcBef>
                <a:spcPts val="600"/>
              </a:spcBef>
            </a:pP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6066453" y="1079629"/>
            <a:ext cx="2848948" cy="973107"/>
            <a:chOff x="6092889" y="3733800"/>
            <a:chExt cx="2828265" cy="9731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" name="Flowchart: Process 5"/>
            <p:cNvSpPr/>
            <p:nvPr/>
          </p:nvSpPr>
          <p:spPr>
            <a:xfrm>
              <a:off x="6092889" y="3733800"/>
              <a:ext cx="2828265" cy="544286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&lt;&lt;interface&gt;&gt;</a:t>
              </a:r>
            </a:p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Shape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6092889" y="4278087"/>
              <a:ext cx="2828264" cy="42882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calculateArea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():double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66452" y="2667000"/>
            <a:ext cx="2848947" cy="1628577"/>
            <a:chOff x="6096000" y="3733800"/>
            <a:chExt cx="2819400" cy="162857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" name="Flowchart: Process 9"/>
            <p:cNvSpPr/>
            <p:nvPr/>
          </p:nvSpPr>
          <p:spPr>
            <a:xfrm>
              <a:off x="6096000" y="3733800"/>
              <a:ext cx="2819400" cy="419099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err="1" smtClean="0">
                  <a:solidFill>
                    <a:srgbClr val="800000"/>
                  </a:solidFill>
                </a:rPr>
                <a:t>RectangularShape</a:t>
              </a:r>
              <a:endParaRPr lang="en-US" b="1" i="1" dirty="0">
                <a:solidFill>
                  <a:srgbClr val="8000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6096000" y="4152899"/>
              <a:ext cx="2819400" cy="6858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3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width:int</a:t>
              </a:r>
              <a:endParaRPr lang="en-US" sz="1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height: </a:t>
              </a:r>
              <a:r>
                <a:rPr lang="en-US" sz="13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 area: double</a:t>
              </a: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6096000" y="4838699"/>
              <a:ext cx="2819400" cy="523678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calculateArea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():double</a:t>
              </a:r>
            </a:p>
            <a:p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contains(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x:int,y:int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):bool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96000" y="5011702"/>
            <a:ext cx="2824067" cy="1441971"/>
            <a:chOff x="6096000" y="3733800"/>
            <a:chExt cx="2819400" cy="144197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Flowchart: Process 13"/>
            <p:cNvSpPr/>
            <p:nvPr/>
          </p:nvSpPr>
          <p:spPr>
            <a:xfrm>
              <a:off x="6096000" y="3733800"/>
              <a:ext cx="2819400" cy="544286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Rectangle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6096000" y="4278086"/>
              <a:ext cx="2819400" cy="24493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6096000" y="4513298"/>
              <a:ext cx="2819400" cy="662473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Rectangle(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x:int,y:int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distance(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r:Rectangle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):double</a:t>
              </a:r>
            </a:p>
          </p:txBody>
        </p:sp>
      </p:grpSp>
      <p:sp>
        <p:nvSpPr>
          <p:cNvPr id="17" name="Isosceles Triangle 16"/>
          <p:cNvSpPr/>
          <p:nvPr/>
        </p:nvSpPr>
        <p:spPr>
          <a:xfrm>
            <a:off x="7391400" y="2057400"/>
            <a:ext cx="228600" cy="233264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7391400" y="4316574"/>
            <a:ext cx="228600" cy="233264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7" idx="3"/>
            <a:endCxn id="10" idx="0"/>
          </p:cNvCxnSpPr>
          <p:nvPr/>
        </p:nvCxnSpPr>
        <p:spPr>
          <a:xfrm flipH="1">
            <a:off x="7490926" y="2290664"/>
            <a:ext cx="14774" cy="37633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14" idx="0"/>
          </p:cNvCxnSpPr>
          <p:nvPr/>
        </p:nvCxnSpPr>
        <p:spPr>
          <a:xfrm>
            <a:off x="7505700" y="4549838"/>
            <a:ext cx="2334" cy="4618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05400" y="4129184"/>
            <a:ext cx="2153817" cy="4206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30146" y="2410021"/>
            <a:ext cx="2561254" cy="13579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2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(usage)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828" y="987100"/>
            <a:ext cx="4330572" cy="1907721"/>
          </a:xfr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Multiplicity (how many are used)</a:t>
            </a:r>
          </a:p>
          <a:p>
            <a:r>
              <a:rPr lang="en-US" dirty="0" smtClean="0"/>
              <a:t>* </a:t>
            </a:r>
            <a:r>
              <a:rPr lang="en-US" dirty="0"/>
              <a:t>(zero or more)</a:t>
            </a:r>
          </a:p>
          <a:p>
            <a:r>
              <a:rPr lang="en-US" dirty="0" smtClean="0"/>
              <a:t>1 </a:t>
            </a:r>
            <a:r>
              <a:rPr lang="en-US" dirty="0"/>
              <a:t>(exactly one)</a:t>
            </a:r>
          </a:p>
          <a:p>
            <a:r>
              <a:rPr lang="en-US" dirty="0" smtClean="0"/>
              <a:t>2</a:t>
            </a:r>
            <a:r>
              <a:rPr lang="en-US" dirty="0"/>
              <a:t>..4 (between 2 and 4, inclusive)</a:t>
            </a:r>
          </a:p>
          <a:p>
            <a:r>
              <a:rPr lang="en-US" dirty="0" smtClean="0"/>
              <a:t>3</a:t>
            </a:r>
            <a:r>
              <a:rPr lang="en-US" dirty="0"/>
              <a:t>..* (3 or more, * may be omitted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77000" y="3315622"/>
            <a:ext cx="1544216" cy="973107"/>
            <a:chOff x="6092889" y="3733800"/>
            <a:chExt cx="2828265" cy="9731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Flowchart: Process 4"/>
            <p:cNvSpPr/>
            <p:nvPr/>
          </p:nvSpPr>
          <p:spPr>
            <a:xfrm>
              <a:off x="6092889" y="3733800"/>
              <a:ext cx="2828265" cy="544286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Class B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6092889" y="4278087"/>
              <a:ext cx="2828264" cy="42882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90600" y="3315622"/>
            <a:ext cx="1544216" cy="973107"/>
            <a:chOff x="6092889" y="3733800"/>
            <a:chExt cx="2828265" cy="9731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Flowchart: Process 7"/>
            <p:cNvSpPr/>
            <p:nvPr/>
          </p:nvSpPr>
          <p:spPr>
            <a:xfrm>
              <a:off x="6092889" y="3733800"/>
              <a:ext cx="2828265" cy="544286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Class A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6092889" y="4278087"/>
              <a:ext cx="2828264" cy="42882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1" name="Straight Connector 10"/>
          <p:cNvCxnSpPr>
            <a:stCxn id="9" idx="3"/>
            <a:endCxn id="12" idx="1"/>
          </p:cNvCxnSpPr>
          <p:nvPr/>
        </p:nvCxnSpPr>
        <p:spPr>
          <a:xfrm>
            <a:off x="2534815" y="4074319"/>
            <a:ext cx="356118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6095999" y="3939778"/>
            <a:ext cx="381000" cy="269081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67000" y="363771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1…*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40121" y="35752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60815" y="4074318"/>
            <a:ext cx="97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contains</a:t>
            </a:r>
            <a:endParaRPr lang="en-US" i="1" dirty="0"/>
          </a:p>
        </p:txBody>
      </p:sp>
      <p:cxnSp>
        <p:nvCxnSpPr>
          <p:cNvPr id="18" name="Straight Connector 17"/>
          <p:cNvCxnSpPr>
            <a:stCxn id="3" idx="2"/>
          </p:cNvCxnSpPr>
          <p:nvPr/>
        </p:nvCxnSpPr>
        <p:spPr>
          <a:xfrm flipH="1">
            <a:off x="3124200" y="2894821"/>
            <a:ext cx="1339914" cy="680435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2"/>
          </p:cNvCxnSpPr>
          <p:nvPr/>
        </p:nvCxnSpPr>
        <p:spPr>
          <a:xfrm>
            <a:off x="4464114" y="2894821"/>
            <a:ext cx="1676007" cy="74289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1355757" y="4871585"/>
            <a:ext cx="2622486" cy="859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ꟷ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Name (what relationship the objects have)</a:t>
            </a:r>
            <a:endParaRPr lang="en-US" dirty="0"/>
          </a:p>
        </p:txBody>
      </p:sp>
      <p:cxnSp>
        <p:nvCxnSpPr>
          <p:cNvPr id="22" name="Straight Connector 21"/>
          <p:cNvCxnSpPr>
            <a:stCxn id="21" idx="0"/>
            <a:endCxn id="16" idx="1"/>
          </p:cNvCxnSpPr>
          <p:nvPr/>
        </p:nvCxnSpPr>
        <p:spPr>
          <a:xfrm flipV="1">
            <a:off x="2667000" y="4258984"/>
            <a:ext cx="1093815" cy="61260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5715000" y="4878222"/>
            <a:ext cx="2895600" cy="5101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ꟷ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Navigability (direction)</a:t>
            </a:r>
            <a:endParaRPr lang="en-US" dirty="0"/>
          </a:p>
        </p:txBody>
      </p:sp>
      <p:cxnSp>
        <p:nvCxnSpPr>
          <p:cNvPr id="27" name="Straight Connector 26"/>
          <p:cNvCxnSpPr>
            <a:endCxn id="12" idx="2"/>
          </p:cNvCxnSpPr>
          <p:nvPr/>
        </p:nvCxnSpPr>
        <p:spPr>
          <a:xfrm flipH="1" flipV="1">
            <a:off x="6286499" y="4208859"/>
            <a:ext cx="640901" cy="67501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8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 build="p" animBg="1"/>
      <p:bldP spid="2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multiplicities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184" y="1190626"/>
            <a:ext cx="4330572" cy="1302812"/>
          </a:xfr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One to one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Each car has exactly one engine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Each engine belongs to exactly one car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29200" y="1355478"/>
            <a:ext cx="3723891" cy="973107"/>
            <a:chOff x="990600" y="3315622"/>
            <a:chExt cx="7030616" cy="973107"/>
          </a:xfrm>
        </p:grpSpPr>
        <p:grpSp>
          <p:nvGrpSpPr>
            <p:cNvPr id="4" name="Group 3"/>
            <p:cNvGrpSpPr/>
            <p:nvPr/>
          </p:nvGrpSpPr>
          <p:grpSpPr>
            <a:xfrm>
              <a:off x="64770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" name="Flowchart: Process 4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800000"/>
                    </a:solidFill>
                  </a:rPr>
                  <a:t>Car</a:t>
                </a:r>
                <a:endParaRPr lang="en-US" b="1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6" name="Flowchart: Process 5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06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8" name="Flowchart: Process 7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800000"/>
                    </a:solidFill>
                  </a:rPr>
                  <a:t>Engine</a:t>
                </a:r>
                <a:endParaRPr lang="en-US" b="1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1" name="Straight Connector 10"/>
            <p:cNvCxnSpPr>
              <a:stCxn id="9" idx="3"/>
              <a:endCxn id="12" idx="1"/>
            </p:cNvCxnSpPr>
            <p:nvPr/>
          </p:nvCxnSpPr>
          <p:spPr>
            <a:xfrm>
              <a:off x="2534815" y="4074319"/>
              <a:ext cx="356118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Diamond 11"/>
            <p:cNvSpPr/>
            <p:nvPr/>
          </p:nvSpPr>
          <p:spPr>
            <a:xfrm>
              <a:off x="6095999" y="3939778"/>
              <a:ext cx="381000" cy="269081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67000" y="3637717"/>
              <a:ext cx="91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1709" y="3570446"/>
              <a:ext cx="497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364093" y="3040588"/>
            <a:ext cx="4330572" cy="13028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ꟷ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One to many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Each book has many pages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Each page belongs to exactly one book</a:t>
            </a:r>
            <a:endParaRPr lang="en-US" sz="2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039109" y="3205440"/>
            <a:ext cx="3723891" cy="973107"/>
            <a:chOff x="990600" y="3315622"/>
            <a:chExt cx="7030616" cy="973107"/>
          </a:xfrm>
        </p:grpSpPr>
        <p:grpSp>
          <p:nvGrpSpPr>
            <p:cNvPr id="25" name="Group 24"/>
            <p:cNvGrpSpPr/>
            <p:nvPr/>
          </p:nvGrpSpPr>
          <p:grpSpPr>
            <a:xfrm>
              <a:off x="64770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5" name="Flowchart: Process 34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800000"/>
                    </a:solidFill>
                  </a:rPr>
                  <a:t>Book</a:t>
                </a:r>
                <a:endParaRPr lang="en-US" b="1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36" name="Flowchart: Process 35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906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3" name="Flowchart: Process 32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800000"/>
                    </a:solidFill>
                  </a:rPr>
                  <a:t>Page</a:t>
                </a:r>
                <a:endParaRPr lang="en-US" b="1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34" name="Flowchart: Process 33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29" name="Straight Connector 28"/>
            <p:cNvCxnSpPr>
              <a:stCxn id="34" idx="3"/>
              <a:endCxn id="30" idx="1"/>
            </p:cNvCxnSpPr>
            <p:nvPr/>
          </p:nvCxnSpPr>
          <p:spPr>
            <a:xfrm>
              <a:off x="2534815" y="4074319"/>
              <a:ext cx="356118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Diamond 29"/>
            <p:cNvSpPr/>
            <p:nvPr/>
          </p:nvSpPr>
          <p:spPr>
            <a:xfrm>
              <a:off x="6095999" y="3939778"/>
              <a:ext cx="381000" cy="269081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67000" y="3637717"/>
              <a:ext cx="91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31709" y="3570446"/>
              <a:ext cx="497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28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831" y="1392271"/>
            <a:ext cx="4566565" cy="923549"/>
          </a:xfr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Aggregation: “is part of”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symbolized by a clear white diamond</a:t>
            </a:r>
            <a:endParaRPr lang="en-US" sz="1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267709" y="1355478"/>
            <a:ext cx="3723891" cy="973107"/>
            <a:chOff x="990600" y="3315622"/>
            <a:chExt cx="7030616" cy="973107"/>
          </a:xfrm>
        </p:grpSpPr>
        <p:grpSp>
          <p:nvGrpSpPr>
            <p:cNvPr id="4" name="Group 3"/>
            <p:cNvGrpSpPr/>
            <p:nvPr/>
          </p:nvGrpSpPr>
          <p:grpSpPr>
            <a:xfrm>
              <a:off x="64770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" name="Flowchart: Process 4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800000"/>
                    </a:solidFill>
                  </a:rPr>
                  <a:t>Car</a:t>
                </a:r>
                <a:endParaRPr lang="en-US" b="1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6" name="Flowchart: Process 5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06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8" name="Flowchart: Process 7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800000"/>
                    </a:solidFill>
                  </a:rPr>
                  <a:t>Engine</a:t>
                </a:r>
                <a:endParaRPr lang="en-US" b="1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1" name="Straight Connector 10"/>
            <p:cNvCxnSpPr>
              <a:stCxn id="9" idx="3"/>
              <a:endCxn id="12" idx="1"/>
            </p:cNvCxnSpPr>
            <p:nvPr/>
          </p:nvCxnSpPr>
          <p:spPr>
            <a:xfrm>
              <a:off x="2534815" y="4074319"/>
              <a:ext cx="356118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Diamond 11"/>
            <p:cNvSpPr/>
            <p:nvPr/>
          </p:nvSpPr>
          <p:spPr>
            <a:xfrm>
              <a:off x="6095999" y="3939778"/>
              <a:ext cx="381000" cy="269081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67000" y="3637717"/>
              <a:ext cx="91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1709" y="3570446"/>
              <a:ext cx="497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260831" y="2832572"/>
            <a:ext cx="4576475" cy="17592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ꟷ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Composition: “is entirely made of”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stronger version of aggregation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the </a:t>
            </a:r>
            <a:r>
              <a:rPr lang="en-US" sz="1800" dirty="0"/>
              <a:t>parts live and die with the whole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symbolized </a:t>
            </a:r>
            <a:r>
              <a:rPr lang="en-US" sz="1800" dirty="0"/>
              <a:t>by a black diamond</a:t>
            </a:r>
            <a:endParaRPr lang="en-US" sz="2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267709" y="3205440"/>
            <a:ext cx="3723891" cy="973107"/>
            <a:chOff x="990600" y="3315622"/>
            <a:chExt cx="7030616" cy="973107"/>
          </a:xfrm>
        </p:grpSpPr>
        <p:grpSp>
          <p:nvGrpSpPr>
            <p:cNvPr id="25" name="Group 24"/>
            <p:cNvGrpSpPr/>
            <p:nvPr/>
          </p:nvGrpSpPr>
          <p:grpSpPr>
            <a:xfrm>
              <a:off x="64770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5" name="Flowchart: Process 34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800000"/>
                    </a:solidFill>
                  </a:rPr>
                  <a:t>Book</a:t>
                </a:r>
                <a:endParaRPr lang="en-US" b="1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36" name="Flowchart: Process 35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906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3" name="Flowchart: Process 32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800000"/>
                    </a:solidFill>
                  </a:rPr>
                  <a:t>Page</a:t>
                </a:r>
                <a:endParaRPr lang="en-US" b="1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34" name="Flowchart: Process 33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29" name="Straight Connector 28"/>
            <p:cNvCxnSpPr>
              <a:stCxn id="34" idx="3"/>
              <a:endCxn id="30" idx="1"/>
            </p:cNvCxnSpPr>
            <p:nvPr/>
          </p:nvCxnSpPr>
          <p:spPr>
            <a:xfrm>
              <a:off x="2534815" y="4074319"/>
              <a:ext cx="356118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Diamond 29"/>
            <p:cNvSpPr/>
            <p:nvPr/>
          </p:nvSpPr>
          <p:spPr>
            <a:xfrm>
              <a:off x="6095999" y="3939778"/>
              <a:ext cx="381000" cy="269081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67000" y="3637717"/>
              <a:ext cx="91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31709" y="3570446"/>
              <a:ext cx="497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>
          <a:xfrm>
            <a:off x="260832" y="4869388"/>
            <a:ext cx="4433833" cy="14552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ꟷ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Dependency: “uses temporarily”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symbolized by dotted 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often </a:t>
            </a:r>
            <a:r>
              <a:rPr lang="en-US" sz="1800" dirty="0"/>
              <a:t>is an implementation detail, </a:t>
            </a:r>
            <a:r>
              <a:rPr lang="en-US" sz="1800" dirty="0" smtClean="0"/>
              <a:t>not an </a:t>
            </a:r>
            <a:r>
              <a:rPr lang="en-US" sz="1800" dirty="0"/>
              <a:t>intrinsic part of the object's state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257800" y="5034240"/>
            <a:ext cx="3723892" cy="973107"/>
            <a:chOff x="990599" y="3315622"/>
            <a:chExt cx="7030618" cy="973107"/>
          </a:xfrm>
        </p:grpSpPr>
        <p:grpSp>
          <p:nvGrpSpPr>
            <p:cNvPr id="39" name="Group 38"/>
            <p:cNvGrpSpPr/>
            <p:nvPr/>
          </p:nvGrpSpPr>
          <p:grpSpPr>
            <a:xfrm>
              <a:off x="6114708" y="3315622"/>
              <a:ext cx="1906509" cy="973107"/>
              <a:chOff x="5429344" y="3733800"/>
              <a:chExt cx="3491813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7" name="Flowchart: Process 46"/>
              <p:cNvSpPr/>
              <p:nvPr/>
            </p:nvSpPr>
            <p:spPr>
              <a:xfrm>
                <a:off x="5429344" y="3733800"/>
                <a:ext cx="3491813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800000"/>
                    </a:solidFill>
                  </a:rPr>
                  <a:t>Random</a:t>
                </a:r>
                <a:endParaRPr lang="en-US" b="1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48" name="Flowchart: Process 47"/>
              <p:cNvSpPr/>
              <p:nvPr/>
            </p:nvSpPr>
            <p:spPr>
              <a:xfrm>
                <a:off x="5429344" y="4278087"/>
                <a:ext cx="3491813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990599" y="3315622"/>
              <a:ext cx="1695108" cy="973107"/>
              <a:chOff x="6092889" y="3733800"/>
              <a:chExt cx="3104628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5" name="Flowchart: Process 44"/>
              <p:cNvSpPr/>
              <p:nvPr/>
            </p:nvSpPr>
            <p:spPr>
              <a:xfrm>
                <a:off x="6092889" y="3733800"/>
                <a:ext cx="3104628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800000"/>
                    </a:solidFill>
                  </a:rPr>
                  <a:t>Lottery</a:t>
                </a:r>
                <a:endParaRPr lang="en-US" b="1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46" name="Flowchart: Process 45"/>
              <p:cNvSpPr/>
              <p:nvPr/>
            </p:nvSpPr>
            <p:spPr>
              <a:xfrm>
                <a:off x="6092889" y="4278087"/>
                <a:ext cx="3104628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41" name="Straight Connector 40"/>
            <p:cNvCxnSpPr>
              <a:stCxn id="46" idx="3"/>
              <a:endCxn id="48" idx="1"/>
            </p:cNvCxnSpPr>
            <p:nvPr/>
          </p:nvCxnSpPr>
          <p:spPr>
            <a:xfrm>
              <a:off x="2685707" y="4074319"/>
              <a:ext cx="3429002" cy="0"/>
            </a:xfrm>
            <a:prstGeom prst="line">
              <a:avLst/>
            </a:prstGeom>
            <a:ln w="19050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667000" y="3637717"/>
              <a:ext cx="91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31708" y="3570446"/>
              <a:ext cx="348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59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3" grpId="0" build="p" animBg="1"/>
      <p:bldP spid="37" grpId="0" build="p" animBg="1"/>
    </p:bldLst>
  </p:timing>
</p:sld>
</file>

<file path=ppt/theme/theme1.xml><?xml version="1.0" encoding="utf-8"?>
<a:theme xmlns:a="http://schemas.openxmlformats.org/drawingml/2006/main" name="Lecture2-Lifecyc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Lecture2-Lifecycle</Template>
  <TotalTime>8241</TotalTime>
  <Words>696</Words>
  <Application>Microsoft Office PowerPoint</Application>
  <PresentationFormat>On-screen Show (4:3)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Courier New</vt:lpstr>
      <vt:lpstr>Wingdings</vt:lpstr>
      <vt:lpstr>Wingdings 2</vt:lpstr>
      <vt:lpstr>Lecture2-Lifecycle</vt:lpstr>
      <vt:lpstr>HDOfficeLightV0</vt:lpstr>
      <vt:lpstr>What is a UML class diagram?</vt:lpstr>
      <vt:lpstr>Diagram of a single class</vt:lpstr>
      <vt:lpstr>Class attributes (fields, instance variables)</vt:lpstr>
      <vt:lpstr>Class operations / methods</vt:lpstr>
      <vt:lpstr>Relationships between class</vt:lpstr>
      <vt:lpstr>Generalization relationships</vt:lpstr>
      <vt:lpstr>Association (usage) relationships</vt:lpstr>
      <vt:lpstr>Association multiplicities</vt:lpstr>
      <vt:lpstr>Association types</vt:lpstr>
      <vt:lpstr>Association Class</vt:lpstr>
      <vt:lpstr>Example: Video rental store</vt:lpstr>
      <vt:lpstr>PowerPoint Presentation</vt:lpstr>
      <vt:lpstr>More Example of Inheritance</vt:lpstr>
      <vt:lpstr>PowerPoint Presentation</vt:lpstr>
      <vt:lpstr>Multiple Inheritance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CS435</dc:title>
  <dc:creator>Amiangshu Bosu;Marty Stepp</dc:creator>
  <dc:description>Amiangshu Bosu, SIU Carbondale</dc:description>
  <cp:lastModifiedBy>Mahmudul Hasan</cp:lastModifiedBy>
  <cp:revision>963</cp:revision>
  <dcterms:created xsi:type="dcterms:W3CDTF">2008-06-28T20:57:21Z</dcterms:created>
  <dcterms:modified xsi:type="dcterms:W3CDTF">2016-10-05T01:49:00Z</dcterms:modified>
</cp:coreProperties>
</file>