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13"/>
  </p:notesMasterIdLst>
  <p:sldIdLst>
    <p:sldId id="336" r:id="rId3"/>
    <p:sldId id="384" r:id="rId4"/>
    <p:sldId id="385" r:id="rId5"/>
    <p:sldId id="386" r:id="rId6"/>
    <p:sldId id="387" r:id="rId7"/>
    <p:sldId id="389" r:id="rId8"/>
    <p:sldId id="388" r:id="rId9"/>
    <p:sldId id="391" r:id="rId10"/>
    <p:sldId id="390" r:id="rId11"/>
    <p:sldId id="3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8785" autoAdjust="0"/>
  </p:normalViewPr>
  <p:slideViewPr>
    <p:cSldViewPr>
      <p:cViewPr varScale="1">
        <p:scale>
          <a:sx n="77" d="100"/>
          <a:sy n="77" d="100"/>
        </p:scale>
        <p:origin x="16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ly.com/blog/diagrams/sequence-diagram-tutorial/#:~:text=get%20something%20done.-,Sequence%20Diagram%20Notations,them%20are%20represented%20by%20arro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Sequence diagram</a:t>
            </a:r>
            <a:r>
              <a:rPr lang="en-US" sz="2400" dirty="0"/>
              <a:t>: an “interaction diagram” that models a single scenario executing in a system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Shows what messages are sent and when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Visualizes the execution sequences of an use case</a:t>
            </a:r>
          </a:p>
        </p:txBody>
      </p:sp>
    </p:spTree>
    <p:extLst>
      <p:ext uri="{BB962C8B-B14F-4D97-AF65-F5344CB8AC3E}">
        <p14:creationId xmlns:p14="http://schemas.microsoft.com/office/powerpoint/2010/main" val="205855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A59-8C59-45D4-9797-0A0276CE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FE14-28F4-4EAC-A93B-1A2FDB8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https://creately.com/blog/diagrams/sequence-diagram-tutorial/#:~:text=get%20something%20done.-,Sequence%20Diagram%20Notations,them%20are%20represented%20by%20arrows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508"/>
          <a:stretch/>
        </p:blipFill>
        <p:spPr>
          <a:xfrm>
            <a:off x="4942799" y="914400"/>
            <a:ext cx="3857447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parts of a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44767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Participant: </a:t>
            </a:r>
            <a:r>
              <a:rPr lang="en-US" dirty="0"/>
              <a:t>an object or an entity; the sequence diagram actor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sequence diagram starts with an unattached "found message" arrow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Message: </a:t>
            </a:r>
            <a:r>
              <a:rPr lang="en-US" dirty="0"/>
              <a:t>communication between objects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Axes in a sequence diagram: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horizontal: </a:t>
            </a:r>
            <a:r>
              <a:rPr lang="en-US" dirty="0"/>
              <a:t>which participant is acting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vertical: </a:t>
            </a:r>
            <a:r>
              <a:rPr lang="en-US" dirty="0"/>
              <a:t>time (↓ forward in time)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85838"/>
            <a:ext cx="3726926" cy="44243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604657" y="2209800"/>
            <a:ext cx="805543" cy="17150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0600" y="2812223"/>
            <a:ext cx="2070922" cy="717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59517" y="4207689"/>
            <a:ext cx="1788883" cy="1262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48885" y="1416366"/>
            <a:ext cx="1294715" cy="9570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from a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3962400" cy="4960484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user presses the “check email” button.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client first sends all unsent email to the server.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After receiving an acknowledgement, the client asks the server if there is any new email.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so, it downloads the new email.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Next, it deletes old thrashed email from the server.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371600"/>
            <a:ext cx="1143000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:Client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1371600"/>
            <a:ext cx="1143000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:Server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372100" y="1752600"/>
            <a:ext cx="0" cy="4191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8191500" y="1752600"/>
            <a:ext cx="0" cy="40423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57800" y="2209800"/>
            <a:ext cx="228600" cy="3505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2255286"/>
            <a:ext cx="228600" cy="419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3087073"/>
            <a:ext cx="228600" cy="419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4048320"/>
            <a:ext cx="228600" cy="419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82643" y="4952999"/>
            <a:ext cx="228600" cy="4855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86400" y="2255286"/>
            <a:ext cx="2590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86400" y="2590800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087073"/>
            <a:ext cx="2590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4048708"/>
            <a:ext cx="2590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4953000"/>
            <a:ext cx="2590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86400" y="3429000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486400" y="4419600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486400" y="5362769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4800" y="2209800"/>
            <a:ext cx="114300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9792" y="1884499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checkEmail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988484" y="1947445"/>
            <a:ext cx="1633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sendUnsentEmail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280944" y="2755358"/>
            <a:ext cx="996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newEmail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344680" y="3129519"/>
            <a:ext cx="94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4163" y="3700352"/>
            <a:ext cx="1888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newEmail</a:t>
            </a:r>
            <a:r>
              <a:rPr lang="en-US" sz="1600" dirty="0"/>
              <a:t>] </a:t>
            </a:r>
            <a:r>
              <a:rPr lang="en-US" sz="1600" dirty="0" err="1"/>
              <a:t>getEmail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122877" y="4621215"/>
            <a:ext cx="1457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deleteOldEmail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02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 animBg="1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Representing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43064"/>
            <a:ext cx="4400550" cy="3652935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: a </a:t>
            </a:r>
            <a:r>
              <a:rPr lang="en-US" b="1" dirty="0"/>
              <a:t>box </a:t>
            </a:r>
            <a:r>
              <a:rPr lang="en-US" dirty="0"/>
              <a:t>with an underlined label that specifies the object type, and optionally the object name.</a:t>
            </a:r>
          </a:p>
          <a:p>
            <a:pPr lvl="1"/>
            <a:r>
              <a:rPr lang="en-US" dirty="0"/>
              <a:t>Write the object's name if it clarifies the diagram.</a:t>
            </a:r>
          </a:p>
          <a:p>
            <a:pPr lvl="1"/>
            <a:endParaRPr lang="en-US" dirty="0"/>
          </a:p>
          <a:p>
            <a:r>
              <a:rPr lang="en-US" sz="2000" dirty="0">
                <a:solidFill>
                  <a:srgbClr val="212121"/>
                </a:solidFill>
              </a:rPr>
              <a:t>An object's "life line" is represented by a dashed vertical line.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Represents the life span of the object during the scenario being modeled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504919"/>
            <a:ext cx="3429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000" b="1" u="sng" spc="30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Objectname:classname</a:t>
            </a:r>
            <a:endParaRPr lang="en-US" sz="2000" u="sng" spc="3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69609"/>
            <a:ext cx="3968785" cy="36480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0" y="4572000"/>
            <a:ext cx="1295400" cy="1524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6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messages between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4857750" cy="496048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message </a:t>
            </a:r>
            <a:r>
              <a:rPr lang="en-US" dirty="0"/>
              <a:t>(method call): </a:t>
            </a:r>
            <a:r>
              <a:rPr lang="en-US" b="1" dirty="0"/>
              <a:t>horizontal arrow </a:t>
            </a:r>
            <a:r>
              <a:rPr lang="en-US" dirty="0"/>
              <a:t>to the receiving object.</a:t>
            </a:r>
          </a:p>
          <a:p>
            <a:pPr lvl="1"/>
            <a:r>
              <a:rPr lang="en-US" dirty="0"/>
              <a:t>Write message name and arguments above the arrow.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of arrow indicates types of messages:</a:t>
            </a:r>
          </a:p>
          <a:p>
            <a:pPr lvl="1"/>
            <a:r>
              <a:rPr lang="en-US" dirty="0"/>
              <a:t>Synchronous message: solid arrow with a solid head.</a:t>
            </a:r>
          </a:p>
          <a:p>
            <a:pPr lvl="1"/>
            <a:r>
              <a:rPr lang="en-US" dirty="0"/>
              <a:t>Asynchronous message: solid arrow with a stick head.</a:t>
            </a:r>
          </a:p>
          <a:p>
            <a:pPr lvl="1"/>
            <a:r>
              <a:rPr lang="en-US" dirty="0"/>
              <a:t>Return message: dashed arrow with stick head.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946667"/>
            <a:ext cx="2930271" cy="2363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326895"/>
            <a:ext cx="2761540" cy="25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Indicating method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53911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Activation</a:t>
            </a:r>
            <a:r>
              <a:rPr lang="en-US" dirty="0"/>
              <a:t>: thick box over object's life line, drawn when an object's method is on the stack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Either that object is running its code, or it is on the stack waiting for another object's method to finish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Nest activations to indicate an object calling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71549"/>
            <a:ext cx="2329046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635227"/>
            <a:ext cx="2341563" cy="22145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584371" y="1676400"/>
            <a:ext cx="1883229" cy="68444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3100" y="4191000"/>
            <a:ext cx="1866900" cy="9144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42481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</a:t>
            </a:r>
            <a:r>
              <a:rPr lang="en-US" b="1" dirty="0"/>
              <a:t>creation</a:t>
            </a:r>
            <a:r>
              <a:rPr lang="en-US" dirty="0"/>
              <a:t>: an arrow with </a:t>
            </a:r>
            <a:r>
              <a:rPr lang="en-US" b="1" dirty="0"/>
              <a:t>new </a:t>
            </a:r>
            <a:r>
              <a:rPr lang="en-US" dirty="0"/>
              <a:t>written above it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 object created after the start of the scenario appears lower than the others.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d</a:t>
            </a:r>
            <a:r>
              <a:rPr lang="en-US" b="1" dirty="0"/>
              <a:t>eletion</a:t>
            </a:r>
            <a:r>
              <a:rPr lang="en-US" dirty="0"/>
              <a:t>: </a:t>
            </a:r>
            <a:r>
              <a:rPr lang="en-US" b="1" dirty="0"/>
              <a:t>X </a:t>
            </a:r>
            <a:r>
              <a:rPr lang="en-US" dirty="0"/>
              <a:t>at the bottom of object's lifeline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Java doesn't explicitly delete objects; they fall out of scope and are garbage collected.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00200"/>
            <a:ext cx="3547821" cy="3124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836367" y="1477735"/>
            <a:ext cx="2326433" cy="111306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3276600"/>
            <a:ext cx="3352800" cy="6858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Alternatives, options,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175532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/>
              <a:t>Frame</a:t>
            </a:r>
            <a:r>
              <a:rPr lang="en-US" sz="2400" dirty="0"/>
              <a:t>: a box around part of a sequence diagram</a:t>
            </a:r>
          </a:p>
          <a:p>
            <a:pPr marL="17145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if → (opt) [condition]</a:t>
            </a:r>
          </a:p>
          <a:p>
            <a:pPr marL="17145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if/else→ (alt) [condition], separated by horizontal dashed line</a:t>
            </a:r>
          </a:p>
          <a:p>
            <a:pPr marL="17145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loop → (loop) [condition or items to loop over]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96514"/>
            <a:ext cx="6472237" cy="32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6705600" cy="54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3913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7722</TotalTime>
  <Words>491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Wingdings</vt:lpstr>
      <vt:lpstr>Wingdings 2</vt:lpstr>
      <vt:lpstr>Lecture2-Lifecycle</vt:lpstr>
      <vt:lpstr>HDOfficeLightV0</vt:lpstr>
      <vt:lpstr>Sequence diagrams</vt:lpstr>
      <vt:lpstr>Key parts of a sequence diagram</vt:lpstr>
      <vt:lpstr>Sequence diagram from a use case</vt:lpstr>
      <vt:lpstr>Syntax: Representing objects</vt:lpstr>
      <vt:lpstr>Representing messages between objects</vt:lpstr>
      <vt:lpstr>Indicating method execution</vt:lpstr>
      <vt:lpstr>Lifetime of objects</vt:lpstr>
      <vt:lpstr>Alternatives, options, and loops</vt:lpstr>
      <vt:lpstr>Example: Sequence diagram</vt:lpstr>
      <vt:lpstr>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 Marty Stepp</dc:creator>
  <cp:keywords/>
  <dc:description>Amiangshu Bosu, SIU Carbondale</dc:description>
  <cp:lastModifiedBy>Islam, Md. Mohaiminul</cp:lastModifiedBy>
  <cp:revision>965</cp:revision>
  <dcterms:created xsi:type="dcterms:W3CDTF">2008-06-28T20:57:21Z</dcterms:created>
  <dcterms:modified xsi:type="dcterms:W3CDTF">2020-09-26T05:45:55Z</dcterms:modified>
</cp:coreProperties>
</file>