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9144000" cy="6858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4A0F4C-CB30-426E-B1B0-D501A9D509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0649D-7076-437E-9A02-7CD4B7080D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F52E30E-AF25-4435-9553-5A9AB57CFBBF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45DFE-6214-46AE-893D-EDFCBD6B50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Masudtarek@gmail.com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E98C3-36A3-4DDE-A78C-FAED321894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24AE6634-09EE-43B4-8830-82EBE901BC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CDAF6E-DC9C-43F3-B9BF-54B0F7170C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1BC53-89A8-4E0E-A7E2-7FB310EC343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90FFD47-75AF-4636-BAE7-0AF3BEAB6C82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4B3CA5A-6B05-4352-8612-F0792EC89C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17E3BF4-B427-4564-B521-F7A6A2F43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0199-CC42-471D-AF02-F9E8A498DD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Masudtarek@gmail.com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D01C2-FCBB-4DA2-A77A-4CA72D50E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D91B97B3-F10E-4DF5-A888-2BA5E30122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49A33EA1-4AC0-4440-810F-D9C811E73B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DBB38E74-B83D-46F7-9839-98627FAA43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16781-1DD1-485A-BD4D-E2002A567A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Masudtarek@gmail.com</a:t>
            </a:r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16BE6E5E-0B9F-4B66-BAA1-83C48D50FD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78EAD26D-72BC-4258-BE3E-40299A3A7E4B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FE046667-92F0-4CA0-882A-C5254882587F}"/>
              </a:ext>
            </a:extLst>
          </p:cNvPr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9286D88-32EF-4FDF-A8E9-99C382ECC1D8}"/>
                </a:ext>
              </a:extLst>
            </p:cNvPr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6DE528-E247-4C06-9A38-DC48757BDEF1}"/>
                </a:ext>
              </a:extLst>
            </p:cNvPr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EF6D1367-036C-4D66-BF52-5289A7271037}"/>
                </a:ext>
              </a:extLst>
            </p:cNvPr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A041E05C-11D3-48A5-A2A4-DB84BCAA12BC}"/>
                </a:ext>
              </a:extLst>
            </p:cNvPr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048203E7-471A-4AB0-810B-C321631AD472}"/>
                </a:ext>
              </a:extLst>
            </p:cNvPr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061DF154-8AC6-4962-B214-0B3962FDC985}"/>
                </a:ext>
              </a:extLst>
            </p:cNvPr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0518C654-3181-45FE-BB85-FB385A13090C}"/>
                </a:ext>
              </a:extLst>
            </p:cNvPr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D6791D50-2347-45A1-B9C8-C56510F112A5}"/>
                </a:ext>
              </a:extLst>
            </p:cNvPr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8A65EC-614C-4B16-BE80-4D016D5E93E3}"/>
                </a:ext>
              </a:extLst>
            </p:cNvPr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31F27FA-24DB-4C66-A259-651F349F9EA8}"/>
                </a:ext>
              </a:extLst>
            </p:cNvPr>
            <p:cNvSpPr/>
            <p:nvPr/>
          </p:nvSpPr>
          <p:spPr>
            <a:xfrm rot="10800000">
              <a:off x="0" y="-528"/>
              <a:ext cx="842963" cy="566622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87FF7B6-38C8-4386-A676-7C508CF3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C0477-292F-480F-9F4D-EDE0341C8449}" type="datetime1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AF7C951-6CD0-4456-B782-BCCF0584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293C2BA-EFFD-4786-879A-A15EFEEE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54C45-9629-41D5-B359-64A0D7CBB6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72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0C1E-FC3A-407C-BAC2-84EDB15A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E9770-CE0C-40A1-9832-A3E69801177D}" type="datetime1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3231-4AD3-4313-A516-EE1D3A1B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8E35-19D3-428E-B6C5-3B8A8479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7ADE2-F80C-4085-8659-696BA78CA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14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6CAB3C-6F64-491C-A329-2F0E6C1C1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439B0-C804-45CE-BF58-91F2BF26A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  <a:endParaRPr lang="en-US">
              <a:solidFill>
                <a:srgbClr val="C0E474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56AD458-97E1-4FE0-84CC-3E03F50F0C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C3CBD-4050-469D-B8AD-BAEB96265AC3}" type="datetime1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7E76E44-5776-4939-9301-FFF60937D7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6F56D1A-20AD-49F6-AB55-7B5C77CCBB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FEAE3CC-FBC4-44D7-B816-1610921EE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446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0CC9-241B-40BF-B488-27E6EEDB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92FA1-7484-454A-88B3-E3D7773590DB}" type="datetime1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BC16B-E75F-4335-A377-AC21938F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E80D5-63BC-4879-8707-BBCEB305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EA996F-7DD4-4454-A606-FD92E2037E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731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099AFA-E189-4214-A1EA-C6254A41C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CB03A-5B84-41F7-8052-EC5EC5FBF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3D17347-74E7-420B-B390-E45FDD5A5A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A559F-BAA0-466C-89F5-8EE4ED5E6DD1}" type="datetime1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6299E5-BC8D-4260-83DF-04BDAFF8A7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4110F9-B8B1-49FD-A81E-3E2828D86F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3DA0AE3-DA4C-48EE-862D-31E667840D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718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080AC3-B140-477E-8178-F185A2A873F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B33EF-3596-44E3-A8C9-7B855082E25E}" type="datetime1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BD3558-4148-41F4-801C-AD0C3C634D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972DDA-712A-4850-8CA9-294BFFA03E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8D8079F-13F6-4BFC-89DD-96B5A98838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160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252D8-D0F6-4A31-BB2E-AB84DAC5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D9CFF-5DEB-4982-893F-BEAFE71377FD}" type="datetime1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5FD84-755B-438D-B474-43179A5E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DB604-3E13-4117-B489-1DBB199E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E889F-5AD1-4935-9C97-F196F5B51F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537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DAFC7-57A3-4FF8-BD24-04F0182D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B14CC-0A08-4692-98BA-D998900C95FC}" type="datetime1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02F9-0FA1-4BEF-8891-F4F6F973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58F37-7DB0-401D-B234-21F8CC2C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D289B-5997-42C3-ABB0-6711B267AC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55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EE45E-9C79-4B6D-B48B-C5CD6C86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37836-59F4-48AC-9F0F-A157B62F30C0}" type="datetime1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B46F4-BC0E-407D-B935-A917759A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CE329-AE66-42C3-9138-1D69EABF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63E7CD-6D0B-4A29-90D7-FDFE527FE4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09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E465-B0E8-439F-94EF-E0F7DBBF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1A6D2-7A37-4BEC-942B-A6DD5C6D3E3F}" type="datetime1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37260-485C-41D4-8DD5-70E280FA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9E44B-93D1-4DA0-AAF5-F2B2F4E7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545DF-9013-42F0-8739-48743FCDFF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32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714CEB8-7B91-49BD-8442-F69520A8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6E4CE-89CD-41A1-9928-2F0423081421}" type="datetime1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CFEC99-9219-4463-9069-F983333F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E51AC8-3A6E-4769-95F6-B7CC2B92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CAEDB6-3C8D-477F-89EA-C6C33B5970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11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CB69DA6-993D-4507-BC5C-D2B7A426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CAD66-24CF-461E-9972-B578F18EC7FB}" type="datetime1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BBE1E1-E16C-4C88-AC81-7190785A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4B3A4E-F0BA-43E1-A7DA-24DC8208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A7557-23A0-4BB5-8402-45C3E640BA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49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4D02010-D2DB-4A16-922C-5EA587EE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430F4-3B0E-402E-9C0F-F9D8845A3F2C}" type="datetime1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8EA7B2-A2C0-47F5-9D3F-82BEC56F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CF91A4-F68B-4800-ADCE-5D1C4B19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D2B2D-5FAF-4991-B2B6-A426DFEAB9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59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35DD725-2635-4D75-8CAD-BEE3AF1E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E55FB-A086-4388-BAFF-97B840CFBC8E}" type="datetime1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2D19C07-0D5D-491B-AAB3-DA471A41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FECBD0F-8884-42F3-AA2A-231F3849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56FC0-4884-4A3E-A977-20B088ECF6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21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F6A0631-2351-4DF7-B2C8-9CE8886B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FFD02-205E-45BA-961F-46D814914381}" type="datetime1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CC6D8D-F954-4266-92B7-B6C452B7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E219AB-88A7-491E-98AE-DECF2CFF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754A4-AF72-4F21-AC78-3A6ED9A478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2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938860-D51C-4659-9861-2AA4A4C5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E82D0-8B8F-452F-BAE2-5642D81C1359}" type="datetime1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DDCDBF-FEB8-4511-9389-CACBDD65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F25900C-D7CD-4077-AF2F-4315794D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AEFB8-366D-49FD-A912-1FB68F6352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82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>
            <a:extLst>
              <a:ext uri="{FF2B5EF4-FFF2-40B4-BE49-F238E27FC236}">
                <a16:creationId xmlns:a16="http://schemas.microsoft.com/office/drawing/2014/main" id="{FB6EB041-2418-4826-B3BD-A83F2CB3BB2E}"/>
              </a:ext>
            </a:extLst>
          </p:cNvPr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6EF244-657E-4B4F-A32A-A2E4408E6657}"/>
                </a:ext>
              </a:extLst>
            </p:cNvPr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EE7FF9-74D3-4C3E-909C-EB32BB23B4FD}"/>
                </a:ext>
              </a:extLst>
            </p:cNvPr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0AA61F6B-A781-4B62-9EE3-B215BD6F2D44}"/>
                </a:ext>
              </a:extLst>
            </p:cNvPr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575DA8AB-84DE-4018-968B-39EDC0CC8E63}"/>
                </a:ext>
              </a:extLst>
            </p:cNvPr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F9E6677-5B0C-48F9-8FF7-9BDF2847720C}"/>
                </a:ext>
              </a:extLst>
            </p:cNvPr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685D1CB2-B44D-4706-BC99-64E7488E91FE}"/>
                </a:ext>
              </a:extLst>
            </p:cNvPr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8EC1B746-7037-4EAB-AF3B-8408AACCD38D}"/>
                </a:ext>
              </a:extLst>
            </p:cNvPr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138AEFBA-1B8D-485A-B60A-97A5586E7466}"/>
                </a:ext>
              </a:extLst>
            </p:cNvPr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D1F3BEA-B3D5-4000-BF6E-354485EE0282}"/>
                </a:ext>
              </a:extLst>
            </p:cNvPr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112E2B1B-9EA3-41DE-9E8B-16132F8B8F18}"/>
                </a:ext>
              </a:extLst>
            </p:cNvPr>
            <p:cNvSpPr/>
            <p:nvPr/>
          </p:nvSpPr>
          <p:spPr>
            <a:xfrm>
              <a:off x="0" y="4012981"/>
              <a:ext cx="449263" cy="2845019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248ADC8-54A0-4445-ABC6-0A230EC33B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77863" y="609600"/>
            <a:ext cx="859631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3AA2BF58-710D-4165-BD19-6EEE226D0D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77863" y="2160588"/>
            <a:ext cx="8596312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A8B5A-5B08-4539-9182-0A9847412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05663" y="6042025"/>
            <a:ext cx="911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F18DE3C-96AD-4EB4-8E99-59343953A6CB}" type="datetime1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29086-371E-4C7A-BA96-5BDE4544F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7863" y="604202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0020-58A7-4DA9-89AD-EC0F8A953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9963" y="6042025"/>
            <a:ext cx="684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</a:defRPr>
            </a:lvl1pPr>
          </a:lstStyle>
          <a:p>
            <a:fld id="{8A616493-A323-43F1-997E-610B372E79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80" r:id="rId11"/>
    <p:sldLayoutId id="2147483875" r:id="rId12"/>
    <p:sldLayoutId id="2147483881" r:id="rId13"/>
    <p:sldLayoutId id="2147483876" r:id="rId14"/>
    <p:sldLayoutId id="2147483877" r:id="rId15"/>
    <p:sldLayoutId id="2147483878" r:id="rId16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6A9A974-EFFA-4A4D-8ED4-54B51033F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38" y="2405063"/>
            <a:ext cx="7767637" cy="1646237"/>
          </a:xfrm>
        </p:spPr>
        <p:txBody>
          <a:bodyPr/>
          <a:lstStyle/>
          <a:p>
            <a:pPr eaLnBrk="1" hangingPunct="1"/>
            <a:r>
              <a:rPr lang="en-US" altLang="en-US"/>
              <a:t>Stacks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26FFB44-32AE-4566-9628-8DAA630E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80963"/>
            <a:ext cx="8596312" cy="1320800"/>
          </a:xfrm>
        </p:spPr>
        <p:txBody>
          <a:bodyPr/>
          <a:lstStyle/>
          <a:p>
            <a:r>
              <a:rPr lang="en-US" altLang="en-US"/>
              <a:t>Algorithm for infix to postfix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E7C1-CF62-4F1A-8CBD-A9A22ABBB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747713"/>
            <a:ext cx="11415712" cy="611028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Given Q: expression in infix notation (input)</a:t>
            </a:r>
          </a:p>
          <a:p>
            <a:pPr>
              <a:defRPr/>
            </a:pPr>
            <a:r>
              <a:rPr lang="en-US" dirty="0"/>
              <a:t>Find P: expression in postfix notation (output)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dirty="0" err="1"/>
              <a:t>Infix_to_postfix</a:t>
            </a:r>
            <a:r>
              <a:rPr lang="en-US" dirty="0"/>
              <a:t> (Q)</a:t>
            </a: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r>
              <a:rPr lang="en-US" dirty="0"/>
              <a:t>1. push ‘(‘ onto Stack and add ‘)’ to the end of Q</a:t>
            </a: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r>
              <a:rPr lang="en-US" dirty="0"/>
              <a:t>2. Scan Q from Left to Right and repeat step 3 to 6 for each element of Q until Stack is empty</a:t>
            </a: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r>
              <a:rPr lang="en-US" dirty="0"/>
              <a:t>3. 	if the element is an Operand, add it to P</a:t>
            </a: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r>
              <a:rPr lang="en-US" dirty="0"/>
              <a:t>4. 	if the element is left parenthesis ‘(‘, push it to Stack</a:t>
            </a: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r>
              <a:rPr lang="en-US" dirty="0"/>
              <a:t>5. 	if the element is an operator </a:t>
            </a:r>
            <a:r>
              <a:rPr lang="el-GR" dirty="0"/>
              <a:t>θ</a:t>
            </a:r>
            <a:r>
              <a:rPr lang="en-US" dirty="0"/>
              <a:t>,</a:t>
            </a: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r>
              <a:rPr lang="en-US" dirty="0"/>
              <a:t>		a) pop possible all same or higher precedence operators than </a:t>
            </a:r>
            <a:r>
              <a:rPr lang="el-GR" dirty="0"/>
              <a:t>θ</a:t>
            </a:r>
            <a:r>
              <a:rPr lang="en-US" dirty="0"/>
              <a:t> from the Stack and add to P one by one</a:t>
            </a: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r>
              <a:rPr lang="en-US" dirty="0"/>
              <a:t>		b) add the operator </a:t>
            </a:r>
            <a:r>
              <a:rPr lang="el-GR" dirty="0"/>
              <a:t>θ</a:t>
            </a:r>
            <a:r>
              <a:rPr lang="en-US" dirty="0"/>
              <a:t> to Stack  </a:t>
            </a: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r>
              <a:rPr lang="en-US" dirty="0"/>
              <a:t>		(end of if)</a:t>
            </a: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r>
              <a:rPr lang="en-US" dirty="0"/>
              <a:t>6. 	if ‘)’ is found,</a:t>
            </a: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r>
              <a:rPr lang="en-US" dirty="0"/>
              <a:t>		a) pop possible all operators from Stack and add to P repeatedly until left parenthesis ‘(‘ is encountered</a:t>
            </a: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r>
              <a:rPr lang="en-US" dirty="0"/>
              <a:t>		b) pop the left parenthesis ‘(‘ from Stack </a:t>
            </a: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r>
              <a:rPr lang="en-US" dirty="0"/>
              <a:t>	(end of if)</a:t>
            </a: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r>
              <a:rPr lang="en-US" dirty="0"/>
              <a:t> (end of loop of step 2)</a:t>
            </a: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r>
              <a:rPr lang="en-US" dirty="0"/>
              <a:t>7. Exit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6">
            <a:extLst>
              <a:ext uri="{FF2B5EF4-FFF2-40B4-BE49-F238E27FC236}">
                <a16:creationId xmlns:a16="http://schemas.microsoft.com/office/drawing/2014/main" id="{95A2E3F2-C6D9-4AC0-BDA9-CD4BBB7C2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0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200"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    Q =   5  *  ( 6  +  2 )  -  12  /  4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2EEB40-B48E-4FF1-9E02-8D96E235F9E7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685800"/>
          <a:ext cx="8458200" cy="4821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Infix Expression Q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Stack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Postfix Expression P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 dirty="0">
                          <a:latin typeface="Arial" pitchFamily="34" charset="0"/>
                          <a:cs typeface="Arial" pitchFamily="34" charset="0"/>
                        </a:rPr>
                        <a:t>           (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5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*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        ( *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5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        ( *  (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5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        ( *  (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5  6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        ( *  ( </a:t>
                      </a:r>
                      <a:r>
                        <a:rPr lang="en-US" sz="1800" baseline="0" dirty="0">
                          <a:latin typeface="Arial" pitchFamily="34" charset="0"/>
                          <a:cs typeface="Arial" pitchFamily="34" charset="0"/>
                        </a:rPr>
                        <a:t> +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5  6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        ( *  ( </a:t>
                      </a:r>
                      <a:r>
                        <a:rPr lang="en-US" sz="1800" baseline="0" dirty="0">
                          <a:latin typeface="Arial" pitchFamily="34" charset="0"/>
                          <a:cs typeface="Arial" pitchFamily="34" charset="0"/>
                        </a:rPr>
                        <a:t> +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5  6  2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        ( *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5  6  2 +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        ( -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5  6  2 +  *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        ( -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5  6  2 +  * 12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        ( -   /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5  6  2 +  * 12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        ( -   /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5  6  2 +  * 12  4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        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 5  6  2 +  * 12  4  / -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493" name="TextBox 6">
            <a:extLst>
              <a:ext uri="{FF2B5EF4-FFF2-40B4-BE49-F238E27FC236}">
                <a16:creationId xmlns:a16="http://schemas.microsoft.com/office/drawing/2014/main" id="{8D01067F-C0CD-459C-A861-8093DE059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99163"/>
            <a:ext cx="830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200"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it yourself:     Q =   A  *  (  ( B  +  C )  -  D  )  /  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F2102BA6-1ED8-40CA-9B09-A1C3CB008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11376025" cy="1320800"/>
          </a:xfrm>
        </p:spPr>
        <p:txBody>
          <a:bodyPr/>
          <a:lstStyle/>
          <a:p>
            <a:r>
              <a:rPr lang="en-US" altLang="en-US"/>
              <a:t>Algorithm to evaluate value from postfix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ABE75-13B5-4707-9C80-67EFAD13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377950"/>
            <a:ext cx="11222037" cy="525462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Given P: expression in postfix notation (input). Find out VALUE of the expression</a:t>
            </a:r>
          </a:p>
          <a:p>
            <a:pPr>
              <a:defRPr/>
            </a:pPr>
            <a:r>
              <a:rPr lang="en-US" dirty="0" err="1"/>
              <a:t>Postfix_to_Value</a:t>
            </a:r>
            <a:r>
              <a:rPr lang="en-US" dirty="0"/>
              <a:t>(P)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dirty="0"/>
              <a:t>	1. add right parenthesis ‘)’ to the end of P or any symbol to  determine end of expression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dirty="0"/>
              <a:t>	2. scan P from left right for each element and repeat step 3, 4 until ‘)’ is found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dirty="0"/>
              <a:t>	3. 	if the element is an operand, push it to Stack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dirty="0"/>
              <a:t>	4. 	if the element is an operator </a:t>
            </a:r>
            <a:r>
              <a:rPr lang="el-GR" dirty="0"/>
              <a:t>θ</a:t>
            </a:r>
            <a:r>
              <a:rPr lang="en-US" dirty="0"/>
              <a:t>, then: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dirty="0"/>
              <a:t>			a) pop the 2 top elements A, B from Stack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dirty="0"/>
              <a:t>			b) evaluate C = B </a:t>
            </a:r>
            <a:r>
              <a:rPr lang="el-GR" dirty="0"/>
              <a:t>θ</a:t>
            </a:r>
            <a:r>
              <a:rPr lang="en-US" dirty="0"/>
              <a:t> A   (</a:t>
            </a:r>
            <a:r>
              <a:rPr lang="el-GR" dirty="0"/>
              <a:t>θ</a:t>
            </a:r>
            <a:r>
              <a:rPr lang="en-US" dirty="0"/>
              <a:t> is the operator, note that, B is the second element of the stack) 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dirty="0"/>
              <a:t>			c) push the result C back on to the Stack 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dirty="0"/>
              <a:t>		(end of if)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dirty="0"/>
              <a:t>	  (end of loop of step 2)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dirty="0"/>
              <a:t>	5. set VALUE = Stack[top] 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dirty="0"/>
              <a:t>	6. return VALUE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6">
            <a:extLst>
              <a:ext uri="{FF2B5EF4-FFF2-40B4-BE49-F238E27FC236}">
                <a16:creationId xmlns:a16="http://schemas.microsoft.com/office/drawing/2014/main" id="{D731E7C7-3FC9-4123-AE12-CDBAFB841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5913"/>
            <a:ext cx="838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200"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Example:   P :    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6  2 +  * 12  4  /  - </a:t>
            </a: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9DCB06-B412-40C2-BD7B-204A58721BB1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863600"/>
          <a:ext cx="5181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Postfix Expression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         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         5  6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         5  6  2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         5  8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        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         40  12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         40  12  4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         40  3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         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518" name="TextBox 8">
            <a:extLst>
              <a:ext uri="{FF2B5EF4-FFF2-40B4-BE49-F238E27FC236}">
                <a16:creationId xmlns:a16="http://schemas.microsoft.com/office/drawing/2014/main" id="{0E33FC13-E9FB-476A-8604-48C202923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76800"/>
            <a:ext cx="525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200"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Value:  37</a:t>
            </a:r>
          </a:p>
        </p:txBody>
      </p:sp>
      <p:sp>
        <p:nvSpPr>
          <p:cNvPr id="20519" name="Rectangle 6">
            <a:extLst>
              <a:ext uri="{FF2B5EF4-FFF2-40B4-BE49-F238E27FC236}">
                <a16:creationId xmlns:a16="http://schemas.microsoft.com/office/drawing/2014/main" id="{DB0F9ECB-900D-478A-B179-D4BC2D89D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550" y="5246688"/>
            <a:ext cx="51387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200"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Do it yourself: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P= 15  2  ^  2  15  *  10  *  +  10  2  ^  +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769E941-662C-42FA-9203-2CDA1A89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Stacks (Introduction)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F5E33A37-C68A-4EEB-8958-EAD3CA688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449388"/>
            <a:ext cx="8596312" cy="45926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/>
              <a:t>It is a linear data structure consisting of  list of items.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In stack, data elements are added or removed only at </a:t>
            </a:r>
            <a:r>
              <a:rPr lang="en-US" altLang="en-US" sz="2000">
                <a:solidFill>
                  <a:srgbClr val="FF0000"/>
                </a:solidFill>
              </a:rPr>
              <a:t>only one end</a:t>
            </a:r>
            <a:r>
              <a:rPr lang="en-US" altLang="en-US" sz="2000"/>
              <a:t>, called </a:t>
            </a:r>
            <a:r>
              <a:rPr lang="en-US" altLang="en-US" sz="2000" b="1" i="1">
                <a:solidFill>
                  <a:schemeClr val="accent2"/>
                </a:solidFill>
              </a:rPr>
              <a:t>the top of the stack</a:t>
            </a:r>
            <a:r>
              <a:rPr lang="en-US" altLang="en-US" sz="2000"/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Two basic operations are associated with stack:</a:t>
            </a:r>
          </a:p>
          <a:p>
            <a:pPr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en-US" sz="2000"/>
              <a:t>			1. “Push” operation is used to insert an element into a stack.</a:t>
            </a:r>
          </a:p>
          <a:p>
            <a:pPr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en-US" sz="2000"/>
              <a:t>   			2. “Pop” operation is used to delete an element from a stack.</a:t>
            </a:r>
          </a:p>
        </p:txBody>
      </p:sp>
      <p:grpSp>
        <p:nvGrpSpPr>
          <p:cNvPr id="8196" name="Group 26">
            <a:extLst>
              <a:ext uri="{FF2B5EF4-FFF2-40B4-BE49-F238E27FC236}">
                <a16:creationId xmlns:a16="http://schemas.microsoft.com/office/drawing/2014/main" id="{D4CB7762-0A1B-46EB-BB30-1C5561684A75}"/>
              </a:ext>
            </a:extLst>
          </p:cNvPr>
          <p:cNvGrpSpPr>
            <a:grpSpLocks/>
          </p:cNvGrpSpPr>
          <p:nvPr/>
        </p:nvGrpSpPr>
        <p:grpSpPr bwMode="auto">
          <a:xfrm>
            <a:off x="9040813" y="1189038"/>
            <a:ext cx="2271712" cy="4267200"/>
            <a:chOff x="9040475" y="1189575"/>
            <a:chExt cx="2271984" cy="4267200"/>
          </a:xfrm>
        </p:grpSpPr>
        <p:grpSp>
          <p:nvGrpSpPr>
            <p:cNvPr id="8198" name="Group 26">
              <a:extLst>
                <a:ext uri="{FF2B5EF4-FFF2-40B4-BE49-F238E27FC236}">
                  <a16:creationId xmlns:a16="http://schemas.microsoft.com/office/drawing/2014/main" id="{18BE5C37-3C44-441F-892B-DC08ADEE31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0475" y="1189575"/>
              <a:ext cx="762000" cy="4267200"/>
              <a:chOff x="6767920" y="1856510"/>
              <a:chExt cx="762000" cy="42672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B7CD8D6-805F-4DAB-9AC4-A3A4781940E9}"/>
                  </a:ext>
                </a:extLst>
              </p:cNvPr>
              <p:cNvSpPr/>
              <p:nvPr/>
            </p:nvSpPr>
            <p:spPr>
              <a:xfrm>
                <a:off x="6767920" y="2466110"/>
                <a:ext cx="762091" cy="6096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A21ECF-0E88-487A-80E2-A9BF6EB46604}"/>
                  </a:ext>
                </a:extLst>
              </p:cNvPr>
              <p:cNvSpPr/>
              <p:nvPr/>
            </p:nvSpPr>
            <p:spPr>
              <a:xfrm>
                <a:off x="6767920" y="3075710"/>
                <a:ext cx="762091" cy="6096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EEE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AC03C4-7379-4C8E-9F95-970F25460270}"/>
                  </a:ext>
                </a:extLst>
              </p:cNvPr>
              <p:cNvSpPr/>
              <p:nvPr/>
            </p:nvSpPr>
            <p:spPr>
              <a:xfrm>
                <a:off x="6767920" y="3685310"/>
                <a:ext cx="762091" cy="6096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DDD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D050D06-07C3-44C8-9119-70934EBFBCC4}"/>
                  </a:ext>
                </a:extLst>
              </p:cNvPr>
              <p:cNvSpPr/>
              <p:nvPr/>
            </p:nvSpPr>
            <p:spPr>
              <a:xfrm>
                <a:off x="6767920" y="4294910"/>
                <a:ext cx="762091" cy="6096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CCC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32EB84F-8EED-4886-AE81-E4750EA20D39}"/>
                  </a:ext>
                </a:extLst>
              </p:cNvPr>
              <p:cNvSpPr/>
              <p:nvPr/>
            </p:nvSpPr>
            <p:spPr>
              <a:xfrm>
                <a:off x="6767920" y="4904510"/>
                <a:ext cx="762091" cy="6096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BBB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26FD56C-ED79-4C66-BBF4-C62BB0D73647}"/>
                  </a:ext>
                </a:extLst>
              </p:cNvPr>
              <p:cNvSpPr/>
              <p:nvPr/>
            </p:nvSpPr>
            <p:spPr>
              <a:xfrm>
                <a:off x="6767920" y="5514110"/>
                <a:ext cx="762091" cy="6096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AAA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07777A-3122-497F-93A9-767B2A89DA4E}"/>
                  </a:ext>
                </a:extLst>
              </p:cNvPr>
              <p:cNvSpPr/>
              <p:nvPr/>
            </p:nvSpPr>
            <p:spPr>
              <a:xfrm>
                <a:off x="6767920" y="1856510"/>
                <a:ext cx="762091" cy="6096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8199" name="TextBox 36">
              <a:extLst>
                <a:ext uri="{FF2B5EF4-FFF2-40B4-BE49-F238E27FC236}">
                  <a16:creationId xmlns:a16="http://schemas.microsoft.com/office/drawing/2014/main" id="{D7D044DE-78A1-49F6-A605-95C3BF4B9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6762" y="4972587"/>
              <a:ext cx="228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3200"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00" name="TextBox 37">
              <a:extLst>
                <a:ext uri="{FF2B5EF4-FFF2-40B4-BE49-F238E27FC236}">
                  <a16:creationId xmlns:a16="http://schemas.microsoft.com/office/drawing/2014/main" id="{AC2EEEC3-68A4-452D-8A29-CA7794C9A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6762" y="4362987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3200"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201" name="TextBox 38">
              <a:extLst>
                <a:ext uri="{FF2B5EF4-FFF2-40B4-BE49-F238E27FC236}">
                  <a16:creationId xmlns:a16="http://schemas.microsoft.com/office/drawing/2014/main" id="{C69B7B6A-22F5-4D92-8ED0-234BA0086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6762" y="3753387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3200"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202" name="TextBox 39">
              <a:extLst>
                <a:ext uri="{FF2B5EF4-FFF2-40B4-BE49-F238E27FC236}">
                  <a16:creationId xmlns:a16="http://schemas.microsoft.com/office/drawing/2014/main" id="{65DCEC83-EBDA-481B-84E5-52F87D0E5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6762" y="3143787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3200"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203" name="TextBox 40">
              <a:extLst>
                <a:ext uri="{FF2B5EF4-FFF2-40B4-BE49-F238E27FC236}">
                  <a16:creationId xmlns:a16="http://schemas.microsoft.com/office/drawing/2014/main" id="{7611E0D2-6B65-4083-BA55-91089F8E6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6762" y="2534187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3200"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204" name="TextBox 41">
              <a:extLst>
                <a:ext uri="{FF2B5EF4-FFF2-40B4-BE49-F238E27FC236}">
                  <a16:creationId xmlns:a16="http://schemas.microsoft.com/office/drawing/2014/main" id="{F6EB0E90-9F09-4933-829C-E18DDA482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6762" y="1924587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3200"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205" name="TextBox 42">
              <a:extLst>
                <a:ext uri="{FF2B5EF4-FFF2-40B4-BE49-F238E27FC236}">
                  <a16:creationId xmlns:a16="http://schemas.microsoft.com/office/drawing/2014/main" id="{9858E327-C2CA-4866-B624-F22183094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6762" y="1314987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3200"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206" name="TextBox 43">
              <a:extLst>
                <a:ext uri="{FF2B5EF4-FFF2-40B4-BE49-F238E27FC236}">
                  <a16:creationId xmlns:a16="http://schemas.microsoft.com/office/drawing/2014/main" id="{61B60CBA-9E00-42D1-8500-3B7F84EDA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2859" y="2545073"/>
              <a:ext cx="609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3200"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00000"/>
                  </a:solidFill>
                </a:rPr>
                <a:t>Top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9D7B6C-DD85-4D1B-95A9-3364B5224746}"/>
              </a:ext>
            </a:extLst>
          </p:cNvPr>
          <p:cNvCxnSpPr>
            <a:stCxn id="8206" idx="1"/>
            <a:endCxn id="8203" idx="3"/>
          </p:cNvCxnSpPr>
          <p:nvPr/>
        </p:nvCxnSpPr>
        <p:spPr>
          <a:xfrm rot="10800000">
            <a:off x="10129838" y="2719388"/>
            <a:ext cx="573087" cy="11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07B90B7-7626-4DB0-AA0C-14FA9096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for ‘PUSH’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6CFFE8DD-25E4-41AE-BDCF-0F0099E2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define NULL =-1</a:t>
            </a:r>
          </a:p>
          <a:p>
            <a:r>
              <a:rPr lang="en-US" altLang="en-US" sz="2400"/>
              <a:t>Global variable: TOP , MaxStack</a:t>
            </a:r>
          </a:p>
          <a:p>
            <a:r>
              <a:rPr lang="en-US" altLang="en-US" sz="2400"/>
              <a:t>PUSH (Stack, Item)</a:t>
            </a:r>
          </a:p>
          <a:p>
            <a:pPr lvl="1"/>
            <a:r>
              <a:rPr lang="en-US" altLang="en-US" sz="2000"/>
              <a:t>1.	if (TOP == MaxStack) show ‘Overflow’, return.</a:t>
            </a:r>
          </a:p>
          <a:p>
            <a:pPr lvl="1"/>
            <a:r>
              <a:rPr lang="en-US" altLang="en-US" sz="2000"/>
              <a:t>2.	set TOP++</a:t>
            </a:r>
          </a:p>
          <a:p>
            <a:pPr lvl="1"/>
            <a:r>
              <a:rPr lang="en-US" altLang="en-US" sz="2000"/>
              <a:t>3.	set Stack[TOP]=Item</a:t>
            </a:r>
          </a:p>
          <a:p>
            <a:pPr lvl="1"/>
            <a:r>
              <a:rPr lang="en-US" altLang="en-US" sz="2000"/>
              <a:t>4. 	return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F9792C2-4D4C-4CCD-BCDC-CAB57E59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for ‘POP’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99E8863-FC97-4920-BD7C-FD5BD9AA8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9458325" cy="3881437"/>
          </a:xfrm>
        </p:spPr>
        <p:txBody>
          <a:bodyPr/>
          <a:lstStyle/>
          <a:p>
            <a:r>
              <a:rPr lang="en-US" altLang="en-US" sz="2400"/>
              <a:t>define NULL =-1</a:t>
            </a:r>
          </a:p>
          <a:p>
            <a:r>
              <a:rPr lang="en-US" altLang="en-US" sz="2400"/>
              <a:t>Global variable: TOP</a:t>
            </a:r>
          </a:p>
          <a:p>
            <a:r>
              <a:rPr lang="en-US" altLang="en-US" sz="2400"/>
              <a:t>POP (Stack)</a:t>
            </a:r>
          </a:p>
          <a:p>
            <a:pPr lvl="1"/>
            <a:r>
              <a:rPr lang="en-US" altLang="en-US" sz="2000"/>
              <a:t>1.	if (TOP == NULL) show ‘underflow’, return NULL. // empty stack</a:t>
            </a:r>
          </a:p>
          <a:p>
            <a:pPr lvl="1"/>
            <a:r>
              <a:rPr lang="en-US" altLang="en-US" sz="2000"/>
              <a:t>2.	set Item= Stack[TOP]</a:t>
            </a:r>
          </a:p>
          <a:p>
            <a:pPr lvl="1"/>
            <a:r>
              <a:rPr lang="en-US" altLang="en-US" sz="2000"/>
              <a:t>3.	set TOP--</a:t>
            </a:r>
          </a:p>
          <a:p>
            <a:pPr lvl="1"/>
            <a:r>
              <a:rPr lang="en-US" altLang="en-US" sz="2000"/>
              <a:t>4. 	return Item  // return the data which is removed from stack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BCB8060-FC92-456E-9C6A-3CEA3B18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 of Stacks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D8542151-24F6-4EE1-A605-B4161DF6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Expression evaluation</a:t>
            </a:r>
          </a:p>
          <a:p>
            <a:r>
              <a:rPr lang="en-US" altLang="en-US" sz="2400"/>
              <a:t>Syntax parsing by compilers</a:t>
            </a:r>
          </a:p>
          <a:p>
            <a:r>
              <a:rPr lang="en-US" altLang="en-US" sz="2400"/>
              <a:t>Used in many sorting and searching algorithms</a:t>
            </a:r>
          </a:p>
          <a:p>
            <a:r>
              <a:rPr lang="en-US" altLang="en-US" sz="2400"/>
              <a:t>Runtime computer memory management (tracking all nested function calls etc.)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6373DD7-5D3C-4041-800C-6AD281E3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Expression Notations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8242496-2EDF-4C22-B86C-301F37786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489075"/>
            <a:ext cx="8596312" cy="4552950"/>
          </a:xfrm>
        </p:spPr>
        <p:txBody>
          <a:bodyPr/>
          <a:lstStyle/>
          <a:p>
            <a:r>
              <a:rPr lang="en-US" altLang="en-US"/>
              <a:t>Infix:</a:t>
            </a:r>
          </a:p>
          <a:p>
            <a:pPr lvl="1"/>
            <a:r>
              <a:rPr lang="en-US" altLang="en-US"/>
              <a:t>Operators are placed between its two operands.</a:t>
            </a:r>
          </a:p>
          <a:p>
            <a:pPr lvl="1"/>
            <a:r>
              <a:rPr lang="en-US" altLang="en-US"/>
              <a:t>A+B*C/D-E, A^2 + 2 * A * B + B^2</a:t>
            </a:r>
          </a:p>
          <a:p>
            <a:r>
              <a:rPr lang="en-US" altLang="en-US"/>
              <a:t>Prefix (also known as ‘Polish Notation’):</a:t>
            </a:r>
          </a:p>
          <a:p>
            <a:pPr lvl="1"/>
            <a:r>
              <a:rPr lang="en-US" altLang="en-US"/>
              <a:t>Operators are placed before its two operands</a:t>
            </a:r>
          </a:p>
          <a:p>
            <a:pPr lvl="1"/>
            <a:r>
              <a:rPr lang="en-US" altLang="en-US"/>
              <a:t>+AB, -+/*BCDAE</a:t>
            </a:r>
          </a:p>
          <a:p>
            <a:r>
              <a:rPr lang="en-US" altLang="en-US"/>
              <a:t>Postfix (reverse Polish notation):</a:t>
            </a:r>
          </a:p>
          <a:p>
            <a:pPr lvl="1"/>
            <a:r>
              <a:rPr lang="en-US" altLang="en-US"/>
              <a:t>Operators are placed after its two operands</a:t>
            </a:r>
          </a:p>
          <a:p>
            <a:pPr lvl="1"/>
            <a:r>
              <a:rPr lang="en-US" altLang="en-US"/>
              <a:t>AB+, BC*D/A+E-</a:t>
            </a:r>
          </a:p>
          <a:p>
            <a:pPr lvl="1"/>
            <a:r>
              <a:rPr lang="en-US" altLang="en-US"/>
              <a:t>(Home work: practice converting infix/prefix/postfix expressions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0600CEA-4968-4665-9D46-0D09B775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 Precedence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BBE3EFB-4D9F-4140-99CD-BB7D7D8D4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4186238"/>
            <a:ext cx="8596312" cy="1855787"/>
          </a:xfrm>
        </p:spPr>
        <p:txBody>
          <a:bodyPr/>
          <a:lstStyle/>
          <a:p>
            <a:r>
              <a:rPr lang="en-US" altLang="en-US" sz="2400"/>
              <a:t>For expression evaluation, perform arithmetic operations according to the precedence of the operators (highest to lowest)</a:t>
            </a:r>
          </a:p>
          <a:p>
            <a:r>
              <a:rPr lang="en-US" altLang="en-US" sz="2400"/>
              <a:t>Operators with same precedence, evaluate from Left to Right</a:t>
            </a:r>
          </a:p>
          <a:p>
            <a:r>
              <a:rPr lang="en-US" altLang="en-US" sz="2400"/>
              <a:t>Parentheses should be used for clarity of the expression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2F3716-0F96-40D6-90E5-75E7E160DD43}"/>
              </a:ext>
            </a:extLst>
          </p:cNvPr>
          <p:cNvGraphicFramePr>
            <a:graphicFrameLocks noGrp="1"/>
          </p:cNvGraphicFramePr>
          <p:nvPr/>
        </p:nvGraphicFramePr>
        <p:xfrm>
          <a:off x="692150" y="1651000"/>
          <a:ext cx="6096000" cy="183197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0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Operators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Precedence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96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Unary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Highest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^,      (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exponent)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Next Highest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96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 ,  /  ,  %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Next Highest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,  -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Lowest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F22696-C582-4920-B3CD-D5B19538974F}"/>
              </a:ext>
            </a:extLst>
          </p:cNvPr>
          <p:cNvCxnSpPr/>
          <p:nvPr/>
        </p:nvCxnSpPr>
        <p:spPr>
          <a:xfrm flipV="1">
            <a:off x="1801813" y="2420938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0D24ADE-FC39-46E0-A902-9B7D42A9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Conversion (Infix to Prefix)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D960-0C63-4696-974D-2BDC1634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4564062" cy="3881437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F 	= a + b * c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sz="2000" dirty="0"/>
              <a:t>		= [a] + [* b c]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sz="2000" dirty="0"/>
              <a:t>		= + a * b c</a:t>
            </a:r>
          </a:p>
          <a:p>
            <a:pPr>
              <a:defRPr/>
            </a:pPr>
            <a:r>
              <a:rPr lang="en-US" sz="2000" dirty="0"/>
              <a:t>F	= A^2 + 2*A*B + B^2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sz="2000" dirty="0"/>
              <a:t>		= [^ A 2] + * [2 A] * B + [^ B 2]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sz="2000" dirty="0"/>
              <a:t>		= [^ A 2] + [* * 2 A B] + [^ B 2]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sz="2000" dirty="0"/>
              <a:t>		= [+ ^ A 2 * * 2 A B] + [^ B 2]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sz="2000" dirty="0"/>
              <a:t>		= + + ^ A 2 * * 2 A B ^ B 2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A707FE39-E0DD-490D-9920-17AA65F73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4984750"/>
            <a:ext cx="3778250" cy="92233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200"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Do it yourself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F   = ( A  +  B  ^   D ) / ( E  -  F) + 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C23BA3A0-F6B9-4B59-8A68-0D1F4674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Conversion (Infix to Postfix)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8A4C7-4299-4A54-ACEC-F7053EDC8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4564062" cy="3881437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F 	= a + b * c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sz="2000" dirty="0"/>
              <a:t>		= [a] + [ b c *]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sz="2000" dirty="0"/>
              <a:t>		= a b c * +</a:t>
            </a:r>
          </a:p>
          <a:p>
            <a:pPr>
              <a:defRPr/>
            </a:pPr>
            <a:r>
              <a:rPr lang="en-US" sz="2000" dirty="0"/>
              <a:t>F	= A^2 + 2*A*B + B^2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sz="2000" dirty="0"/>
              <a:t>		= [A 2 ^] + [2 A *] * B + [B 2 ^]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sz="2000" dirty="0"/>
              <a:t>		= [A 2 ^] + [2 A * B *] + [B 2 ^]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sz="2000" dirty="0"/>
              <a:t>		= [A 2 ^ 2 A * B * +] + [B 2 ^]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sz="2000" dirty="0"/>
              <a:t>		= A 2 ^ 2 A * B * + B 2 ^ +</a:t>
            </a:r>
          </a:p>
        </p:txBody>
      </p:sp>
      <p:sp>
        <p:nvSpPr>
          <p:cNvPr id="16388" name="TextBox 3">
            <a:extLst>
              <a:ext uri="{FF2B5EF4-FFF2-40B4-BE49-F238E27FC236}">
                <a16:creationId xmlns:a16="http://schemas.microsoft.com/office/drawing/2014/main" id="{F2A2D4E0-367D-4F78-BCCB-1B8578B7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4984750"/>
            <a:ext cx="3778250" cy="92233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200"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Do it yourself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F   = ( A  +  B  ^   D ) / ( E  -  F) + 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1302</TotalTime>
  <Words>1314</Words>
  <Application>Microsoft Office PowerPoint</Application>
  <PresentationFormat>Widescreen</PresentationFormat>
  <Paragraphs>189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Trebuchet MS</vt:lpstr>
      <vt:lpstr>Arial</vt:lpstr>
      <vt:lpstr>Wingdings 3</vt:lpstr>
      <vt:lpstr>Calibri</vt:lpstr>
      <vt:lpstr>Facet</vt:lpstr>
      <vt:lpstr>Stacks</vt:lpstr>
      <vt:lpstr>Stacks (Introduction)</vt:lpstr>
      <vt:lpstr>Algorithm for ‘PUSH’</vt:lpstr>
      <vt:lpstr>Algorithm for ‘POP’</vt:lpstr>
      <vt:lpstr>Applications of Stacks</vt:lpstr>
      <vt:lpstr>Expression Notations</vt:lpstr>
      <vt:lpstr>Operator Precedence</vt:lpstr>
      <vt:lpstr>Conversion (Infix to Prefix)</vt:lpstr>
      <vt:lpstr>Conversion (Infix to Postfix)</vt:lpstr>
      <vt:lpstr>Algorithm for infix to postfix conversion</vt:lpstr>
      <vt:lpstr>PowerPoint Presentation</vt:lpstr>
      <vt:lpstr>Algorithm to evaluate value from postfix notation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Muhammad Masud Tarek</dc:creator>
  <cp:lastModifiedBy>User</cp:lastModifiedBy>
  <cp:revision>102</cp:revision>
  <dcterms:created xsi:type="dcterms:W3CDTF">2015-02-18T14:08:03Z</dcterms:created>
  <dcterms:modified xsi:type="dcterms:W3CDTF">2022-06-27T19:15:07Z</dcterms:modified>
</cp:coreProperties>
</file>