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6"/>
  </p:notesMasterIdLst>
  <p:sldIdLst>
    <p:sldId id="256" r:id="rId2"/>
    <p:sldId id="352" r:id="rId3"/>
    <p:sldId id="346" r:id="rId4"/>
    <p:sldId id="291" r:id="rId5"/>
    <p:sldId id="292" r:id="rId6"/>
    <p:sldId id="347" r:id="rId7"/>
    <p:sldId id="298" r:id="rId8"/>
    <p:sldId id="303" r:id="rId9"/>
    <p:sldId id="348" r:id="rId10"/>
    <p:sldId id="349" r:id="rId11"/>
    <p:sldId id="336" r:id="rId12"/>
    <p:sldId id="353" r:id="rId13"/>
    <p:sldId id="350" r:id="rId14"/>
    <p:sldId id="35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B7396FB-9310-416A-B98C-0259D44142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4DC892A-8FA9-4277-8737-C2F780EF064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7564DF55-CFE6-4E45-A4EE-ED536560D11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84DDF8D4-A36F-44F1-B6ED-A4B6B5B1A3B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982D2D4C-9470-4486-B214-28757D4434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D55AC936-7219-4692-B9EC-74E0DFF415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72B695-963B-45F5-8A61-DF4CD12E6E5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4A9A5C0-1157-47F9-87D2-77F22E8BA0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FA1B54-6777-44C6-8930-1E9B4C4B88B1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C1D1C53-D053-4713-96B9-EF3241CC42E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12A3258-88BC-4C4B-BD0B-3459E8B8E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How would you normally write a powers – OK let’s say you can’t use the powers operator…use a loop with so that it can be variable!!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AAC6565-BAD6-4E70-B221-39F6890236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11E400-639B-46E7-A1E3-C505E77AB615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6EC01E2-BA14-4DD0-AC05-C55F233AFEE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9D59BEE-9FBA-4E16-AAD5-2DB6BBA72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This is born to be used for recursion…see if you can construct the function to perform this recursively??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How would this be written conventionally??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int fact(int n)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	if (n==1) return 1;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	return n * fact(n – 1);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A4C471A-7482-4F65-BEB0-3D2AAA9386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03439D-5619-4495-833C-B62F6E310EF9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25B2C1-91EE-4D7B-B871-4ED1E07C73E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1681743-048D-4A01-B027-BFC75B4321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84EF9422-8C51-4822-9E40-3A275E3B44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C8C3E7-AA77-4624-936D-69AAC8F6490C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B606949-6DD4-488F-8F53-E375AA3A2F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88B93E6-BA64-42E2-8011-BCCFD8601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Stopped 2/27/06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046DEC-F49B-4E84-A982-2EDA4426A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6CA72D-6335-4124-824A-98AD1FD91A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5A21FE-9C3C-47E7-B450-926F3E219D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D31FF4-042E-4BE5-84E9-3FBABD9D81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13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5ED03C-ED89-42DC-9366-DE3F842493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09C04C-65DB-464D-BA1F-F6BC2832A4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C22D6C-F553-4BD4-99C3-D00A9B7A0B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E40F55-CDFC-4468-A9B5-100638CED1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75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6F2862-16E0-4E1D-B2A3-082FA47562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6DC729-B753-41A2-B9C3-EC491F3648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DEA555-C038-41B2-9898-B852413A4A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98FEAC-1AB4-40E1-84BB-EA6BD4C744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68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5608F1-240C-4E4F-B1B5-7593154657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238861-CBE4-4B30-9D23-7F177948C7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08AF63-413E-4ED8-BE47-887367988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3045F-021A-4647-A8C1-C9DB397D0A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49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926602-1285-4A5E-AEA3-4C12068429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EA83E6-F59C-43BD-A06F-612C80D856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814D62-E030-41A6-B827-556117EAB9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FB8B1-032B-4C5C-8D48-D360CB9451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44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912774-EB3E-435F-9382-D86171681F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9B8DD-7047-430C-9488-92A4534978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AEB8EC-67E3-4AAB-9BB6-67728325ED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21994-AFE4-4BA8-A973-10CB16DC8B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83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6FDCB90-0C21-4612-9EEA-D6E134670F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593BF71-AE42-4A7D-B333-B955B9323D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8767430-1F11-42AB-A0C9-130FAB4D4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92341-B5BA-4622-AC1A-2F4ABA0D8C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19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F892CA2-3D8C-4077-913D-E557BAC0F2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3324C0-F0CC-4624-AD3C-BAB2E95E77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48309B-6069-464B-997D-99BD793C0D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741EE0-451C-470B-B885-A7A815CCE6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40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5629EAA-069C-49AD-BA7B-958623CDE3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C8C7B3E-410B-4237-93E8-844FB476D4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2A445FB-BF46-4147-B6D7-C28F1E92A5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CD9E4-0B48-4A3A-AC47-6A429B827C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45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982BA6-876F-4A55-8FFA-50C681D01D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B03B78-0F53-48E5-9BD5-37D9139154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9EA6BD-BD0D-4350-BE90-03A8296A2B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F98DC1-5F64-4F0D-BFD3-6A1F84998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13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1C087F-E298-420C-8E9A-D48D1BBA6F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EAF126-40C3-454A-ACDD-A48941C9F9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B4550C-0EEE-49D9-B1F2-38E19CDED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96A048-64AB-4E3A-A9D3-795E976DB2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89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0C1F7E2-906A-4FA9-9CC5-ABEA1949D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392CDC7-902D-4EC7-8DA3-255BBA648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2EC0BA3-3784-4E00-A2D7-E0BD7878EEA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34E352B-4624-4DA7-B981-A38FB023D0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2845458-7278-411E-A349-35180082F5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017DB6-C16C-4961-9AB9-EE80B81661C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4">
            <a:extLst>
              <a:ext uri="{FF2B5EF4-FFF2-40B4-BE49-F238E27FC236}">
                <a16:creationId xmlns:a16="http://schemas.microsoft.com/office/drawing/2014/main" id="{75991B64-4363-4377-B7F7-9D86D514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A11C14-79FC-417A-9953-B60826608815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AD16E76A-493C-4271-AF62-0F88F9459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362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b="1"/>
              <a:t>Recursion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F9C4F580-3467-4C4B-A034-DE9372BD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D9DA37-94DC-4F52-A3DD-45BB5893805B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D768B13-7CE4-4AA5-8ACB-5F06C7D86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Towers of Hanoi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3B79B88-B79D-4ED8-BDB7-B249F9707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 the graphical steps to the solution</a:t>
            </a:r>
          </a:p>
        </p:txBody>
      </p:sp>
      <p:pic>
        <p:nvPicPr>
          <p:cNvPr id="62468" name="Picture 4">
            <a:extLst>
              <a:ext uri="{FF2B5EF4-FFF2-40B4-BE49-F238E27FC236}">
                <a16:creationId xmlns:a16="http://schemas.microsoft.com/office/drawing/2014/main" id="{C0BFDCCB-F90C-4642-B504-DAB2E36A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6288" y="2173288"/>
            <a:ext cx="7578725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63FAA70A-373D-43DE-9992-15B0C3D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407C32-9788-41A3-B3CC-B4765CE340DF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479BC80-7FCD-498F-A5EF-F0807FF92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Towers of Hanoi: Recursion Structure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5485A38-0068-4118-9C31-7A9445AC5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move(n, src, dst, tmp) =</a:t>
            </a:r>
          </a:p>
          <a:p>
            <a:pPr eaLnBrk="1" hangingPunct="1">
              <a:buFontTx/>
              <a:buNone/>
            </a:pPr>
            <a:r>
              <a:rPr lang="en-US" altLang="en-US"/>
              <a:t>   if n == 1:  move disk 1 from src to dst</a:t>
            </a:r>
          </a:p>
          <a:p>
            <a:pPr eaLnBrk="1" hangingPunct="1">
              <a:buFontTx/>
              <a:buNone/>
            </a:pPr>
            <a:r>
              <a:rPr lang="en-US" altLang="en-US"/>
              <a:t>   otherwise:</a:t>
            </a:r>
          </a:p>
          <a:p>
            <a:pPr eaLnBrk="1" hangingPunct="1">
              <a:buFontTx/>
              <a:buNone/>
            </a:pPr>
            <a:r>
              <a:rPr lang="en-US" altLang="en-US"/>
              <a:t>       move(n-1, src, tmp, dst)</a:t>
            </a:r>
          </a:p>
          <a:p>
            <a:pPr eaLnBrk="1" hangingPunct="1">
              <a:buFontTx/>
              <a:buNone/>
            </a:pPr>
            <a:r>
              <a:rPr lang="en-US" altLang="en-US"/>
              <a:t>       move disk n from src to dst</a:t>
            </a:r>
          </a:p>
          <a:p>
            <a:pPr eaLnBrk="1" hangingPunct="1">
              <a:buFontTx/>
              <a:buNone/>
            </a:pPr>
            <a:r>
              <a:rPr lang="en-US" altLang="en-US"/>
              <a:t>       move(n-1, tmp, dst, src)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Content Placeholder 4">
            <a:extLst>
              <a:ext uri="{FF2B5EF4-FFF2-40B4-BE49-F238E27FC236}">
                <a16:creationId xmlns:a16="http://schemas.microsoft.com/office/drawing/2014/main" id="{152BDA8E-C0DD-4629-8505-F3AF00953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17013" cy="647541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37DCD4E-4A1F-41E5-B26A-8F181499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recursive problems 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517D758D-B35F-405B-A0E5-D21E6B73C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Finding GCD, power, palindrome</a:t>
            </a:r>
          </a:p>
          <a:p>
            <a:pPr eaLnBrk="1" hangingPunct="1"/>
            <a:r>
              <a:rPr lang="en-US" altLang="en-US"/>
              <a:t>Fibonacci numbers</a:t>
            </a:r>
          </a:p>
          <a:p>
            <a:pPr eaLnBrk="1" hangingPunct="1"/>
            <a:r>
              <a:rPr lang="en-US" altLang="en-US"/>
              <a:t>finding length of a string</a:t>
            </a:r>
          </a:p>
          <a:p>
            <a:pPr eaLnBrk="1" hangingPunct="1"/>
            <a:r>
              <a:rPr lang="en-US" altLang="en-US"/>
              <a:t>Counting Cells in a Blob  </a:t>
            </a:r>
          </a:p>
          <a:p>
            <a:pPr eaLnBrk="1" hangingPunct="1"/>
            <a:r>
              <a:rPr lang="en-US" altLang="en-US"/>
              <a:t> etc.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5EF94C3-83F8-4474-91EA-9DC48A64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2017A4-CAEF-441E-867C-F7756851B177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9EF9648B-447F-49CA-8EA7-6F676167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8E1704C-DEDA-4E8C-AAA6-0C28A01A93CD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1A6AE6B-CB1D-40EB-A893-472FDE775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Recursive Data Structures 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046DCE0-A318-46EA-8EAA-4E6D3608A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/>
            <a:r>
              <a:rPr lang="en-US" altLang="en-US"/>
              <a:t>Computer scientists often </a:t>
            </a:r>
            <a:r>
              <a:rPr lang="en-US" altLang="en-US" i="1" u="sng"/>
              <a:t>define</a:t>
            </a:r>
            <a:r>
              <a:rPr lang="en-US" altLang="en-US"/>
              <a:t> data structures recursively</a:t>
            </a:r>
          </a:p>
          <a:p>
            <a:pPr lvl="1" eaLnBrk="1" hangingPunct="1"/>
            <a:r>
              <a:rPr lang="en-US" altLang="en-US"/>
              <a:t>Trees are defined recursively</a:t>
            </a:r>
          </a:p>
          <a:p>
            <a:pPr eaLnBrk="1" hangingPunct="1"/>
            <a:r>
              <a:rPr lang="en-US" altLang="en-US"/>
              <a:t>Linked lists can also be defined recursively</a:t>
            </a:r>
          </a:p>
          <a:p>
            <a:pPr eaLnBrk="1" hangingPunct="1"/>
            <a:r>
              <a:rPr lang="en-US" altLang="en-US"/>
              <a:t>Recursive </a:t>
            </a:r>
            <a:r>
              <a:rPr lang="en-US" altLang="en-US" i="1" u="sng"/>
              <a:t>methods</a:t>
            </a:r>
            <a:r>
              <a:rPr lang="en-US" altLang="en-US"/>
              <a:t> are very natural in processing recursive </a:t>
            </a:r>
            <a:r>
              <a:rPr lang="en-US" altLang="en-US" i="1" u="sng"/>
              <a:t>data structures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first language developed for artificial intelligence research was a recursive language called LISP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Content Placeholder 3">
            <a:extLst>
              <a:ext uri="{FF2B5EF4-FFF2-40B4-BE49-F238E27FC236}">
                <a16:creationId xmlns:a16="http://schemas.microsoft.com/office/drawing/2014/main" id="{9F92DE6A-41D1-4B19-8FAA-C2ECEEA3D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76263"/>
            <a:ext cx="9139238" cy="563721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D94F75B7-E222-43FC-AD84-A14C210A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006BEC-887C-4A8D-BB0F-296D0DBCAE2D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DEE967E-7BA1-42C4-AE2F-B473FBB92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4592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A </a:t>
            </a:r>
            <a:r>
              <a:rPr lang="en-US" altLang="en-US" u="sng"/>
              <a:t>function</a:t>
            </a:r>
            <a:r>
              <a:rPr lang="en-US" altLang="en-US"/>
              <a:t> is defined recursively if it has the following two parts: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An anchor or </a:t>
            </a:r>
            <a:r>
              <a:rPr lang="en-US" altLang="en-US" b="1" u="sng"/>
              <a:t>base 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u="sng"/>
              <a:t>function is defined</a:t>
            </a:r>
            <a:r>
              <a:rPr lang="en-US" altLang="en-US"/>
              <a:t> for one or more specific values of the parameter(s)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An inductive or </a:t>
            </a:r>
            <a:r>
              <a:rPr lang="en-US" altLang="en-US" b="1" u="sng"/>
              <a:t>recursive 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function's value for current parameter(s) is defined in terms of previously defined function values and/or parameter(s)</a:t>
            </a: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C707EB96-842F-457D-95B4-5AC0CDEC3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Recursive Thinking: The General Approach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764ECEED-EE20-4150-9466-76BDE709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571542-78F5-437F-A497-B9927500BCC4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373D9F1-B613-4A89-BA4C-6EEBAE3CE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Recursive Thinking: The General Approach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BD0F7F12-67BE-4F57-B2FC-744FC1EC6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4876800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if problem is “</a:t>
            </a:r>
            <a:r>
              <a:rPr lang="en-US" altLang="en-US" i="1" u="sng"/>
              <a:t>small enough</a:t>
            </a:r>
            <a:r>
              <a:rPr lang="en-US" altLang="en-US"/>
              <a:t>”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      solve it </a:t>
            </a:r>
            <a:r>
              <a:rPr lang="en-US" altLang="en-US" i="1" u="sng"/>
              <a:t>directly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else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      break into one or more </a:t>
            </a:r>
            <a:r>
              <a:rPr lang="en-US" altLang="en-US" i="1" u="sng"/>
              <a:t>smaller subproblems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      solve each subproblem </a:t>
            </a:r>
            <a:r>
              <a:rPr lang="en-US" altLang="en-US" i="1" u="sng"/>
              <a:t>recursively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      </a:t>
            </a:r>
            <a:r>
              <a:rPr lang="en-US" altLang="en-US" i="1" u="sng"/>
              <a:t>combine</a:t>
            </a:r>
            <a:r>
              <a:rPr lang="en-US" altLang="en-US"/>
              <a:t> results into solution to whole problem</a:t>
            </a:r>
          </a:p>
          <a:p>
            <a:pPr marL="533400" indent="-533400" eaLnBrk="1" hangingPunct="1">
              <a:buFontTx/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D8A07E48-EF46-4425-949F-EBB4E1E9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A0EAF7-4013-4DFF-BB4B-E96E074A7F0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4913524-8B18-4FDE-BCD0-AB0707BF0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Requirements for Recursive Solution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3EF28CC-8133-46FA-AD46-8DFA5A258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9144000" cy="3733800"/>
          </a:xfrm>
        </p:spPr>
        <p:txBody>
          <a:bodyPr/>
          <a:lstStyle/>
          <a:p>
            <a:pPr marL="533400" indent="-533400" eaLnBrk="1" hangingPunct="1"/>
            <a:r>
              <a:rPr lang="en-US" altLang="en-US"/>
              <a:t>At least one “</a:t>
            </a:r>
            <a:r>
              <a:rPr lang="en-US" altLang="en-US" i="1" u="sng"/>
              <a:t>small</a:t>
            </a:r>
            <a:r>
              <a:rPr lang="en-US" altLang="en-US" i="1"/>
              <a:t>”</a:t>
            </a:r>
            <a:r>
              <a:rPr lang="en-US" altLang="en-US"/>
              <a:t> case that you can solve directly</a:t>
            </a:r>
          </a:p>
          <a:p>
            <a:pPr marL="533400" indent="-533400" eaLnBrk="1" hangingPunct="1"/>
            <a:r>
              <a:rPr lang="en-US" altLang="en-US"/>
              <a:t>A way of </a:t>
            </a:r>
            <a:r>
              <a:rPr lang="en-US" altLang="en-US" i="1" u="sng"/>
              <a:t>breaking</a:t>
            </a:r>
            <a:r>
              <a:rPr lang="en-US" altLang="en-US"/>
              <a:t> a larger problem down into:</a:t>
            </a:r>
          </a:p>
          <a:p>
            <a:pPr marL="990600" lvl="1" indent="-533400" eaLnBrk="1" hangingPunct="1"/>
            <a:r>
              <a:rPr lang="en-US" altLang="en-US"/>
              <a:t>One or more </a:t>
            </a:r>
            <a:r>
              <a:rPr lang="en-US" altLang="en-US" i="1" u="sng"/>
              <a:t>smaller</a:t>
            </a:r>
            <a:r>
              <a:rPr lang="en-US" altLang="en-US"/>
              <a:t> subproblems</a:t>
            </a:r>
          </a:p>
          <a:p>
            <a:pPr marL="990600" lvl="1" indent="-533400" eaLnBrk="1" hangingPunct="1"/>
            <a:r>
              <a:rPr lang="en-US" altLang="en-US"/>
              <a:t>Each of the </a:t>
            </a:r>
            <a:r>
              <a:rPr lang="en-US" altLang="en-US" i="1" u="sng"/>
              <a:t>same kind</a:t>
            </a:r>
            <a:r>
              <a:rPr lang="en-US" altLang="en-US"/>
              <a:t> as the original</a:t>
            </a:r>
          </a:p>
          <a:p>
            <a:pPr marL="533400" indent="-533400" eaLnBrk="1" hangingPunct="1"/>
            <a:r>
              <a:rPr lang="en-US" altLang="en-US"/>
              <a:t>A way of </a:t>
            </a:r>
            <a:r>
              <a:rPr lang="en-US" altLang="en-US" i="1" u="sng"/>
              <a:t>combining</a:t>
            </a:r>
            <a:r>
              <a:rPr lang="en-US" altLang="en-US"/>
              <a:t> subproblem results into an overall solution to the larger problem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33B87A40-7E86-43BA-BD74-A473B6D8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A807D4-BED1-44A0-8E66-A089DDB5657F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F32CB73-71C8-497C-A03B-768849D1C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Factorial</a:t>
            </a:r>
            <a:br>
              <a:rPr lang="en-US" altLang="en-US"/>
            </a:br>
            <a:endParaRPr lang="en-US" altLang="en-US" sz="240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CE944A2-F4EF-4C1E-93FE-0A322A578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n! = 1 x 2 x …x n, for n &gt; 0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		n! = (n – 1)! X n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5! = 5 x 4!			120</a:t>
            </a:r>
          </a:p>
          <a:p>
            <a:pPr eaLnBrk="1" hangingPunct="1">
              <a:buFontTx/>
              <a:buNone/>
            </a:pPr>
            <a:r>
              <a:rPr lang="en-US" altLang="en-US"/>
              <a:t>4! = 4 x 3!			24</a:t>
            </a:r>
          </a:p>
          <a:p>
            <a:pPr eaLnBrk="1" hangingPunct="1">
              <a:buFontTx/>
              <a:buNone/>
            </a:pPr>
            <a:r>
              <a:rPr lang="en-US" altLang="en-US"/>
              <a:t>3! = 3 x 2!			6</a:t>
            </a:r>
          </a:p>
          <a:p>
            <a:pPr eaLnBrk="1" hangingPunct="1">
              <a:buFontTx/>
              <a:buNone/>
            </a:pPr>
            <a:r>
              <a:rPr lang="en-US" altLang="en-US"/>
              <a:t>2! = 2 x 1!			2</a:t>
            </a:r>
          </a:p>
          <a:p>
            <a:pPr eaLnBrk="1" hangingPunct="1">
              <a:buFontTx/>
              <a:buNone/>
            </a:pPr>
            <a:r>
              <a:rPr lang="en-US" altLang="en-US"/>
              <a:t>1! = 1				1</a:t>
            </a:r>
          </a:p>
        </p:txBody>
      </p:sp>
      <p:sp>
        <p:nvSpPr>
          <p:cNvPr id="7173" name="Line 4">
            <a:extLst>
              <a:ext uri="{FF2B5EF4-FFF2-40B4-BE49-F238E27FC236}">
                <a16:creationId xmlns:a16="http://schemas.microsoft.com/office/drawing/2014/main" id="{F110563C-E2AC-4118-A310-7D93347C9D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275" y="3814763"/>
            <a:ext cx="377825" cy="24399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22642323-188D-4ECE-B5B2-2D1CFB26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AFE450-8A26-4ABE-921C-E3E814C4D1A1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pic>
        <p:nvPicPr>
          <p:cNvPr id="8195" name="Picture 4">
            <a:extLst>
              <a:ext uri="{FF2B5EF4-FFF2-40B4-BE49-F238E27FC236}">
                <a16:creationId xmlns:a16="http://schemas.microsoft.com/office/drawing/2014/main" id="{C6244CB2-BA34-403B-AE2E-779FE003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89038"/>
            <a:ext cx="746760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>
            <a:extLst>
              <a:ext uri="{FF2B5EF4-FFF2-40B4-BE49-F238E27FC236}">
                <a16:creationId xmlns:a16="http://schemas.microsoft.com/office/drawing/2014/main" id="{1FAD51F1-3212-44AD-8AE3-C9ED4AFFA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Recursive Definitions: Factorial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5170706-34D3-4716-B322-30D5CB96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066800"/>
            <a:ext cx="19050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CA7B4E8A-3AB0-40F5-8A9D-A126C55C3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/>
            <a:r>
              <a:rPr lang="en-US" altLang="en-US"/>
              <a:t>0! = 1</a:t>
            </a:r>
          </a:p>
          <a:p>
            <a:pPr eaLnBrk="1" hangingPunct="1"/>
            <a:r>
              <a:rPr lang="en-US" altLang="en-US"/>
              <a:t>n! = n x (n-1)!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If a recursive function never reaches its base case, a stack overflow error occurs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89B359CE-C30B-4E25-8515-53FD3820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8EFF17-229F-4B98-80A9-8C894614F902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6D6F23D0-9EFD-4642-B816-8C04B53B8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public static int factorial (int n)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if (n == 0) // or: throw exc. if &lt; 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return 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return n * factorial(n-1);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E7892F2-867D-4927-8EF7-CD15958A8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Recursive Definitions: Factorial Code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A2D369B3-A91A-44CC-844D-1F0FAEAB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A57C3F-9469-4A10-80BC-4B7FE41F53D6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EBE5919-129B-412D-A863-642B81872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Problem Solving with Recursion: </a:t>
            </a:r>
            <a:br>
              <a:rPr lang="en-US" altLang="en-US" sz="4000"/>
            </a:br>
            <a:r>
              <a:rPr lang="en-US" altLang="en-US" sz="4000"/>
              <a:t>Towers of Hanoi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DE94D5F-526D-4982-9054-1384C5AA3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Think Recursive algorithm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Task</a:t>
            </a:r>
          </a:p>
          <a:p>
            <a:pPr lvl="1" eaLnBrk="1" hangingPunct="1"/>
            <a:r>
              <a:rPr lang="en-US" altLang="en-US" sz="2400"/>
              <a:t>Move disks from left peg to right peg </a:t>
            </a:r>
          </a:p>
          <a:p>
            <a:pPr lvl="1" eaLnBrk="1" hangingPunct="1"/>
            <a:r>
              <a:rPr lang="en-US" altLang="en-US" sz="2400"/>
              <a:t>When disk moved, must be placed on a peg</a:t>
            </a:r>
          </a:p>
          <a:p>
            <a:pPr lvl="1" eaLnBrk="1" hangingPunct="1"/>
            <a:r>
              <a:rPr lang="en-US" altLang="en-US" sz="2400"/>
              <a:t>Only one disk (top disk on a peg) moved at a time</a:t>
            </a:r>
          </a:p>
          <a:p>
            <a:pPr lvl="1" eaLnBrk="1" hangingPunct="1"/>
            <a:r>
              <a:rPr lang="en-US" altLang="en-US" sz="2400"/>
              <a:t>Larger disk may never be placed on a smaller disk</a:t>
            </a:r>
          </a:p>
        </p:txBody>
      </p:sp>
      <p:pic>
        <p:nvPicPr>
          <p:cNvPr id="60420" name="Picture 4">
            <a:extLst>
              <a:ext uri="{FF2B5EF4-FFF2-40B4-BE49-F238E27FC236}">
                <a16:creationId xmlns:a16="http://schemas.microsoft.com/office/drawing/2014/main" id="{DB060CDD-D9E1-4779-8005-06740F01D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8063" y="2228850"/>
            <a:ext cx="4822825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ffman Template">
  <a:themeElements>
    <a:clrScheme name="Koffma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ffman 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offma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ffma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ffma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ffma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ffma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ffma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ffma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ffma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ffma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ffma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ffma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ffma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Koffman Template</Template>
  <TotalTime>2689</TotalTime>
  <Words>622</Words>
  <Application>Microsoft Office PowerPoint</Application>
  <PresentationFormat>On-screen Show (4:3)</PresentationFormat>
  <Paragraphs>105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Courier New</vt:lpstr>
      <vt:lpstr>Koffman Template</vt:lpstr>
      <vt:lpstr>Recursion</vt:lpstr>
      <vt:lpstr>PowerPoint Presentation</vt:lpstr>
      <vt:lpstr>Recursive Thinking: The General Approach</vt:lpstr>
      <vt:lpstr>Recursive Thinking: The General Approach</vt:lpstr>
      <vt:lpstr>Requirements for Recursive Solution</vt:lpstr>
      <vt:lpstr>Recursive Factorial </vt:lpstr>
      <vt:lpstr>Recursive Definitions: Factorial</vt:lpstr>
      <vt:lpstr>Recursive Definitions: Factorial Code</vt:lpstr>
      <vt:lpstr>Problem Solving with Recursion:  Towers of Hanoi</vt:lpstr>
      <vt:lpstr>Towers of Hanoi</vt:lpstr>
      <vt:lpstr>Towers of Hanoi: Recursion Structure</vt:lpstr>
      <vt:lpstr>PowerPoint Presentation</vt:lpstr>
      <vt:lpstr>More recursive problems </vt:lpstr>
      <vt:lpstr>Recursive Data Structures 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Eliot Moss and Philip King</dc:creator>
  <cp:lastModifiedBy>User</cp:lastModifiedBy>
  <cp:revision>52</cp:revision>
  <dcterms:created xsi:type="dcterms:W3CDTF">2004-06-18T19:31:23Z</dcterms:created>
  <dcterms:modified xsi:type="dcterms:W3CDTF">2022-06-27T19:15:53Z</dcterms:modified>
</cp:coreProperties>
</file>