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79" r:id="rId4"/>
    <p:sldId id="258" r:id="rId5"/>
    <p:sldId id="259" r:id="rId6"/>
    <p:sldId id="269" r:id="rId7"/>
    <p:sldId id="274" r:id="rId8"/>
    <p:sldId id="275" r:id="rId9"/>
    <p:sldId id="276" r:id="rId10"/>
    <p:sldId id="27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7.e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e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B19D5-9C11-43B7-9325-1A50DF54C07B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CCE1F3"/>
                </a:solidFill>
              </a:defRPr>
            </a:lvl1pPr>
          </a:lstStyle>
          <a:p>
            <a:pPr>
              <a:defRPr/>
            </a:pPr>
            <a:fld id="{F125F74A-D710-43D5-BE5B-2A1591EEB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24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0342-5083-49C6-A783-5B0D9ED86DB0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0A2F-3D14-40D4-B10F-EBA1E39EA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F3989-B7CB-47F0-8A5B-1DA16FB6A85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941B6-194E-4748-A145-D6DF76A25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0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CBF19B-28D6-491E-ABB3-604B40E2D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2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BE03B-47D9-41E6-BEA7-705640F0AD1B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BA29-6442-4CBF-B211-3C55214D7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2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A980-B354-4056-AF46-575B71E2D32F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CCE1F3"/>
                </a:solidFill>
              </a:defRPr>
            </a:lvl1pPr>
          </a:lstStyle>
          <a:p>
            <a:pPr>
              <a:defRPr/>
            </a:pPr>
            <a:fld id="{C2399FB2-6531-4015-8E04-AAE6F2B84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07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EBA92-28B3-4784-8CF6-D523FD32569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8A7D4-99EF-4B5F-B1FA-EFB57BA117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2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FA21-8677-48C1-A0E8-58958A2A4E57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6969E-0DDA-4E60-8917-35C7219CE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5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7C601-423A-434A-A9CC-435F53D3FC6D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9910-751D-4064-A09E-560E5F72C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0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5A25-8748-4D1E-97B0-41C882CB3C9A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0030-1E37-44EB-98FA-C08114096D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4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D0AC-BEEE-461A-BC0A-353FFB4CF003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7F8B4-2751-4553-8CBC-0D21C6CC1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4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AC84A-4CAE-4C79-8D7F-08E09D51C79F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50B9E-CD50-41E9-8ED9-B9425133B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2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210B5F-7715-46D7-A008-2F3272EB6C1E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4A566A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5B722111-041C-4BB0-AE9A-8DC8F80B9A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9" r:id="rId2"/>
    <p:sldLayoutId id="2147483798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9" r:id="rId9"/>
    <p:sldLayoutId id="2147483795" r:id="rId10"/>
    <p:sldLayoutId id="2147483796" r:id="rId11"/>
    <p:sldLayoutId id="21474838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ADDC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en.wikipedia.org/wiki/Image:Opampintegrating.sv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en.wikipedia.org/wiki/Image:Opampdifferentiating.sv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Operational Amplifiers</a:t>
            </a:r>
            <a:endParaRPr lang="en-US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or Op Amps for short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Large Signal Voltage Gain = A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</a:t>
            </a:r>
          </a:p>
          <a:p>
            <a:pPr lvl="1" eaLnBrk="1" hangingPunct="1"/>
            <a:r>
              <a:rPr lang="en-US" altLang="en-US" smtClean="0"/>
              <a:t>A = 100 V/mV = 100V/0.001V = 100,000</a:t>
            </a:r>
          </a:p>
          <a:p>
            <a:pPr eaLnBrk="1" hangingPunct="1"/>
            <a:r>
              <a:rPr lang="en-US" altLang="en-US" smtClean="0"/>
              <a:t>Minimum</a:t>
            </a:r>
          </a:p>
          <a:p>
            <a:pPr lvl="1" eaLnBrk="1" hangingPunct="1"/>
            <a:r>
              <a:rPr lang="en-US" altLang="en-US" smtClean="0"/>
              <a:t>A = 25 V/mV = 25 V/0.001V = 25,000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Operational Amplifiers (Op Amps)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6688" cy="4289425"/>
          </a:xfrm>
        </p:spPr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Ideal Op Amp</a:t>
            </a:r>
          </a:p>
          <a:p>
            <a:r>
              <a:rPr lang="en-US" altLang="en-US" smtClean="0"/>
              <a:t>Non-inverting Amplifier</a:t>
            </a:r>
          </a:p>
          <a:p>
            <a:r>
              <a:rPr lang="en-US" altLang="en-US" smtClean="0"/>
              <a:t>Unity-Gain Buffer</a:t>
            </a:r>
          </a:p>
          <a:p>
            <a:r>
              <a:rPr lang="en-US" altLang="en-US" smtClean="0"/>
              <a:t>Inverting Amplifier</a:t>
            </a:r>
          </a:p>
          <a:p>
            <a:r>
              <a:rPr lang="en-US" altLang="en-US" smtClean="0"/>
              <a:t>Differential Amplifier</a:t>
            </a:r>
          </a:p>
          <a:p>
            <a:r>
              <a:rPr lang="en-US" altLang="en-US" smtClean="0"/>
              <a:t>Current-to-Voltage Converter</a:t>
            </a:r>
          </a:p>
          <a:p>
            <a:r>
              <a:rPr lang="en-US" altLang="en-US" smtClean="0"/>
              <a:t>Non-ideal Op Amp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730250" y="233363"/>
            <a:ext cx="7772400" cy="1143000"/>
          </a:xfrm>
        </p:spPr>
        <p:txBody>
          <a:bodyPr/>
          <a:lstStyle/>
          <a:p>
            <a:r>
              <a:rPr lang="en-US" altLang="en-US" smtClean="0"/>
              <a:t>Ideal Op Amp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527050" y="37830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1)</a:t>
            </a:r>
          </a:p>
        </p:txBody>
      </p:sp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1320800" y="3703638"/>
          <a:ext cx="25304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002865" imgH="253890" progId="Equation.DSMT4">
                  <p:embed/>
                </p:oleObj>
              </mc:Choice>
              <mc:Fallback>
                <p:oleObj name="Equation" r:id="rId3" imgW="1002865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03638"/>
                        <a:ext cx="25304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2"/>
          <p:cNvSpPr txBox="1">
            <a:spLocks noChangeArrowheads="1"/>
          </p:cNvSpPr>
          <p:nvPr/>
        </p:nvSpPr>
        <p:spPr bwMode="auto">
          <a:xfrm>
            <a:off x="1214438" y="4392613"/>
            <a:ext cx="735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open-loop gain, </a:t>
            </a:r>
            <a:r>
              <a:rPr lang="en-US" altLang="en-US" i="1"/>
              <a:t>A</a:t>
            </a:r>
            <a:r>
              <a:rPr lang="en-US" altLang="en-US" i="1" baseline="-25000"/>
              <a:t>v</a:t>
            </a:r>
            <a:r>
              <a:rPr lang="en-US" altLang="en-US"/>
              <a:t>, is very large, approaching infinity.</a:t>
            </a:r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550863" y="50355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2)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1376363" y="4991100"/>
          <a:ext cx="16017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991100"/>
                        <a:ext cx="16017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1265238" y="5619750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current into the inputs are zero.</a:t>
            </a:r>
          </a:p>
        </p:txBody>
      </p:sp>
      <p:graphicFrame>
        <p:nvGraphicFramePr>
          <p:cNvPr id="17417" name="Object 19"/>
          <p:cNvGraphicFramePr>
            <a:graphicFrameLocks noChangeAspect="1"/>
          </p:cNvGraphicFramePr>
          <p:nvPr/>
        </p:nvGraphicFramePr>
        <p:xfrm>
          <a:off x="2465388" y="1331913"/>
          <a:ext cx="415448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7" imgW="1974799" imgH="1117702" progId="Visio.Drawing.6">
                  <p:embed/>
                </p:oleObj>
              </mc:Choice>
              <mc:Fallback>
                <p:oleObj name="Visio" r:id="rId7" imgW="1974799" imgH="1117702" progId="Visio.Drawing.6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331913"/>
                        <a:ext cx="4154487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0"/>
          <p:cNvGraphicFramePr>
            <a:graphicFrameLocks noChangeAspect="1"/>
          </p:cNvGraphicFramePr>
          <p:nvPr/>
        </p:nvGraphicFramePr>
        <p:xfrm>
          <a:off x="6686550" y="1755775"/>
          <a:ext cx="2132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965200" imgH="228600" progId="Equation.DSMT4">
                  <p:embed/>
                </p:oleObj>
              </mc:Choice>
              <mc:Fallback>
                <p:oleObj name="Equation" r:id="rId9" imgW="9652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1755775"/>
                        <a:ext cx="21320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180975" y="0"/>
            <a:ext cx="87630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sz="4000"/>
              <a:t>Ideal Op Amp with Negative Feedback</a:t>
            </a:r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2817813" y="1155700"/>
          <a:ext cx="39846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3" imgW="2167128" imgH="1005230" progId="Visio.Drawing.6">
                  <p:embed/>
                </p:oleObj>
              </mc:Choice>
              <mc:Fallback>
                <p:oleObj name="Visio" r:id="rId3" imgW="2167128" imgH="100523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155700"/>
                        <a:ext cx="39846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763588" y="3171825"/>
            <a:ext cx="351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Golden Rules of Op Amps: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1155700" y="3983038"/>
            <a:ext cx="7178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The output attempts to do whatever is necessary to make the voltage difference between the inputs zero.</a:t>
            </a:r>
          </a:p>
          <a:p>
            <a:pPr eaLnBrk="1" hangingPunct="1">
              <a:buFontTx/>
              <a:buAutoNum type="arabicPeriod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The inputs draw no current.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09600"/>
            <a:ext cx="8734425" cy="1143000"/>
          </a:xfrm>
        </p:spPr>
        <p:txBody>
          <a:bodyPr/>
          <a:lstStyle/>
          <a:p>
            <a:r>
              <a:rPr lang="en-US" altLang="en-US" smtClean="0"/>
              <a:t>Operational Amplifiers (Op Amps)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6688" cy="4289425"/>
          </a:xfrm>
        </p:spPr>
        <p:txBody>
          <a:bodyPr/>
          <a:lstStyle/>
          <a:p>
            <a:r>
              <a:rPr lang="en-US" altLang="en-US" smtClean="0"/>
              <a:t>Ideal Op Amp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Non-inverting Amplifier</a:t>
            </a:r>
          </a:p>
          <a:p>
            <a:r>
              <a:rPr lang="en-US" altLang="en-US" smtClean="0"/>
              <a:t>Unity-Gain Buffer</a:t>
            </a:r>
          </a:p>
          <a:p>
            <a:r>
              <a:rPr lang="en-US" altLang="en-US" smtClean="0"/>
              <a:t>Inverting Amplifier</a:t>
            </a:r>
          </a:p>
          <a:p>
            <a:r>
              <a:rPr lang="en-US" altLang="en-US" smtClean="0"/>
              <a:t>Differential Amplifier</a:t>
            </a:r>
          </a:p>
          <a:p>
            <a:r>
              <a:rPr lang="en-US" altLang="en-US" smtClean="0"/>
              <a:t>Current-to-Voltage Converter</a:t>
            </a:r>
          </a:p>
          <a:p>
            <a:r>
              <a:rPr lang="en-US" altLang="en-US" smtClean="0"/>
              <a:t>Non-ideal Op Amp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815975" y="188913"/>
            <a:ext cx="77724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/>
              <a:t>Non-inverting Amplifier</a:t>
            </a: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754063" y="1423988"/>
          <a:ext cx="3017837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Visio" r:id="rId3" imgW="1842821" imgH="1696212" progId="Visio.Drawing.6">
                  <p:embed/>
                </p:oleObj>
              </mc:Choice>
              <mc:Fallback>
                <p:oleObj name="Visio" r:id="rId3" imgW="1842821" imgH="169621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423988"/>
                        <a:ext cx="3017837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4906963" y="1912938"/>
          <a:ext cx="8826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520474" imgH="431613" progId="Equation.DSMT4">
                  <p:embed/>
                </p:oleObj>
              </mc:Choice>
              <mc:Fallback>
                <p:oleObj name="Equation" r:id="rId5" imgW="520474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912938"/>
                        <a:ext cx="8826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4327525" y="4170363"/>
          <a:ext cx="17637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7" imgW="1040948" imgH="431613" progId="Equation.DSMT4">
                  <p:embed/>
                </p:oleObj>
              </mc:Choice>
              <mc:Fallback>
                <p:oleObj name="Equation" r:id="rId7" imgW="104094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4170363"/>
                        <a:ext cx="17637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4208463" y="2994025"/>
          <a:ext cx="2473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9" imgW="1459866" imgH="431613" progId="Equation.DSMT4">
                  <p:embed/>
                </p:oleObj>
              </mc:Choice>
              <mc:Fallback>
                <p:oleObj name="Equation" r:id="rId9" imgW="1459866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2994025"/>
                        <a:ext cx="24733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957638" y="1430338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Closed-loop voltage gain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609600"/>
            <a:ext cx="8483600" cy="1143000"/>
          </a:xfrm>
        </p:spPr>
        <p:txBody>
          <a:bodyPr/>
          <a:lstStyle/>
          <a:p>
            <a:r>
              <a:rPr lang="en-US" altLang="en-US" smtClean="0"/>
              <a:t>Operational Amplifiers (Op Amps)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6688" cy="4289425"/>
          </a:xfrm>
        </p:spPr>
        <p:txBody>
          <a:bodyPr/>
          <a:lstStyle/>
          <a:p>
            <a:r>
              <a:rPr lang="en-US" altLang="en-US" smtClean="0"/>
              <a:t>Ideal Op Amp</a:t>
            </a:r>
          </a:p>
          <a:p>
            <a:r>
              <a:rPr lang="en-US" altLang="en-US" smtClean="0"/>
              <a:t>Non-inverting Amplifier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Unity-Gain Buffer</a:t>
            </a:r>
          </a:p>
          <a:p>
            <a:r>
              <a:rPr lang="en-US" altLang="en-US" smtClean="0"/>
              <a:t>Inverting Amplifier</a:t>
            </a:r>
          </a:p>
          <a:p>
            <a:r>
              <a:rPr lang="en-US" altLang="en-US" smtClean="0"/>
              <a:t>Differential Amplifier</a:t>
            </a:r>
          </a:p>
          <a:p>
            <a:r>
              <a:rPr lang="en-US" altLang="en-US" smtClean="0"/>
              <a:t>Current-to-Voltage Converter</a:t>
            </a:r>
          </a:p>
          <a:p>
            <a:r>
              <a:rPr lang="en-US" altLang="en-US" smtClean="0"/>
              <a:t>Non-ideal Op Amp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730250" y="128588"/>
            <a:ext cx="77724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/>
              <a:t>Unity-Gain Buffer</a:t>
            </a:r>
          </a:p>
        </p:txBody>
      </p:sp>
      <p:graphicFrame>
        <p:nvGraphicFramePr>
          <p:cNvPr id="22531" name="Object 7"/>
          <p:cNvGraphicFramePr>
            <a:graphicFrameLocks noChangeAspect="1"/>
          </p:cNvGraphicFramePr>
          <p:nvPr/>
        </p:nvGraphicFramePr>
        <p:xfrm>
          <a:off x="506413" y="1484313"/>
          <a:ext cx="40830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3" imgW="2150974" imgH="927811" progId="Visio.Drawing.6">
                  <p:embed/>
                </p:oleObj>
              </mc:Choice>
              <mc:Fallback>
                <p:oleObj name="Visio" r:id="rId3" imgW="2150974" imgH="927811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484313"/>
                        <a:ext cx="40830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5707063" y="1912938"/>
          <a:ext cx="8826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520474" imgH="431613" progId="Equation.DSMT4">
                  <p:embed/>
                </p:oleObj>
              </mc:Choice>
              <mc:Fallback>
                <p:oleObj name="Equation" r:id="rId5" imgW="520474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1912938"/>
                        <a:ext cx="8826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5395913" y="3727450"/>
          <a:ext cx="12271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7" imgW="723586" imgH="431613" progId="Equation.DSMT4">
                  <p:embed/>
                </p:oleObj>
              </mc:Choice>
              <mc:Fallback>
                <p:oleObj name="Equation" r:id="rId7" imgW="723586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727450"/>
                        <a:ext cx="12271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5405438" y="2936875"/>
          <a:ext cx="16779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9" imgW="990600" imgH="228600" progId="Equation.DSMT4">
                  <p:embed/>
                </p:oleObj>
              </mc:Choice>
              <mc:Fallback>
                <p:oleObj name="Equation" r:id="rId9" imgW="990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936875"/>
                        <a:ext cx="16779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757738" y="1430338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Closed-loop voltage gain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15938" y="4783138"/>
            <a:ext cx="808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as a "line driver" that transforms a high input impedance (resistance) to a low output impedance.  Can provide substantial current gain.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9" grpId="0"/>
      <p:bldP spid="1147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294687" cy="1143000"/>
          </a:xfrm>
        </p:spPr>
        <p:txBody>
          <a:bodyPr/>
          <a:lstStyle/>
          <a:p>
            <a:r>
              <a:rPr lang="en-US" altLang="en-US" smtClean="0"/>
              <a:t>Operational Amplifiers (Op Amps)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6688" cy="4289425"/>
          </a:xfrm>
        </p:spPr>
        <p:txBody>
          <a:bodyPr/>
          <a:lstStyle/>
          <a:p>
            <a:r>
              <a:rPr lang="en-US" altLang="en-US" smtClean="0"/>
              <a:t>Ideal Op Amp</a:t>
            </a:r>
          </a:p>
          <a:p>
            <a:r>
              <a:rPr lang="en-US" altLang="en-US" smtClean="0"/>
              <a:t>Non-inverting Amplifier</a:t>
            </a:r>
          </a:p>
          <a:p>
            <a:r>
              <a:rPr lang="en-US" altLang="en-US" smtClean="0"/>
              <a:t>Unity-Gain Buffer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Inverting Amplifier</a:t>
            </a:r>
          </a:p>
          <a:p>
            <a:r>
              <a:rPr lang="en-US" altLang="en-US" smtClean="0"/>
              <a:t>Differential Amplifier</a:t>
            </a:r>
          </a:p>
          <a:p>
            <a:r>
              <a:rPr lang="en-US" altLang="en-US" smtClean="0"/>
              <a:t>Current-to-Voltage Converter</a:t>
            </a:r>
          </a:p>
          <a:p>
            <a:r>
              <a:rPr lang="en-US" altLang="en-US" smtClean="0"/>
              <a:t>Non-ideal Op Amp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188913"/>
            <a:ext cx="77724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/>
              <a:t>Inverting Amplifier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684338" y="2303463"/>
          <a:ext cx="1333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303463"/>
                        <a:ext cx="1333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003425" y="2936875"/>
          <a:ext cx="17891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927100" imgH="431800" progId="Equation.DSMT4">
                  <p:embed/>
                </p:oleObj>
              </mc:Choice>
              <mc:Fallback>
                <p:oleObj name="Equation" r:id="rId5" imgW="927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936875"/>
                        <a:ext cx="17891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827088" y="1546225"/>
            <a:ext cx="352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Current into op amp is zero</a:t>
            </a:r>
          </a:p>
        </p:txBody>
      </p:sp>
      <p:graphicFrame>
        <p:nvGraphicFramePr>
          <p:cNvPr id="24582" name="Object 13"/>
          <p:cNvGraphicFramePr>
            <a:graphicFrameLocks noChangeAspect="1"/>
          </p:cNvGraphicFramePr>
          <p:nvPr/>
        </p:nvGraphicFramePr>
        <p:xfrm>
          <a:off x="4054475" y="1406525"/>
          <a:ext cx="4198938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7" imgW="2515514" imgH="1519733" progId="Visio.Drawing.6">
                  <p:embed/>
                </p:oleObj>
              </mc:Choice>
              <mc:Fallback>
                <p:oleObj name="Visio" r:id="rId7" imgW="2515514" imgH="1519733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406525"/>
                        <a:ext cx="4198938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1884363" y="3971925"/>
          <a:ext cx="19843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9" imgW="1028254" imgH="431613" progId="Equation.DSMT4">
                  <p:embed/>
                </p:oleObj>
              </mc:Choice>
              <mc:Fallback>
                <p:oleObj name="Equation" r:id="rId9" imgW="1028254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971925"/>
                        <a:ext cx="19843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Line 15"/>
          <p:cNvSpPr>
            <a:spLocks noChangeShapeType="1"/>
          </p:cNvSpPr>
          <p:nvPr/>
        </p:nvSpPr>
        <p:spPr bwMode="auto">
          <a:xfrm flipV="1">
            <a:off x="3860800" y="2743200"/>
            <a:ext cx="6969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3838575" y="2416175"/>
            <a:ext cx="1944688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5027613" y="5430838"/>
          <a:ext cx="17986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11" imgW="965200" imgH="431800" progId="Equation.DSMT4">
                  <p:embed/>
                </p:oleObj>
              </mc:Choice>
              <mc:Fallback>
                <p:oleObj name="Equation" r:id="rId11" imgW="9652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430838"/>
                        <a:ext cx="17986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5289550" y="4249738"/>
          <a:ext cx="1152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13" imgW="596900" imgH="431800" progId="Equation.DSMT4">
                  <p:embed/>
                </p:oleObj>
              </mc:Choice>
              <mc:Fallback>
                <p:oleObj name="Equation" r:id="rId13" imgW="5969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4249738"/>
                        <a:ext cx="11525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 Amps Applications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Audio amplifiers</a:t>
            </a:r>
          </a:p>
          <a:p>
            <a:pPr lvl="1"/>
            <a:r>
              <a:rPr lang="en-US" altLang="en-US" smtClean="0"/>
              <a:t>Speakers and microphone circuits in cell phones, computers, mpg players, boom boxes, etc.</a:t>
            </a:r>
          </a:p>
          <a:p>
            <a:r>
              <a:rPr lang="en-US" altLang="en-US" smtClean="0"/>
              <a:t>Instrumentation amplifiers</a:t>
            </a:r>
          </a:p>
          <a:p>
            <a:pPr lvl="1"/>
            <a:r>
              <a:rPr lang="en-US" altLang="en-US" smtClean="0"/>
              <a:t>Biomedical systems including heart monitors and oxygen sensors.</a:t>
            </a:r>
          </a:p>
          <a:p>
            <a:r>
              <a:rPr lang="en-US" altLang="en-US" smtClean="0"/>
              <a:t>Power amplifiers</a:t>
            </a:r>
          </a:p>
          <a:p>
            <a:r>
              <a:rPr lang="en-US" altLang="en-US" smtClean="0"/>
              <a:t>Analog computers</a:t>
            </a:r>
          </a:p>
          <a:p>
            <a:pPr lvl="1"/>
            <a:r>
              <a:rPr lang="en-US" altLang="en-US" smtClean="0"/>
              <a:t>Combination of integrators, differentiators, summing amplifiers, and multipliers</a:t>
            </a:r>
          </a:p>
          <a:p>
            <a:pPr lvl="1"/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53425" cy="1143000"/>
          </a:xfrm>
        </p:spPr>
        <p:txBody>
          <a:bodyPr/>
          <a:lstStyle/>
          <a:p>
            <a:r>
              <a:rPr lang="en-US" altLang="en-US" smtClean="0"/>
              <a:t>Operational Amplifiers (Op Amps)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6688" cy="4289425"/>
          </a:xfrm>
        </p:spPr>
        <p:txBody>
          <a:bodyPr/>
          <a:lstStyle/>
          <a:p>
            <a:r>
              <a:rPr lang="en-US" altLang="en-US" smtClean="0"/>
              <a:t>Ideal Op Amp</a:t>
            </a:r>
          </a:p>
          <a:p>
            <a:r>
              <a:rPr lang="en-US" altLang="en-US" smtClean="0"/>
              <a:t>Non-inverting Amplifier</a:t>
            </a:r>
          </a:p>
          <a:p>
            <a:r>
              <a:rPr lang="en-US" altLang="en-US" smtClean="0"/>
              <a:t>Unity-Gain Buffer</a:t>
            </a:r>
          </a:p>
          <a:p>
            <a:r>
              <a:rPr lang="en-US" altLang="en-US" smtClean="0"/>
              <a:t>Inverting Amplifier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Differential Amplifier</a:t>
            </a:r>
          </a:p>
          <a:p>
            <a:r>
              <a:rPr lang="en-US" altLang="en-US" smtClean="0"/>
              <a:t>Current-to-Voltage Converter</a:t>
            </a:r>
          </a:p>
          <a:p>
            <a:r>
              <a:rPr lang="en-US" altLang="en-US" smtClean="0"/>
              <a:t>Non-ideal Op Amp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188913"/>
            <a:ext cx="77724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/>
              <a:t>Differential Amplifier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19288" y="2303463"/>
          <a:ext cx="86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303463"/>
                        <a:ext cx="863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247900" y="2936875"/>
          <a:ext cx="12985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936875"/>
                        <a:ext cx="12985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27088" y="1546225"/>
            <a:ext cx="352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Current into op amp is zero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228850" y="3857625"/>
          <a:ext cx="13477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7" imgW="698197" imgH="431613" progId="Equation.DSMT4">
                  <p:embed/>
                </p:oleObj>
              </mc:Choice>
              <mc:Fallback>
                <p:oleObj name="Equation" r:id="rId7" imgW="698197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857625"/>
                        <a:ext cx="13477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Line 8"/>
          <p:cNvSpPr>
            <a:spLocks noChangeShapeType="1"/>
          </p:cNvSpPr>
          <p:nvPr/>
        </p:nvSpPr>
        <p:spPr bwMode="auto">
          <a:xfrm flipV="1">
            <a:off x="3629025" y="2409825"/>
            <a:ext cx="1552575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4681538" y="1141413"/>
          <a:ext cx="401796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9" imgW="2507894" imgH="1906829" progId="Visio.Drawing.6">
                  <p:embed/>
                </p:oleObj>
              </mc:Choice>
              <mc:Fallback>
                <p:oleObj name="Visio" r:id="rId9" imgW="2507894" imgH="1906829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141413"/>
                        <a:ext cx="4017962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1854200" y="4851400"/>
          <a:ext cx="1763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11" imgW="914400" imgH="431800" progId="Equation.DSMT4">
                  <p:embed/>
                </p:oleObj>
              </mc:Choice>
              <mc:Fallback>
                <p:oleObj name="Equation" r:id="rId11" imgW="9144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851400"/>
                        <a:ext cx="1763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5307013" y="4335463"/>
          <a:ext cx="19589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13" imgW="1016000" imgH="431800" progId="Equation.DSMT4">
                  <p:embed/>
                </p:oleObj>
              </mc:Choice>
              <mc:Fallback>
                <p:oleObj name="Equation" r:id="rId13" imgW="10160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335463"/>
                        <a:ext cx="19589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/>
        </p:nvGraphicFramePr>
        <p:xfrm>
          <a:off x="4217988" y="5267325"/>
          <a:ext cx="37465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15" imgW="1943100" imgH="647700" progId="Equation.DSMT4">
                  <p:embed/>
                </p:oleObj>
              </mc:Choice>
              <mc:Fallback>
                <p:oleObj name="Equation" r:id="rId15" imgW="1943100" imgH="647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5267325"/>
                        <a:ext cx="37465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Line 9"/>
          <p:cNvSpPr>
            <a:spLocks noChangeShapeType="1"/>
          </p:cNvSpPr>
          <p:nvPr/>
        </p:nvSpPr>
        <p:spPr bwMode="auto">
          <a:xfrm flipV="1">
            <a:off x="3605213" y="1806575"/>
            <a:ext cx="4224337" cy="2293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188913"/>
            <a:ext cx="77724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/>
              <a:t>Differential Amplifier</a:t>
            </a:r>
          </a:p>
        </p:txBody>
      </p:sp>
      <p:graphicFrame>
        <p:nvGraphicFramePr>
          <p:cNvPr id="27651" name="Object 9"/>
          <p:cNvGraphicFramePr>
            <a:graphicFrameLocks noChangeAspect="1"/>
          </p:cNvGraphicFramePr>
          <p:nvPr/>
        </p:nvGraphicFramePr>
        <p:xfrm>
          <a:off x="4681538" y="1141413"/>
          <a:ext cx="401796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Visio" r:id="rId3" imgW="2507894" imgH="1906829" progId="Visio.Drawing.6">
                  <p:embed/>
                </p:oleObj>
              </mc:Choice>
              <mc:Fallback>
                <p:oleObj name="Visio" r:id="rId3" imgW="2507894" imgH="1906829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141413"/>
                        <a:ext cx="4017962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2"/>
          <p:cNvGraphicFramePr>
            <a:graphicFrameLocks noChangeAspect="1"/>
          </p:cNvGraphicFramePr>
          <p:nvPr/>
        </p:nvGraphicFramePr>
        <p:xfrm>
          <a:off x="544513" y="1349375"/>
          <a:ext cx="37465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943100" imgH="647700" progId="Equation.DSMT4">
                  <p:embed/>
                </p:oleObj>
              </mc:Choice>
              <mc:Fallback>
                <p:oleObj name="Equation" r:id="rId5" imgW="1943100" imgH="64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349375"/>
                        <a:ext cx="37465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528638" y="2965450"/>
          <a:ext cx="4749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7" imgW="2463800" imgH="469900" progId="Equation.DSMT4">
                  <p:embed/>
                </p:oleObj>
              </mc:Choice>
              <mc:Fallback>
                <p:oleObj name="Equation" r:id="rId7" imgW="24638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65450"/>
                        <a:ext cx="4749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/>
        </p:nvGraphicFramePr>
        <p:xfrm>
          <a:off x="811213" y="4135438"/>
          <a:ext cx="38195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9" imgW="1981200" imgH="482600" progId="Equation.DSMT4">
                  <p:embed/>
                </p:oleObj>
              </mc:Choice>
              <mc:Fallback>
                <p:oleObj name="Equation" r:id="rId9" imgW="19812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135438"/>
                        <a:ext cx="38195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5767388" y="4879975"/>
          <a:ext cx="21526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11" imgW="1002865" imgH="431613" progId="Equation.DSMT4">
                  <p:embed/>
                </p:oleObj>
              </mc:Choice>
              <mc:Fallback>
                <p:oleObj name="Equation" r:id="rId11" imgW="1002865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879975"/>
                        <a:ext cx="21526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INVERTING SUMMING AMPLIFIER</a:t>
            </a:r>
          </a:p>
        </p:txBody>
      </p:sp>
      <p:sp>
        <p:nvSpPr>
          <p:cNvPr id="28675" name="Line 5"/>
          <p:cNvSpPr>
            <a:spLocks noChangeShapeType="1"/>
          </p:cNvSpPr>
          <p:nvPr/>
        </p:nvSpPr>
        <p:spPr bwMode="auto">
          <a:xfrm>
            <a:off x="6681788" y="3260725"/>
            <a:ext cx="1587" cy="1243013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 flipH="1">
            <a:off x="3576638" y="4089400"/>
            <a:ext cx="828675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3535363" y="4048125"/>
            <a:ext cx="82550" cy="82550"/>
          </a:xfrm>
          <a:prstGeom prst="ellipse">
            <a:avLst/>
          </a:prstGeom>
          <a:solidFill>
            <a:srgbClr val="FF00FF"/>
          </a:solidFill>
          <a:ln w="20638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V="1">
            <a:off x="3576638" y="4089400"/>
            <a:ext cx="1587" cy="828675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6681788" y="4503738"/>
            <a:ext cx="622300" cy="1587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>
            <a:off x="3784600" y="5745163"/>
            <a:ext cx="412750" cy="1587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>
            <a:off x="3846513" y="5808663"/>
            <a:ext cx="288925" cy="1587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H="1">
            <a:off x="3908425" y="5870575"/>
            <a:ext cx="165100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>
            <a:off x="3970338" y="5932488"/>
            <a:ext cx="41275" cy="1587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V="1">
            <a:off x="2147888" y="4006850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89163" y="4006850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2251075" y="4006850"/>
            <a:ext cx="63500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>
            <a:off x="2314575" y="4006850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8"/>
          <p:cNvSpPr>
            <a:spLocks noChangeShapeType="1"/>
          </p:cNvSpPr>
          <p:nvPr/>
        </p:nvSpPr>
        <p:spPr bwMode="auto">
          <a:xfrm flipV="1">
            <a:off x="2376488" y="4006850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9"/>
          <p:cNvSpPr>
            <a:spLocks noChangeShapeType="1"/>
          </p:cNvSpPr>
          <p:nvPr/>
        </p:nvSpPr>
        <p:spPr bwMode="auto">
          <a:xfrm>
            <a:off x="2438400" y="4006850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 flipV="1">
            <a:off x="2500313" y="4089400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>
            <a:off x="2127250" y="4089400"/>
            <a:ext cx="20638" cy="1588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2"/>
          <p:cNvSpPr>
            <a:spLocks noChangeArrowheads="1"/>
          </p:cNvSpPr>
          <p:nvPr/>
        </p:nvSpPr>
        <p:spPr bwMode="auto">
          <a:xfrm>
            <a:off x="2209800" y="3657600"/>
            <a:ext cx="249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80"/>
                </a:solidFill>
              </a:rPr>
              <a:t>R</a:t>
            </a:r>
            <a:r>
              <a:rPr lang="en-US" altLang="en-US" baseline="-25000">
                <a:solidFill>
                  <a:srgbClr val="000080"/>
                </a:solidFill>
              </a:rPr>
              <a:t>2</a:t>
            </a:r>
          </a:p>
        </p:txBody>
      </p:sp>
      <p:sp>
        <p:nvSpPr>
          <p:cNvPr id="28693" name="Line 23"/>
          <p:cNvSpPr>
            <a:spLocks noChangeShapeType="1"/>
          </p:cNvSpPr>
          <p:nvPr/>
        </p:nvSpPr>
        <p:spPr bwMode="auto">
          <a:xfrm flipH="1">
            <a:off x="2541588" y="4089400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>
            <a:off x="1920875" y="4089400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>
            <a:off x="1216025" y="4918075"/>
            <a:ext cx="84138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Oval 26"/>
          <p:cNvSpPr>
            <a:spLocks noChangeArrowheads="1"/>
          </p:cNvSpPr>
          <p:nvPr/>
        </p:nvSpPr>
        <p:spPr bwMode="auto">
          <a:xfrm>
            <a:off x="1092200" y="4854575"/>
            <a:ext cx="123825" cy="125413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Rectangle 27"/>
          <p:cNvSpPr>
            <a:spLocks noChangeArrowheads="1"/>
          </p:cNvSpPr>
          <p:nvPr/>
        </p:nvSpPr>
        <p:spPr bwMode="auto">
          <a:xfrm>
            <a:off x="685800" y="4724400"/>
            <a:ext cx="198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v</a:t>
            </a:r>
            <a:r>
              <a:rPr lang="en-US" altLang="en-US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698" name="Line 28"/>
          <p:cNvSpPr>
            <a:spLocks noChangeShapeType="1"/>
          </p:cNvSpPr>
          <p:nvPr/>
        </p:nvSpPr>
        <p:spPr bwMode="auto">
          <a:xfrm>
            <a:off x="1216025" y="3260725"/>
            <a:ext cx="84138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Oval 29"/>
          <p:cNvSpPr>
            <a:spLocks noChangeArrowheads="1"/>
          </p:cNvSpPr>
          <p:nvPr/>
        </p:nvSpPr>
        <p:spPr bwMode="auto">
          <a:xfrm>
            <a:off x="1092200" y="3198813"/>
            <a:ext cx="123825" cy="123825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0" name="Rectangle 30"/>
          <p:cNvSpPr>
            <a:spLocks noChangeArrowheads="1"/>
          </p:cNvSpPr>
          <p:nvPr/>
        </p:nvSpPr>
        <p:spPr bwMode="auto">
          <a:xfrm>
            <a:off x="609600" y="3124200"/>
            <a:ext cx="198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v</a:t>
            </a:r>
            <a:r>
              <a:rPr lang="en-US" alt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01" name="Line 31"/>
          <p:cNvSpPr>
            <a:spLocks noChangeShapeType="1"/>
          </p:cNvSpPr>
          <p:nvPr/>
        </p:nvSpPr>
        <p:spPr bwMode="auto">
          <a:xfrm>
            <a:off x="2747963" y="4918075"/>
            <a:ext cx="828675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2"/>
          <p:cNvSpPr>
            <a:spLocks noChangeShapeType="1"/>
          </p:cNvSpPr>
          <p:nvPr/>
        </p:nvSpPr>
        <p:spPr bwMode="auto">
          <a:xfrm>
            <a:off x="1300163" y="4918075"/>
            <a:ext cx="620712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3"/>
          <p:cNvSpPr>
            <a:spLocks noChangeShapeType="1"/>
          </p:cNvSpPr>
          <p:nvPr/>
        </p:nvSpPr>
        <p:spPr bwMode="auto">
          <a:xfrm>
            <a:off x="3576638" y="3260725"/>
            <a:ext cx="1243012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Oval 34"/>
          <p:cNvSpPr>
            <a:spLocks noChangeArrowheads="1"/>
          </p:cNvSpPr>
          <p:nvPr/>
        </p:nvSpPr>
        <p:spPr bwMode="auto">
          <a:xfrm>
            <a:off x="3535363" y="3219450"/>
            <a:ext cx="82550" cy="82550"/>
          </a:xfrm>
          <a:prstGeom prst="ellipse">
            <a:avLst/>
          </a:prstGeom>
          <a:solidFill>
            <a:srgbClr val="FF00FF"/>
          </a:solidFill>
          <a:ln w="20638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Line 35"/>
          <p:cNvSpPr>
            <a:spLocks noChangeShapeType="1"/>
          </p:cNvSpPr>
          <p:nvPr/>
        </p:nvSpPr>
        <p:spPr bwMode="auto">
          <a:xfrm>
            <a:off x="3576638" y="3260725"/>
            <a:ext cx="1587" cy="828675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6"/>
          <p:cNvSpPr>
            <a:spLocks noChangeShapeType="1"/>
          </p:cNvSpPr>
          <p:nvPr/>
        </p:nvSpPr>
        <p:spPr bwMode="auto">
          <a:xfrm flipV="1">
            <a:off x="2147888" y="3178175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7"/>
          <p:cNvSpPr>
            <a:spLocks noChangeShapeType="1"/>
          </p:cNvSpPr>
          <p:nvPr/>
        </p:nvSpPr>
        <p:spPr bwMode="auto">
          <a:xfrm>
            <a:off x="2189163" y="3178175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8"/>
          <p:cNvSpPr>
            <a:spLocks noChangeShapeType="1"/>
          </p:cNvSpPr>
          <p:nvPr/>
        </p:nvSpPr>
        <p:spPr bwMode="auto">
          <a:xfrm flipV="1">
            <a:off x="2251075" y="3178175"/>
            <a:ext cx="63500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9"/>
          <p:cNvSpPr>
            <a:spLocks noChangeShapeType="1"/>
          </p:cNvSpPr>
          <p:nvPr/>
        </p:nvSpPr>
        <p:spPr bwMode="auto">
          <a:xfrm>
            <a:off x="2314575" y="3178175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40"/>
          <p:cNvSpPr>
            <a:spLocks noChangeShapeType="1"/>
          </p:cNvSpPr>
          <p:nvPr/>
        </p:nvSpPr>
        <p:spPr bwMode="auto">
          <a:xfrm flipV="1">
            <a:off x="2376488" y="3178175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41"/>
          <p:cNvSpPr>
            <a:spLocks noChangeShapeType="1"/>
          </p:cNvSpPr>
          <p:nvPr/>
        </p:nvSpPr>
        <p:spPr bwMode="auto">
          <a:xfrm>
            <a:off x="2438400" y="3178175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2"/>
          <p:cNvSpPr>
            <a:spLocks noChangeShapeType="1"/>
          </p:cNvSpPr>
          <p:nvPr/>
        </p:nvSpPr>
        <p:spPr bwMode="auto">
          <a:xfrm flipV="1">
            <a:off x="2500313" y="3260725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3"/>
          <p:cNvSpPr>
            <a:spLocks noChangeShapeType="1"/>
          </p:cNvSpPr>
          <p:nvPr/>
        </p:nvSpPr>
        <p:spPr bwMode="auto">
          <a:xfrm>
            <a:off x="2127250" y="3260725"/>
            <a:ext cx="20638" cy="1588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Rectangle 44"/>
          <p:cNvSpPr>
            <a:spLocks noChangeArrowheads="1"/>
          </p:cNvSpPr>
          <p:nvPr/>
        </p:nvSpPr>
        <p:spPr bwMode="auto">
          <a:xfrm>
            <a:off x="2209800" y="28194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80"/>
                </a:solidFill>
              </a:rPr>
              <a:t>R</a:t>
            </a:r>
            <a:r>
              <a:rPr lang="en-US" altLang="en-US" baseline="-25000">
                <a:solidFill>
                  <a:srgbClr val="000080"/>
                </a:solidFill>
              </a:rPr>
              <a:t>1</a:t>
            </a:r>
          </a:p>
        </p:txBody>
      </p:sp>
      <p:sp>
        <p:nvSpPr>
          <p:cNvPr id="28715" name="Line 45"/>
          <p:cNvSpPr>
            <a:spLocks noChangeShapeType="1"/>
          </p:cNvSpPr>
          <p:nvPr/>
        </p:nvSpPr>
        <p:spPr bwMode="auto">
          <a:xfrm flipH="1">
            <a:off x="2541588" y="326072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46"/>
          <p:cNvSpPr>
            <a:spLocks noChangeShapeType="1"/>
          </p:cNvSpPr>
          <p:nvPr/>
        </p:nvSpPr>
        <p:spPr bwMode="auto">
          <a:xfrm>
            <a:off x="1920875" y="326072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47"/>
          <p:cNvSpPr>
            <a:spLocks noChangeShapeType="1"/>
          </p:cNvSpPr>
          <p:nvPr/>
        </p:nvSpPr>
        <p:spPr bwMode="auto">
          <a:xfrm>
            <a:off x="5646738" y="3260725"/>
            <a:ext cx="1035050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Line 48"/>
          <p:cNvSpPr>
            <a:spLocks noChangeShapeType="1"/>
          </p:cNvSpPr>
          <p:nvPr/>
        </p:nvSpPr>
        <p:spPr bwMode="auto">
          <a:xfrm>
            <a:off x="1216025" y="4089400"/>
            <a:ext cx="84138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Oval 49"/>
          <p:cNvSpPr>
            <a:spLocks noChangeArrowheads="1"/>
          </p:cNvSpPr>
          <p:nvPr/>
        </p:nvSpPr>
        <p:spPr bwMode="auto">
          <a:xfrm>
            <a:off x="1092200" y="4027488"/>
            <a:ext cx="123825" cy="123825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0" name="Rectangle 50"/>
          <p:cNvSpPr>
            <a:spLocks noChangeArrowheads="1"/>
          </p:cNvSpPr>
          <p:nvPr/>
        </p:nvSpPr>
        <p:spPr bwMode="auto">
          <a:xfrm>
            <a:off x="685800" y="3962400"/>
            <a:ext cx="198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v</a:t>
            </a:r>
            <a:r>
              <a:rPr lang="en-US" alt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21" name="Line 51"/>
          <p:cNvSpPr>
            <a:spLocks noChangeShapeType="1"/>
          </p:cNvSpPr>
          <p:nvPr/>
        </p:nvSpPr>
        <p:spPr bwMode="auto">
          <a:xfrm>
            <a:off x="3990975" y="4918075"/>
            <a:ext cx="1588" cy="8270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Line 52"/>
          <p:cNvSpPr>
            <a:spLocks noChangeShapeType="1"/>
          </p:cNvSpPr>
          <p:nvPr/>
        </p:nvSpPr>
        <p:spPr bwMode="auto">
          <a:xfrm>
            <a:off x="2747963" y="3260725"/>
            <a:ext cx="828675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3"/>
          <p:cNvSpPr>
            <a:spLocks noChangeShapeType="1"/>
          </p:cNvSpPr>
          <p:nvPr/>
        </p:nvSpPr>
        <p:spPr bwMode="auto">
          <a:xfrm>
            <a:off x="4611688" y="3881438"/>
            <a:ext cx="1243012" cy="6223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54"/>
          <p:cNvSpPr>
            <a:spLocks noChangeShapeType="1"/>
          </p:cNvSpPr>
          <p:nvPr/>
        </p:nvSpPr>
        <p:spPr bwMode="auto">
          <a:xfrm flipH="1">
            <a:off x="4611688" y="4503738"/>
            <a:ext cx="1243012" cy="620712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Line 55"/>
          <p:cNvSpPr>
            <a:spLocks noChangeShapeType="1"/>
          </p:cNvSpPr>
          <p:nvPr/>
        </p:nvSpPr>
        <p:spPr bwMode="auto">
          <a:xfrm flipV="1">
            <a:off x="4611688" y="3881438"/>
            <a:ext cx="1587" cy="1243012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Line 56"/>
          <p:cNvSpPr>
            <a:spLocks noChangeShapeType="1"/>
          </p:cNvSpPr>
          <p:nvPr/>
        </p:nvSpPr>
        <p:spPr bwMode="auto">
          <a:xfrm>
            <a:off x="4405313" y="491807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57"/>
          <p:cNvSpPr>
            <a:spLocks noChangeShapeType="1"/>
          </p:cNvSpPr>
          <p:nvPr/>
        </p:nvSpPr>
        <p:spPr bwMode="auto">
          <a:xfrm>
            <a:off x="4405313" y="4089400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Line 58"/>
          <p:cNvSpPr>
            <a:spLocks noChangeShapeType="1"/>
          </p:cNvSpPr>
          <p:nvPr/>
        </p:nvSpPr>
        <p:spPr bwMode="auto">
          <a:xfrm flipH="1">
            <a:off x="5854700" y="4503738"/>
            <a:ext cx="206375" cy="1587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Rectangle 59"/>
          <p:cNvSpPr>
            <a:spLocks noChangeArrowheads="1"/>
          </p:cNvSpPr>
          <p:nvPr/>
        </p:nvSpPr>
        <p:spPr bwMode="auto">
          <a:xfrm>
            <a:off x="4648200" y="4724400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4080"/>
                </a:solidFill>
              </a:rPr>
              <a:t>+</a:t>
            </a:r>
            <a:endParaRPr lang="en-US" altLang="en-US"/>
          </a:p>
        </p:txBody>
      </p:sp>
      <p:sp>
        <p:nvSpPr>
          <p:cNvPr id="28730" name="Rectangle 60"/>
          <p:cNvSpPr>
            <a:spLocks noChangeArrowheads="1"/>
          </p:cNvSpPr>
          <p:nvPr/>
        </p:nvSpPr>
        <p:spPr bwMode="auto">
          <a:xfrm>
            <a:off x="4714875" y="4006850"/>
            <a:ext cx="7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4080"/>
                </a:solidFill>
              </a:rPr>
              <a:t>-</a:t>
            </a:r>
            <a:endParaRPr lang="en-US" altLang="en-US"/>
          </a:p>
        </p:txBody>
      </p:sp>
      <p:sp>
        <p:nvSpPr>
          <p:cNvPr id="28731" name="Line 62"/>
          <p:cNvSpPr>
            <a:spLocks noChangeShapeType="1"/>
          </p:cNvSpPr>
          <p:nvPr/>
        </p:nvSpPr>
        <p:spPr bwMode="auto">
          <a:xfrm flipV="1">
            <a:off x="5046663" y="3178175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3"/>
          <p:cNvSpPr>
            <a:spLocks noChangeShapeType="1"/>
          </p:cNvSpPr>
          <p:nvPr/>
        </p:nvSpPr>
        <p:spPr bwMode="auto">
          <a:xfrm>
            <a:off x="5087938" y="3178175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Line 64"/>
          <p:cNvSpPr>
            <a:spLocks noChangeShapeType="1"/>
          </p:cNvSpPr>
          <p:nvPr/>
        </p:nvSpPr>
        <p:spPr bwMode="auto">
          <a:xfrm flipV="1">
            <a:off x="5149850" y="3178175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4" name="Line 65"/>
          <p:cNvSpPr>
            <a:spLocks noChangeShapeType="1"/>
          </p:cNvSpPr>
          <p:nvPr/>
        </p:nvSpPr>
        <p:spPr bwMode="auto">
          <a:xfrm>
            <a:off x="5211763" y="3178175"/>
            <a:ext cx="63500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5" name="Line 66"/>
          <p:cNvSpPr>
            <a:spLocks noChangeShapeType="1"/>
          </p:cNvSpPr>
          <p:nvPr/>
        </p:nvSpPr>
        <p:spPr bwMode="auto">
          <a:xfrm flipV="1">
            <a:off x="5275263" y="3178175"/>
            <a:ext cx="61912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7"/>
          <p:cNvSpPr>
            <a:spLocks noChangeShapeType="1"/>
          </p:cNvSpPr>
          <p:nvPr/>
        </p:nvSpPr>
        <p:spPr bwMode="auto">
          <a:xfrm>
            <a:off x="5337175" y="3178175"/>
            <a:ext cx="61913" cy="16510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Line 68"/>
          <p:cNvSpPr>
            <a:spLocks noChangeShapeType="1"/>
          </p:cNvSpPr>
          <p:nvPr/>
        </p:nvSpPr>
        <p:spPr bwMode="auto">
          <a:xfrm flipV="1">
            <a:off x="5399088" y="3260725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9"/>
          <p:cNvSpPr>
            <a:spLocks noChangeShapeType="1"/>
          </p:cNvSpPr>
          <p:nvPr/>
        </p:nvSpPr>
        <p:spPr bwMode="auto">
          <a:xfrm>
            <a:off x="5026025" y="3260725"/>
            <a:ext cx="20638" cy="1588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9" name="Rectangle 70"/>
          <p:cNvSpPr>
            <a:spLocks noChangeArrowheads="1"/>
          </p:cNvSpPr>
          <p:nvPr/>
        </p:nvSpPr>
        <p:spPr bwMode="auto">
          <a:xfrm>
            <a:off x="5105400" y="2819400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80"/>
                </a:solidFill>
              </a:rPr>
              <a:t>R</a:t>
            </a:r>
            <a:r>
              <a:rPr lang="en-US" altLang="en-US" baseline="-25000">
                <a:solidFill>
                  <a:srgbClr val="000080"/>
                </a:solidFill>
              </a:rPr>
              <a:t>F</a:t>
            </a:r>
          </a:p>
        </p:txBody>
      </p:sp>
      <p:sp>
        <p:nvSpPr>
          <p:cNvPr id="28740" name="Line 71"/>
          <p:cNvSpPr>
            <a:spLocks noChangeShapeType="1"/>
          </p:cNvSpPr>
          <p:nvPr/>
        </p:nvSpPr>
        <p:spPr bwMode="auto">
          <a:xfrm flipH="1">
            <a:off x="5440363" y="326072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1" name="Line 72"/>
          <p:cNvSpPr>
            <a:spLocks noChangeShapeType="1"/>
          </p:cNvSpPr>
          <p:nvPr/>
        </p:nvSpPr>
        <p:spPr bwMode="auto">
          <a:xfrm>
            <a:off x="4819650" y="326072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2" name="Line 73"/>
          <p:cNvSpPr>
            <a:spLocks noChangeShapeType="1"/>
          </p:cNvSpPr>
          <p:nvPr/>
        </p:nvSpPr>
        <p:spPr bwMode="auto">
          <a:xfrm flipH="1">
            <a:off x="2747963" y="4089400"/>
            <a:ext cx="828675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3" name="Line 74"/>
          <p:cNvSpPr>
            <a:spLocks noChangeShapeType="1"/>
          </p:cNvSpPr>
          <p:nvPr/>
        </p:nvSpPr>
        <p:spPr bwMode="auto">
          <a:xfrm>
            <a:off x="1300163" y="3260725"/>
            <a:ext cx="620712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4" name="Line 75"/>
          <p:cNvSpPr>
            <a:spLocks noChangeShapeType="1"/>
          </p:cNvSpPr>
          <p:nvPr/>
        </p:nvSpPr>
        <p:spPr bwMode="auto">
          <a:xfrm flipH="1">
            <a:off x="7304088" y="4503738"/>
            <a:ext cx="82550" cy="1587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5" name="Oval 76"/>
          <p:cNvSpPr>
            <a:spLocks noChangeArrowheads="1"/>
          </p:cNvSpPr>
          <p:nvPr/>
        </p:nvSpPr>
        <p:spPr bwMode="auto">
          <a:xfrm>
            <a:off x="7386638" y="4441825"/>
            <a:ext cx="123825" cy="123825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6" name="Rectangle 77"/>
          <p:cNvSpPr>
            <a:spLocks noChangeArrowheads="1"/>
          </p:cNvSpPr>
          <p:nvPr/>
        </p:nvSpPr>
        <p:spPr bwMode="auto">
          <a:xfrm>
            <a:off x="7572375" y="4295775"/>
            <a:ext cx="231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v</a:t>
            </a:r>
            <a:r>
              <a:rPr lang="en-US" altLang="en-US" sz="2100" baseline="-250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8747" name="Line 78"/>
          <p:cNvSpPr>
            <a:spLocks noChangeShapeType="1"/>
          </p:cNvSpPr>
          <p:nvPr/>
        </p:nvSpPr>
        <p:spPr bwMode="auto">
          <a:xfrm flipH="1">
            <a:off x="3990975" y="4918075"/>
            <a:ext cx="414338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8" name="Line 79"/>
          <p:cNvSpPr>
            <a:spLocks noChangeShapeType="1"/>
          </p:cNvSpPr>
          <p:nvPr/>
        </p:nvSpPr>
        <p:spPr bwMode="auto">
          <a:xfrm>
            <a:off x="1300163" y="4089400"/>
            <a:ext cx="620712" cy="1588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9" name="Line 80"/>
          <p:cNvSpPr>
            <a:spLocks noChangeShapeType="1"/>
          </p:cNvSpPr>
          <p:nvPr/>
        </p:nvSpPr>
        <p:spPr bwMode="auto">
          <a:xfrm flipV="1">
            <a:off x="2147888" y="4833938"/>
            <a:ext cx="41275" cy="8413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0" name="Line 81"/>
          <p:cNvSpPr>
            <a:spLocks noChangeShapeType="1"/>
          </p:cNvSpPr>
          <p:nvPr/>
        </p:nvSpPr>
        <p:spPr bwMode="auto">
          <a:xfrm>
            <a:off x="2189163" y="4833938"/>
            <a:ext cx="61912" cy="16668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1" name="Line 82"/>
          <p:cNvSpPr>
            <a:spLocks noChangeShapeType="1"/>
          </p:cNvSpPr>
          <p:nvPr/>
        </p:nvSpPr>
        <p:spPr bwMode="auto">
          <a:xfrm flipV="1">
            <a:off x="2251075" y="4833938"/>
            <a:ext cx="63500" cy="16668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2" name="Line 83"/>
          <p:cNvSpPr>
            <a:spLocks noChangeShapeType="1"/>
          </p:cNvSpPr>
          <p:nvPr/>
        </p:nvSpPr>
        <p:spPr bwMode="auto">
          <a:xfrm>
            <a:off x="2314575" y="4833938"/>
            <a:ext cx="61913" cy="16668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3" name="Line 84"/>
          <p:cNvSpPr>
            <a:spLocks noChangeShapeType="1"/>
          </p:cNvSpPr>
          <p:nvPr/>
        </p:nvSpPr>
        <p:spPr bwMode="auto">
          <a:xfrm flipV="1">
            <a:off x="2376488" y="4833938"/>
            <a:ext cx="61912" cy="16668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4" name="Line 85"/>
          <p:cNvSpPr>
            <a:spLocks noChangeShapeType="1"/>
          </p:cNvSpPr>
          <p:nvPr/>
        </p:nvSpPr>
        <p:spPr bwMode="auto">
          <a:xfrm>
            <a:off x="2438400" y="4833938"/>
            <a:ext cx="61913" cy="166687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5" name="Line 86"/>
          <p:cNvSpPr>
            <a:spLocks noChangeShapeType="1"/>
          </p:cNvSpPr>
          <p:nvPr/>
        </p:nvSpPr>
        <p:spPr bwMode="auto">
          <a:xfrm flipV="1">
            <a:off x="2500313" y="4918075"/>
            <a:ext cx="41275" cy="82550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6" name="Line 87"/>
          <p:cNvSpPr>
            <a:spLocks noChangeShapeType="1"/>
          </p:cNvSpPr>
          <p:nvPr/>
        </p:nvSpPr>
        <p:spPr bwMode="auto">
          <a:xfrm>
            <a:off x="2127250" y="4918075"/>
            <a:ext cx="20638" cy="1588"/>
          </a:xfrm>
          <a:prstGeom prst="line">
            <a:avLst/>
          </a:prstGeom>
          <a:noFill/>
          <a:ln w="206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7" name="Rectangle 88"/>
          <p:cNvSpPr>
            <a:spLocks noChangeArrowheads="1"/>
          </p:cNvSpPr>
          <p:nvPr/>
        </p:nvSpPr>
        <p:spPr bwMode="auto">
          <a:xfrm>
            <a:off x="2209800" y="4419600"/>
            <a:ext cx="249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80"/>
                </a:solidFill>
              </a:rPr>
              <a:t>R</a:t>
            </a:r>
            <a:r>
              <a:rPr lang="en-US" altLang="en-US" baseline="-25000">
                <a:solidFill>
                  <a:srgbClr val="000080"/>
                </a:solidFill>
              </a:rPr>
              <a:t>3</a:t>
            </a:r>
          </a:p>
        </p:txBody>
      </p:sp>
      <p:sp>
        <p:nvSpPr>
          <p:cNvPr id="28758" name="Line 89"/>
          <p:cNvSpPr>
            <a:spLocks noChangeShapeType="1"/>
          </p:cNvSpPr>
          <p:nvPr/>
        </p:nvSpPr>
        <p:spPr bwMode="auto">
          <a:xfrm flipH="1">
            <a:off x="2541588" y="491807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90"/>
          <p:cNvSpPr>
            <a:spLocks noChangeShapeType="1"/>
          </p:cNvSpPr>
          <p:nvPr/>
        </p:nvSpPr>
        <p:spPr bwMode="auto">
          <a:xfrm>
            <a:off x="1920875" y="4918075"/>
            <a:ext cx="206375" cy="1588"/>
          </a:xfrm>
          <a:prstGeom prst="lin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91"/>
          <p:cNvSpPr>
            <a:spLocks noChangeShapeType="1"/>
          </p:cNvSpPr>
          <p:nvPr/>
        </p:nvSpPr>
        <p:spPr bwMode="auto">
          <a:xfrm flipH="1">
            <a:off x="6061075" y="4503738"/>
            <a:ext cx="620713" cy="1587"/>
          </a:xfrm>
          <a:prstGeom prst="line">
            <a:avLst/>
          </a:prstGeom>
          <a:noFill/>
          <a:ln w="20638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Oval 92"/>
          <p:cNvSpPr>
            <a:spLocks noChangeArrowheads="1"/>
          </p:cNvSpPr>
          <p:nvPr/>
        </p:nvSpPr>
        <p:spPr bwMode="auto">
          <a:xfrm>
            <a:off x="6640513" y="4462463"/>
            <a:ext cx="84137" cy="82550"/>
          </a:xfrm>
          <a:prstGeom prst="ellipse">
            <a:avLst/>
          </a:prstGeom>
          <a:solidFill>
            <a:srgbClr val="FF00FF"/>
          </a:solidFill>
          <a:ln w="20638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2" name="Text Box 93"/>
          <p:cNvSpPr txBox="1">
            <a:spLocks noChangeArrowheads="1"/>
          </p:cNvSpPr>
          <p:nvPr/>
        </p:nvSpPr>
        <p:spPr bwMode="auto">
          <a:xfrm>
            <a:off x="3733800" y="452278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0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GAIN CALCULATIONS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1600200"/>
          <a:ext cx="6172200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2273300" imgH="1651000" progId="Equation.3">
                  <p:embed/>
                </p:oleObj>
              </mc:Choice>
              <mc:Fallback>
                <p:oleObj name="Equation" r:id="rId3" imgW="22733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172200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49363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sz="3600"/>
              <a:t>NON-INVERTING SUMMING AMPLIFIER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3759200" y="4891088"/>
            <a:ext cx="1128713" cy="158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H="1">
            <a:off x="6959600" y="3654425"/>
            <a:ext cx="762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7035800" y="3602038"/>
            <a:ext cx="112713" cy="1063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7162800" y="3505200"/>
            <a:ext cx="171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</a:rPr>
              <a:t>v</a:t>
            </a:r>
            <a:r>
              <a:rPr lang="en-US" altLang="en-US" sz="1300" baseline="-3200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1687513" y="3302000"/>
            <a:ext cx="565150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3759200" y="4891088"/>
            <a:ext cx="1588" cy="530225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1611313" y="2595563"/>
            <a:ext cx="762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1498600" y="2543175"/>
            <a:ext cx="112713" cy="1047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1219200" y="2438400"/>
            <a:ext cx="1460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</a:rPr>
              <a:t>v</a:t>
            </a:r>
            <a:r>
              <a:rPr lang="en-US" altLang="en-US" sz="1300" baseline="-3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3570288" y="6480175"/>
            <a:ext cx="376237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3627438" y="6534150"/>
            <a:ext cx="2635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3683000" y="6586538"/>
            <a:ext cx="150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3740150" y="6638925"/>
            <a:ext cx="381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3759200" y="2595563"/>
            <a:ext cx="1588" cy="70643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Oval 18"/>
          <p:cNvSpPr>
            <a:spLocks noChangeArrowheads="1"/>
          </p:cNvSpPr>
          <p:nvPr/>
        </p:nvSpPr>
        <p:spPr bwMode="auto">
          <a:xfrm>
            <a:off x="3721100" y="2560638"/>
            <a:ext cx="74613" cy="69850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1687513" y="1889125"/>
            <a:ext cx="565150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3759200" y="3302000"/>
            <a:ext cx="752475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V="1">
            <a:off x="2459038" y="1819275"/>
            <a:ext cx="38100" cy="69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2497138" y="1819275"/>
            <a:ext cx="57150" cy="141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 flipV="1">
            <a:off x="2554288" y="1819275"/>
            <a:ext cx="55562" cy="141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4"/>
          <p:cNvSpPr>
            <a:spLocks noChangeShapeType="1"/>
          </p:cNvSpPr>
          <p:nvPr/>
        </p:nvSpPr>
        <p:spPr bwMode="auto">
          <a:xfrm>
            <a:off x="2609850" y="1819275"/>
            <a:ext cx="57150" cy="141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5"/>
          <p:cNvSpPr>
            <a:spLocks noChangeShapeType="1"/>
          </p:cNvSpPr>
          <p:nvPr/>
        </p:nvSpPr>
        <p:spPr bwMode="auto">
          <a:xfrm flipV="1">
            <a:off x="2667000" y="1819275"/>
            <a:ext cx="55563" cy="141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6"/>
          <p:cNvSpPr>
            <a:spLocks noChangeShapeType="1"/>
          </p:cNvSpPr>
          <p:nvPr/>
        </p:nvSpPr>
        <p:spPr bwMode="auto">
          <a:xfrm>
            <a:off x="2722563" y="1819275"/>
            <a:ext cx="57150" cy="1412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flipV="1">
            <a:off x="2779713" y="1889125"/>
            <a:ext cx="38100" cy="714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8"/>
          <p:cNvSpPr>
            <a:spLocks noChangeShapeType="1"/>
          </p:cNvSpPr>
          <p:nvPr/>
        </p:nvSpPr>
        <p:spPr bwMode="auto">
          <a:xfrm>
            <a:off x="2439988" y="1889125"/>
            <a:ext cx="19050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9"/>
          <p:cNvSpPr>
            <a:spLocks noChangeArrowheads="1"/>
          </p:cNvSpPr>
          <p:nvPr/>
        </p:nvSpPr>
        <p:spPr bwMode="auto">
          <a:xfrm>
            <a:off x="2514600" y="1447800"/>
            <a:ext cx="182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80"/>
                </a:solidFill>
              </a:rPr>
              <a:t>R</a:t>
            </a:r>
            <a:r>
              <a:rPr lang="en-US" altLang="en-US" sz="1300" baseline="-3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49" name="Line 30"/>
          <p:cNvSpPr>
            <a:spLocks noChangeShapeType="1"/>
          </p:cNvSpPr>
          <p:nvPr/>
        </p:nvSpPr>
        <p:spPr bwMode="auto">
          <a:xfrm flipH="1">
            <a:off x="2817813" y="1889125"/>
            <a:ext cx="1873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>
            <a:off x="2252663" y="1889125"/>
            <a:ext cx="1873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2"/>
          <p:cNvSpPr>
            <a:spLocks noChangeShapeType="1"/>
          </p:cNvSpPr>
          <p:nvPr/>
        </p:nvSpPr>
        <p:spPr bwMode="auto">
          <a:xfrm>
            <a:off x="5641975" y="4891088"/>
            <a:ext cx="941388" cy="158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33"/>
          <p:cNvSpPr>
            <a:spLocks noChangeShapeType="1"/>
          </p:cNvSpPr>
          <p:nvPr/>
        </p:nvSpPr>
        <p:spPr bwMode="auto">
          <a:xfrm flipV="1">
            <a:off x="5095875" y="4821238"/>
            <a:ext cx="38100" cy="69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4"/>
          <p:cNvSpPr>
            <a:spLocks noChangeShapeType="1"/>
          </p:cNvSpPr>
          <p:nvPr/>
        </p:nvSpPr>
        <p:spPr bwMode="auto">
          <a:xfrm>
            <a:off x="5133975" y="4821238"/>
            <a:ext cx="55563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5"/>
          <p:cNvSpPr>
            <a:spLocks noChangeShapeType="1"/>
          </p:cNvSpPr>
          <p:nvPr/>
        </p:nvSpPr>
        <p:spPr bwMode="auto">
          <a:xfrm flipV="1">
            <a:off x="5189538" y="4821238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6"/>
          <p:cNvSpPr>
            <a:spLocks noChangeShapeType="1"/>
          </p:cNvSpPr>
          <p:nvPr/>
        </p:nvSpPr>
        <p:spPr bwMode="auto">
          <a:xfrm>
            <a:off x="5246688" y="4821238"/>
            <a:ext cx="55562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7"/>
          <p:cNvSpPr>
            <a:spLocks noChangeShapeType="1"/>
          </p:cNvSpPr>
          <p:nvPr/>
        </p:nvSpPr>
        <p:spPr bwMode="auto">
          <a:xfrm flipV="1">
            <a:off x="5302250" y="4821238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8"/>
          <p:cNvSpPr>
            <a:spLocks noChangeShapeType="1"/>
          </p:cNvSpPr>
          <p:nvPr/>
        </p:nvSpPr>
        <p:spPr bwMode="auto">
          <a:xfrm>
            <a:off x="5359400" y="4821238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9"/>
          <p:cNvSpPr>
            <a:spLocks noChangeShapeType="1"/>
          </p:cNvSpPr>
          <p:nvPr/>
        </p:nvSpPr>
        <p:spPr bwMode="auto">
          <a:xfrm flipV="1">
            <a:off x="5416550" y="4891088"/>
            <a:ext cx="36513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40"/>
          <p:cNvSpPr>
            <a:spLocks noChangeShapeType="1"/>
          </p:cNvSpPr>
          <p:nvPr/>
        </p:nvSpPr>
        <p:spPr bwMode="auto">
          <a:xfrm>
            <a:off x="5076825" y="4891088"/>
            <a:ext cx="19050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Rectangle 41"/>
          <p:cNvSpPr>
            <a:spLocks noChangeArrowheads="1"/>
          </p:cNvSpPr>
          <p:nvPr/>
        </p:nvSpPr>
        <p:spPr bwMode="auto">
          <a:xfrm>
            <a:off x="5181600" y="4495800"/>
            <a:ext cx="188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80"/>
                </a:solidFill>
              </a:rPr>
              <a:t>R</a:t>
            </a:r>
            <a:r>
              <a:rPr lang="en-US" altLang="en-US" sz="1300" baseline="-32000">
                <a:solidFill>
                  <a:srgbClr val="000080"/>
                </a:solidFill>
              </a:rPr>
              <a:t>F</a:t>
            </a:r>
          </a:p>
        </p:txBody>
      </p:sp>
      <p:sp>
        <p:nvSpPr>
          <p:cNvPr id="30761" name="Line 42"/>
          <p:cNvSpPr>
            <a:spLocks noChangeShapeType="1"/>
          </p:cNvSpPr>
          <p:nvPr/>
        </p:nvSpPr>
        <p:spPr bwMode="auto">
          <a:xfrm flipH="1">
            <a:off x="5453063" y="4891088"/>
            <a:ext cx="18891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Line 43"/>
          <p:cNvSpPr>
            <a:spLocks noChangeShapeType="1"/>
          </p:cNvSpPr>
          <p:nvPr/>
        </p:nvSpPr>
        <p:spPr bwMode="auto">
          <a:xfrm>
            <a:off x="4887913" y="4891088"/>
            <a:ext cx="18891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4"/>
          <p:cNvSpPr>
            <a:spLocks noChangeShapeType="1"/>
          </p:cNvSpPr>
          <p:nvPr/>
        </p:nvSpPr>
        <p:spPr bwMode="auto">
          <a:xfrm>
            <a:off x="3005138" y="2595563"/>
            <a:ext cx="754062" cy="158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45"/>
          <p:cNvSpPr>
            <a:spLocks noChangeShapeType="1"/>
          </p:cNvSpPr>
          <p:nvPr/>
        </p:nvSpPr>
        <p:spPr bwMode="auto">
          <a:xfrm flipV="1">
            <a:off x="2459038" y="2525713"/>
            <a:ext cx="38100" cy="69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Line 46"/>
          <p:cNvSpPr>
            <a:spLocks noChangeShapeType="1"/>
          </p:cNvSpPr>
          <p:nvPr/>
        </p:nvSpPr>
        <p:spPr bwMode="auto">
          <a:xfrm>
            <a:off x="2497138" y="252571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Line 47"/>
          <p:cNvSpPr>
            <a:spLocks noChangeShapeType="1"/>
          </p:cNvSpPr>
          <p:nvPr/>
        </p:nvSpPr>
        <p:spPr bwMode="auto">
          <a:xfrm flipV="1">
            <a:off x="2554288" y="2525713"/>
            <a:ext cx="55562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48"/>
          <p:cNvSpPr>
            <a:spLocks noChangeShapeType="1"/>
          </p:cNvSpPr>
          <p:nvPr/>
        </p:nvSpPr>
        <p:spPr bwMode="auto">
          <a:xfrm>
            <a:off x="2609850" y="252571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Line 49"/>
          <p:cNvSpPr>
            <a:spLocks noChangeShapeType="1"/>
          </p:cNvSpPr>
          <p:nvPr/>
        </p:nvSpPr>
        <p:spPr bwMode="auto">
          <a:xfrm flipV="1">
            <a:off x="2667000" y="2525713"/>
            <a:ext cx="55563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50"/>
          <p:cNvSpPr>
            <a:spLocks noChangeShapeType="1"/>
          </p:cNvSpPr>
          <p:nvPr/>
        </p:nvSpPr>
        <p:spPr bwMode="auto">
          <a:xfrm>
            <a:off x="2722563" y="252571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Line 51"/>
          <p:cNvSpPr>
            <a:spLocks noChangeShapeType="1"/>
          </p:cNvSpPr>
          <p:nvPr/>
        </p:nvSpPr>
        <p:spPr bwMode="auto">
          <a:xfrm flipV="1">
            <a:off x="2779713" y="2595563"/>
            <a:ext cx="38100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52"/>
          <p:cNvSpPr>
            <a:spLocks noChangeShapeType="1"/>
          </p:cNvSpPr>
          <p:nvPr/>
        </p:nvSpPr>
        <p:spPr bwMode="auto">
          <a:xfrm>
            <a:off x="2439988" y="2595563"/>
            <a:ext cx="19050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Rectangle 53"/>
          <p:cNvSpPr>
            <a:spLocks noChangeArrowheads="1"/>
          </p:cNvSpPr>
          <p:nvPr/>
        </p:nvSpPr>
        <p:spPr bwMode="auto">
          <a:xfrm>
            <a:off x="2514600" y="2209800"/>
            <a:ext cx="182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80"/>
                </a:solidFill>
              </a:rPr>
              <a:t>R</a:t>
            </a:r>
            <a:r>
              <a:rPr lang="en-US" altLang="en-US" sz="1300" baseline="-3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773" name="Line 54"/>
          <p:cNvSpPr>
            <a:spLocks noChangeShapeType="1"/>
          </p:cNvSpPr>
          <p:nvPr/>
        </p:nvSpPr>
        <p:spPr bwMode="auto">
          <a:xfrm flipH="1">
            <a:off x="2817813" y="2595563"/>
            <a:ext cx="18732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Line 55"/>
          <p:cNvSpPr>
            <a:spLocks noChangeShapeType="1"/>
          </p:cNvSpPr>
          <p:nvPr/>
        </p:nvSpPr>
        <p:spPr bwMode="auto">
          <a:xfrm>
            <a:off x="2252663" y="2595563"/>
            <a:ext cx="18732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Line 56"/>
          <p:cNvSpPr>
            <a:spLocks noChangeShapeType="1"/>
          </p:cNvSpPr>
          <p:nvPr/>
        </p:nvSpPr>
        <p:spPr bwMode="auto">
          <a:xfrm>
            <a:off x="1611313" y="1889125"/>
            <a:ext cx="762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Oval 57"/>
          <p:cNvSpPr>
            <a:spLocks noChangeArrowheads="1"/>
          </p:cNvSpPr>
          <p:nvPr/>
        </p:nvSpPr>
        <p:spPr bwMode="auto">
          <a:xfrm>
            <a:off x="1498600" y="1836738"/>
            <a:ext cx="112713" cy="1047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7" name="Rectangle 58"/>
          <p:cNvSpPr>
            <a:spLocks noChangeArrowheads="1"/>
          </p:cNvSpPr>
          <p:nvPr/>
        </p:nvSpPr>
        <p:spPr bwMode="auto">
          <a:xfrm>
            <a:off x="1143000" y="1676400"/>
            <a:ext cx="1460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</a:rPr>
              <a:t>v</a:t>
            </a:r>
            <a:r>
              <a:rPr lang="en-US" altLang="en-US" sz="1300" baseline="-3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78" name="Line 59"/>
          <p:cNvSpPr>
            <a:spLocks noChangeShapeType="1"/>
          </p:cNvSpPr>
          <p:nvPr/>
        </p:nvSpPr>
        <p:spPr bwMode="auto">
          <a:xfrm flipH="1" flipV="1">
            <a:off x="3683000" y="5897563"/>
            <a:ext cx="76200" cy="349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Line 60"/>
          <p:cNvSpPr>
            <a:spLocks noChangeShapeType="1"/>
          </p:cNvSpPr>
          <p:nvPr/>
        </p:nvSpPr>
        <p:spPr bwMode="auto">
          <a:xfrm flipV="1">
            <a:off x="3683000" y="5845175"/>
            <a:ext cx="150813" cy="52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Line 61"/>
          <p:cNvSpPr>
            <a:spLocks noChangeShapeType="1"/>
          </p:cNvSpPr>
          <p:nvPr/>
        </p:nvSpPr>
        <p:spPr bwMode="auto">
          <a:xfrm flipH="1" flipV="1">
            <a:off x="3683000" y="5791200"/>
            <a:ext cx="150813" cy="539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Line 62"/>
          <p:cNvSpPr>
            <a:spLocks noChangeShapeType="1"/>
          </p:cNvSpPr>
          <p:nvPr/>
        </p:nvSpPr>
        <p:spPr bwMode="auto">
          <a:xfrm flipV="1">
            <a:off x="3683000" y="5738813"/>
            <a:ext cx="150813" cy="523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Line 63"/>
          <p:cNvSpPr>
            <a:spLocks noChangeShapeType="1"/>
          </p:cNvSpPr>
          <p:nvPr/>
        </p:nvSpPr>
        <p:spPr bwMode="auto">
          <a:xfrm flipH="1" flipV="1">
            <a:off x="3683000" y="5686425"/>
            <a:ext cx="150813" cy="52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Line 64"/>
          <p:cNvSpPr>
            <a:spLocks noChangeShapeType="1"/>
          </p:cNvSpPr>
          <p:nvPr/>
        </p:nvSpPr>
        <p:spPr bwMode="auto">
          <a:xfrm flipV="1">
            <a:off x="3683000" y="5632450"/>
            <a:ext cx="150813" cy="539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Line 65"/>
          <p:cNvSpPr>
            <a:spLocks noChangeShapeType="1"/>
          </p:cNvSpPr>
          <p:nvPr/>
        </p:nvSpPr>
        <p:spPr bwMode="auto">
          <a:xfrm flipH="1" flipV="1">
            <a:off x="3759200" y="5597525"/>
            <a:ext cx="74613" cy="349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Line 66"/>
          <p:cNvSpPr>
            <a:spLocks noChangeShapeType="1"/>
          </p:cNvSpPr>
          <p:nvPr/>
        </p:nvSpPr>
        <p:spPr bwMode="auto">
          <a:xfrm flipV="1">
            <a:off x="3759200" y="5932488"/>
            <a:ext cx="1588" cy="190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Rectangle 67"/>
          <p:cNvSpPr>
            <a:spLocks noChangeArrowheads="1"/>
          </p:cNvSpPr>
          <p:nvPr/>
        </p:nvSpPr>
        <p:spPr bwMode="auto">
          <a:xfrm>
            <a:off x="3962400" y="5486400"/>
            <a:ext cx="195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80"/>
                </a:solidFill>
              </a:rPr>
              <a:t>R</a:t>
            </a:r>
            <a:r>
              <a:rPr lang="en-US" altLang="en-US" sz="1300" baseline="-32000">
                <a:solidFill>
                  <a:srgbClr val="000080"/>
                </a:solidFill>
              </a:rPr>
              <a:t>A</a:t>
            </a:r>
          </a:p>
        </p:txBody>
      </p:sp>
      <p:sp>
        <p:nvSpPr>
          <p:cNvPr id="30787" name="Line 68"/>
          <p:cNvSpPr>
            <a:spLocks noChangeShapeType="1"/>
          </p:cNvSpPr>
          <p:nvPr/>
        </p:nvSpPr>
        <p:spPr bwMode="auto">
          <a:xfrm>
            <a:off x="3759200" y="5421313"/>
            <a:ext cx="1588" cy="1762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Line 69"/>
          <p:cNvSpPr>
            <a:spLocks noChangeShapeType="1"/>
          </p:cNvSpPr>
          <p:nvPr/>
        </p:nvSpPr>
        <p:spPr bwMode="auto">
          <a:xfrm flipV="1">
            <a:off x="3759200" y="5951538"/>
            <a:ext cx="1588" cy="1762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Line 70"/>
          <p:cNvSpPr>
            <a:spLocks noChangeShapeType="1"/>
          </p:cNvSpPr>
          <p:nvPr/>
        </p:nvSpPr>
        <p:spPr bwMode="auto">
          <a:xfrm>
            <a:off x="3759200" y="1889125"/>
            <a:ext cx="1588" cy="70643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Line 71"/>
          <p:cNvSpPr>
            <a:spLocks noChangeShapeType="1"/>
          </p:cNvSpPr>
          <p:nvPr/>
        </p:nvSpPr>
        <p:spPr bwMode="auto">
          <a:xfrm flipV="1">
            <a:off x="2459038" y="3230563"/>
            <a:ext cx="38100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72"/>
          <p:cNvSpPr>
            <a:spLocks noChangeShapeType="1"/>
          </p:cNvSpPr>
          <p:nvPr/>
        </p:nvSpPr>
        <p:spPr bwMode="auto">
          <a:xfrm>
            <a:off x="2497138" y="323056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Line 73"/>
          <p:cNvSpPr>
            <a:spLocks noChangeShapeType="1"/>
          </p:cNvSpPr>
          <p:nvPr/>
        </p:nvSpPr>
        <p:spPr bwMode="auto">
          <a:xfrm flipV="1">
            <a:off x="2554288" y="3230563"/>
            <a:ext cx="55562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Line 74"/>
          <p:cNvSpPr>
            <a:spLocks noChangeShapeType="1"/>
          </p:cNvSpPr>
          <p:nvPr/>
        </p:nvSpPr>
        <p:spPr bwMode="auto">
          <a:xfrm>
            <a:off x="2609850" y="323056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Line 75"/>
          <p:cNvSpPr>
            <a:spLocks noChangeShapeType="1"/>
          </p:cNvSpPr>
          <p:nvPr/>
        </p:nvSpPr>
        <p:spPr bwMode="auto">
          <a:xfrm flipV="1">
            <a:off x="2667000" y="3230563"/>
            <a:ext cx="55563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Line 76"/>
          <p:cNvSpPr>
            <a:spLocks noChangeShapeType="1"/>
          </p:cNvSpPr>
          <p:nvPr/>
        </p:nvSpPr>
        <p:spPr bwMode="auto">
          <a:xfrm>
            <a:off x="2722563" y="3230563"/>
            <a:ext cx="57150" cy="1412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Line 77"/>
          <p:cNvSpPr>
            <a:spLocks noChangeShapeType="1"/>
          </p:cNvSpPr>
          <p:nvPr/>
        </p:nvSpPr>
        <p:spPr bwMode="auto">
          <a:xfrm flipV="1">
            <a:off x="2779713" y="3302000"/>
            <a:ext cx="38100" cy="698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Line 78"/>
          <p:cNvSpPr>
            <a:spLocks noChangeShapeType="1"/>
          </p:cNvSpPr>
          <p:nvPr/>
        </p:nvSpPr>
        <p:spPr bwMode="auto">
          <a:xfrm>
            <a:off x="2439988" y="3302000"/>
            <a:ext cx="19050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8" name="Rectangle 79"/>
          <p:cNvSpPr>
            <a:spLocks noChangeArrowheads="1"/>
          </p:cNvSpPr>
          <p:nvPr/>
        </p:nvSpPr>
        <p:spPr bwMode="auto">
          <a:xfrm>
            <a:off x="2514600" y="2895600"/>
            <a:ext cx="182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80"/>
                </a:solidFill>
              </a:rPr>
              <a:t>R</a:t>
            </a:r>
            <a:r>
              <a:rPr lang="en-US" altLang="en-US" sz="1300" baseline="-3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799" name="Line 80"/>
          <p:cNvSpPr>
            <a:spLocks noChangeShapeType="1"/>
          </p:cNvSpPr>
          <p:nvPr/>
        </p:nvSpPr>
        <p:spPr bwMode="auto">
          <a:xfrm flipH="1">
            <a:off x="2817813" y="3302000"/>
            <a:ext cx="1873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Line 81"/>
          <p:cNvSpPr>
            <a:spLocks noChangeShapeType="1"/>
          </p:cNvSpPr>
          <p:nvPr/>
        </p:nvSpPr>
        <p:spPr bwMode="auto">
          <a:xfrm>
            <a:off x="2252663" y="3302000"/>
            <a:ext cx="1873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Line 82"/>
          <p:cNvSpPr>
            <a:spLocks noChangeShapeType="1"/>
          </p:cNvSpPr>
          <p:nvPr/>
        </p:nvSpPr>
        <p:spPr bwMode="auto">
          <a:xfrm>
            <a:off x="1611313" y="3302000"/>
            <a:ext cx="762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Oval 83"/>
          <p:cNvSpPr>
            <a:spLocks noChangeArrowheads="1"/>
          </p:cNvSpPr>
          <p:nvPr/>
        </p:nvSpPr>
        <p:spPr bwMode="auto">
          <a:xfrm>
            <a:off x="1498600" y="3249613"/>
            <a:ext cx="112713" cy="1047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3" name="Rectangle 84"/>
          <p:cNvSpPr>
            <a:spLocks noChangeArrowheads="1"/>
          </p:cNvSpPr>
          <p:nvPr/>
        </p:nvSpPr>
        <p:spPr bwMode="auto">
          <a:xfrm>
            <a:off x="1143000" y="3124200"/>
            <a:ext cx="1460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0000"/>
                </a:solidFill>
              </a:rPr>
              <a:t>v</a:t>
            </a:r>
            <a:r>
              <a:rPr lang="en-US" altLang="en-US" sz="1300" baseline="-3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04" name="Line 85"/>
          <p:cNvSpPr>
            <a:spLocks noChangeShapeType="1"/>
          </p:cNvSpPr>
          <p:nvPr/>
        </p:nvSpPr>
        <p:spPr bwMode="auto">
          <a:xfrm>
            <a:off x="1687513" y="2595563"/>
            <a:ext cx="565150" cy="158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Line 86"/>
          <p:cNvSpPr>
            <a:spLocks noChangeShapeType="1"/>
          </p:cNvSpPr>
          <p:nvPr/>
        </p:nvSpPr>
        <p:spPr bwMode="auto">
          <a:xfrm>
            <a:off x="3005138" y="1889125"/>
            <a:ext cx="754062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Line 87"/>
          <p:cNvSpPr>
            <a:spLocks noChangeShapeType="1"/>
          </p:cNvSpPr>
          <p:nvPr/>
        </p:nvSpPr>
        <p:spPr bwMode="auto">
          <a:xfrm>
            <a:off x="3759200" y="4008438"/>
            <a:ext cx="752475" cy="1587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Line 88"/>
          <p:cNvSpPr>
            <a:spLocks noChangeShapeType="1"/>
          </p:cNvSpPr>
          <p:nvPr/>
        </p:nvSpPr>
        <p:spPr bwMode="auto">
          <a:xfrm>
            <a:off x="6018213" y="3654425"/>
            <a:ext cx="565150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Oval 89"/>
          <p:cNvSpPr>
            <a:spLocks noChangeArrowheads="1"/>
          </p:cNvSpPr>
          <p:nvPr/>
        </p:nvSpPr>
        <p:spPr bwMode="auto">
          <a:xfrm>
            <a:off x="6545263" y="3619500"/>
            <a:ext cx="76200" cy="71438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9" name="Line 90"/>
          <p:cNvSpPr>
            <a:spLocks noChangeShapeType="1"/>
          </p:cNvSpPr>
          <p:nvPr/>
        </p:nvSpPr>
        <p:spPr bwMode="auto">
          <a:xfrm flipV="1">
            <a:off x="6583363" y="3654425"/>
            <a:ext cx="1587" cy="1236663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Line 91"/>
          <p:cNvSpPr>
            <a:spLocks noChangeShapeType="1"/>
          </p:cNvSpPr>
          <p:nvPr/>
        </p:nvSpPr>
        <p:spPr bwMode="auto">
          <a:xfrm>
            <a:off x="3759200" y="6127750"/>
            <a:ext cx="1588" cy="352425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Line 92"/>
          <p:cNvSpPr>
            <a:spLocks noChangeShapeType="1"/>
          </p:cNvSpPr>
          <p:nvPr/>
        </p:nvSpPr>
        <p:spPr bwMode="auto">
          <a:xfrm>
            <a:off x="3005138" y="3302000"/>
            <a:ext cx="754062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Oval 93"/>
          <p:cNvSpPr>
            <a:spLocks noChangeArrowheads="1"/>
          </p:cNvSpPr>
          <p:nvPr/>
        </p:nvSpPr>
        <p:spPr bwMode="auto">
          <a:xfrm>
            <a:off x="3721100" y="3267075"/>
            <a:ext cx="74613" cy="69850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3" name="Line 94"/>
          <p:cNvSpPr>
            <a:spLocks noChangeShapeType="1"/>
          </p:cNvSpPr>
          <p:nvPr/>
        </p:nvSpPr>
        <p:spPr bwMode="auto">
          <a:xfrm>
            <a:off x="3759200" y="4008438"/>
            <a:ext cx="1588" cy="882650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Oval 95"/>
          <p:cNvSpPr>
            <a:spLocks noChangeArrowheads="1"/>
          </p:cNvSpPr>
          <p:nvPr/>
        </p:nvSpPr>
        <p:spPr bwMode="auto">
          <a:xfrm>
            <a:off x="3721100" y="4856163"/>
            <a:ext cx="74613" cy="69850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5" name="Line 96"/>
          <p:cNvSpPr>
            <a:spLocks noChangeShapeType="1"/>
          </p:cNvSpPr>
          <p:nvPr/>
        </p:nvSpPr>
        <p:spPr bwMode="auto">
          <a:xfrm>
            <a:off x="6583363" y="3654425"/>
            <a:ext cx="376237" cy="1588"/>
          </a:xfrm>
          <a:prstGeom prst="line">
            <a:avLst/>
          </a:prstGeom>
          <a:noFill/>
          <a:ln w="19050">
            <a:solidFill>
              <a:srgbClr val="80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6" name="Line 97"/>
          <p:cNvSpPr>
            <a:spLocks noChangeShapeType="1"/>
          </p:cNvSpPr>
          <p:nvPr/>
        </p:nvSpPr>
        <p:spPr bwMode="auto">
          <a:xfrm flipV="1">
            <a:off x="4700588" y="3654425"/>
            <a:ext cx="1130300" cy="530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Line 98"/>
          <p:cNvSpPr>
            <a:spLocks noChangeShapeType="1"/>
          </p:cNvSpPr>
          <p:nvPr/>
        </p:nvSpPr>
        <p:spPr bwMode="auto">
          <a:xfrm flipH="1" flipV="1">
            <a:off x="4700588" y="3125788"/>
            <a:ext cx="1130300" cy="5286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Line 99"/>
          <p:cNvSpPr>
            <a:spLocks noChangeShapeType="1"/>
          </p:cNvSpPr>
          <p:nvPr/>
        </p:nvSpPr>
        <p:spPr bwMode="auto">
          <a:xfrm>
            <a:off x="4700588" y="3125788"/>
            <a:ext cx="1587" cy="10588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Line 100"/>
          <p:cNvSpPr>
            <a:spLocks noChangeShapeType="1"/>
          </p:cNvSpPr>
          <p:nvPr/>
        </p:nvSpPr>
        <p:spPr bwMode="auto">
          <a:xfrm>
            <a:off x="4511675" y="3302000"/>
            <a:ext cx="1889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Line 101"/>
          <p:cNvSpPr>
            <a:spLocks noChangeShapeType="1"/>
          </p:cNvSpPr>
          <p:nvPr/>
        </p:nvSpPr>
        <p:spPr bwMode="auto">
          <a:xfrm>
            <a:off x="4511675" y="4008438"/>
            <a:ext cx="1889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1" name="Line 102"/>
          <p:cNvSpPr>
            <a:spLocks noChangeShapeType="1"/>
          </p:cNvSpPr>
          <p:nvPr/>
        </p:nvSpPr>
        <p:spPr bwMode="auto">
          <a:xfrm flipH="1">
            <a:off x="5830888" y="3654425"/>
            <a:ext cx="1873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Rectangle 103"/>
          <p:cNvSpPr>
            <a:spLocks noChangeArrowheads="1"/>
          </p:cNvSpPr>
          <p:nvPr/>
        </p:nvSpPr>
        <p:spPr bwMode="auto">
          <a:xfrm>
            <a:off x="4794250" y="3230563"/>
            <a:ext cx="1698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4080"/>
                </a:solidFill>
              </a:rPr>
              <a:t>+</a:t>
            </a:r>
            <a:endParaRPr lang="en-US" altLang="en-US"/>
          </a:p>
        </p:txBody>
      </p:sp>
      <p:sp>
        <p:nvSpPr>
          <p:cNvPr id="30823" name="Rectangle 104"/>
          <p:cNvSpPr>
            <a:spLocks noChangeArrowheads="1"/>
          </p:cNvSpPr>
          <p:nvPr/>
        </p:nvSpPr>
        <p:spPr bwMode="auto">
          <a:xfrm>
            <a:off x="4794250" y="3937000"/>
            <a:ext cx="13176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004080"/>
                </a:solidFill>
              </a:rPr>
              <a:t>-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Integrating amplifier">
            <a:hlinkClick r:id="rId2" tooltip="Integrating amplifi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52625"/>
            <a:ext cx="51054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dirty="0" smtClean="0"/>
              <a:t>Integrating Op-Amp</a:t>
            </a:r>
            <a:endParaRPr lang="en-US" altLang="en-US" dirty="0"/>
          </a:p>
        </p:txBody>
      </p:sp>
      <p:pic>
        <p:nvPicPr>
          <p:cNvPr id="31748" name="Picture 6" descr="V_\mathrm{out} = \int_0^t - {V_\mathrm{in} \over RC} \, dt + V_\mathrm{initial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19325"/>
            <a:ext cx="327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Differentiating amplifier">
            <a:hlinkClick r:id="rId2" tooltip="Differentiating amplifier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4525"/>
            <a:ext cx="48768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91440" bIns="45720" anchor="t"/>
          <a:lstStyle/>
          <a:p>
            <a:pPr>
              <a:defRPr/>
            </a:pPr>
            <a:r>
              <a:rPr lang="en-US" altLang="en-US" dirty="0"/>
              <a:t>Differentiating Op-Amp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4662488"/>
            <a:ext cx="541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(where </a:t>
            </a:r>
            <a:r>
              <a:rPr lang="en-US" altLang="en-US" i="1"/>
              <a:t>V</a:t>
            </a:r>
            <a:r>
              <a:rPr lang="en-US" altLang="en-US" baseline="-30000"/>
              <a:t>in</a:t>
            </a:r>
            <a:r>
              <a:rPr lang="en-US" altLang="en-US"/>
              <a:t> and </a:t>
            </a:r>
            <a:r>
              <a:rPr lang="en-US" altLang="en-US" i="1"/>
              <a:t>V</a:t>
            </a:r>
            <a:r>
              <a:rPr lang="en-US" altLang="en-US" baseline="-30000"/>
              <a:t>out</a:t>
            </a:r>
            <a:r>
              <a:rPr lang="en-US" altLang="en-US"/>
              <a:t> are functions of time)</a:t>
            </a:r>
          </a:p>
        </p:txBody>
      </p:sp>
      <p:pic>
        <p:nvPicPr>
          <p:cNvPr id="32773" name="Picture 6" descr="V_\mathrm{out} = - RC \left( {dV_\mathrm{in} \over dt} \righ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2506663"/>
            <a:ext cx="2786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91440" bIns="45720" anchor="t"/>
          <a:lstStyle/>
          <a:p>
            <a:pPr>
              <a:defRPr/>
            </a:pPr>
            <a:r>
              <a:rPr lang="en-US" altLang="en-US"/>
              <a:t>Filters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191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495800" y="1447800"/>
            <a:ext cx="441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en-US" sz="2500">
                <a:latin typeface="Arial" panose="020B0604020202020204" pitchFamily="34" charset="0"/>
              </a:rPr>
              <a:t>Decouple the low-pass RC filter from the load.</a:t>
            </a:r>
            <a:br>
              <a:rPr lang="en-US" altLang="en-US" sz="2500">
                <a:latin typeface="Arial" panose="020B0604020202020204" pitchFamily="34" charset="0"/>
              </a:rPr>
            </a:br>
            <a:r>
              <a:rPr lang="en-US" altLang="en-US" sz="2500">
                <a:latin typeface="Arial" panose="020B0604020202020204" pitchFamily="34" charset="0"/>
              </a:rPr>
              <a:t/>
            </a:r>
            <a:br>
              <a:rPr lang="en-US" altLang="en-US" sz="2500">
                <a:latin typeface="Arial" panose="020B0604020202020204" pitchFamily="34" charset="0"/>
              </a:rPr>
            </a:br>
            <a:r>
              <a:rPr lang="en-US" altLang="en-US" sz="2500">
                <a:latin typeface="Arial" panose="020B0604020202020204" pitchFamily="34" charset="0"/>
              </a:rPr>
              <a:t/>
            </a:r>
            <a:br>
              <a:rPr lang="en-US" altLang="en-US" sz="2500">
                <a:latin typeface="Arial" panose="020B0604020202020204" pitchFamily="34" charset="0"/>
              </a:rPr>
            </a:br>
            <a:r>
              <a:rPr lang="en-US" altLang="en-US" sz="2500">
                <a:latin typeface="Arial" panose="020B0604020202020204" pitchFamily="34" charset="0"/>
              </a:rPr>
              <a:t/>
            </a:r>
            <a:br>
              <a:rPr lang="en-US" altLang="en-US" sz="2500">
                <a:latin typeface="Arial" panose="020B0604020202020204" pitchFamily="34" charset="0"/>
              </a:rPr>
            </a:br>
            <a:r>
              <a:rPr lang="en-US" altLang="en-US" sz="2500">
                <a:latin typeface="Arial" panose="020B0604020202020204" pitchFamily="34" charset="0"/>
              </a:rPr>
              <a:t/>
            </a:r>
            <a:br>
              <a:rPr lang="en-US" altLang="en-US" sz="2500">
                <a:latin typeface="Arial" panose="020B0604020202020204" pitchFamily="34" charset="0"/>
              </a:rPr>
            </a:br>
            <a:r>
              <a:rPr lang="en-US" altLang="en-US" sz="2500">
                <a:latin typeface="Arial" panose="020B0604020202020204" pitchFamily="34" charset="0"/>
              </a:rPr>
              <a:t>Uses: Simple audio.  Remove frequencies over 20kHz (audible)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91440" bIns="45720" anchor="t"/>
          <a:lstStyle/>
          <a:p>
            <a:pPr>
              <a:defRPr/>
            </a:pPr>
            <a:r>
              <a:rPr lang="en-US" altLang="en-US"/>
              <a:t>Low-pass Filter (active)</a:t>
            </a:r>
          </a:p>
        </p:txBody>
      </p:sp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5029200" y="1600200"/>
            <a:ext cx="3657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en-US"/>
              <a:t>Cutoff frequency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This works because the capacitor needs time to charge.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38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Terminals on an Op Amp</a:t>
            </a:r>
          </a:p>
        </p:txBody>
      </p:sp>
      <p:pic>
        <p:nvPicPr>
          <p:cNvPr id="819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630488"/>
            <a:ext cx="3390900" cy="2676525"/>
          </a:xfrm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066800" y="2859088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Non-inverting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terminal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38200" y="46228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Inverting input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terminal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6400800" y="37734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 terminal</a:t>
            </a:r>
          </a:p>
        </p:txBody>
      </p:sp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4038600" y="2060575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Positive power supply (Positive rail)</a:t>
            </a:r>
          </a:p>
        </p:txBody>
      </p: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4038600" y="5373688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Negative power supply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(Negative rail)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20875"/>
            <a:ext cx="68897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 Amp Equivalent Circuit</a:t>
            </a:r>
            <a:endParaRPr lang="en-US" dirty="0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4648200" y="1895475"/>
            <a:ext cx="4267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d</a:t>
            </a:r>
            <a:r>
              <a:rPr lang="en-US" altLang="en-US" sz="2400"/>
              <a:t> = v</a:t>
            </a:r>
            <a:r>
              <a:rPr lang="en-US" altLang="en-US" sz="2400" baseline="-25000"/>
              <a:t>2</a:t>
            </a:r>
            <a:r>
              <a:rPr lang="en-US" altLang="en-US" sz="2400"/>
              <a:t> – v</a:t>
            </a:r>
            <a:r>
              <a:rPr lang="en-US" altLang="en-US" sz="2400" baseline="-2500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is the open-loop voltage gain</a:t>
            </a:r>
          </a:p>
        </p:txBody>
      </p:sp>
      <p:sp>
        <p:nvSpPr>
          <p:cNvPr id="9221" name="TextBox 8"/>
          <p:cNvSpPr txBox="1">
            <a:spLocks noChangeArrowheads="1"/>
          </p:cNvSpPr>
          <p:nvPr/>
        </p:nvSpPr>
        <p:spPr bwMode="auto">
          <a:xfrm>
            <a:off x="914400" y="2514600"/>
            <a:ext cx="6096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v</a:t>
            </a:r>
            <a:r>
              <a:rPr lang="en-US" altLang="en-US" sz="3600" baseline="-25000"/>
              <a:t>2</a:t>
            </a:r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914400" y="4916488"/>
            <a:ext cx="60960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v</a:t>
            </a:r>
            <a:r>
              <a:rPr lang="en-US" altLang="en-US" sz="3600" baseline="-25000"/>
              <a:t>1</a:t>
            </a:r>
          </a:p>
        </p:txBody>
      </p:sp>
      <p:sp>
        <p:nvSpPr>
          <p:cNvPr id="7" name="Right Arrow 6"/>
          <p:cNvSpPr/>
          <p:nvPr/>
        </p:nvSpPr>
        <p:spPr>
          <a:xfrm rot="12164178">
            <a:off x="4800600" y="5410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6096000" y="55626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Voltage controlled voltage source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Op Amp Parameters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Typical</a:t>
                      </a:r>
                      <a:r>
                        <a:rPr lang="en-US" sz="2400" baseline="0" dirty="0" smtClean="0"/>
                        <a:t> Ranges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 Values</a:t>
                      </a:r>
                      <a:endParaRPr lang="en-US" sz="2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9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Open-Loop</a:t>
                      </a:r>
                      <a:r>
                        <a:rPr lang="en-US" sz="2400" baseline="0" dirty="0" smtClean="0"/>
                        <a:t> Voltage Gain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5</a:t>
                      </a:r>
                      <a:r>
                        <a:rPr lang="en-US" sz="2400" dirty="0" smtClean="0"/>
                        <a:t> to 10</a:t>
                      </a:r>
                      <a:r>
                        <a:rPr lang="en-US" sz="2400" baseline="30000" dirty="0" smtClean="0"/>
                        <a:t>8</a:t>
                      </a:r>
                      <a:endParaRPr lang="en-US" sz="2400" baseline="300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∞</a:t>
                      </a:r>
                      <a:endParaRPr lang="en-US" sz="40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9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 Resistance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Ri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30000" dirty="0" smtClean="0"/>
                        <a:t>5</a:t>
                      </a:r>
                      <a:r>
                        <a:rPr lang="en-US" sz="2400" dirty="0" smtClean="0"/>
                        <a:t> to 10</a:t>
                      </a:r>
                      <a:r>
                        <a:rPr lang="en-US" sz="2400" baseline="30000" dirty="0" smtClean="0"/>
                        <a:t>13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Symbol" pitchFamily="18" charset="2"/>
                        </a:rPr>
                        <a:t>W</a:t>
                      </a:r>
                      <a:endParaRPr lang="en-US" sz="2400" baseline="300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∞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>
                          <a:latin typeface="Symbol" pitchFamily="18" charset="2"/>
                        </a:rPr>
                        <a:t>W</a:t>
                      </a:r>
                      <a:endParaRPr lang="en-US" sz="2400" dirty="0" smtClean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9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 Resistance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to 100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Symbol" pitchFamily="18" charset="2"/>
                        </a:rPr>
                        <a:t>W</a:t>
                      </a:r>
                      <a:endParaRPr lang="en-US" sz="2400" baseline="300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Symbol" pitchFamily="18" charset="2"/>
                        </a:rPr>
                        <a:t>W</a:t>
                      </a:r>
                      <a:endParaRPr lang="en-US" sz="2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Supply Voltage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Vcc</a:t>
                      </a:r>
                      <a:r>
                        <a:rPr lang="en-US" sz="2400" dirty="0" smtClean="0"/>
                        <a:t>/V</a:t>
                      </a:r>
                      <a:r>
                        <a:rPr lang="en-US" sz="2400" b="1" baseline="30000" dirty="0" smtClean="0"/>
                        <a:t>+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</a:t>
                      </a:r>
                      <a:r>
                        <a:rPr lang="en-US" sz="2400" dirty="0" err="1" smtClean="0"/>
                        <a:t>Vcc</a:t>
                      </a:r>
                      <a:r>
                        <a:rPr lang="en-US" sz="2400" dirty="0" smtClean="0"/>
                        <a:t>/V</a:t>
                      </a:r>
                      <a:r>
                        <a:rPr lang="en-US" sz="2400" b="1" baseline="30000" dirty="0" smtClean="0"/>
                        <a:t>- </a:t>
                      </a:r>
                      <a:endParaRPr lang="en-US" sz="2400" dirty="0" smtClean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 to 30</a:t>
                      </a:r>
                      <a:r>
                        <a:rPr lang="en-US" sz="2400" baseline="0" dirty="0" smtClean="0"/>
                        <a:t> V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-30V to 0V</a:t>
                      </a:r>
                      <a:endParaRPr lang="en-US" sz="2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</a:p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Find These Values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Datasheets</a:t>
            </a:r>
          </a:p>
          <a:p>
            <a:pPr lvl="1" eaLnBrk="1" hangingPunct="1"/>
            <a:r>
              <a:rPr lang="en-US" altLang="en-US" smtClean="0"/>
              <a:t>Many manufacturers have made these freely available on the internet</a:t>
            </a:r>
          </a:p>
          <a:p>
            <a:pPr lvl="2" eaLnBrk="1" hangingPunct="1"/>
            <a:r>
              <a:rPr lang="en-US" altLang="en-US" smtClean="0"/>
              <a:t>Example:  LM 324 Operational Amplifier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4953000"/>
            <a:ext cx="21336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Decibels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Since P = V</a:t>
            </a:r>
            <a:r>
              <a:rPr lang="en-US" altLang="en-US" baseline="30000" smtClean="0"/>
              <a:t>2</a:t>
            </a:r>
            <a:r>
              <a:rPr lang="en-US" altLang="en-US" smtClean="0"/>
              <a:t>/R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		10 log (P/P</a:t>
            </a:r>
            <a:r>
              <a:rPr lang="en-US" altLang="en-US" baseline="-25000" smtClean="0"/>
              <a:t>ref</a:t>
            </a:r>
            <a:r>
              <a:rPr lang="en-US" altLang="en-US" smtClean="0"/>
              <a:t>) or 20 log (V/V</a:t>
            </a:r>
            <a:r>
              <a:rPr lang="en-US" altLang="en-US" baseline="-25000" smtClean="0"/>
              <a:t>ref</a:t>
            </a:r>
            <a:r>
              <a:rPr lang="en-US" altLang="en-US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12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In this case: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		</a:t>
            </a:r>
            <a:r>
              <a:rPr lang="en-US" altLang="en-US" sz="2800" smtClean="0"/>
              <a:t>20 log (V</a:t>
            </a:r>
            <a:r>
              <a:rPr lang="en-US" altLang="en-US" sz="2800" baseline="-25000" smtClean="0"/>
              <a:t>o</a:t>
            </a:r>
            <a:r>
              <a:rPr lang="en-US" altLang="en-US" sz="2800" smtClean="0"/>
              <a:t>/V</a:t>
            </a:r>
            <a:r>
              <a:rPr lang="en-US" altLang="en-US" sz="2800" baseline="-25000" smtClean="0"/>
              <a:t>in</a:t>
            </a:r>
            <a:r>
              <a:rPr lang="en-US" altLang="en-US" sz="2800" smtClean="0"/>
              <a:t>) = 20 log (A) = 100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smtClean="0"/>
              <a:t>			A = 10</a:t>
            </a:r>
            <a:r>
              <a:rPr lang="en-US" altLang="en-US" sz="2800" baseline="30000" smtClean="0"/>
              <a:t>5</a:t>
            </a:r>
            <a:r>
              <a:rPr lang="en-US" altLang="en-US" sz="2800" smtClean="0"/>
              <a:t> = 100,000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	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47244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THEME_BG_IMAGE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6ICVwIi8+DQoJCTx1aXRleHQgbmFtZT0iQklPQlROX1RJVExFIiB2YWx1ZT0iQmlvIDoiLz4NCgkJPHVpdGV4dCBuYW1lPSJESVZJREVSQlROX1RJVExFIiB2YWx1ZT0ifCIvPg0KCQk8dWl0ZXh0IG5hbWU9IkNPTlRBQ1RCVE5fVElUTEUiIHZhbHVlPSJDb250YWN0Ii8+DQoJCTx1aXRleHQgbmFtZT0iVEFCX09VVExJTkUiIHZhbHVlPSJQbGFuIi8+DQoJCTx1aXRleHQgbmFtZT0iVEFCX1RIVU1CIiB2YWx1ZT0iIE1pbmlhdHVyZSIvPg0KCQk8dWl0ZXh0IG5hbWU9IlRBQl9OT1RFUyIgdmFsdWU9Ik5vdGVzIi8+DQoJCTx1aXRleHQgbmFtZT0iVEFCX1NFQVJDSCIgdmFsdWU9IiBDaGVyY2hlci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Ob3RlcyBkZXMgZGlhcG9zaXRpdmVz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PC9jb25maWd1cmF0aW9uPg0K"/>
  <p:tag name="MMPROD_UIDATA" val="&lt;database version=&quot;6.0&quot;&gt;&lt;object type=&quot;1&quot; unique_id=&quot;10001&quot;&gt;&lt;property id=&quot;20141&quot; value=&quot;Operational Amplifiers&quot;/&gt;&lt;property id=&quot;20148&quot; value=&quot;5&quot;/&gt;&lt;property id=&quot;20224&quot; value=&quot;C:\Users\kathleen\Documents\My Adobe Presentations\Circuits\ECE 3054\Operational Amplifier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perational Amplifiers&amp;quot;&quot;/&gt;&lt;property id=&quot;20307&quot; value=&quot;256&quot;/&gt;&lt;property id=&quot;20309&quot; value=&quot;-1&quot;/&gt;&lt;/object&gt;&lt;object type=&quot;3&quot; unique_id=&quot;10005&quot;&gt;&lt;property id=&quot;20148&quot; value=&quot;5&quot;/&gt;&lt;property id=&quot;20300&quot; value=&quot;Slide 2 - &amp;quot;Objective of Lecture&amp;quot;&quot;/&gt;&lt;property id=&quot;20307&quot; value=&quot;278&quot;/&gt;&lt;property id=&quot;20309&quot; value=&quot;-1&quot;/&gt;&lt;/object&gt;&lt;object type=&quot;3&quot; unique_id=&quot;10006&quot;&gt;&lt;property id=&quot;20148&quot; value=&quot;5&quot;/&gt;&lt;property id=&quot;20300&quot; value=&quot;Slide 4 - &amp;quot;Symbols for Ideal and Real Op Amps&amp;quot;&quot;/&gt;&lt;property id=&quot;20307&quot; value=&quot;257&quot;/&gt;&lt;property id=&quot;20309&quot; value=&quot;-1&quot;/&gt;&lt;/object&gt;&lt;object type=&quot;3&quot; unique_id=&quot;10007&quot;&gt;&lt;property id=&quot;20148&quot; value=&quot;5&quot;/&gt;&lt;property id=&quot;20300&quot; value=&quot;Slide 6 - &amp;quot;Op Amp Equivalent Circuit&amp;quot;&quot;/&gt;&lt;property id=&quot;20307&quot; value=&quot;258&quot;/&gt;&lt;property id=&quot;20309&quot; value=&quot;-1&quot;/&gt;&lt;/object&gt;&lt;object type=&quot;3&quot; unique_id=&quot;10008&quot;&gt;&lt;property id=&quot;20148&quot; value=&quot;5&quot;/&gt;&lt;property id=&quot;20300&quot; value=&quot;Slide 7 - &amp;quot;Typical Op Amp Parameters&amp;quot;&quot;/&gt;&lt;property id=&quot;20307&quot; value=&quot;259&quot;/&gt;&lt;property id=&quot;20309&quot; value=&quot;-1&quot;/&gt;&lt;/object&gt;&lt;object type=&quot;3&quot; unique_id=&quot;10009&quot;&gt;&lt;property id=&quot;20148&quot; value=&quot;5&quot;/&gt;&lt;property id=&quot;20300&quot; value=&quot;Slide 8 - &amp;quot;How to Find These Values&amp;quot;&quot;/&gt;&lt;property id=&quot;20307&quot; value=&quot;269&quot;/&gt;&lt;property id=&quot;20309&quot; value=&quot;-1&quot;/&gt;&lt;/object&gt;&lt;object type=&quot;3&quot; unique_id=&quot;10010&quot;&gt;&lt;property id=&quot;20148&quot; value=&quot;5&quot;/&gt;&lt;property id=&quot;20300&quot; value=&quot;Slide 9&quot;/&gt;&lt;property id=&quot;20307&quot; value=&quot;274&quot;/&gt;&lt;property id=&quot;20309&quot; value=&quot;-1&quot;/&gt;&lt;/object&gt;&lt;object type=&quot;3&quot; unique_id=&quot;10011&quot;&gt;&lt;property id=&quot;20148&quot; value=&quot;5&quot;/&gt;&lt;property id=&quot;20300&quot; value=&quot;Slide 10 - &amp;quot;dB&amp;quot;&quot;/&gt;&lt;property id=&quot;20307&quot; value=&quot;275&quot;/&gt;&lt;property id=&quot;20309&quot; value=&quot;-1&quot;/&gt;&lt;/object&gt;&lt;object type=&quot;3&quot; unique_id=&quot;10012&quot;&gt;&lt;property id=&quot;20148&quot; value=&quot;5&quot;/&gt;&lt;property id=&quot;20300&quot; value=&quot;Slide 11&quot;/&gt;&lt;property id=&quot;20307&quot; value=&quot;276&quot;/&gt;&lt;property id=&quot;20309&quot; value=&quot;-1&quot;/&gt;&lt;/object&gt;&lt;object type=&quot;3&quot; unique_id=&quot;10013&quot;&gt;&lt;property id=&quot;20148&quot; value=&quot;5&quot;/&gt;&lt;property id=&quot;20300&quot; value=&quot;Slide 12 - &amp;quot;Large Signal Voltage Gain = A &amp;quot;&quot;/&gt;&lt;property id=&quot;20307&quot; value=&quot;277&quot;/&gt;&lt;property id=&quot;20309&quot; value=&quot;-1&quot;/&gt;&lt;/object&gt;&lt;object type=&quot;3&quot; unique_id=&quot;10014&quot;&gt;&lt;property id=&quot;20148&quot; value=&quot;5&quot;/&gt;&lt;property id=&quot;20300&quot; value=&quot;Slide 13 - &amp;quot;Caution – A is Frequency Dependent&amp;quot;&quot;/&gt;&lt;property id=&quot;20307&quot; value=&quot;273&quot;/&gt;&lt;property id=&quot;20309&quot; value=&quot;-1&quot;/&gt;&lt;/object&gt;&lt;object type=&quot;3&quot; unique_id=&quot;10018&quot;&gt;&lt;property id=&quot;20148&quot; value=&quot;5&quot;/&gt;&lt;property id=&quot;20300&quot; value=&quot;Slide 16 - &amp;quot;Open Circuit Output Voltage&amp;quot;&quot;/&gt;&lt;property id=&quot;20307&quot; value=&quot;260&quot;/&gt;&lt;property id=&quot;20309&quot; value=&quot;-1&quot;/&gt;&lt;/object&gt;&lt;object type=&quot;3&quot; unique_id=&quot;10019&quot;&gt;&lt;property id=&quot;20148&quot; value=&quot;5&quot;/&gt;&lt;property id=&quot;20300&quot; value=&quot;Slide 17 - &amp;quot;Open Circuit Output Voltage&amp;quot;&quot;/&gt;&lt;property id=&quot;20307&quot; value=&quot;261&quot;/&gt;&lt;property id=&quot;20309&quot; value=&quot;-1&quot;/&gt;&lt;/object&gt;&lt;object type=&quot;3&quot; unique_id=&quot;10020&quot;&gt;&lt;property id=&quot;20148&quot; value=&quot;5&quot;/&gt;&lt;property id=&quot;20300&quot; value=&quot;Slide 18 - &amp;quot;Voltage Transfer Characteristic&amp;quot;&quot;/&gt;&lt;property id=&quot;20307&quot; value=&quot;262&quot;/&gt;&lt;property id=&quot;20309&quot; value=&quot;-1&quot;/&gt;&lt;/object&gt;&lt;object type=&quot;3&quot; unique_id=&quot;10021&quot;&gt;&lt;property id=&quot;20148&quot; value=&quot;5&quot;/&gt;&lt;property id=&quot;20300&quot; value=&quot;Slide 19 - &amp;quot;Ideal Op Amp&amp;quot;&quot;/&gt;&lt;property id=&quot;20307&quot; value=&quot;263&quot;/&gt;&lt;property id=&quot;20309&quot; value=&quot;-1&quot;/&gt;&lt;/object&gt;&lt;object type=&quot;3&quot; unique_id=&quot;10022&quot;&gt;&lt;property id=&quot;20148&quot; value=&quot;5&quot;/&gt;&lt;property id=&quot;20300&quot; value=&quot;Slide 21 - &amp;quot;Example #1:  Voltage Comparator&amp;quot;&quot;/&gt;&lt;property id=&quot;20307&quot; value=&quot;264&quot;/&gt;&lt;property id=&quot;20309&quot; value=&quot;-1&quot;/&gt;&lt;/object&gt;&lt;object type=&quot;3&quot; unique_id=&quot;10023&quot;&gt;&lt;property id=&quot;20148&quot; value=&quot;5&quot;/&gt;&lt;property id=&quot;20300&quot; value=&quot;Slide 25 - &amp;quot;Example #2:  Closed Loop Gain&amp;quot;&quot;/&gt;&lt;property id=&quot;20307&quot; value=&quot;265&quot;/&gt;&lt;property id=&quot;20309&quot; value=&quot;-1&quot;/&gt;&lt;/object&gt;&lt;object type=&quot;3&quot; unique_id=&quot;10024&quot;&gt;&lt;property id=&quot;20148&quot; value=&quot;5&quot;/&gt;&lt;property id=&quot;20300&quot; value=&quot;Slide 32 - &amp;quot;Example #3:  Closed Loop Gain &amp;#x0D;&amp;#x0A;&amp;amp;#x09;&amp;amp;#x09;      with Real Op Amp &amp;quot;&quot;/&gt;&lt;property id=&quot;20307&quot; value=&quot;267&quot;/&gt;&lt;property id=&quot;20309&quot; value=&quot;-1&quot;/&gt;&lt;/object&gt;&lt;object type=&quot;3&quot; unique_id=&quot;10025&quot;&gt;&lt;property id=&quot;20148&quot; value=&quot;5&quot;/&gt;&lt;property id=&quot;20300&quot; value=&quot;Slide 33 - &amp;quot;Example #3 (con’t)&amp;quot;&quot;/&gt;&lt;property id=&quot;20307&quot; value=&quot;268&quot;/&gt;&lt;property id=&quot;20309&quot; value=&quot;-1&quot;/&gt;&lt;/object&gt;&lt;object type=&quot;3&quot; unique_id=&quot;10434&quot;&gt;&lt;property id=&quot;20148&quot; value=&quot;5&quot;/&gt;&lt;property id=&quot;20300&quot; value=&quot;Slide 5 - &amp;quot;Terminals on an Op Amp&amp;quot;&quot;/&gt;&lt;property id=&quot;20307&quot; value=&quot;279&quot;/&gt;&lt;property id=&quot;20309&quot; value=&quot;-1&quot;/&gt;&lt;/object&gt;&lt;object type=&quot;3&quot; unique_id=&quot;10435&quot;&gt;&lt;property id=&quot;20148&quot; value=&quot;5&quot;/&gt;&lt;property id=&quot;20300&quot; value=&quot;Slide 22 - &amp;quot;Example #1 (con’t)&amp;quot;&quot;/&gt;&lt;property id=&quot;20307&quot; value=&quot;280&quot;/&gt;&lt;property id=&quot;20309&quot; value=&quot;-1&quot;/&gt;&lt;/object&gt;&lt;object type=&quot;3&quot; unique_id=&quot;10436&quot;&gt;&lt;property id=&quot;20148&quot; value=&quot;5&quot;/&gt;&lt;property id=&quot;20300&quot; value=&quot;Slide 23 - &amp;quot;Example #1:  Voltage Comparator&amp;quot;&quot;/&gt;&lt;property id=&quot;20307&quot; value=&quot;282&quot;/&gt;&lt;property id=&quot;20309&quot; value=&quot;-1&quot;/&gt;&lt;/object&gt;&lt;object type=&quot;3&quot; unique_id=&quot;10437&quot;&gt;&lt;property id=&quot;20148&quot; value=&quot;5&quot;/&gt;&lt;property id=&quot;20300&quot; value=&quot;Slide 26 - &amp;quot;Example #2 (con’t)&amp;quot;&quot;/&gt;&lt;property id=&quot;20307&quot; value=&quot;283&quot;/&gt;&lt;property id=&quot;20309&quot; value=&quot;-1&quot;/&gt;&lt;/object&gt;&lt;object type=&quot;3&quot; unique_id=&quot;10438&quot;&gt;&lt;property id=&quot;20148&quot; value=&quot;5&quot;/&gt;&lt;property id=&quot;20300&quot; value=&quot;Slide 27 - &amp;quot;Example #2 (con’t)&amp;quot;&quot;/&gt;&lt;property id=&quot;20307&quot; value=&quot;286&quot;/&gt;&lt;property id=&quot;20309&quot; value=&quot;-1&quot;/&gt;&lt;/object&gt;&lt;object type=&quot;3&quot; unique_id=&quot;10439&quot;&gt;&lt;property id=&quot;20148&quot; value=&quot;5&quot;/&gt;&lt;property id=&quot;20300&quot; value=&quot;Slide 29 - &amp;quot;Example #2:  Closed Loop Gain&amp;quot;&quot;/&gt;&lt;property id=&quot;20307&quot; value=&quot;285&quot;/&gt;&lt;property id=&quot;20309&quot; value=&quot;-1&quot;/&gt;&lt;/object&gt;&lt;object type=&quot;3&quot; unique_id=&quot;10680&quot;&gt;&lt;property id=&quot;20148&quot; value=&quot;5&quot;/&gt;&lt;property id=&quot;20300&quot; value=&quot;Slide 30 - &amp;quot;Types of Gain&amp;quot;&quot;/&gt;&lt;property id=&quot;20307&quot; value=&quot;287&quot;/&gt;&lt;property id=&quot;20309&quot; value=&quot;-1&quot;/&gt;&lt;/object&gt;&lt;object type=&quot;3&quot; unique_id=&quot;10681&quot;&gt;&lt;property id=&quot;20148&quot; value=&quot;5&quot;/&gt;&lt;property id=&quot;20300&quot; value=&quot;Slide 31 - &amp;quot;Types of Closed Loop Gain&amp;quot;&quot;/&gt;&lt;property id=&quot;20307&quot; value=&quot;288&quot;/&gt;&lt;property id=&quot;20309&quot; value=&quot;-1&quot;/&gt;&lt;/object&gt;&lt;object type=&quot;3&quot; unique_id=&quot;10682&quot;&gt;&lt;property id=&quot;20148&quot; value=&quot;5&quot;/&gt;&lt;property id=&quot;20300&quot; value=&quot;Slide 34 - &amp;quot;Summary&amp;quot;&quot;/&gt;&lt;property id=&quot;20307&quot; value=&quot;289&quot;/&gt;&lt;property id=&quot;20309&quot; value=&quot;-1&quot;/&gt;&lt;/object&gt;&lt;object type=&quot;3&quot; unique_id=&quot;10881&quot;&gt;&lt;property id=&quot;20148&quot; value=&quot;5&quot;/&gt;&lt;property id=&quot;20300&quot; value=&quot;Slide 28 - &amp;quot;Example #2 (con’t)&amp;quot;&quot;/&gt;&lt;property id=&quot;20307&quot; value=&quot;290&quot;/&gt;&lt;property id=&quot;20309&quot; value=&quot;-1&quot;/&gt;&lt;/object&gt;&lt;object type=&quot;3&quot; unique_id=&quot;10950&quot;&gt;&lt;property id=&quot;20148&quot; value=&quot;5&quot;/&gt;&lt;property id=&quot;20300&quot; value=&quot;Slide 24 - &amp;quot;Electronic Response&amp;quot;&quot;/&gt;&lt;property id=&quot;20307&quot; value=&quot;291&quot;/&gt;&lt;property id=&quot;20309&quot; value=&quot;-1&quot;/&gt;&lt;/object&gt;&lt;object type=&quot;3&quot; unique_id=&quot;11091&quot;&gt;&lt;property id=&quot;20148&quot; value=&quot;5&quot;/&gt;&lt;property id=&quot;20300&quot; value=&quot;Slide 3 - &amp;quot;Op Amps Applications&amp;quot;&quot;/&gt;&lt;property id=&quot;20307&quot; value=&quot;292&quot;/&gt;&lt;property id=&quot;20309&quot; value=&quot;-1&quot;/&gt;&lt;/object&gt;&lt;object type=&quot;3&quot; unique_id=&quot;11661&quot;&gt;&lt;property id=&quot;20148&quot; value=&quot;5&quot;/&gt;&lt;property id=&quot;20300&quot; value=&quot;Slide 20 - &amp;quot;Almost Ideal Op Amp&amp;quot;&quot;/&gt;&lt;property id=&quot;20307&quot; value=&quot;293&quot;/&gt;&lt;property id=&quot;20309&quot; value=&quot;-1&quot;/&gt;&lt;/object&gt;&lt;object type=&quot;3&quot; unique_id=&quot;12057&quot;&gt;&lt;property id=&quot;20148&quot; value=&quot;5&quot;/&gt;&lt;property id=&quot;20300&quot; value=&quot;Slide 14 - &amp;quot;Modifying Gain in Pspice OpAmp&amp;quot;&quot;/&gt;&lt;property id=&quot;20307&quot; value=&quot;294&quot;/&gt;&lt;/object&gt;&lt;object type=&quot;3&quot; unique_id=&quot;12058&quot;&gt;&lt;property id=&quot;20148&quot; value=&quot;5&quot;/&gt;&lt;property id=&quot;20300&quot; value=&quot;Slide 15 - &amp;quot;OrCAD Schematics&amp;quot;&quot;/&gt;&lt;property id=&quot;20307&quot; value=&quot;295&quot;/&gt;&lt;/object&gt;&lt;/object&gt;&lt;object type=&quot;4&quot; unique_id=&quot;11986&quot;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1340758284,C:\Kath\Courses\ECE2004\Online\Lectures\Operational Amplifiers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340758284,C:\Kath\Courses\ECE2004\Online\Lectures\Operational Amplifiers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1340758284,C:\Kath\Courses\ECE2004\Online\Lectures\Operational Amplifiers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340758284,C:\Kath\Courses\ECE2004\Online\Lectures\Operational Amplifiers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1340758284,C:\Kath\Courses\ECE2004\Online\Lectures\Operational Amplifier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1340758284,C:\Kath\Courses\ECE2004\Online\Lectures\Operational Amplifiers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340758284,C:\Kath\Courses\ECE2004\Online\Lectures\Operational Amplifiers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1340758284,C:\Kath\Courses\ECE2004\Online\Lectures\Operational Amplifiers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1340758284,C:\Kath\Courses\ECE2004\Online\Lectures\Operational Amplifiers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1340758284,C:\Kath\Courses\ECE2004\Online\Lectures\Operational Amplifiers.p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4329</TotalTime>
  <Words>512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Constantia</vt:lpstr>
      <vt:lpstr>Wingdings 2</vt:lpstr>
      <vt:lpstr>Symbol</vt:lpstr>
      <vt:lpstr>Times New Roman</vt:lpstr>
      <vt:lpstr>Flow</vt:lpstr>
      <vt:lpstr>MathType 5.0 Equation</vt:lpstr>
      <vt:lpstr>Microsoft Visio Drawing</vt:lpstr>
      <vt:lpstr>Microsoft Equation 3.0</vt:lpstr>
      <vt:lpstr>Operational Amplifiers</vt:lpstr>
      <vt:lpstr>Op Amps Applications</vt:lpstr>
      <vt:lpstr>Terminals on an Op Amp</vt:lpstr>
      <vt:lpstr>Op Amp Equivalent Circuit</vt:lpstr>
      <vt:lpstr>Typical Op Amp Parameters</vt:lpstr>
      <vt:lpstr>How to Find These Values</vt:lpstr>
      <vt:lpstr>PowerPoint Presentation</vt:lpstr>
      <vt:lpstr>dB</vt:lpstr>
      <vt:lpstr>PowerPoint Presentation</vt:lpstr>
      <vt:lpstr>Large Signal Voltage Gain = A </vt:lpstr>
      <vt:lpstr>Operational Amplifiers (Op Amps)</vt:lpstr>
      <vt:lpstr>Ideal Op Amp</vt:lpstr>
      <vt:lpstr>Ideal Op Amp with Negative Feedback</vt:lpstr>
      <vt:lpstr>Operational Amplifiers (Op Amps)</vt:lpstr>
      <vt:lpstr>Non-inverting Amplifier</vt:lpstr>
      <vt:lpstr>Operational Amplifiers (Op Amps)</vt:lpstr>
      <vt:lpstr>Unity-Gain Buffer</vt:lpstr>
      <vt:lpstr>Operational Amplifiers (Op Amps)</vt:lpstr>
      <vt:lpstr>Inverting Amplifier</vt:lpstr>
      <vt:lpstr>Operational Amplifiers (Op Amps)</vt:lpstr>
      <vt:lpstr>Differential Amplifier</vt:lpstr>
      <vt:lpstr>Differential Amplifier</vt:lpstr>
      <vt:lpstr>INVERTING SUMMING AMPLIFIER</vt:lpstr>
      <vt:lpstr>GAIN CALCULATIONS</vt:lpstr>
      <vt:lpstr>NON-INVERTING SUMMING AMPLIFIER</vt:lpstr>
      <vt:lpstr>PowerPoint Presentation</vt:lpstr>
      <vt:lpstr>Differentiating Op-Amp</vt:lpstr>
      <vt:lpstr>Filters</vt:lpstr>
      <vt:lpstr>Low-pass Filter (active)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Amplifiers</dc:title>
  <dc:creator>kameehan</dc:creator>
  <cp:lastModifiedBy>User</cp:lastModifiedBy>
  <cp:revision>76</cp:revision>
  <dcterms:created xsi:type="dcterms:W3CDTF">2009-10-03T23:22:11Z</dcterms:created>
  <dcterms:modified xsi:type="dcterms:W3CDTF">2022-06-30T15:52:16Z</dcterms:modified>
</cp:coreProperties>
</file>