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85" r:id="rId2"/>
  </p:sldMasterIdLst>
  <p:notesMasterIdLst>
    <p:notesMasterId r:id="rId58"/>
  </p:notesMasterIdLst>
  <p:sldIdLst>
    <p:sldId id="256" r:id="rId3"/>
    <p:sldId id="274" r:id="rId4"/>
    <p:sldId id="273"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94" r:id="rId20"/>
    <p:sldId id="257" r:id="rId21"/>
    <p:sldId id="258"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89" r:id="rId36"/>
    <p:sldId id="290" r:id="rId37"/>
    <p:sldId id="291" r:id="rId38"/>
    <p:sldId id="292" r:id="rId39"/>
    <p:sldId id="295" r:id="rId40"/>
    <p:sldId id="293" r:id="rId41"/>
    <p:sldId id="296" r:id="rId42"/>
    <p:sldId id="297" r:id="rId43"/>
    <p:sldId id="311" r:id="rId44"/>
    <p:sldId id="298" r:id="rId45"/>
    <p:sldId id="299" r:id="rId46"/>
    <p:sldId id="300" r:id="rId47"/>
    <p:sldId id="307" r:id="rId48"/>
    <p:sldId id="301" r:id="rId49"/>
    <p:sldId id="302" r:id="rId50"/>
    <p:sldId id="303" r:id="rId51"/>
    <p:sldId id="304" r:id="rId52"/>
    <p:sldId id="308" r:id="rId53"/>
    <p:sldId id="309" r:id="rId54"/>
    <p:sldId id="310" r:id="rId55"/>
    <p:sldId id="305" r:id="rId56"/>
    <p:sldId id="306" r:id="rId5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6323" autoAdjust="0"/>
  </p:normalViewPr>
  <p:slideViewPr>
    <p:cSldViewPr snapToGrid="0">
      <p:cViewPr varScale="1">
        <p:scale>
          <a:sx n="64" d="100"/>
          <a:sy n="64" d="100"/>
        </p:scale>
        <p:origin x="924" y="78"/>
      </p:cViewPr>
      <p:guideLst>
        <p:guide orient="horz" pos="2160"/>
        <p:guide pos="2880"/>
      </p:guideLst>
    </p:cSldViewPr>
  </p:slideViewPr>
  <p:outlineViewPr>
    <p:cViewPr>
      <p:scale>
        <a:sx n="33" d="100"/>
        <a:sy n="33" d="100"/>
      </p:scale>
      <p:origin x="258" y="79122"/>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6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6E18B01-FCB7-4B53-A9B9-C1F055A2E14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BE66F5-D10C-4ECF-8593-BCF95D7A2E6D}" type="slidenum">
              <a:rPr lang="en-US" altLang="en-US"/>
              <a:pPr/>
              <a:t>1</a:t>
            </a:fld>
            <a:endParaRPr lang="en-US" altLang="en-US"/>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8C4C2B-CC76-4FF8-B142-12F0F399CE67}" type="slidenum">
              <a:rPr lang="en-US" altLang="en-US"/>
              <a:pPr/>
              <a:t>27</a:t>
            </a:fld>
            <a:endParaRPr lang="en-US" altLang="en-US"/>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70528F-C097-45CC-9342-BCAB0EADA0A6}" type="slidenum">
              <a:rPr lang="en-US" altLang="en-US"/>
              <a:pPr/>
              <a:t>28</a:t>
            </a:fld>
            <a:endParaRPr lang="en-US" altLang="en-US"/>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983F8F-29E7-42EE-9509-225D1CBF7F99}" type="slidenum">
              <a:rPr lang="en-US" altLang="en-US"/>
              <a:pPr/>
              <a:t>29</a:t>
            </a:fld>
            <a:endParaRPr lang="en-US" altLang="en-US"/>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AD9A8D-495C-4543-8CEF-8B97CFFCA3B6}" type="slidenum">
              <a:rPr lang="en-US" altLang="en-US"/>
              <a:pPr/>
              <a:t>30</a:t>
            </a:fld>
            <a:endParaRPr lang="en-US" altLang="en-US"/>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C44A38-6357-4A78-B8FD-C0549E94162D}" type="slidenum">
              <a:rPr lang="en-US" altLang="en-US"/>
              <a:pPr/>
              <a:t>31</a:t>
            </a:fld>
            <a:endParaRPr lang="en-US" altLang="en-US"/>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FBC1FA-FD19-408C-B16C-2D9FC7F6CF8D}" type="slidenum">
              <a:rPr lang="en-US" altLang="en-US"/>
              <a:pPr/>
              <a:t>32</a:t>
            </a:fld>
            <a:endParaRPr lang="en-US" altLang="en-US"/>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6594-72C7-422C-A510-18F965C24232}" type="slidenum">
              <a:rPr lang="en-US" altLang="en-US"/>
              <a:pPr/>
              <a:t>33</a:t>
            </a:fld>
            <a:endParaRPr lang="en-US" altLang="en-US"/>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A9C425-B352-4178-B2EE-ED9F16652B1B}" type="slidenum">
              <a:rPr lang="en-GB" altLang="en-US"/>
              <a:pPr/>
              <a:t>34</a:t>
            </a:fld>
            <a:endParaRPr lang="en-GB" altLang="en-US"/>
          </a:p>
        </p:txBody>
      </p:sp>
      <p:sp>
        <p:nvSpPr>
          <p:cNvPr id="89091" name="Rectangle 2"/>
          <p:cNvSpPr>
            <a:spLocks noRot="1" noChangeArrowheads="1" noTextEdit="1"/>
          </p:cNvSpPr>
          <p:nvPr>
            <p:ph type="sldImg"/>
          </p:nvPr>
        </p:nvSpPr>
        <p:spPr>
          <a:xfrm>
            <a:off x="1143000" y="685800"/>
            <a:ext cx="4573588"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87CFCD-2AC9-4B18-B4C5-5251255586AD}" type="slidenum">
              <a:rPr lang="en-GB" altLang="en-US"/>
              <a:pPr/>
              <a:t>35</a:t>
            </a:fld>
            <a:endParaRPr lang="en-GB" altLang="en-US"/>
          </a:p>
        </p:txBody>
      </p:sp>
      <p:sp>
        <p:nvSpPr>
          <p:cNvPr id="90115" name="Rectangle 2"/>
          <p:cNvSpPr>
            <a:spLocks noRot="1" noChangeArrowheads="1" noTextEdit="1"/>
          </p:cNvSpPr>
          <p:nvPr>
            <p:ph type="sldImg"/>
          </p:nvPr>
        </p:nvSpPr>
        <p:spPr>
          <a:xfrm>
            <a:off x="1143000" y="685800"/>
            <a:ext cx="4573588"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54F4D9-6A75-41FF-880E-992C57D263CE}" type="slidenum">
              <a:rPr lang="en-GB" altLang="en-US"/>
              <a:pPr/>
              <a:t>36</a:t>
            </a:fld>
            <a:endParaRPr lang="en-GB" altLang="en-US"/>
          </a:p>
        </p:txBody>
      </p:sp>
      <p:sp>
        <p:nvSpPr>
          <p:cNvPr id="91139" name="Rectangle 2"/>
          <p:cNvSpPr>
            <a:spLocks noRot="1" noChangeArrowheads="1" noTextEdit="1"/>
          </p:cNvSpPr>
          <p:nvPr>
            <p:ph type="sldImg"/>
          </p:nvPr>
        </p:nvSpPr>
        <p:spPr>
          <a:xfrm>
            <a:off x="1143000" y="685800"/>
            <a:ext cx="4573588"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9B8AC6-5AB1-48A7-8298-267AD1C2342A}" type="slidenum">
              <a:rPr lang="en-US" altLang="en-US"/>
              <a:pPr/>
              <a:t>19</a:t>
            </a:fld>
            <a:endParaRPr lang="en-US" altLang="en-US"/>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619C98-A722-49A9-87F4-12ADD42B4D5B}" type="slidenum">
              <a:rPr lang="en-GB" altLang="en-US"/>
              <a:pPr/>
              <a:t>37</a:t>
            </a:fld>
            <a:endParaRPr lang="en-GB" altLang="en-US"/>
          </a:p>
        </p:txBody>
      </p:sp>
      <p:sp>
        <p:nvSpPr>
          <p:cNvPr id="92163" name="Rectangle 2"/>
          <p:cNvSpPr>
            <a:spLocks noRot="1" noChangeArrowheads="1" noTextEdit="1"/>
          </p:cNvSpPr>
          <p:nvPr>
            <p:ph type="sldImg"/>
          </p:nvPr>
        </p:nvSpPr>
        <p:spPr>
          <a:xfrm>
            <a:off x="1143000" y="685800"/>
            <a:ext cx="4573588"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228183-4271-4089-952A-B0F6081B69BF}" type="slidenum">
              <a:rPr lang="en-GB" altLang="en-US"/>
              <a:pPr/>
              <a:t>39</a:t>
            </a:fld>
            <a:endParaRPr lang="en-GB" altLang="en-US"/>
          </a:p>
        </p:txBody>
      </p:sp>
      <p:sp>
        <p:nvSpPr>
          <p:cNvPr id="93187" name="Rectangle 2"/>
          <p:cNvSpPr>
            <a:spLocks noRot="1" noChangeArrowheads="1" noTextEdit="1"/>
          </p:cNvSpPr>
          <p:nvPr>
            <p:ph type="sldImg"/>
          </p:nvPr>
        </p:nvSpPr>
        <p:spPr>
          <a:xfrm>
            <a:off x="1143000" y="685800"/>
            <a:ext cx="4573588"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11A585-3834-4E1B-B9A4-0FE6E555AB11}" type="slidenum">
              <a:rPr lang="en-GB" altLang="en-US"/>
              <a:pPr/>
              <a:t>40</a:t>
            </a:fld>
            <a:endParaRPr lang="en-GB" altLang="en-US"/>
          </a:p>
        </p:txBody>
      </p:sp>
      <p:sp>
        <p:nvSpPr>
          <p:cNvPr id="94211" name="Rectangle 2"/>
          <p:cNvSpPr>
            <a:spLocks noRot="1" noChangeArrowheads="1" noTextEdit="1"/>
          </p:cNvSpPr>
          <p:nvPr>
            <p:ph type="sldImg"/>
          </p:nvPr>
        </p:nvSpPr>
        <p:spPr>
          <a:xfrm>
            <a:off x="1143000" y="685800"/>
            <a:ext cx="4573588"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D17569-0A28-4ABE-AF85-DC917343F98C}" type="slidenum">
              <a:rPr lang="en-GB" altLang="en-US"/>
              <a:pPr/>
              <a:t>41</a:t>
            </a:fld>
            <a:endParaRPr lang="en-GB" altLang="en-US"/>
          </a:p>
        </p:txBody>
      </p:sp>
      <p:sp>
        <p:nvSpPr>
          <p:cNvPr id="95235" name="Rectangle 2"/>
          <p:cNvSpPr>
            <a:spLocks noRot="1" noChangeArrowheads="1" noTextEdit="1"/>
          </p:cNvSpPr>
          <p:nvPr>
            <p:ph type="sldImg"/>
          </p:nvPr>
        </p:nvSpPr>
        <p:spPr>
          <a:xfrm>
            <a:off x="1143000" y="685800"/>
            <a:ext cx="4573588"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B12581-5D36-4275-B106-8CC3BC646A4A}" type="slidenum">
              <a:rPr lang="en-GB" altLang="en-US"/>
              <a:pPr/>
              <a:t>42</a:t>
            </a:fld>
            <a:endParaRPr lang="en-GB" altLang="en-US"/>
          </a:p>
        </p:txBody>
      </p:sp>
      <p:sp>
        <p:nvSpPr>
          <p:cNvPr id="96259" name="Rectangle 2"/>
          <p:cNvSpPr>
            <a:spLocks noRot="1" noChangeArrowheads="1" noTextEdit="1"/>
          </p:cNvSpPr>
          <p:nvPr>
            <p:ph type="sldImg"/>
          </p:nvPr>
        </p:nvSpPr>
        <p:spPr>
          <a:xfrm>
            <a:off x="1143000" y="685800"/>
            <a:ext cx="4573588"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3F1DC-4E35-4E00-828F-FB93A5EB7504}" type="slidenum">
              <a:rPr lang="en-US" altLang="en-US"/>
              <a:pPr/>
              <a:t>20</a:t>
            </a:fld>
            <a:endParaRPr lang="en-US" altLang="en-US"/>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4A2A1A-1C6C-4353-8DE3-B068A3F06EF8}" type="slidenum">
              <a:rPr lang="en-US" altLang="en-US"/>
              <a:pPr/>
              <a:t>21</a:t>
            </a:fld>
            <a:endParaRPr lang="en-US" altLang="en-US"/>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C14B4C-4E8A-4E74-A53F-2239DBE497EE}" type="slidenum">
              <a:rPr lang="en-US" altLang="en-US"/>
              <a:pPr/>
              <a:t>22</a:t>
            </a:fld>
            <a:endParaRPr lang="en-US" altLang="en-US"/>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045E47-B0D7-4FB6-A415-7E8626CFD257}" type="slidenum">
              <a:rPr lang="en-US" altLang="en-US"/>
              <a:pPr/>
              <a:t>23</a:t>
            </a:fld>
            <a:endParaRPr lang="en-US" altLang="en-US"/>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53F5A0-8EBF-4A4D-9BCB-2DC6E9E01D89}" type="slidenum">
              <a:rPr lang="en-US" altLang="en-US"/>
              <a:pPr/>
              <a:t>24</a:t>
            </a:fld>
            <a:endParaRPr lang="en-US" altLang="en-US"/>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82C136-FBAD-4E23-AFCE-A0F6796F79CA}" type="slidenum">
              <a:rPr lang="en-US" altLang="en-US"/>
              <a:pPr/>
              <a:t>25</a:t>
            </a:fld>
            <a:endParaRPr lang="en-US" altLang="en-US"/>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C30543-386A-434C-8BAC-FE20E397E2D7}" type="slidenum">
              <a:rPr lang="en-US" altLang="en-US"/>
              <a:pPr/>
              <a:t>26</a:t>
            </a:fld>
            <a:endParaRPr lang="en-US" altLang="en-US"/>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5003056F-3F35-4E21-A463-EA0F14CE5EE5}" type="slidenum">
              <a:rPr lang="en-US" altLang="en-US"/>
              <a:pPr/>
              <a:t>‹#›</a:t>
            </a:fld>
            <a:endParaRPr lang="en-US" altLang="en-US"/>
          </a:p>
        </p:txBody>
      </p:sp>
    </p:spTree>
    <p:extLst>
      <p:ext uri="{BB962C8B-B14F-4D97-AF65-F5344CB8AC3E}">
        <p14:creationId xmlns:p14="http://schemas.microsoft.com/office/powerpoint/2010/main" val="258785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7203EE5E-8DCA-41BD-A035-0377F197EBA9}"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3868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FFC21727-D2DF-469D-93FF-998B0687A359}"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5809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hangingPunct="0">
              <a:defRPr/>
            </a:lvl1pPr>
          </a:lstStyle>
          <a:p>
            <a:pPr>
              <a:defRPr/>
            </a:pPr>
            <a:endParaRPr lang="en-US" alt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ltLang="en-US"/>
          </a:p>
        </p:txBody>
      </p:sp>
      <p:sp>
        <p:nvSpPr>
          <p:cNvPr id="6" name="Slide Number Placeholder 5"/>
          <p:cNvSpPr>
            <a:spLocks noGrp="1"/>
          </p:cNvSpPr>
          <p:nvPr>
            <p:ph type="sldNum" sz="quarter" idx="12"/>
          </p:nvPr>
        </p:nvSpPr>
        <p:spPr/>
        <p:txBody>
          <a:bodyPr/>
          <a:lstStyle>
            <a:lvl1pPr eaLnBrk="0" hangingPunct="0">
              <a:defRPr/>
            </a:lvl1pPr>
          </a:lstStyle>
          <a:p>
            <a:fld id="{6C2CE02B-0491-4B9C-82F4-FDAB621C3348}" type="slidenum">
              <a:rPr lang="en-US" altLang="en-US"/>
              <a:pPr/>
              <a:t>‹#›</a:t>
            </a:fld>
            <a:endParaRPr lang="en-US" altLang="en-US"/>
          </a:p>
        </p:txBody>
      </p:sp>
    </p:spTree>
    <p:extLst>
      <p:ext uri="{BB962C8B-B14F-4D97-AF65-F5344CB8AC3E}">
        <p14:creationId xmlns:p14="http://schemas.microsoft.com/office/powerpoint/2010/main" val="269195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endParaRPr lang="en-US" alt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ltLang="en-US"/>
          </a:p>
        </p:txBody>
      </p:sp>
      <p:sp>
        <p:nvSpPr>
          <p:cNvPr id="6" name="Slide Number Placeholder 5"/>
          <p:cNvSpPr>
            <a:spLocks noGrp="1"/>
          </p:cNvSpPr>
          <p:nvPr>
            <p:ph type="sldNum" sz="quarter" idx="12"/>
          </p:nvPr>
        </p:nvSpPr>
        <p:spPr/>
        <p:txBody>
          <a:bodyPr/>
          <a:lstStyle>
            <a:lvl1pPr eaLnBrk="0" hangingPunct="0">
              <a:defRPr/>
            </a:lvl1pPr>
          </a:lstStyle>
          <a:p>
            <a:fld id="{8A13C475-E38B-43BE-AEE9-F70752B8CA06}" type="slidenum">
              <a:rPr lang="en-US" altLang="en-US"/>
              <a:pPr/>
              <a:t>‹#›</a:t>
            </a:fld>
            <a:endParaRPr lang="en-US" altLang="en-US"/>
          </a:p>
        </p:txBody>
      </p:sp>
    </p:spTree>
    <p:extLst>
      <p:ext uri="{BB962C8B-B14F-4D97-AF65-F5344CB8AC3E}">
        <p14:creationId xmlns:p14="http://schemas.microsoft.com/office/powerpoint/2010/main" val="82657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hangingPunct="0">
              <a:defRPr/>
            </a:lvl1pPr>
          </a:lstStyle>
          <a:p>
            <a:pPr>
              <a:defRPr/>
            </a:pPr>
            <a:endParaRPr lang="en-US" alt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ltLang="en-US"/>
          </a:p>
        </p:txBody>
      </p:sp>
      <p:sp>
        <p:nvSpPr>
          <p:cNvPr id="6" name="Slide Number Placeholder 5"/>
          <p:cNvSpPr>
            <a:spLocks noGrp="1"/>
          </p:cNvSpPr>
          <p:nvPr>
            <p:ph type="sldNum" sz="quarter" idx="12"/>
          </p:nvPr>
        </p:nvSpPr>
        <p:spPr/>
        <p:txBody>
          <a:bodyPr/>
          <a:lstStyle>
            <a:lvl1pPr eaLnBrk="0" hangingPunct="0">
              <a:defRPr/>
            </a:lvl1pPr>
          </a:lstStyle>
          <a:p>
            <a:fld id="{086FEE07-F089-4B64-904C-F04840580DE3}" type="slidenum">
              <a:rPr lang="en-US" altLang="en-US"/>
              <a:pPr/>
              <a:t>‹#›</a:t>
            </a:fld>
            <a:endParaRPr lang="en-US" altLang="en-US"/>
          </a:p>
        </p:txBody>
      </p:sp>
    </p:spTree>
    <p:extLst>
      <p:ext uri="{BB962C8B-B14F-4D97-AF65-F5344CB8AC3E}">
        <p14:creationId xmlns:p14="http://schemas.microsoft.com/office/powerpoint/2010/main" val="1163004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eaLnBrk="0" hangingPunct="0">
              <a:defRPr/>
            </a:lvl1pPr>
          </a:lstStyle>
          <a:p>
            <a:pPr>
              <a:defRPr/>
            </a:pPr>
            <a:endParaRPr lang="en-US" altLang="en-US"/>
          </a:p>
        </p:txBody>
      </p:sp>
      <p:sp>
        <p:nvSpPr>
          <p:cNvPr id="6" name="Footer Placeholder 5"/>
          <p:cNvSpPr>
            <a:spLocks noGrp="1"/>
          </p:cNvSpPr>
          <p:nvPr>
            <p:ph type="ftr" sz="quarter" idx="11"/>
          </p:nvPr>
        </p:nvSpPr>
        <p:spPr/>
        <p:txBody>
          <a:bodyPr/>
          <a:lstStyle>
            <a:lvl1pPr eaLnBrk="0" hangingPunct="0">
              <a:defRPr/>
            </a:lvl1pPr>
          </a:lstStyle>
          <a:p>
            <a:pPr>
              <a:defRPr/>
            </a:pPr>
            <a:endParaRPr lang="en-US" altLang="en-US"/>
          </a:p>
        </p:txBody>
      </p:sp>
      <p:sp>
        <p:nvSpPr>
          <p:cNvPr id="7" name="Slide Number Placeholder 6"/>
          <p:cNvSpPr>
            <a:spLocks noGrp="1"/>
          </p:cNvSpPr>
          <p:nvPr>
            <p:ph type="sldNum" sz="quarter" idx="12"/>
          </p:nvPr>
        </p:nvSpPr>
        <p:spPr/>
        <p:txBody>
          <a:bodyPr/>
          <a:lstStyle>
            <a:lvl1pPr eaLnBrk="0" hangingPunct="0">
              <a:defRPr/>
            </a:lvl1pPr>
          </a:lstStyle>
          <a:p>
            <a:fld id="{F8862FF0-AA82-447D-A1A7-C3456B8B238A}" type="slidenum">
              <a:rPr lang="en-US" altLang="en-US"/>
              <a:pPr/>
              <a:t>‹#›</a:t>
            </a:fld>
            <a:endParaRPr lang="en-US" altLang="en-US"/>
          </a:p>
        </p:txBody>
      </p:sp>
    </p:spTree>
    <p:extLst>
      <p:ext uri="{BB962C8B-B14F-4D97-AF65-F5344CB8AC3E}">
        <p14:creationId xmlns:p14="http://schemas.microsoft.com/office/powerpoint/2010/main" val="1167184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eaLnBrk="0" hangingPunct="0">
              <a:defRPr/>
            </a:lvl1pPr>
          </a:lstStyle>
          <a:p>
            <a:pPr>
              <a:defRPr/>
            </a:pPr>
            <a:endParaRPr lang="en-US" altLang="en-US"/>
          </a:p>
        </p:txBody>
      </p:sp>
      <p:sp>
        <p:nvSpPr>
          <p:cNvPr id="8" name="Footer Placeholder 7"/>
          <p:cNvSpPr>
            <a:spLocks noGrp="1"/>
          </p:cNvSpPr>
          <p:nvPr>
            <p:ph type="ftr" sz="quarter" idx="11"/>
          </p:nvPr>
        </p:nvSpPr>
        <p:spPr/>
        <p:txBody>
          <a:bodyPr/>
          <a:lstStyle>
            <a:lvl1pPr eaLnBrk="0" hangingPunct="0">
              <a:defRPr/>
            </a:lvl1pPr>
          </a:lstStyle>
          <a:p>
            <a:pPr>
              <a:defRPr/>
            </a:pPr>
            <a:endParaRPr lang="en-US" altLang="en-US"/>
          </a:p>
        </p:txBody>
      </p:sp>
      <p:sp>
        <p:nvSpPr>
          <p:cNvPr id="9" name="Slide Number Placeholder 8"/>
          <p:cNvSpPr>
            <a:spLocks noGrp="1"/>
          </p:cNvSpPr>
          <p:nvPr>
            <p:ph type="sldNum" sz="quarter" idx="12"/>
          </p:nvPr>
        </p:nvSpPr>
        <p:spPr/>
        <p:txBody>
          <a:bodyPr/>
          <a:lstStyle>
            <a:lvl1pPr eaLnBrk="0" hangingPunct="0">
              <a:defRPr/>
            </a:lvl1pPr>
          </a:lstStyle>
          <a:p>
            <a:fld id="{36E932B9-C5AD-4BDD-9C37-445B16B4FC06}" type="slidenum">
              <a:rPr lang="en-US" altLang="en-US"/>
              <a:pPr/>
              <a:t>‹#›</a:t>
            </a:fld>
            <a:endParaRPr lang="en-US" altLang="en-US"/>
          </a:p>
        </p:txBody>
      </p:sp>
    </p:spTree>
    <p:extLst>
      <p:ext uri="{BB962C8B-B14F-4D97-AF65-F5344CB8AC3E}">
        <p14:creationId xmlns:p14="http://schemas.microsoft.com/office/powerpoint/2010/main" val="7049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hangingPunct="0">
              <a:defRPr/>
            </a:lvl1pPr>
          </a:lstStyle>
          <a:p>
            <a:pPr>
              <a:defRPr/>
            </a:pPr>
            <a:endParaRPr lang="en-US" altLang="en-US"/>
          </a:p>
        </p:txBody>
      </p:sp>
      <p:sp>
        <p:nvSpPr>
          <p:cNvPr id="4" name="Footer Placeholder 3"/>
          <p:cNvSpPr>
            <a:spLocks noGrp="1"/>
          </p:cNvSpPr>
          <p:nvPr>
            <p:ph type="ftr" sz="quarter" idx="11"/>
          </p:nvPr>
        </p:nvSpPr>
        <p:spPr/>
        <p:txBody>
          <a:bodyPr/>
          <a:lstStyle>
            <a:lvl1pPr eaLnBrk="0" hangingPunct="0">
              <a:defRPr/>
            </a:lvl1pPr>
          </a:lstStyle>
          <a:p>
            <a:pPr>
              <a:defRPr/>
            </a:pPr>
            <a:endParaRPr lang="en-US" altLang="en-US"/>
          </a:p>
        </p:txBody>
      </p:sp>
      <p:sp>
        <p:nvSpPr>
          <p:cNvPr id="5" name="Slide Number Placeholder 4"/>
          <p:cNvSpPr>
            <a:spLocks noGrp="1"/>
          </p:cNvSpPr>
          <p:nvPr>
            <p:ph type="sldNum" sz="quarter" idx="12"/>
          </p:nvPr>
        </p:nvSpPr>
        <p:spPr/>
        <p:txBody>
          <a:bodyPr/>
          <a:lstStyle>
            <a:lvl1pPr eaLnBrk="0" hangingPunct="0">
              <a:defRPr/>
            </a:lvl1pPr>
          </a:lstStyle>
          <a:p>
            <a:fld id="{DEAE26FE-76F7-4A79-8332-9B89A7652CB3}" type="slidenum">
              <a:rPr lang="en-US" altLang="en-US"/>
              <a:pPr/>
              <a:t>‹#›</a:t>
            </a:fld>
            <a:endParaRPr lang="en-US" altLang="en-US"/>
          </a:p>
        </p:txBody>
      </p:sp>
    </p:spTree>
    <p:extLst>
      <p:ext uri="{BB962C8B-B14F-4D97-AF65-F5344CB8AC3E}">
        <p14:creationId xmlns:p14="http://schemas.microsoft.com/office/powerpoint/2010/main" val="533424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hangingPunct="0">
              <a:defRPr/>
            </a:lvl1pPr>
          </a:lstStyle>
          <a:p>
            <a:pPr>
              <a:defRPr/>
            </a:pPr>
            <a:endParaRPr lang="en-US" altLang="en-US"/>
          </a:p>
        </p:txBody>
      </p:sp>
      <p:sp>
        <p:nvSpPr>
          <p:cNvPr id="3" name="Footer Placeholder 2"/>
          <p:cNvSpPr>
            <a:spLocks noGrp="1"/>
          </p:cNvSpPr>
          <p:nvPr>
            <p:ph type="ftr" sz="quarter" idx="11"/>
          </p:nvPr>
        </p:nvSpPr>
        <p:spPr/>
        <p:txBody>
          <a:bodyPr/>
          <a:lstStyle>
            <a:lvl1pPr eaLnBrk="0" hangingPunct="0">
              <a:defRPr/>
            </a:lvl1pPr>
          </a:lstStyle>
          <a:p>
            <a:pPr>
              <a:defRPr/>
            </a:pPr>
            <a:endParaRPr lang="en-US" altLang="en-US"/>
          </a:p>
        </p:txBody>
      </p:sp>
      <p:sp>
        <p:nvSpPr>
          <p:cNvPr id="4" name="Slide Number Placeholder 3"/>
          <p:cNvSpPr>
            <a:spLocks noGrp="1"/>
          </p:cNvSpPr>
          <p:nvPr>
            <p:ph type="sldNum" sz="quarter" idx="12"/>
          </p:nvPr>
        </p:nvSpPr>
        <p:spPr/>
        <p:txBody>
          <a:bodyPr/>
          <a:lstStyle>
            <a:lvl1pPr eaLnBrk="0" hangingPunct="0">
              <a:defRPr/>
            </a:lvl1pPr>
          </a:lstStyle>
          <a:p>
            <a:fld id="{1AAC6011-FD34-44E4-B4BC-BF0DBAFFB3CB}" type="slidenum">
              <a:rPr lang="en-US" altLang="en-US"/>
              <a:pPr/>
              <a:t>‹#›</a:t>
            </a:fld>
            <a:endParaRPr lang="en-US" altLang="en-US"/>
          </a:p>
        </p:txBody>
      </p:sp>
    </p:spTree>
    <p:extLst>
      <p:ext uri="{BB962C8B-B14F-4D97-AF65-F5344CB8AC3E}">
        <p14:creationId xmlns:p14="http://schemas.microsoft.com/office/powerpoint/2010/main" val="2869183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hangingPunct="0">
              <a:defRPr/>
            </a:lvl1pPr>
          </a:lstStyle>
          <a:p>
            <a:pPr>
              <a:defRPr/>
            </a:pPr>
            <a:endParaRPr lang="en-US" altLang="en-US"/>
          </a:p>
        </p:txBody>
      </p:sp>
      <p:sp>
        <p:nvSpPr>
          <p:cNvPr id="6" name="Footer Placeholder 5"/>
          <p:cNvSpPr>
            <a:spLocks noGrp="1"/>
          </p:cNvSpPr>
          <p:nvPr>
            <p:ph type="ftr" sz="quarter" idx="11"/>
          </p:nvPr>
        </p:nvSpPr>
        <p:spPr/>
        <p:txBody>
          <a:bodyPr/>
          <a:lstStyle>
            <a:lvl1pPr eaLnBrk="0" hangingPunct="0">
              <a:defRPr/>
            </a:lvl1pPr>
          </a:lstStyle>
          <a:p>
            <a:pPr>
              <a:defRPr/>
            </a:pPr>
            <a:endParaRPr lang="en-US" altLang="en-US"/>
          </a:p>
        </p:txBody>
      </p:sp>
      <p:sp>
        <p:nvSpPr>
          <p:cNvPr id="7" name="Slide Number Placeholder 6"/>
          <p:cNvSpPr>
            <a:spLocks noGrp="1"/>
          </p:cNvSpPr>
          <p:nvPr>
            <p:ph type="sldNum" sz="quarter" idx="12"/>
          </p:nvPr>
        </p:nvSpPr>
        <p:spPr/>
        <p:txBody>
          <a:bodyPr/>
          <a:lstStyle>
            <a:lvl1pPr eaLnBrk="0" hangingPunct="0">
              <a:defRPr/>
            </a:lvl1pPr>
          </a:lstStyle>
          <a:p>
            <a:fld id="{1FE98CF9-5EA6-4B6A-A7A4-ED6B3EB66648}" type="slidenum">
              <a:rPr lang="en-US" altLang="en-US"/>
              <a:pPr/>
              <a:t>‹#›</a:t>
            </a:fld>
            <a:endParaRPr lang="en-US" altLang="en-US"/>
          </a:p>
        </p:txBody>
      </p:sp>
    </p:spTree>
    <p:extLst>
      <p:ext uri="{BB962C8B-B14F-4D97-AF65-F5344CB8AC3E}">
        <p14:creationId xmlns:p14="http://schemas.microsoft.com/office/powerpoint/2010/main" val="159079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041424F6-77A6-4A5E-83B3-B1F2A276904C}"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84262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hangingPunct="0">
              <a:defRPr/>
            </a:lvl1pPr>
          </a:lstStyle>
          <a:p>
            <a:pPr>
              <a:defRPr/>
            </a:pPr>
            <a:endParaRPr lang="en-US" altLang="en-US"/>
          </a:p>
        </p:txBody>
      </p:sp>
      <p:sp>
        <p:nvSpPr>
          <p:cNvPr id="6" name="Footer Placeholder 5"/>
          <p:cNvSpPr>
            <a:spLocks noGrp="1"/>
          </p:cNvSpPr>
          <p:nvPr>
            <p:ph type="ftr" sz="quarter" idx="11"/>
          </p:nvPr>
        </p:nvSpPr>
        <p:spPr/>
        <p:txBody>
          <a:bodyPr/>
          <a:lstStyle>
            <a:lvl1pPr eaLnBrk="0" hangingPunct="0">
              <a:defRPr/>
            </a:lvl1pPr>
          </a:lstStyle>
          <a:p>
            <a:pPr>
              <a:defRPr/>
            </a:pPr>
            <a:endParaRPr lang="en-US" altLang="en-US"/>
          </a:p>
        </p:txBody>
      </p:sp>
      <p:sp>
        <p:nvSpPr>
          <p:cNvPr id="7" name="Slide Number Placeholder 6"/>
          <p:cNvSpPr>
            <a:spLocks noGrp="1"/>
          </p:cNvSpPr>
          <p:nvPr>
            <p:ph type="sldNum" sz="quarter" idx="12"/>
          </p:nvPr>
        </p:nvSpPr>
        <p:spPr/>
        <p:txBody>
          <a:bodyPr/>
          <a:lstStyle>
            <a:lvl1pPr eaLnBrk="0" hangingPunct="0">
              <a:defRPr/>
            </a:lvl1pPr>
          </a:lstStyle>
          <a:p>
            <a:fld id="{03FFC9DE-48DD-4031-AD0D-109D5ACA790D}" type="slidenum">
              <a:rPr lang="en-US" altLang="en-US"/>
              <a:pPr/>
              <a:t>‹#›</a:t>
            </a:fld>
            <a:endParaRPr lang="en-US" altLang="en-US"/>
          </a:p>
        </p:txBody>
      </p:sp>
    </p:spTree>
    <p:extLst>
      <p:ext uri="{BB962C8B-B14F-4D97-AF65-F5344CB8AC3E}">
        <p14:creationId xmlns:p14="http://schemas.microsoft.com/office/powerpoint/2010/main" val="159508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endParaRPr lang="en-US" alt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ltLang="en-US"/>
          </a:p>
        </p:txBody>
      </p:sp>
      <p:sp>
        <p:nvSpPr>
          <p:cNvPr id="6" name="Slide Number Placeholder 5"/>
          <p:cNvSpPr>
            <a:spLocks noGrp="1"/>
          </p:cNvSpPr>
          <p:nvPr>
            <p:ph type="sldNum" sz="quarter" idx="12"/>
          </p:nvPr>
        </p:nvSpPr>
        <p:spPr/>
        <p:txBody>
          <a:bodyPr/>
          <a:lstStyle>
            <a:lvl1pPr eaLnBrk="0" hangingPunct="0">
              <a:defRPr/>
            </a:lvl1pPr>
          </a:lstStyle>
          <a:p>
            <a:fld id="{8BF2DD02-E144-4381-88E8-AA82A1D905DE}" type="slidenum">
              <a:rPr lang="en-US" altLang="en-US"/>
              <a:pPr/>
              <a:t>‹#›</a:t>
            </a:fld>
            <a:endParaRPr lang="en-US" altLang="en-US"/>
          </a:p>
        </p:txBody>
      </p:sp>
    </p:spTree>
    <p:extLst>
      <p:ext uri="{BB962C8B-B14F-4D97-AF65-F5344CB8AC3E}">
        <p14:creationId xmlns:p14="http://schemas.microsoft.com/office/powerpoint/2010/main" val="511876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endParaRPr lang="en-US" alt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ltLang="en-US"/>
          </a:p>
        </p:txBody>
      </p:sp>
      <p:sp>
        <p:nvSpPr>
          <p:cNvPr id="6" name="Slide Number Placeholder 5"/>
          <p:cNvSpPr>
            <a:spLocks noGrp="1"/>
          </p:cNvSpPr>
          <p:nvPr>
            <p:ph type="sldNum" sz="quarter" idx="12"/>
          </p:nvPr>
        </p:nvSpPr>
        <p:spPr/>
        <p:txBody>
          <a:bodyPr/>
          <a:lstStyle>
            <a:lvl1pPr eaLnBrk="0" hangingPunct="0">
              <a:defRPr/>
            </a:lvl1pPr>
          </a:lstStyle>
          <a:p>
            <a:fld id="{11624276-5AA3-4131-8E4A-AC8C1EFD9AB6}" type="slidenum">
              <a:rPr lang="en-US" altLang="en-US"/>
              <a:pPr/>
              <a:t>‹#›</a:t>
            </a:fld>
            <a:endParaRPr lang="en-US" altLang="en-US"/>
          </a:p>
        </p:txBody>
      </p:sp>
    </p:spTree>
    <p:extLst>
      <p:ext uri="{BB962C8B-B14F-4D97-AF65-F5344CB8AC3E}">
        <p14:creationId xmlns:p14="http://schemas.microsoft.com/office/powerpoint/2010/main" val="115884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3C95846A-A918-4517-8924-37989146A2E2}"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2457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D060BA1E-AA8C-4F8C-9F91-B34AE54ACCBF}"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078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22F3A16F-B43E-4777-ACA1-2AA10F14BDDC}"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6501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28B2BFA6-BD42-470A-9DCA-81D41982392A}" type="slidenum">
              <a:rPr lang="en-US" altLang="en-US"/>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5436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C6146048-4F09-4F86-82C2-8C033F28CEA8}" type="slidenum">
              <a:rPr lang="en-US" altLang="en-US"/>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5280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0FA56389-7205-466A-98F3-50EC978EA7B4}"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2524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5D34391A-84F9-49CE-A2F3-8DAA6E811100}"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1857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33738C97-A867-4EFA-A8A0-0C101954FA3E}" type="slidenum">
              <a:rPr lang="en-US" altLang="en-US"/>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smtClean="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smtClean="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fld id="{4EEDBA42-7957-4203-B3C7-0319BA17DCC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0.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8.wmf"/><Relationship Id="rId4" Type="http://schemas.openxmlformats.org/officeDocument/2006/relationships/oleObject" Target="../embeddings/oleObject3.bin"/><Relationship Id="rId9" Type="http://schemas.openxmlformats.org/officeDocument/2006/relationships/image" Target="../media/image20.wmf"/></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altLang="en-US" smtClean="0"/>
              <a:t>Stepper Motors</a:t>
            </a: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44500" y="939800"/>
            <a:ext cx="8547100" cy="914400"/>
          </a:xfrm>
        </p:spPr>
        <p:txBody>
          <a:bodyPr/>
          <a:lstStyle/>
          <a:p>
            <a:r>
              <a:rPr lang="en-US" altLang="en-US" b="1" smtClean="0"/>
              <a:t>TYPES OF STEPPER MOTORS</a:t>
            </a:r>
            <a:r>
              <a:rPr lang="en-US" altLang="en-US" smtClean="0"/>
              <a:t> </a:t>
            </a:r>
            <a:br>
              <a:rPr lang="en-US" altLang="en-US" smtClean="0"/>
            </a:br>
            <a:endParaRPr lang="en-US" altLang="en-US" smtClean="0"/>
          </a:p>
        </p:txBody>
      </p:sp>
      <p:sp>
        <p:nvSpPr>
          <p:cNvPr id="24579" name="Content Placeholder 2"/>
          <p:cNvSpPr>
            <a:spLocks noGrp="1"/>
          </p:cNvSpPr>
          <p:nvPr>
            <p:ph idx="1"/>
          </p:nvPr>
        </p:nvSpPr>
        <p:spPr/>
        <p:txBody>
          <a:bodyPr/>
          <a:lstStyle/>
          <a:p>
            <a:r>
              <a:rPr lang="en-US" altLang="en-US" smtClean="0"/>
              <a:t>Variable Reluctance Motor (VRM)</a:t>
            </a:r>
          </a:p>
          <a:p>
            <a:pPr lvl="1"/>
            <a:r>
              <a:rPr lang="en-US" altLang="en-US" b="1" smtClean="0"/>
              <a:t>Magnetic rotor</a:t>
            </a:r>
            <a:r>
              <a:rPr lang="en-US" altLang="en-US" smtClean="0"/>
              <a:t>  </a:t>
            </a:r>
          </a:p>
          <a:p>
            <a:r>
              <a:rPr lang="en-US" altLang="en-US" smtClean="0"/>
              <a:t>Permanent Magnet Stepper Motor (PMSM) </a:t>
            </a:r>
          </a:p>
          <a:p>
            <a:pPr lvl="1"/>
            <a:r>
              <a:rPr lang="en-US" altLang="en-US" b="1" smtClean="0"/>
              <a:t>Non-magnetic, geared rotor</a:t>
            </a:r>
            <a:r>
              <a:rPr lang="en-US" altLang="en-US" smtClean="0"/>
              <a:t> </a:t>
            </a:r>
          </a:p>
          <a:p>
            <a:r>
              <a:rPr lang="en-US" altLang="en-US" smtClean="0"/>
              <a:t>Hybrid Stepper Motor (HSM) </a:t>
            </a:r>
          </a:p>
          <a:p>
            <a:pPr lvl="1"/>
            <a:r>
              <a:rPr lang="en-US" altLang="en-US" b="1" smtClean="0"/>
              <a:t>Magnetic, geared rotor</a:t>
            </a:r>
            <a:r>
              <a:rPr lang="en-US" altLang="en-US" smtClean="0"/>
              <a:t>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363" y="639763"/>
            <a:ext cx="3182937"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0" y="2820988"/>
            <a:ext cx="384175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scan0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42672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5"/>
          <p:cNvSpPr>
            <a:spLocks noGrp="1" noChangeArrowheads="1"/>
          </p:cNvSpPr>
          <p:nvPr>
            <p:ph type="title"/>
          </p:nvPr>
        </p:nvSpPr>
        <p:spPr/>
        <p:txBody>
          <a:bodyPr/>
          <a:lstStyle/>
          <a:p>
            <a:pPr eaLnBrk="1" hangingPunct="1"/>
            <a:r>
              <a:rPr lang="en-US" altLang="en-US" sz="3600" smtClean="0"/>
              <a:t>Variable-Reluctance Stepper Motor</a:t>
            </a:r>
          </a:p>
        </p:txBody>
      </p:sp>
      <p:sp>
        <p:nvSpPr>
          <p:cNvPr id="26628" name="Text Box 6"/>
          <p:cNvSpPr txBox="1">
            <a:spLocks noChangeArrowheads="1"/>
          </p:cNvSpPr>
          <p:nvPr/>
        </p:nvSpPr>
        <p:spPr bwMode="auto">
          <a:xfrm>
            <a:off x="228600" y="1524000"/>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solidFill>
                  <a:srgbClr val="000000"/>
                </a:solidFill>
              </a:rPr>
              <a:t>Toothed Rotor and Toothed Stator</a:t>
            </a:r>
          </a:p>
        </p:txBody>
      </p:sp>
      <p:sp>
        <p:nvSpPr>
          <p:cNvPr id="26629" name="Text Box 9"/>
          <p:cNvSpPr txBox="1">
            <a:spLocks noChangeArrowheads="1"/>
          </p:cNvSpPr>
          <p:nvPr/>
        </p:nvSpPr>
        <p:spPr bwMode="auto">
          <a:xfrm>
            <a:off x="4495800" y="2057400"/>
            <a:ext cx="4267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solidFill>
                  <a:srgbClr val="000000"/>
                </a:solidFill>
              </a:rPr>
              <a:t>Principle of Operation:</a:t>
            </a:r>
          </a:p>
          <a:p>
            <a:pPr eaLnBrk="1" hangingPunct="1">
              <a:spcBef>
                <a:spcPct val="50000"/>
              </a:spcBef>
              <a:buFontTx/>
              <a:buNone/>
            </a:pPr>
            <a:r>
              <a:rPr lang="en-US" altLang="en-US" sz="2000">
                <a:solidFill>
                  <a:srgbClr val="000000"/>
                </a:solidFill>
              </a:rPr>
              <a:t>Reluctance of the magnetic circuit formed by the rotor and stator teeth varies with the angular position of the rotor</a:t>
            </a:r>
          </a:p>
          <a:p>
            <a:pPr eaLnBrk="1" hangingPunct="1">
              <a:spcBef>
                <a:spcPct val="50000"/>
              </a:spcBef>
              <a:buFontTx/>
              <a:buNone/>
            </a:pPr>
            <a:r>
              <a:rPr lang="en-US" altLang="en-US" sz="2000">
                <a:solidFill>
                  <a:srgbClr val="000000"/>
                </a:solidFill>
              </a:rPr>
              <a:t>Here, energize coils A and A’ (Phase A)</a:t>
            </a:r>
          </a:p>
          <a:p>
            <a:pPr eaLnBrk="1" hangingPunct="1">
              <a:spcBef>
                <a:spcPct val="50000"/>
              </a:spcBef>
              <a:buFontTx/>
              <a:buNone/>
            </a:pPr>
            <a:r>
              <a:rPr lang="en-US" altLang="en-US" sz="2000">
                <a:solidFill>
                  <a:srgbClr val="000000"/>
                </a:solidFill>
              </a:rPr>
              <a:t>Rotor “steps” to align rotor teeth 1 and 4 with stator teeth 1 and 5</a:t>
            </a:r>
          </a:p>
        </p:txBody>
      </p:sp>
      <p:sp>
        <p:nvSpPr>
          <p:cNvPr id="26630" name="Line 10"/>
          <p:cNvSpPr>
            <a:spLocks noChangeShapeType="1"/>
          </p:cNvSpPr>
          <p:nvPr/>
        </p:nvSpPr>
        <p:spPr bwMode="auto">
          <a:xfrm>
            <a:off x="990600" y="1905000"/>
            <a:ext cx="1219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11"/>
          <p:cNvSpPr>
            <a:spLocks noChangeShapeType="1"/>
          </p:cNvSpPr>
          <p:nvPr/>
        </p:nvSpPr>
        <p:spPr bwMode="auto">
          <a:xfrm flipH="1">
            <a:off x="3124200" y="1905000"/>
            <a:ext cx="457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scan0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1524000"/>
            <a:ext cx="41227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5"/>
          <p:cNvSpPr>
            <a:spLocks noGrp="1" noChangeArrowheads="1"/>
          </p:cNvSpPr>
          <p:nvPr>
            <p:ph type="title"/>
          </p:nvPr>
        </p:nvSpPr>
        <p:spPr/>
        <p:txBody>
          <a:bodyPr/>
          <a:lstStyle/>
          <a:p>
            <a:pPr eaLnBrk="1" hangingPunct="1"/>
            <a:r>
              <a:rPr lang="en-US" altLang="en-US" sz="3600" smtClean="0"/>
              <a:t>Variable-Reluctance Stepper Motor</a:t>
            </a:r>
          </a:p>
        </p:txBody>
      </p:sp>
      <p:sp>
        <p:nvSpPr>
          <p:cNvPr id="27652" name="Text Box 6"/>
          <p:cNvSpPr txBox="1">
            <a:spLocks noChangeArrowheads="1"/>
          </p:cNvSpPr>
          <p:nvPr/>
        </p:nvSpPr>
        <p:spPr bwMode="auto">
          <a:xfrm>
            <a:off x="4876800" y="1676400"/>
            <a:ext cx="37338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solidFill>
                  <a:srgbClr val="000000"/>
                </a:solidFill>
              </a:rPr>
              <a:t>Energize coils B and B’ (Phase B)</a:t>
            </a:r>
          </a:p>
          <a:p>
            <a:pPr eaLnBrk="1" hangingPunct="1">
              <a:spcBef>
                <a:spcPct val="50000"/>
              </a:spcBef>
              <a:buFontTx/>
              <a:buNone/>
            </a:pPr>
            <a:r>
              <a:rPr lang="en-US" altLang="en-US" sz="2000">
                <a:solidFill>
                  <a:srgbClr val="000000"/>
                </a:solidFill>
              </a:rPr>
              <a:t>Rotor steps “forward” </a:t>
            </a:r>
          </a:p>
          <a:p>
            <a:pPr eaLnBrk="1" hangingPunct="1">
              <a:spcBef>
                <a:spcPct val="50000"/>
              </a:spcBef>
              <a:buFontTx/>
              <a:buNone/>
            </a:pPr>
            <a:r>
              <a:rPr lang="en-US" altLang="en-US" sz="2000">
                <a:solidFill>
                  <a:srgbClr val="000000"/>
                </a:solidFill>
              </a:rPr>
              <a:t>Rotor teeth 3 and 6 align with Stator teeth 1 and 5</a:t>
            </a:r>
          </a:p>
          <a:p>
            <a:pPr eaLnBrk="1" hangingPunct="1">
              <a:spcBef>
                <a:spcPct val="50000"/>
              </a:spcBef>
              <a:buFontTx/>
              <a:buNone/>
            </a:pPr>
            <a:r>
              <a:rPr lang="en-US" altLang="en-US" sz="2000">
                <a:solidFill>
                  <a:srgbClr val="000000"/>
                </a:solidFill>
              </a:rPr>
              <a:t>Let N</a:t>
            </a:r>
            <a:r>
              <a:rPr lang="en-US" altLang="en-US" sz="2000" baseline="-25000">
                <a:solidFill>
                  <a:srgbClr val="000000"/>
                </a:solidFill>
              </a:rPr>
              <a:t>s</a:t>
            </a:r>
            <a:r>
              <a:rPr lang="en-US" altLang="en-US" sz="2000">
                <a:solidFill>
                  <a:srgbClr val="000000"/>
                </a:solidFill>
              </a:rPr>
              <a:t> = # of teeth on the stator</a:t>
            </a:r>
          </a:p>
          <a:p>
            <a:pPr eaLnBrk="1" hangingPunct="1">
              <a:spcBef>
                <a:spcPct val="50000"/>
              </a:spcBef>
              <a:buFontTx/>
              <a:buNone/>
            </a:pPr>
            <a:r>
              <a:rPr lang="en-US" altLang="en-US" sz="2000">
                <a:solidFill>
                  <a:srgbClr val="000000"/>
                </a:solidFill>
              </a:rPr>
              <a:t>      N</a:t>
            </a:r>
            <a:r>
              <a:rPr lang="en-US" altLang="en-US" sz="2000" baseline="-25000">
                <a:solidFill>
                  <a:srgbClr val="000000"/>
                </a:solidFill>
              </a:rPr>
              <a:t>r</a:t>
            </a:r>
            <a:r>
              <a:rPr lang="en-US" altLang="en-US" sz="2000">
                <a:solidFill>
                  <a:srgbClr val="000000"/>
                </a:solidFill>
              </a:rPr>
              <a:t> = # of teeth on the rotor</a:t>
            </a:r>
          </a:p>
          <a:p>
            <a:pPr eaLnBrk="1" hangingPunct="1">
              <a:spcBef>
                <a:spcPct val="50000"/>
              </a:spcBef>
              <a:buFontTx/>
              <a:buNone/>
            </a:pPr>
            <a:r>
              <a:rPr lang="en-US" altLang="en-US" sz="2000">
                <a:solidFill>
                  <a:srgbClr val="000000"/>
                </a:solidFill>
              </a:rPr>
              <a:t>       </a:t>
            </a:r>
            <a:r>
              <a:rPr lang="el-GR" altLang="en-US" sz="2000">
                <a:solidFill>
                  <a:srgbClr val="000000"/>
                </a:solidFill>
                <a:cs typeface="Arial" panose="020B0604020202020204" pitchFamily="34" charset="0"/>
              </a:rPr>
              <a:t>β</a:t>
            </a:r>
            <a:r>
              <a:rPr lang="en-US" altLang="en-US" sz="2000">
                <a:solidFill>
                  <a:srgbClr val="000000"/>
                </a:solidFill>
                <a:cs typeface="Arial" panose="020B0604020202020204" pitchFamily="34" charset="0"/>
              </a:rPr>
              <a:t> = Step Angle in space                 	degrees</a:t>
            </a:r>
          </a:p>
          <a:p>
            <a:pPr eaLnBrk="1" hangingPunct="1">
              <a:spcBef>
                <a:spcPct val="50000"/>
              </a:spcBef>
              <a:buFontTx/>
              <a:buNone/>
            </a:pPr>
            <a:r>
              <a:rPr lang="en-US" altLang="en-US" sz="2000">
                <a:solidFill>
                  <a:srgbClr val="000000"/>
                </a:solidFill>
                <a:cs typeface="Arial" panose="020B0604020202020204" pitchFamily="34" charset="0"/>
              </a:rPr>
              <a:t> </a:t>
            </a:r>
            <a:endParaRPr lang="el-GR" altLang="en-US" sz="2000">
              <a:solidFill>
                <a:srgbClr val="000000"/>
              </a:solidFill>
              <a:cs typeface="Arial" panose="020B0604020202020204" pitchFamily="34" charset="0"/>
            </a:endParaRPr>
          </a:p>
        </p:txBody>
      </p:sp>
      <p:graphicFrame>
        <p:nvGraphicFramePr>
          <p:cNvPr id="27653" name="Object 10"/>
          <p:cNvGraphicFramePr>
            <a:graphicFrameLocks noChangeAspect="1"/>
          </p:cNvGraphicFramePr>
          <p:nvPr>
            <p:ph idx="1"/>
          </p:nvPr>
        </p:nvGraphicFramePr>
        <p:xfrm>
          <a:off x="5181600" y="5562600"/>
          <a:ext cx="2971800" cy="1071563"/>
        </p:xfrm>
        <a:graphic>
          <a:graphicData uri="http://schemas.openxmlformats.org/presentationml/2006/ole">
            <mc:AlternateContent xmlns:mc="http://schemas.openxmlformats.org/markup-compatibility/2006">
              <mc:Choice xmlns:v="urn:schemas-microsoft-com:vml" Requires="v">
                <p:oleObj spid="_x0000_s27655" name="Equation" r:id="rId4" imgW="1270000" imgH="457200" progId="Equation.DSMT4">
                  <p:embed/>
                </p:oleObj>
              </mc:Choice>
              <mc:Fallback>
                <p:oleObj name="Equation" r:id="rId4" imgW="1270000" imgH="4572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5562600"/>
                        <a:ext cx="29718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3600" smtClean="0"/>
              <a:t>Variable-Reluctance Stepper Motor</a:t>
            </a:r>
          </a:p>
        </p:txBody>
      </p:sp>
      <p:pic>
        <p:nvPicPr>
          <p:cNvPr id="28675" name="Picture 4" descr="scan0027"/>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447800"/>
            <a:ext cx="4408488"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6" name="Text Box 6"/>
          <p:cNvSpPr txBox="1">
            <a:spLocks noChangeArrowheads="1"/>
          </p:cNvSpPr>
          <p:nvPr/>
        </p:nvSpPr>
        <p:spPr bwMode="auto">
          <a:xfrm>
            <a:off x="4876800" y="1524000"/>
            <a:ext cx="38100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solidFill>
                  <a:srgbClr val="000000"/>
                </a:solidFill>
              </a:rPr>
              <a:t>Energize Phase C</a:t>
            </a:r>
          </a:p>
          <a:p>
            <a:pPr eaLnBrk="1" hangingPunct="1">
              <a:spcBef>
                <a:spcPct val="50000"/>
              </a:spcBef>
              <a:buFontTx/>
              <a:buNone/>
            </a:pPr>
            <a:r>
              <a:rPr lang="en-US" altLang="en-US" sz="2000">
                <a:solidFill>
                  <a:srgbClr val="000000"/>
                </a:solidFill>
              </a:rPr>
              <a:t>Rotor steps forward another 15</a:t>
            </a:r>
            <a:r>
              <a:rPr lang="en-US" altLang="en-US" sz="2000">
                <a:solidFill>
                  <a:srgbClr val="000000"/>
                </a:solidFill>
                <a:cs typeface="Arial" panose="020B0604020202020204" pitchFamily="34" charset="0"/>
              </a:rPr>
              <a:t>°</a:t>
            </a:r>
          </a:p>
          <a:p>
            <a:pPr eaLnBrk="1" hangingPunct="1">
              <a:spcBef>
                <a:spcPct val="50000"/>
              </a:spcBef>
              <a:buFontTx/>
              <a:buNone/>
            </a:pPr>
            <a:r>
              <a:rPr lang="en-US" altLang="en-US" sz="2400">
                <a:solidFill>
                  <a:srgbClr val="000000"/>
                </a:solidFill>
              </a:rPr>
              <a:t> </a:t>
            </a:r>
          </a:p>
          <a:p>
            <a:pPr eaLnBrk="1" hangingPunct="1">
              <a:spcBef>
                <a:spcPct val="50000"/>
              </a:spcBef>
              <a:buFontTx/>
              <a:buNone/>
            </a:pPr>
            <a:endParaRPr lang="en-US" altLang="en-US" sz="2400" b="1">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3600" smtClean="0"/>
              <a:t>Variable-Reluctance Stepper Motor</a:t>
            </a:r>
          </a:p>
        </p:txBody>
      </p:sp>
      <p:pic>
        <p:nvPicPr>
          <p:cNvPr id="29699" name="Picture 4" descr="scan0028"/>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95400"/>
            <a:ext cx="4257675"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0" name="Text Box 6"/>
          <p:cNvSpPr txBox="1">
            <a:spLocks noChangeArrowheads="1"/>
          </p:cNvSpPr>
          <p:nvPr/>
        </p:nvSpPr>
        <p:spPr bwMode="auto">
          <a:xfrm>
            <a:off x="4800600" y="1524000"/>
            <a:ext cx="3886200"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solidFill>
                  <a:srgbClr val="000000"/>
                </a:solidFill>
              </a:rPr>
              <a:t>Energize Phase D</a:t>
            </a:r>
            <a:endParaRPr lang="en-US" altLang="en-US" sz="2000">
              <a:solidFill>
                <a:srgbClr val="000000"/>
              </a:solidFill>
            </a:endParaRPr>
          </a:p>
          <a:p>
            <a:pPr eaLnBrk="1" hangingPunct="1">
              <a:spcBef>
                <a:spcPct val="50000"/>
              </a:spcBef>
              <a:buFontTx/>
              <a:buNone/>
            </a:pPr>
            <a:r>
              <a:rPr lang="en-US" altLang="en-US" sz="2000">
                <a:solidFill>
                  <a:srgbClr val="000000"/>
                </a:solidFill>
              </a:rPr>
              <a:t>Rotor steps forward another 15</a:t>
            </a:r>
            <a:r>
              <a:rPr lang="en-US" altLang="en-US" sz="2000">
                <a:solidFill>
                  <a:srgbClr val="000000"/>
                </a:solidFill>
                <a:cs typeface="Arial" panose="020B0604020202020204" pitchFamily="34" charset="0"/>
              </a:rPr>
              <a:t>°</a:t>
            </a:r>
          </a:p>
          <a:p>
            <a:pPr eaLnBrk="1" hangingPunct="1">
              <a:spcBef>
                <a:spcPct val="50000"/>
              </a:spcBef>
              <a:buFontTx/>
              <a:buNone/>
            </a:pPr>
            <a:endParaRPr lang="en-US" altLang="en-US" sz="2400" b="1">
              <a:solidFill>
                <a:srgbClr val="00000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3600" smtClean="0"/>
              <a:t>Variable-Reluctance Stepper Motor</a:t>
            </a:r>
          </a:p>
        </p:txBody>
      </p:sp>
      <p:pic>
        <p:nvPicPr>
          <p:cNvPr id="30723" name="Picture 4" descr="scan0029"/>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447800"/>
            <a:ext cx="4570413"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Text Box 6"/>
          <p:cNvSpPr txBox="1">
            <a:spLocks noChangeArrowheads="1"/>
          </p:cNvSpPr>
          <p:nvPr/>
        </p:nvSpPr>
        <p:spPr bwMode="auto">
          <a:xfrm>
            <a:off x="5029200" y="1828800"/>
            <a:ext cx="3581400"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solidFill>
                  <a:srgbClr val="000000"/>
                </a:solidFill>
              </a:rPr>
              <a:t>Repeat the sequence</a:t>
            </a:r>
          </a:p>
          <a:p>
            <a:pPr eaLnBrk="1" hangingPunct="1">
              <a:spcBef>
                <a:spcPct val="50000"/>
              </a:spcBef>
              <a:buFontTx/>
              <a:buNone/>
            </a:pPr>
            <a:r>
              <a:rPr lang="en-US" altLang="en-US" sz="2400" b="1">
                <a:solidFill>
                  <a:srgbClr val="000000"/>
                </a:solidFill>
              </a:rPr>
              <a:t>Energize Phase A</a:t>
            </a:r>
          </a:p>
          <a:p>
            <a:pPr eaLnBrk="1" hangingPunct="1">
              <a:spcBef>
                <a:spcPct val="50000"/>
              </a:spcBef>
              <a:buFontTx/>
              <a:buNone/>
            </a:pPr>
            <a:r>
              <a:rPr lang="en-US" altLang="en-US" sz="2000">
                <a:solidFill>
                  <a:srgbClr val="000000"/>
                </a:solidFill>
              </a:rPr>
              <a:t>Rotor steps forward again</a:t>
            </a:r>
          </a:p>
          <a:p>
            <a:pPr eaLnBrk="1" hangingPunct="1">
              <a:spcBef>
                <a:spcPct val="50000"/>
              </a:spcBef>
              <a:buFontTx/>
              <a:buNone/>
            </a:pPr>
            <a:endParaRPr lang="en-US" altLang="en-US" sz="200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3600" smtClean="0"/>
              <a:t>Variable-Reluctance Stepper Motor</a:t>
            </a:r>
          </a:p>
        </p:txBody>
      </p:sp>
      <p:pic>
        <p:nvPicPr>
          <p:cNvPr id="31747" name="Picture 4" descr="scan0030"/>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905000"/>
            <a:ext cx="4343400" cy="4310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8" name="Text Box 6"/>
          <p:cNvSpPr txBox="1">
            <a:spLocks noChangeArrowheads="1"/>
          </p:cNvSpPr>
          <p:nvPr/>
        </p:nvSpPr>
        <p:spPr bwMode="auto">
          <a:xfrm>
            <a:off x="4800600" y="1447800"/>
            <a:ext cx="4114800"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solidFill>
                  <a:srgbClr val="000000"/>
                </a:solidFill>
              </a:rPr>
              <a:t>Switching Circuit for the stepper motor</a:t>
            </a:r>
          </a:p>
          <a:p>
            <a:pPr eaLnBrk="1" hangingPunct="1">
              <a:spcBef>
                <a:spcPct val="50000"/>
              </a:spcBef>
              <a:buFontTx/>
              <a:buNone/>
            </a:pPr>
            <a:r>
              <a:rPr lang="en-US" altLang="en-US" sz="2000">
                <a:solidFill>
                  <a:srgbClr val="000000"/>
                </a:solidFill>
              </a:rPr>
              <a:t>Close switches in order 1, 2, 3, and 4 to turn the rotor “clockwise”</a:t>
            </a:r>
          </a:p>
          <a:p>
            <a:pPr eaLnBrk="1" hangingPunct="1">
              <a:spcBef>
                <a:spcPct val="50000"/>
              </a:spcBef>
              <a:buFontTx/>
              <a:buNone/>
            </a:pPr>
            <a:r>
              <a:rPr lang="en-US" altLang="en-US" sz="2000">
                <a:solidFill>
                  <a:srgbClr val="000000"/>
                </a:solidFill>
              </a:rPr>
              <a:t>Close switches in reverse order - 4, 3, 2, and 1 to change rotation to the opposite (counter-clockwise) direction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14300" y="439738"/>
            <a:ext cx="8928100" cy="1143000"/>
          </a:xfrm>
        </p:spPr>
        <p:txBody>
          <a:bodyPr/>
          <a:lstStyle/>
          <a:p>
            <a:pPr eaLnBrk="1" hangingPunct="1"/>
            <a:r>
              <a:rPr lang="en-US" altLang="en-US" sz="3600" b="1" smtClean="0"/>
              <a:t>DIFFERENT MODES OF EXCITATION</a:t>
            </a:r>
            <a:r>
              <a:rPr lang="en-US" altLang="en-US" sz="3600" smtClean="0"/>
              <a:t> </a:t>
            </a:r>
            <a:r>
              <a:rPr lang="en-US" altLang="en-US" smtClean="0"/>
              <a:t/>
            </a:r>
            <a:br>
              <a:rPr lang="en-US" altLang="en-US" smtClean="0"/>
            </a:br>
            <a:endParaRPr lang="en-US" altLang="en-US" smtClean="0"/>
          </a:p>
        </p:txBody>
      </p:sp>
      <p:sp>
        <p:nvSpPr>
          <p:cNvPr id="32771" name="Content Placeholder 2"/>
          <p:cNvSpPr>
            <a:spLocks noGrp="1"/>
          </p:cNvSpPr>
          <p:nvPr>
            <p:ph idx="1"/>
          </p:nvPr>
        </p:nvSpPr>
        <p:spPr/>
        <p:txBody>
          <a:bodyPr/>
          <a:lstStyle/>
          <a:p>
            <a:pPr eaLnBrk="1" hangingPunct="1"/>
            <a:r>
              <a:rPr lang="en-US" altLang="en-US" smtClean="0"/>
              <a:t>Full step </a:t>
            </a:r>
          </a:p>
          <a:p>
            <a:pPr eaLnBrk="1" hangingPunct="1"/>
            <a:r>
              <a:rPr lang="en-US" altLang="en-US" smtClean="0"/>
              <a:t>Half step </a:t>
            </a:r>
          </a:p>
          <a:p>
            <a:pPr eaLnBrk="1" hangingPunct="1"/>
            <a:r>
              <a:rPr lang="en-US" altLang="en-US" smtClean="0"/>
              <a:t>Micro step </a:t>
            </a:r>
            <a:br>
              <a:rPr lang="en-US" altLang="en-US" smtClean="0"/>
            </a:br>
            <a:r>
              <a:rPr lang="en-US" altLang="en-US" smtClean="0"/>
              <a:t/>
            </a:r>
            <a:br>
              <a:rPr lang="en-US" altLang="en-US" smtClean="0"/>
            </a:br>
            <a:r>
              <a:rPr lang="en-US" altLang="en-US" smtClean="0"/>
              <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76"/>
          <p:cNvGrpSpPr>
            <a:grpSpLocks/>
          </p:cNvGrpSpPr>
          <p:nvPr/>
        </p:nvGrpSpPr>
        <p:grpSpPr bwMode="auto">
          <a:xfrm>
            <a:off x="2152650" y="1647825"/>
            <a:ext cx="3376613" cy="3333750"/>
            <a:chOff x="1356" y="1038"/>
            <a:chExt cx="2127" cy="2100"/>
          </a:xfrm>
        </p:grpSpPr>
        <p:sp>
          <p:nvSpPr>
            <p:cNvPr id="33801" name="Oval 5"/>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3802" name="Group 6"/>
            <p:cNvGrpSpPr>
              <a:grpSpLocks/>
            </p:cNvGrpSpPr>
            <p:nvPr/>
          </p:nvGrpSpPr>
          <p:grpSpPr bwMode="auto">
            <a:xfrm>
              <a:off x="2262" y="1446"/>
              <a:ext cx="246" cy="282"/>
              <a:chOff x="4050" y="2685"/>
              <a:chExt cx="615" cy="705"/>
            </a:xfrm>
          </p:grpSpPr>
          <p:sp>
            <p:nvSpPr>
              <p:cNvPr id="33851" name="Line 7"/>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52" name="Line 8"/>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53" name="Freeform 9"/>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803" name="Group 10"/>
            <p:cNvGrpSpPr>
              <a:grpSpLocks/>
            </p:cNvGrpSpPr>
            <p:nvPr/>
          </p:nvGrpSpPr>
          <p:grpSpPr bwMode="auto">
            <a:xfrm rot="5400000">
              <a:off x="2754" y="1944"/>
              <a:ext cx="246" cy="282"/>
              <a:chOff x="4050" y="2685"/>
              <a:chExt cx="615" cy="705"/>
            </a:xfrm>
          </p:grpSpPr>
          <p:sp>
            <p:nvSpPr>
              <p:cNvPr id="33848" name="Line 11"/>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49" name="Line 12"/>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50" name="Freeform 13"/>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04" name="Freeform 14"/>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3805" name="Group 15"/>
            <p:cNvGrpSpPr>
              <a:grpSpLocks/>
            </p:cNvGrpSpPr>
            <p:nvPr/>
          </p:nvGrpSpPr>
          <p:grpSpPr bwMode="auto">
            <a:xfrm flipV="1">
              <a:off x="2256" y="2436"/>
              <a:ext cx="246" cy="282"/>
              <a:chOff x="4050" y="2685"/>
              <a:chExt cx="615" cy="705"/>
            </a:xfrm>
          </p:grpSpPr>
          <p:sp>
            <p:nvSpPr>
              <p:cNvPr id="33845" name="Line 16"/>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46" name="Line 17"/>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47" name="Freeform 18"/>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806" name="Group 19"/>
            <p:cNvGrpSpPr>
              <a:grpSpLocks/>
            </p:cNvGrpSpPr>
            <p:nvPr/>
          </p:nvGrpSpPr>
          <p:grpSpPr bwMode="auto">
            <a:xfrm rot="16200000" flipH="1">
              <a:off x="1767" y="1944"/>
              <a:ext cx="246" cy="282"/>
              <a:chOff x="4050" y="2685"/>
              <a:chExt cx="615" cy="705"/>
            </a:xfrm>
          </p:grpSpPr>
          <p:sp>
            <p:nvSpPr>
              <p:cNvPr id="33842" name="Line 20"/>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43" name="Line 21"/>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44" name="Freeform 22"/>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07" name="Freeform 23"/>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8" name="Freeform 24"/>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9" name="Freeform 25"/>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3810" name="Group 26"/>
            <p:cNvGrpSpPr>
              <a:grpSpLocks/>
            </p:cNvGrpSpPr>
            <p:nvPr/>
          </p:nvGrpSpPr>
          <p:grpSpPr bwMode="auto">
            <a:xfrm>
              <a:off x="2754" y="1926"/>
              <a:ext cx="570" cy="336"/>
              <a:chOff x="5280" y="3930"/>
              <a:chExt cx="1425" cy="841"/>
            </a:xfrm>
          </p:grpSpPr>
          <p:sp>
            <p:nvSpPr>
              <p:cNvPr id="33838" name="Freeform 27"/>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9" name="Freeform 28"/>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0" name="Freeform 29"/>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1" name="Freeform 30"/>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811" name="Group 31"/>
            <p:cNvGrpSpPr>
              <a:grpSpLocks/>
            </p:cNvGrpSpPr>
            <p:nvPr/>
          </p:nvGrpSpPr>
          <p:grpSpPr bwMode="auto">
            <a:xfrm>
              <a:off x="2234" y="2456"/>
              <a:ext cx="341" cy="610"/>
              <a:chOff x="3981" y="5256"/>
              <a:chExt cx="852" cy="1524"/>
            </a:xfrm>
          </p:grpSpPr>
          <p:sp>
            <p:nvSpPr>
              <p:cNvPr id="33835" name="Freeform 32"/>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6" name="Freeform 33"/>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7" name="Freeform 34"/>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812" name="Group 35"/>
            <p:cNvGrpSpPr>
              <a:grpSpLocks/>
            </p:cNvGrpSpPr>
            <p:nvPr/>
          </p:nvGrpSpPr>
          <p:grpSpPr bwMode="auto">
            <a:xfrm>
              <a:off x="2229" y="1206"/>
              <a:ext cx="334" cy="500"/>
              <a:chOff x="3968" y="2130"/>
              <a:chExt cx="834" cy="1250"/>
            </a:xfrm>
          </p:grpSpPr>
          <p:sp>
            <p:nvSpPr>
              <p:cNvPr id="33831" name="Freeform 36"/>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2" name="Freeform 37"/>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3" name="Freeform 38"/>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4" name="Freeform 39"/>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813" name="Group 40"/>
            <p:cNvGrpSpPr>
              <a:grpSpLocks/>
            </p:cNvGrpSpPr>
            <p:nvPr/>
          </p:nvGrpSpPr>
          <p:grpSpPr bwMode="auto">
            <a:xfrm>
              <a:off x="1506" y="1944"/>
              <a:ext cx="522" cy="336"/>
              <a:chOff x="2160" y="3975"/>
              <a:chExt cx="1305" cy="840"/>
            </a:xfrm>
          </p:grpSpPr>
          <p:sp>
            <p:nvSpPr>
              <p:cNvPr id="33828" name="Freeform 41"/>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9" name="Freeform 42"/>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0" name="Freeform 43"/>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14" name="Line 44"/>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5" name="Line 45"/>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6" name="Line 46"/>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7" name="Line 47"/>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8" name="Line 48"/>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9" name="Line 49"/>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0" name="Oval 50"/>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821" name="Oval 51"/>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822" name="Oval 52"/>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823" name="Oval 53"/>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824" name="Text Box 54"/>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33825" name="Text Box 55"/>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33826" name="Text Box 56"/>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33827" name="Text Box 57"/>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33795" name="Oval 65"/>
          <p:cNvSpPr>
            <a:spLocks noChangeArrowheads="1"/>
          </p:cNvSpPr>
          <p:nvPr/>
        </p:nvSpPr>
        <p:spPr bwMode="auto">
          <a:xfrm>
            <a:off x="3760788" y="32813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796" name="Oval 66"/>
          <p:cNvSpPr>
            <a:spLocks noChangeArrowheads="1"/>
          </p:cNvSpPr>
          <p:nvPr/>
        </p:nvSpPr>
        <p:spPr bwMode="auto">
          <a:xfrm>
            <a:off x="3201988" y="27273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797" name="Rectangle 67"/>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33798" name="Text Box 80"/>
          <p:cNvSpPr txBox="1">
            <a:spLocks noChangeArrowheads="1"/>
          </p:cNvSpPr>
          <p:nvPr/>
        </p:nvSpPr>
        <p:spPr bwMode="auto">
          <a:xfrm flipH="1">
            <a:off x="458788" y="1558925"/>
            <a:ext cx="2797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Rotor and Stator</a:t>
            </a:r>
          </a:p>
        </p:txBody>
      </p:sp>
      <p:sp>
        <p:nvSpPr>
          <p:cNvPr id="33799" name="Text Box 81"/>
          <p:cNvSpPr txBox="1">
            <a:spLocks noChangeArrowheads="1"/>
          </p:cNvSpPr>
          <p:nvPr/>
        </p:nvSpPr>
        <p:spPr bwMode="auto">
          <a:xfrm flipH="1">
            <a:off x="3597275" y="34163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33800" name="Text Box 82"/>
          <p:cNvSpPr txBox="1">
            <a:spLocks noChangeArrowheads="1"/>
          </p:cNvSpPr>
          <p:nvPr/>
        </p:nvSpPr>
        <p:spPr bwMode="auto">
          <a:xfrm flipH="1">
            <a:off x="3605213" y="27670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900" y="542925"/>
            <a:ext cx="8072438"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4152900" y="1647825"/>
            <a:ext cx="3376613" cy="3333750"/>
            <a:chOff x="1356" y="1038"/>
            <a:chExt cx="2127" cy="2100"/>
          </a:xfrm>
        </p:grpSpPr>
        <p:sp>
          <p:nvSpPr>
            <p:cNvPr id="34843"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4844" name="Group 4"/>
            <p:cNvGrpSpPr>
              <a:grpSpLocks/>
            </p:cNvGrpSpPr>
            <p:nvPr/>
          </p:nvGrpSpPr>
          <p:grpSpPr bwMode="auto">
            <a:xfrm>
              <a:off x="2262" y="1446"/>
              <a:ext cx="246" cy="282"/>
              <a:chOff x="4050" y="2685"/>
              <a:chExt cx="615" cy="705"/>
            </a:xfrm>
          </p:grpSpPr>
          <p:sp>
            <p:nvSpPr>
              <p:cNvPr id="34893"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94"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95"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45" name="Group 8"/>
            <p:cNvGrpSpPr>
              <a:grpSpLocks/>
            </p:cNvGrpSpPr>
            <p:nvPr/>
          </p:nvGrpSpPr>
          <p:grpSpPr bwMode="auto">
            <a:xfrm rot="5400000">
              <a:off x="2754" y="1944"/>
              <a:ext cx="246" cy="282"/>
              <a:chOff x="4050" y="2685"/>
              <a:chExt cx="615" cy="705"/>
            </a:xfrm>
          </p:grpSpPr>
          <p:sp>
            <p:nvSpPr>
              <p:cNvPr id="34890"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91"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92"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46"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47" name="Group 13"/>
            <p:cNvGrpSpPr>
              <a:grpSpLocks/>
            </p:cNvGrpSpPr>
            <p:nvPr/>
          </p:nvGrpSpPr>
          <p:grpSpPr bwMode="auto">
            <a:xfrm flipV="1">
              <a:off x="2256" y="2436"/>
              <a:ext cx="246" cy="282"/>
              <a:chOff x="4050" y="2685"/>
              <a:chExt cx="615" cy="705"/>
            </a:xfrm>
          </p:grpSpPr>
          <p:sp>
            <p:nvSpPr>
              <p:cNvPr id="34887"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88"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89"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48" name="Group 17"/>
            <p:cNvGrpSpPr>
              <a:grpSpLocks/>
            </p:cNvGrpSpPr>
            <p:nvPr/>
          </p:nvGrpSpPr>
          <p:grpSpPr bwMode="auto">
            <a:xfrm rot="16200000" flipH="1">
              <a:off x="1767" y="1944"/>
              <a:ext cx="246" cy="282"/>
              <a:chOff x="4050" y="2685"/>
              <a:chExt cx="615" cy="705"/>
            </a:xfrm>
          </p:grpSpPr>
          <p:sp>
            <p:nvSpPr>
              <p:cNvPr id="34884"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85"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86"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49"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0"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1"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52" name="Group 24"/>
            <p:cNvGrpSpPr>
              <a:grpSpLocks/>
            </p:cNvGrpSpPr>
            <p:nvPr/>
          </p:nvGrpSpPr>
          <p:grpSpPr bwMode="auto">
            <a:xfrm>
              <a:off x="2754" y="1926"/>
              <a:ext cx="570" cy="336"/>
              <a:chOff x="5280" y="3930"/>
              <a:chExt cx="1425" cy="841"/>
            </a:xfrm>
          </p:grpSpPr>
          <p:sp>
            <p:nvSpPr>
              <p:cNvPr id="34880"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1"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2"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3"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53" name="Group 29"/>
            <p:cNvGrpSpPr>
              <a:grpSpLocks/>
            </p:cNvGrpSpPr>
            <p:nvPr/>
          </p:nvGrpSpPr>
          <p:grpSpPr bwMode="auto">
            <a:xfrm>
              <a:off x="2234" y="2456"/>
              <a:ext cx="341" cy="610"/>
              <a:chOff x="3981" y="5256"/>
              <a:chExt cx="852" cy="1524"/>
            </a:xfrm>
          </p:grpSpPr>
          <p:sp>
            <p:nvSpPr>
              <p:cNvPr id="34877"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8"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9"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54" name="Group 33"/>
            <p:cNvGrpSpPr>
              <a:grpSpLocks/>
            </p:cNvGrpSpPr>
            <p:nvPr/>
          </p:nvGrpSpPr>
          <p:grpSpPr bwMode="auto">
            <a:xfrm>
              <a:off x="2229" y="1206"/>
              <a:ext cx="334" cy="500"/>
              <a:chOff x="3968" y="2130"/>
              <a:chExt cx="834" cy="1250"/>
            </a:xfrm>
          </p:grpSpPr>
          <p:sp>
            <p:nvSpPr>
              <p:cNvPr id="34873"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4"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5"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6"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55" name="Group 38"/>
            <p:cNvGrpSpPr>
              <a:grpSpLocks/>
            </p:cNvGrpSpPr>
            <p:nvPr/>
          </p:nvGrpSpPr>
          <p:grpSpPr bwMode="auto">
            <a:xfrm>
              <a:off x="1506" y="1944"/>
              <a:ext cx="522" cy="336"/>
              <a:chOff x="2160" y="3975"/>
              <a:chExt cx="1305" cy="840"/>
            </a:xfrm>
          </p:grpSpPr>
          <p:sp>
            <p:nvSpPr>
              <p:cNvPr id="34870"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1"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2"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56"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7"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8"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9"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0"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1"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2"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63"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64"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65"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66"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34867"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34868"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34869"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grpSp>
        <p:nvGrpSpPr>
          <p:cNvPr id="34819" name="Group 56"/>
          <p:cNvGrpSpPr>
            <a:grpSpLocks/>
          </p:cNvGrpSpPr>
          <p:nvPr/>
        </p:nvGrpSpPr>
        <p:grpSpPr bwMode="auto">
          <a:xfrm>
            <a:off x="4357688" y="1885950"/>
            <a:ext cx="2843212" cy="2838450"/>
            <a:chOff x="6604" y="896"/>
            <a:chExt cx="4479" cy="4469"/>
          </a:xfrm>
        </p:grpSpPr>
        <p:sp>
          <p:nvSpPr>
            <p:cNvPr id="34835" name="Text Box 57"/>
            <p:cNvSpPr txBox="1">
              <a:spLocks noChangeArrowheads="1"/>
            </p:cNvSpPr>
            <p:nvPr/>
          </p:nvSpPr>
          <p:spPr bwMode="auto">
            <a:xfrm>
              <a:off x="8559" y="1573"/>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4836" name="Text Box 58"/>
            <p:cNvSpPr txBox="1">
              <a:spLocks noChangeArrowheads="1"/>
            </p:cNvSpPr>
            <p:nvPr/>
          </p:nvSpPr>
          <p:spPr bwMode="auto">
            <a:xfrm>
              <a:off x="8591" y="4108"/>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4837" name="Text Box 59"/>
            <p:cNvSpPr txBox="1">
              <a:spLocks noChangeArrowheads="1"/>
            </p:cNvSpPr>
            <p:nvPr/>
          </p:nvSpPr>
          <p:spPr bwMode="auto">
            <a:xfrm>
              <a:off x="9864" y="2848"/>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4838" name="Text Box 60"/>
            <p:cNvSpPr txBox="1">
              <a:spLocks noChangeArrowheads="1"/>
            </p:cNvSpPr>
            <p:nvPr/>
          </p:nvSpPr>
          <p:spPr bwMode="auto">
            <a:xfrm>
              <a:off x="7389" y="2863"/>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4839" name="Line 61"/>
            <p:cNvSpPr>
              <a:spLocks noChangeShapeType="1"/>
            </p:cNvSpPr>
            <p:nvPr/>
          </p:nvSpPr>
          <p:spPr bwMode="auto">
            <a:xfrm flipV="1">
              <a:off x="10211" y="896"/>
              <a:ext cx="872" cy="872"/>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4840" name="Line 62"/>
            <p:cNvSpPr>
              <a:spLocks noChangeShapeType="1"/>
            </p:cNvSpPr>
            <p:nvPr/>
          </p:nvSpPr>
          <p:spPr bwMode="auto">
            <a:xfrm flipV="1">
              <a:off x="6604" y="4493"/>
              <a:ext cx="872" cy="8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Oval 63"/>
            <p:cNvSpPr>
              <a:spLocks noChangeArrowheads="1"/>
            </p:cNvSpPr>
            <p:nvPr/>
          </p:nvSpPr>
          <p:spPr bwMode="auto">
            <a:xfrm>
              <a:off x="8814" y="3093"/>
              <a:ext cx="45" cy="4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42" name="Oval 64"/>
            <p:cNvSpPr>
              <a:spLocks noChangeArrowheads="1"/>
            </p:cNvSpPr>
            <p:nvPr/>
          </p:nvSpPr>
          <p:spPr bwMode="auto">
            <a:xfrm>
              <a:off x="7935" y="2220"/>
              <a:ext cx="1815" cy="181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34820" name="Rectangle 65"/>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34821" name="Text Box 66"/>
          <p:cNvSpPr txBox="1">
            <a:spLocks noChangeArrowheads="1"/>
          </p:cNvSpPr>
          <p:nvPr/>
        </p:nvSpPr>
        <p:spPr bwMode="auto">
          <a:xfrm>
            <a:off x="6122988" y="47434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4822" name="Text Box 67"/>
          <p:cNvSpPr txBox="1">
            <a:spLocks noChangeArrowheads="1"/>
          </p:cNvSpPr>
          <p:nvPr/>
        </p:nvSpPr>
        <p:spPr bwMode="auto">
          <a:xfrm>
            <a:off x="5889625" y="1638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4823" name="Text Box 68"/>
          <p:cNvSpPr txBox="1">
            <a:spLocks noChangeArrowheads="1"/>
          </p:cNvSpPr>
          <p:nvPr/>
        </p:nvSpPr>
        <p:spPr bwMode="auto">
          <a:xfrm>
            <a:off x="3784600" y="33591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4824" name="Text Box 69"/>
          <p:cNvSpPr txBox="1">
            <a:spLocks noChangeArrowheads="1"/>
          </p:cNvSpPr>
          <p:nvPr/>
        </p:nvSpPr>
        <p:spPr bwMode="auto">
          <a:xfrm flipH="1">
            <a:off x="7431088" y="27432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4825" name="AutoShape 70"/>
          <p:cNvSpPr>
            <a:spLocks noChangeArrowheads="1"/>
          </p:cNvSpPr>
          <p:nvPr/>
        </p:nvSpPr>
        <p:spPr bwMode="auto">
          <a:xfrm>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26" name="AutoShape 71"/>
          <p:cNvSpPr>
            <a:spLocks noChangeArrowheads="1"/>
          </p:cNvSpPr>
          <p:nvPr/>
        </p:nvSpPr>
        <p:spPr bwMode="auto">
          <a:xfrm>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27" name="AutoShape 72"/>
          <p:cNvSpPr>
            <a:spLocks noChangeArrowheads="1"/>
          </p:cNvSpPr>
          <p:nvPr/>
        </p:nvSpPr>
        <p:spPr bwMode="auto">
          <a:xfrm rot="5400000">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28" name="AutoShape 73"/>
          <p:cNvSpPr>
            <a:spLocks noChangeArrowheads="1"/>
          </p:cNvSpPr>
          <p:nvPr/>
        </p:nvSpPr>
        <p:spPr bwMode="auto">
          <a:xfrm rot="5400000">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29" name="Text Box 74"/>
          <p:cNvSpPr txBox="1">
            <a:spLocks noChangeArrowheads="1"/>
          </p:cNvSpPr>
          <p:nvPr/>
        </p:nvSpPr>
        <p:spPr bwMode="auto">
          <a:xfrm flipH="1">
            <a:off x="7175500" y="1465263"/>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34830" name="Text Box 75"/>
          <p:cNvSpPr txBox="1">
            <a:spLocks noChangeArrowheads="1"/>
          </p:cNvSpPr>
          <p:nvPr/>
        </p:nvSpPr>
        <p:spPr bwMode="auto">
          <a:xfrm flipH="1">
            <a:off x="3871913" y="4535488"/>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34831" name="Text Box 76"/>
          <p:cNvSpPr txBox="1">
            <a:spLocks noChangeArrowheads="1"/>
          </p:cNvSpPr>
          <p:nvPr/>
        </p:nvSpPr>
        <p:spPr bwMode="auto">
          <a:xfrm flipH="1">
            <a:off x="1006475" y="1711325"/>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1a</a:t>
            </a:r>
          </a:p>
        </p:txBody>
      </p:sp>
      <p:sp>
        <p:nvSpPr>
          <p:cNvPr id="34832" name="Text Box 77"/>
          <p:cNvSpPr txBox="1">
            <a:spLocks noChangeArrowheads="1"/>
          </p:cNvSpPr>
          <p:nvPr/>
        </p:nvSpPr>
        <p:spPr bwMode="auto">
          <a:xfrm flipH="1">
            <a:off x="5597525" y="34163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34833" name="Text Box 78"/>
          <p:cNvSpPr txBox="1">
            <a:spLocks noChangeArrowheads="1"/>
          </p:cNvSpPr>
          <p:nvPr/>
        </p:nvSpPr>
        <p:spPr bwMode="auto">
          <a:xfrm flipH="1">
            <a:off x="5605463" y="27670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34834" name="Text Box 79"/>
          <p:cNvSpPr txBox="1">
            <a:spLocks noChangeArrowheads="1"/>
          </p:cNvSpPr>
          <p:nvPr/>
        </p:nvSpPr>
        <p:spPr bwMode="auto">
          <a:xfrm flipH="1">
            <a:off x="579438" y="2255838"/>
            <a:ext cx="3175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A</a:t>
            </a:r>
            <a:r>
              <a:rPr lang="en-US" altLang="en-US" sz="2800" baseline="-25000"/>
              <a:t>1</a:t>
            </a:r>
            <a:r>
              <a:rPr lang="en-US" altLang="en-US" sz="2800"/>
              <a:t> and B</a:t>
            </a:r>
            <a:r>
              <a:rPr lang="en-US" altLang="en-US" sz="2800" baseline="-25000"/>
              <a:t>1</a:t>
            </a:r>
            <a:r>
              <a:rPr lang="en-US" altLang="en-US" sz="2800"/>
              <a:t> high</a:t>
            </a:r>
          </a:p>
          <a:p>
            <a:pPr>
              <a:spcBef>
                <a:spcPct val="0"/>
              </a:spcBef>
              <a:buClrTx/>
              <a:buSzTx/>
              <a:buFontTx/>
              <a:buChar char="•"/>
            </a:pPr>
            <a:r>
              <a:rPr lang="en-US" altLang="en-US" sz="2800"/>
              <a:t>A</a:t>
            </a:r>
            <a:r>
              <a:rPr lang="en-US" altLang="en-US" sz="2800" baseline="-25000"/>
              <a:t>2</a:t>
            </a:r>
            <a:r>
              <a:rPr lang="en-US" altLang="en-US" sz="2800"/>
              <a:t> and B</a:t>
            </a:r>
            <a:r>
              <a:rPr lang="en-US" altLang="en-US" sz="2800" baseline="-25000"/>
              <a:t>2</a:t>
            </a:r>
            <a:r>
              <a:rPr lang="en-US" altLang="en-US" sz="2800"/>
              <a:t> low</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4152900" y="1647825"/>
            <a:ext cx="3376613" cy="3333750"/>
            <a:chOff x="1356" y="1038"/>
            <a:chExt cx="2127" cy="2100"/>
          </a:xfrm>
        </p:grpSpPr>
        <p:sp>
          <p:nvSpPr>
            <p:cNvPr id="35867"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5868" name="Group 4"/>
            <p:cNvGrpSpPr>
              <a:grpSpLocks/>
            </p:cNvGrpSpPr>
            <p:nvPr/>
          </p:nvGrpSpPr>
          <p:grpSpPr bwMode="auto">
            <a:xfrm>
              <a:off x="2262" y="1446"/>
              <a:ext cx="246" cy="282"/>
              <a:chOff x="4050" y="2685"/>
              <a:chExt cx="615" cy="705"/>
            </a:xfrm>
          </p:grpSpPr>
          <p:sp>
            <p:nvSpPr>
              <p:cNvPr id="35917"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8"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9"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869" name="Group 8"/>
            <p:cNvGrpSpPr>
              <a:grpSpLocks/>
            </p:cNvGrpSpPr>
            <p:nvPr/>
          </p:nvGrpSpPr>
          <p:grpSpPr bwMode="auto">
            <a:xfrm rot="5400000">
              <a:off x="2754" y="1944"/>
              <a:ext cx="246" cy="282"/>
              <a:chOff x="4050" y="2685"/>
              <a:chExt cx="615" cy="705"/>
            </a:xfrm>
          </p:grpSpPr>
          <p:sp>
            <p:nvSpPr>
              <p:cNvPr id="35914"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5"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6"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870"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5871" name="Group 13"/>
            <p:cNvGrpSpPr>
              <a:grpSpLocks/>
            </p:cNvGrpSpPr>
            <p:nvPr/>
          </p:nvGrpSpPr>
          <p:grpSpPr bwMode="auto">
            <a:xfrm flipV="1">
              <a:off x="2256" y="2436"/>
              <a:ext cx="246" cy="282"/>
              <a:chOff x="4050" y="2685"/>
              <a:chExt cx="615" cy="705"/>
            </a:xfrm>
          </p:grpSpPr>
          <p:sp>
            <p:nvSpPr>
              <p:cNvPr id="35911"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2"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3"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872" name="Group 17"/>
            <p:cNvGrpSpPr>
              <a:grpSpLocks/>
            </p:cNvGrpSpPr>
            <p:nvPr/>
          </p:nvGrpSpPr>
          <p:grpSpPr bwMode="auto">
            <a:xfrm rot="16200000" flipH="1">
              <a:off x="1767" y="1944"/>
              <a:ext cx="246" cy="282"/>
              <a:chOff x="4050" y="2685"/>
              <a:chExt cx="615" cy="705"/>
            </a:xfrm>
          </p:grpSpPr>
          <p:sp>
            <p:nvSpPr>
              <p:cNvPr id="35908"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9"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0"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873"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4"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5"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5876" name="Group 24"/>
            <p:cNvGrpSpPr>
              <a:grpSpLocks/>
            </p:cNvGrpSpPr>
            <p:nvPr/>
          </p:nvGrpSpPr>
          <p:grpSpPr bwMode="auto">
            <a:xfrm>
              <a:off x="2754" y="1926"/>
              <a:ext cx="570" cy="336"/>
              <a:chOff x="5280" y="3930"/>
              <a:chExt cx="1425" cy="841"/>
            </a:xfrm>
          </p:grpSpPr>
          <p:sp>
            <p:nvSpPr>
              <p:cNvPr id="35904"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5"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6"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7"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877" name="Group 29"/>
            <p:cNvGrpSpPr>
              <a:grpSpLocks/>
            </p:cNvGrpSpPr>
            <p:nvPr/>
          </p:nvGrpSpPr>
          <p:grpSpPr bwMode="auto">
            <a:xfrm>
              <a:off x="2234" y="2456"/>
              <a:ext cx="341" cy="610"/>
              <a:chOff x="3981" y="5256"/>
              <a:chExt cx="852" cy="1524"/>
            </a:xfrm>
          </p:grpSpPr>
          <p:sp>
            <p:nvSpPr>
              <p:cNvPr id="35901"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2"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3"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878" name="Group 33"/>
            <p:cNvGrpSpPr>
              <a:grpSpLocks/>
            </p:cNvGrpSpPr>
            <p:nvPr/>
          </p:nvGrpSpPr>
          <p:grpSpPr bwMode="auto">
            <a:xfrm>
              <a:off x="2229" y="1206"/>
              <a:ext cx="334" cy="500"/>
              <a:chOff x="3968" y="2130"/>
              <a:chExt cx="834" cy="1250"/>
            </a:xfrm>
          </p:grpSpPr>
          <p:sp>
            <p:nvSpPr>
              <p:cNvPr id="35897"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8"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9"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0"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879" name="Group 38"/>
            <p:cNvGrpSpPr>
              <a:grpSpLocks/>
            </p:cNvGrpSpPr>
            <p:nvPr/>
          </p:nvGrpSpPr>
          <p:grpSpPr bwMode="auto">
            <a:xfrm>
              <a:off x="1506" y="1944"/>
              <a:ext cx="522" cy="336"/>
              <a:chOff x="2160" y="3975"/>
              <a:chExt cx="1305" cy="840"/>
            </a:xfrm>
          </p:grpSpPr>
          <p:sp>
            <p:nvSpPr>
              <p:cNvPr id="35894"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5"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6"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880"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1"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2"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3"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4"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5"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6"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87"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88"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89"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90"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35891"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35892"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35893"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grpSp>
        <p:nvGrpSpPr>
          <p:cNvPr id="35843" name="Group 56"/>
          <p:cNvGrpSpPr>
            <a:grpSpLocks/>
          </p:cNvGrpSpPr>
          <p:nvPr/>
        </p:nvGrpSpPr>
        <p:grpSpPr bwMode="auto">
          <a:xfrm>
            <a:off x="4357688" y="1885950"/>
            <a:ext cx="2843212" cy="2838450"/>
            <a:chOff x="6604" y="896"/>
            <a:chExt cx="4479" cy="4469"/>
          </a:xfrm>
        </p:grpSpPr>
        <p:sp>
          <p:nvSpPr>
            <p:cNvPr id="35859" name="Text Box 57"/>
            <p:cNvSpPr txBox="1">
              <a:spLocks noChangeArrowheads="1"/>
            </p:cNvSpPr>
            <p:nvPr/>
          </p:nvSpPr>
          <p:spPr bwMode="auto">
            <a:xfrm>
              <a:off x="8559" y="1573"/>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5860" name="Text Box 58"/>
            <p:cNvSpPr txBox="1">
              <a:spLocks noChangeArrowheads="1"/>
            </p:cNvSpPr>
            <p:nvPr/>
          </p:nvSpPr>
          <p:spPr bwMode="auto">
            <a:xfrm>
              <a:off x="8591" y="4108"/>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5861" name="Text Box 59"/>
            <p:cNvSpPr txBox="1">
              <a:spLocks noChangeArrowheads="1"/>
            </p:cNvSpPr>
            <p:nvPr/>
          </p:nvSpPr>
          <p:spPr bwMode="auto">
            <a:xfrm>
              <a:off x="9864" y="2848"/>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5862" name="Text Box 60"/>
            <p:cNvSpPr txBox="1">
              <a:spLocks noChangeArrowheads="1"/>
            </p:cNvSpPr>
            <p:nvPr/>
          </p:nvSpPr>
          <p:spPr bwMode="auto">
            <a:xfrm>
              <a:off x="7389" y="2863"/>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5863" name="Line 61"/>
            <p:cNvSpPr>
              <a:spLocks noChangeShapeType="1"/>
            </p:cNvSpPr>
            <p:nvPr/>
          </p:nvSpPr>
          <p:spPr bwMode="auto">
            <a:xfrm flipV="1">
              <a:off x="10211" y="896"/>
              <a:ext cx="872" cy="872"/>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5864" name="Line 62"/>
            <p:cNvSpPr>
              <a:spLocks noChangeShapeType="1"/>
            </p:cNvSpPr>
            <p:nvPr/>
          </p:nvSpPr>
          <p:spPr bwMode="auto">
            <a:xfrm flipV="1">
              <a:off x="6604" y="4493"/>
              <a:ext cx="872" cy="8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5" name="Oval 63"/>
            <p:cNvSpPr>
              <a:spLocks noChangeArrowheads="1"/>
            </p:cNvSpPr>
            <p:nvPr/>
          </p:nvSpPr>
          <p:spPr bwMode="auto">
            <a:xfrm>
              <a:off x="8814" y="3093"/>
              <a:ext cx="45" cy="4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66" name="Oval 64"/>
            <p:cNvSpPr>
              <a:spLocks noChangeArrowheads="1"/>
            </p:cNvSpPr>
            <p:nvPr/>
          </p:nvSpPr>
          <p:spPr bwMode="auto">
            <a:xfrm>
              <a:off x="7935" y="2220"/>
              <a:ext cx="1815" cy="181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35844" name="Rectangle 65"/>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35845" name="Text Box 66"/>
          <p:cNvSpPr txBox="1">
            <a:spLocks noChangeArrowheads="1"/>
          </p:cNvSpPr>
          <p:nvPr/>
        </p:nvSpPr>
        <p:spPr bwMode="auto">
          <a:xfrm>
            <a:off x="6122988" y="47434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5846" name="Text Box 67"/>
          <p:cNvSpPr txBox="1">
            <a:spLocks noChangeArrowheads="1"/>
          </p:cNvSpPr>
          <p:nvPr/>
        </p:nvSpPr>
        <p:spPr bwMode="auto">
          <a:xfrm>
            <a:off x="5889625" y="1638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5847" name="Text Box 68"/>
          <p:cNvSpPr txBox="1">
            <a:spLocks noChangeArrowheads="1"/>
          </p:cNvSpPr>
          <p:nvPr/>
        </p:nvSpPr>
        <p:spPr bwMode="auto">
          <a:xfrm>
            <a:off x="3784600" y="33591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5848" name="Text Box 69"/>
          <p:cNvSpPr txBox="1">
            <a:spLocks noChangeArrowheads="1"/>
          </p:cNvSpPr>
          <p:nvPr/>
        </p:nvSpPr>
        <p:spPr bwMode="auto">
          <a:xfrm flipH="1">
            <a:off x="7431088" y="27432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5849" name="AutoShape 70"/>
          <p:cNvSpPr>
            <a:spLocks noChangeArrowheads="1"/>
          </p:cNvSpPr>
          <p:nvPr/>
        </p:nvSpPr>
        <p:spPr bwMode="auto">
          <a:xfrm>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50" name="AutoShape 71"/>
          <p:cNvSpPr>
            <a:spLocks noChangeArrowheads="1"/>
          </p:cNvSpPr>
          <p:nvPr/>
        </p:nvSpPr>
        <p:spPr bwMode="auto">
          <a:xfrm>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51" name="AutoShape 72"/>
          <p:cNvSpPr>
            <a:spLocks noChangeArrowheads="1"/>
          </p:cNvSpPr>
          <p:nvPr/>
        </p:nvSpPr>
        <p:spPr bwMode="auto">
          <a:xfrm rot="5400000">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52" name="AutoShape 73"/>
          <p:cNvSpPr>
            <a:spLocks noChangeArrowheads="1"/>
          </p:cNvSpPr>
          <p:nvPr/>
        </p:nvSpPr>
        <p:spPr bwMode="auto">
          <a:xfrm rot="5400000">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5853" name="Text Box 74"/>
          <p:cNvSpPr txBox="1">
            <a:spLocks noChangeArrowheads="1"/>
          </p:cNvSpPr>
          <p:nvPr/>
        </p:nvSpPr>
        <p:spPr bwMode="auto">
          <a:xfrm flipH="1">
            <a:off x="7175500" y="1465263"/>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35854" name="Text Box 75"/>
          <p:cNvSpPr txBox="1">
            <a:spLocks noChangeArrowheads="1"/>
          </p:cNvSpPr>
          <p:nvPr/>
        </p:nvSpPr>
        <p:spPr bwMode="auto">
          <a:xfrm flipH="1">
            <a:off x="3871913" y="4535488"/>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35855" name="Text Box 76"/>
          <p:cNvSpPr txBox="1">
            <a:spLocks noChangeArrowheads="1"/>
          </p:cNvSpPr>
          <p:nvPr/>
        </p:nvSpPr>
        <p:spPr bwMode="auto">
          <a:xfrm flipH="1">
            <a:off x="1008063" y="1711325"/>
            <a:ext cx="1411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1b</a:t>
            </a:r>
          </a:p>
        </p:txBody>
      </p:sp>
      <p:sp>
        <p:nvSpPr>
          <p:cNvPr id="35856" name="Text Box 77"/>
          <p:cNvSpPr txBox="1">
            <a:spLocks noChangeArrowheads="1"/>
          </p:cNvSpPr>
          <p:nvPr/>
        </p:nvSpPr>
        <p:spPr bwMode="auto">
          <a:xfrm flipH="1">
            <a:off x="5316538" y="334486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35857" name="Text Box 78"/>
          <p:cNvSpPr txBox="1">
            <a:spLocks noChangeArrowheads="1"/>
          </p:cNvSpPr>
          <p:nvPr/>
        </p:nvSpPr>
        <p:spPr bwMode="auto">
          <a:xfrm flipH="1">
            <a:off x="5872163" y="283368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35858" name="Text Box 79"/>
          <p:cNvSpPr txBox="1">
            <a:spLocks noChangeArrowheads="1"/>
          </p:cNvSpPr>
          <p:nvPr/>
        </p:nvSpPr>
        <p:spPr bwMode="auto">
          <a:xfrm flipH="1">
            <a:off x="579438" y="2255838"/>
            <a:ext cx="3175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Rotor moves to align with net magnetic field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4152900" y="1647825"/>
            <a:ext cx="3376613" cy="3333750"/>
            <a:chOff x="1356" y="1038"/>
            <a:chExt cx="2127" cy="2100"/>
          </a:xfrm>
        </p:grpSpPr>
        <p:sp>
          <p:nvSpPr>
            <p:cNvPr id="36890"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6891" name="Group 4"/>
            <p:cNvGrpSpPr>
              <a:grpSpLocks/>
            </p:cNvGrpSpPr>
            <p:nvPr/>
          </p:nvGrpSpPr>
          <p:grpSpPr bwMode="auto">
            <a:xfrm>
              <a:off x="2262" y="1446"/>
              <a:ext cx="246" cy="282"/>
              <a:chOff x="4050" y="2685"/>
              <a:chExt cx="615" cy="705"/>
            </a:xfrm>
          </p:grpSpPr>
          <p:sp>
            <p:nvSpPr>
              <p:cNvPr id="36940"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1"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2"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892" name="Group 8"/>
            <p:cNvGrpSpPr>
              <a:grpSpLocks/>
            </p:cNvGrpSpPr>
            <p:nvPr/>
          </p:nvGrpSpPr>
          <p:grpSpPr bwMode="auto">
            <a:xfrm rot="5400000">
              <a:off x="2754" y="1944"/>
              <a:ext cx="246" cy="282"/>
              <a:chOff x="4050" y="2685"/>
              <a:chExt cx="615" cy="705"/>
            </a:xfrm>
          </p:grpSpPr>
          <p:sp>
            <p:nvSpPr>
              <p:cNvPr id="36937"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8"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9"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6893"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6894" name="Group 13"/>
            <p:cNvGrpSpPr>
              <a:grpSpLocks/>
            </p:cNvGrpSpPr>
            <p:nvPr/>
          </p:nvGrpSpPr>
          <p:grpSpPr bwMode="auto">
            <a:xfrm flipV="1">
              <a:off x="2256" y="2436"/>
              <a:ext cx="246" cy="282"/>
              <a:chOff x="4050" y="2685"/>
              <a:chExt cx="615" cy="705"/>
            </a:xfrm>
          </p:grpSpPr>
          <p:sp>
            <p:nvSpPr>
              <p:cNvPr id="36934"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5"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6"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895" name="Group 17"/>
            <p:cNvGrpSpPr>
              <a:grpSpLocks/>
            </p:cNvGrpSpPr>
            <p:nvPr/>
          </p:nvGrpSpPr>
          <p:grpSpPr bwMode="auto">
            <a:xfrm rot="16200000" flipH="1">
              <a:off x="1767" y="1944"/>
              <a:ext cx="246" cy="282"/>
              <a:chOff x="4050" y="2685"/>
              <a:chExt cx="615" cy="705"/>
            </a:xfrm>
          </p:grpSpPr>
          <p:sp>
            <p:nvSpPr>
              <p:cNvPr id="36931"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2"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3"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6896"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7"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8"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6899" name="Group 24"/>
            <p:cNvGrpSpPr>
              <a:grpSpLocks/>
            </p:cNvGrpSpPr>
            <p:nvPr/>
          </p:nvGrpSpPr>
          <p:grpSpPr bwMode="auto">
            <a:xfrm>
              <a:off x="2754" y="1926"/>
              <a:ext cx="570" cy="336"/>
              <a:chOff x="5280" y="3930"/>
              <a:chExt cx="1425" cy="841"/>
            </a:xfrm>
          </p:grpSpPr>
          <p:sp>
            <p:nvSpPr>
              <p:cNvPr id="36927"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8"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9"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30"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900" name="Group 29"/>
            <p:cNvGrpSpPr>
              <a:grpSpLocks/>
            </p:cNvGrpSpPr>
            <p:nvPr/>
          </p:nvGrpSpPr>
          <p:grpSpPr bwMode="auto">
            <a:xfrm>
              <a:off x="2234" y="2456"/>
              <a:ext cx="341" cy="610"/>
              <a:chOff x="3981" y="5256"/>
              <a:chExt cx="852" cy="1524"/>
            </a:xfrm>
          </p:grpSpPr>
          <p:sp>
            <p:nvSpPr>
              <p:cNvPr id="36924"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5"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6"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901" name="Group 33"/>
            <p:cNvGrpSpPr>
              <a:grpSpLocks/>
            </p:cNvGrpSpPr>
            <p:nvPr/>
          </p:nvGrpSpPr>
          <p:grpSpPr bwMode="auto">
            <a:xfrm>
              <a:off x="2229" y="1206"/>
              <a:ext cx="334" cy="500"/>
              <a:chOff x="3968" y="2130"/>
              <a:chExt cx="834" cy="1250"/>
            </a:xfrm>
          </p:grpSpPr>
          <p:sp>
            <p:nvSpPr>
              <p:cNvPr id="36920"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1"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2"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3"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902" name="Group 38"/>
            <p:cNvGrpSpPr>
              <a:grpSpLocks/>
            </p:cNvGrpSpPr>
            <p:nvPr/>
          </p:nvGrpSpPr>
          <p:grpSpPr bwMode="auto">
            <a:xfrm>
              <a:off x="1506" y="1944"/>
              <a:ext cx="522" cy="336"/>
              <a:chOff x="2160" y="3975"/>
              <a:chExt cx="1305" cy="840"/>
            </a:xfrm>
          </p:grpSpPr>
          <p:sp>
            <p:nvSpPr>
              <p:cNvPr id="36917"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18"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19"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6903"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7"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8"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9"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910"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911"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912"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913"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36914"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36915"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36916"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36867" name="Text Box 57"/>
          <p:cNvSpPr txBox="1">
            <a:spLocks noChangeArrowheads="1"/>
          </p:cNvSpPr>
          <p:nvPr/>
        </p:nvSpPr>
        <p:spPr bwMode="auto">
          <a:xfrm>
            <a:off x="5595938" y="39116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6868" name="Text Box 58"/>
          <p:cNvSpPr txBox="1">
            <a:spLocks noChangeArrowheads="1"/>
          </p:cNvSpPr>
          <p:nvPr/>
        </p:nvSpPr>
        <p:spPr bwMode="auto">
          <a:xfrm>
            <a:off x="5614988" y="2292350"/>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6869" name="Text Box 59"/>
          <p:cNvSpPr txBox="1">
            <a:spLocks noChangeArrowheads="1"/>
          </p:cNvSpPr>
          <p:nvPr/>
        </p:nvSpPr>
        <p:spPr bwMode="auto">
          <a:xfrm>
            <a:off x="6427788" y="3125788"/>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6870" name="Text Box 60"/>
          <p:cNvSpPr txBox="1">
            <a:spLocks noChangeArrowheads="1"/>
          </p:cNvSpPr>
          <p:nvPr/>
        </p:nvSpPr>
        <p:spPr bwMode="auto">
          <a:xfrm>
            <a:off x="4856163" y="3135313"/>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6871" name="Oval 63"/>
          <p:cNvSpPr>
            <a:spLocks noChangeArrowheads="1"/>
          </p:cNvSpPr>
          <p:nvPr/>
        </p:nvSpPr>
        <p:spPr bwMode="auto">
          <a:xfrm>
            <a:off x="5761038" y="32813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872" name="Oval 64"/>
          <p:cNvSpPr>
            <a:spLocks noChangeArrowheads="1"/>
          </p:cNvSpPr>
          <p:nvPr/>
        </p:nvSpPr>
        <p:spPr bwMode="auto">
          <a:xfrm>
            <a:off x="5202238" y="27273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873" name="Rectangle 65"/>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36874" name="Text Box 66"/>
          <p:cNvSpPr txBox="1">
            <a:spLocks noChangeArrowheads="1"/>
          </p:cNvSpPr>
          <p:nvPr/>
        </p:nvSpPr>
        <p:spPr bwMode="auto">
          <a:xfrm>
            <a:off x="6122988" y="4743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6875" name="Text Box 67"/>
          <p:cNvSpPr txBox="1">
            <a:spLocks noChangeArrowheads="1"/>
          </p:cNvSpPr>
          <p:nvPr/>
        </p:nvSpPr>
        <p:spPr bwMode="auto">
          <a:xfrm>
            <a:off x="5889625" y="1638300"/>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6876" name="Text Box 68"/>
          <p:cNvSpPr txBox="1">
            <a:spLocks noChangeArrowheads="1"/>
          </p:cNvSpPr>
          <p:nvPr/>
        </p:nvSpPr>
        <p:spPr bwMode="auto">
          <a:xfrm>
            <a:off x="3784600" y="33591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6877" name="Text Box 69"/>
          <p:cNvSpPr txBox="1">
            <a:spLocks noChangeArrowheads="1"/>
          </p:cNvSpPr>
          <p:nvPr/>
        </p:nvSpPr>
        <p:spPr bwMode="auto">
          <a:xfrm flipH="1">
            <a:off x="7431088" y="27432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6878" name="AutoShape 70"/>
          <p:cNvSpPr>
            <a:spLocks noChangeArrowheads="1"/>
          </p:cNvSpPr>
          <p:nvPr/>
        </p:nvSpPr>
        <p:spPr bwMode="auto">
          <a:xfrm flipV="1">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879" name="AutoShape 71"/>
          <p:cNvSpPr>
            <a:spLocks noChangeArrowheads="1"/>
          </p:cNvSpPr>
          <p:nvPr/>
        </p:nvSpPr>
        <p:spPr bwMode="auto">
          <a:xfrm flipV="1">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880" name="AutoShape 72"/>
          <p:cNvSpPr>
            <a:spLocks noChangeArrowheads="1"/>
          </p:cNvSpPr>
          <p:nvPr/>
        </p:nvSpPr>
        <p:spPr bwMode="auto">
          <a:xfrm rot="5400000">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881" name="AutoShape 73"/>
          <p:cNvSpPr>
            <a:spLocks noChangeArrowheads="1"/>
          </p:cNvSpPr>
          <p:nvPr/>
        </p:nvSpPr>
        <p:spPr bwMode="auto">
          <a:xfrm rot="5400000">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6882" name="Line 61"/>
          <p:cNvSpPr>
            <a:spLocks noChangeShapeType="1"/>
          </p:cNvSpPr>
          <p:nvPr/>
        </p:nvSpPr>
        <p:spPr bwMode="auto">
          <a:xfrm rot="5400000" flipV="1">
            <a:off x="6661150" y="4186238"/>
            <a:ext cx="554037" cy="554038"/>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6883" name="Line 62"/>
          <p:cNvSpPr>
            <a:spLocks noChangeShapeType="1"/>
          </p:cNvSpPr>
          <p:nvPr/>
        </p:nvSpPr>
        <p:spPr bwMode="auto">
          <a:xfrm rot="5400000" flipV="1">
            <a:off x="4376738" y="1897063"/>
            <a:ext cx="554037" cy="5540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Text Box 74"/>
          <p:cNvSpPr txBox="1">
            <a:spLocks noChangeArrowheads="1"/>
          </p:cNvSpPr>
          <p:nvPr/>
        </p:nvSpPr>
        <p:spPr bwMode="auto">
          <a:xfrm flipH="1">
            <a:off x="7173913" y="465137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36885" name="Text Box 75"/>
          <p:cNvSpPr txBox="1">
            <a:spLocks noChangeArrowheads="1"/>
          </p:cNvSpPr>
          <p:nvPr/>
        </p:nvSpPr>
        <p:spPr bwMode="auto">
          <a:xfrm flipH="1">
            <a:off x="3973513" y="1335088"/>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36886" name="Text Box 76"/>
          <p:cNvSpPr txBox="1">
            <a:spLocks noChangeArrowheads="1"/>
          </p:cNvSpPr>
          <p:nvPr/>
        </p:nvSpPr>
        <p:spPr bwMode="auto">
          <a:xfrm flipH="1">
            <a:off x="1009650" y="1711325"/>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2a</a:t>
            </a:r>
          </a:p>
        </p:txBody>
      </p:sp>
      <p:sp>
        <p:nvSpPr>
          <p:cNvPr id="36887" name="Text Box 77"/>
          <p:cNvSpPr txBox="1">
            <a:spLocks noChangeArrowheads="1"/>
          </p:cNvSpPr>
          <p:nvPr/>
        </p:nvSpPr>
        <p:spPr bwMode="auto">
          <a:xfrm flipH="1">
            <a:off x="5316538" y="334486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36888" name="Text Box 78"/>
          <p:cNvSpPr txBox="1">
            <a:spLocks noChangeArrowheads="1"/>
          </p:cNvSpPr>
          <p:nvPr/>
        </p:nvSpPr>
        <p:spPr bwMode="auto">
          <a:xfrm flipH="1">
            <a:off x="5872163" y="283368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36889" name="Text Box 79"/>
          <p:cNvSpPr txBox="1">
            <a:spLocks noChangeArrowheads="1"/>
          </p:cNvSpPr>
          <p:nvPr/>
        </p:nvSpPr>
        <p:spPr bwMode="auto">
          <a:xfrm flipH="1">
            <a:off x="579438" y="2255838"/>
            <a:ext cx="3175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A</a:t>
            </a:r>
            <a:r>
              <a:rPr lang="en-US" altLang="en-US" sz="2800" baseline="-25000"/>
              <a:t>2</a:t>
            </a:r>
            <a:r>
              <a:rPr lang="en-US" altLang="en-US" sz="2800"/>
              <a:t> and B</a:t>
            </a:r>
            <a:r>
              <a:rPr lang="en-US" altLang="en-US" sz="2800" baseline="-25000"/>
              <a:t>1</a:t>
            </a:r>
            <a:r>
              <a:rPr lang="en-US" altLang="en-US" sz="2800"/>
              <a:t> high</a:t>
            </a:r>
          </a:p>
          <a:p>
            <a:pPr>
              <a:spcBef>
                <a:spcPct val="0"/>
              </a:spcBef>
              <a:buClrTx/>
              <a:buSzTx/>
              <a:buFontTx/>
              <a:buChar char="•"/>
            </a:pPr>
            <a:r>
              <a:rPr lang="en-US" altLang="en-US" sz="2800"/>
              <a:t>A</a:t>
            </a:r>
            <a:r>
              <a:rPr lang="en-US" altLang="en-US" sz="2800" baseline="-25000"/>
              <a:t>1</a:t>
            </a:r>
            <a:r>
              <a:rPr lang="en-US" altLang="en-US" sz="2800"/>
              <a:t> and B</a:t>
            </a:r>
            <a:r>
              <a:rPr lang="en-US" altLang="en-US" sz="2800" baseline="-25000"/>
              <a:t>2</a:t>
            </a:r>
            <a:r>
              <a:rPr lang="en-US" altLang="en-US" sz="2800"/>
              <a:t> low</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4152900" y="1647825"/>
            <a:ext cx="3376613" cy="3333750"/>
            <a:chOff x="1356" y="1038"/>
            <a:chExt cx="2127" cy="2100"/>
          </a:xfrm>
        </p:grpSpPr>
        <p:sp>
          <p:nvSpPr>
            <p:cNvPr id="37914"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7915" name="Group 4"/>
            <p:cNvGrpSpPr>
              <a:grpSpLocks/>
            </p:cNvGrpSpPr>
            <p:nvPr/>
          </p:nvGrpSpPr>
          <p:grpSpPr bwMode="auto">
            <a:xfrm>
              <a:off x="2262" y="1446"/>
              <a:ext cx="246" cy="282"/>
              <a:chOff x="4050" y="2685"/>
              <a:chExt cx="615" cy="705"/>
            </a:xfrm>
          </p:grpSpPr>
          <p:sp>
            <p:nvSpPr>
              <p:cNvPr id="37964"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5"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6"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7916" name="Group 8"/>
            <p:cNvGrpSpPr>
              <a:grpSpLocks/>
            </p:cNvGrpSpPr>
            <p:nvPr/>
          </p:nvGrpSpPr>
          <p:grpSpPr bwMode="auto">
            <a:xfrm rot="5400000">
              <a:off x="2754" y="1944"/>
              <a:ext cx="246" cy="282"/>
              <a:chOff x="4050" y="2685"/>
              <a:chExt cx="615" cy="705"/>
            </a:xfrm>
          </p:grpSpPr>
          <p:sp>
            <p:nvSpPr>
              <p:cNvPr id="37961"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2"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3"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17"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7918" name="Group 13"/>
            <p:cNvGrpSpPr>
              <a:grpSpLocks/>
            </p:cNvGrpSpPr>
            <p:nvPr/>
          </p:nvGrpSpPr>
          <p:grpSpPr bwMode="auto">
            <a:xfrm flipV="1">
              <a:off x="2256" y="2436"/>
              <a:ext cx="246" cy="282"/>
              <a:chOff x="4050" y="2685"/>
              <a:chExt cx="615" cy="705"/>
            </a:xfrm>
          </p:grpSpPr>
          <p:sp>
            <p:nvSpPr>
              <p:cNvPr id="37958"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9"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0"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7919" name="Group 17"/>
            <p:cNvGrpSpPr>
              <a:grpSpLocks/>
            </p:cNvGrpSpPr>
            <p:nvPr/>
          </p:nvGrpSpPr>
          <p:grpSpPr bwMode="auto">
            <a:xfrm rot="16200000" flipH="1">
              <a:off x="1767" y="1944"/>
              <a:ext cx="246" cy="282"/>
              <a:chOff x="4050" y="2685"/>
              <a:chExt cx="615" cy="705"/>
            </a:xfrm>
          </p:grpSpPr>
          <p:sp>
            <p:nvSpPr>
              <p:cNvPr id="37955"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6"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7"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20"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1"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2"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7923" name="Group 24"/>
            <p:cNvGrpSpPr>
              <a:grpSpLocks/>
            </p:cNvGrpSpPr>
            <p:nvPr/>
          </p:nvGrpSpPr>
          <p:grpSpPr bwMode="auto">
            <a:xfrm>
              <a:off x="2754" y="1926"/>
              <a:ext cx="570" cy="336"/>
              <a:chOff x="5280" y="3930"/>
              <a:chExt cx="1425" cy="841"/>
            </a:xfrm>
          </p:grpSpPr>
          <p:sp>
            <p:nvSpPr>
              <p:cNvPr id="37951"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2"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3"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4"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7924" name="Group 29"/>
            <p:cNvGrpSpPr>
              <a:grpSpLocks/>
            </p:cNvGrpSpPr>
            <p:nvPr/>
          </p:nvGrpSpPr>
          <p:grpSpPr bwMode="auto">
            <a:xfrm>
              <a:off x="2234" y="2456"/>
              <a:ext cx="341" cy="610"/>
              <a:chOff x="3981" y="5256"/>
              <a:chExt cx="852" cy="1524"/>
            </a:xfrm>
          </p:grpSpPr>
          <p:sp>
            <p:nvSpPr>
              <p:cNvPr id="37948"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9"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50"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7925" name="Group 33"/>
            <p:cNvGrpSpPr>
              <a:grpSpLocks/>
            </p:cNvGrpSpPr>
            <p:nvPr/>
          </p:nvGrpSpPr>
          <p:grpSpPr bwMode="auto">
            <a:xfrm>
              <a:off x="2229" y="1206"/>
              <a:ext cx="334" cy="500"/>
              <a:chOff x="3968" y="2130"/>
              <a:chExt cx="834" cy="1250"/>
            </a:xfrm>
          </p:grpSpPr>
          <p:sp>
            <p:nvSpPr>
              <p:cNvPr id="37944"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5"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6"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7"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7926" name="Group 38"/>
            <p:cNvGrpSpPr>
              <a:grpSpLocks/>
            </p:cNvGrpSpPr>
            <p:nvPr/>
          </p:nvGrpSpPr>
          <p:grpSpPr bwMode="auto">
            <a:xfrm>
              <a:off x="1506" y="1944"/>
              <a:ext cx="522" cy="336"/>
              <a:chOff x="2160" y="3975"/>
              <a:chExt cx="1305" cy="840"/>
            </a:xfrm>
          </p:grpSpPr>
          <p:sp>
            <p:nvSpPr>
              <p:cNvPr id="37941"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2"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3"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27"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28"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29"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0"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1"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2"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3"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934"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935"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936"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937"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37938"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37939"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37940"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37891" name="Text Box 56"/>
          <p:cNvSpPr txBox="1">
            <a:spLocks noChangeArrowheads="1"/>
          </p:cNvSpPr>
          <p:nvPr/>
        </p:nvSpPr>
        <p:spPr bwMode="auto">
          <a:xfrm>
            <a:off x="5595938" y="39116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7892" name="Text Box 57"/>
          <p:cNvSpPr txBox="1">
            <a:spLocks noChangeArrowheads="1"/>
          </p:cNvSpPr>
          <p:nvPr/>
        </p:nvSpPr>
        <p:spPr bwMode="auto">
          <a:xfrm>
            <a:off x="5614988" y="2292350"/>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7893" name="Text Box 58"/>
          <p:cNvSpPr txBox="1">
            <a:spLocks noChangeArrowheads="1"/>
          </p:cNvSpPr>
          <p:nvPr/>
        </p:nvSpPr>
        <p:spPr bwMode="auto">
          <a:xfrm>
            <a:off x="6427788" y="3125788"/>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7894" name="Text Box 59"/>
          <p:cNvSpPr txBox="1">
            <a:spLocks noChangeArrowheads="1"/>
          </p:cNvSpPr>
          <p:nvPr/>
        </p:nvSpPr>
        <p:spPr bwMode="auto">
          <a:xfrm>
            <a:off x="4856163" y="3135313"/>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7895" name="Oval 60"/>
          <p:cNvSpPr>
            <a:spLocks noChangeArrowheads="1"/>
          </p:cNvSpPr>
          <p:nvPr/>
        </p:nvSpPr>
        <p:spPr bwMode="auto">
          <a:xfrm>
            <a:off x="5761038" y="32813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896" name="Oval 61"/>
          <p:cNvSpPr>
            <a:spLocks noChangeArrowheads="1"/>
          </p:cNvSpPr>
          <p:nvPr/>
        </p:nvSpPr>
        <p:spPr bwMode="auto">
          <a:xfrm>
            <a:off x="5202238" y="27273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897" name="Rectangle 62"/>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37898" name="Text Box 63"/>
          <p:cNvSpPr txBox="1">
            <a:spLocks noChangeArrowheads="1"/>
          </p:cNvSpPr>
          <p:nvPr/>
        </p:nvSpPr>
        <p:spPr bwMode="auto">
          <a:xfrm>
            <a:off x="6122988" y="4743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7899" name="Text Box 64"/>
          <p:cNvSpPr txBox="1">
            <a:spLocks noChangeArrowheads="1"/>
          </p:cNvSpPr>
          <p:nvPr/>
        </p:nvSpPr>
        <p:spPr bwMode="auto">
          <a:xfrm>
            <a:off x="5889625" y="1638300"/>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7900" name="Text Box 65"/>
          <p:cNvSpPr txBox="1">
            <a:spLocks noChangeArrowheads="1"/>
          </p:cNvSpPr>
          <p:nvPr/>
        </p:nvSpPr>
        <p:spPr bwMode="auto">
          <a:xfrm>
            <a:off x="3784600" y="33591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7901" name="Text Box 66"/>
          <p:cNvSpPr txBox="1">
            <a:spLocks noChangeArrowheads="1"/>
          </p:cNvSpPr>
          <p:nvPr/>
        </p:nvSpPr>
        <p:spPr bwMode="auto">
          <a:xfrm flipH="1">
            <a:off x="7431088" y="27432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7902" name="AutoShape 67"/>
          <p:cNvSpPr>
            <a:spLocks noChangeArrowheads="1"/>
          </p:cNvSpPr>
          <p:nvPr/>
        </p:nvSpPr>
        <p:spPr bwMode="auto">
          <a:xfrm flipV="1">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903" name="AutoShape 68"/>
          <p:cNvSpPr>
            <a:spLocks noChangeArrowheads="1"/>
          </p:cNvSpPr>
          <p:nvPr/>
        </p:nvSpPr>
        <p:spPr bwMode="auto">
          <a:xfrm flipV="1">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904" name="AutoShape 69"/>
          <p:cNvSpPr>
            <a:spLocks noChangeArrowheads="1"/>
          </p:cNvSpPr>
          <p:nvPr/>
        </p:nvSpPr>
        <p:spPr bwMode="auto">
          <a:xfrm rot="5400000">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905" name="AutoShape 70"/>
          <p:cNvSpPr>
            <a:spLocks noChangeArrowheads="1"/>
          </p:cNvSpPr>
          <p:nvPr/>
        </p:nvSpPr>
        <p:spPr bwMode="auto">
          <a:xfrm rot="5400000">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7906" name="Line 71"/>
          <p:cNvSpPr>
            <a:spLocks noChangeShapeType="1"/>
          </p:cNvSpPr>
          <p:nvPr/>
        </p:nvSpPr>
        <p:spPr bwMode="auto">
          <a:xfrm rot="5400000" flipV="1">
            <a:off x="6661150" y="4186238"/>
            <a:ext cx="554037" cy="554038"/>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7907" name="Line 72"/>
          <p:cNvSpPr>
            <a:spLocks noChangeShapeType="1"/>
          </p:cNvSpPr>
          <p:nvPr/>
        </p:nvSpPr>
        <p:spPr bwMode="auto">
          <a:xfrm rot="5400000" flipV="1">
            <a:off x="4376738" y="1897063"/>
            <a:ext cx="554037" cy="5540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Text Box 73"/>
          <p:cNvSpPr txBox="1">
            <a:spLocks noChangeArrowheads="1"/>
          </p:cNvSpPr>
          <p:nvPr/>
        </p:nvSpPr>
        <p:spPr bwMode="auto">
          <a:xfrm flipH="1">
            <a:off x="7173913" y="465137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37909" name="Text Box 74"/>
          <p:cNvSpPr txBox="1">
            <a:spLocks noChangeArrowheads="1"/>
          </p:cNvSpPr>
          <p:nvPr/>
        </p:nvSpPr>
        <p:spPr bwMode="auto">
          <a:xfrm flipH="1">
            <a:off x="3973513" y="1335088"/>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37910" name="Text Box 75"/>
          <p:cNvSpPr txBox="1">
            <a:spLocks noChangeArrowheads="1"/>
          </p:cNvSpPr>
          <p:nvPr/>
        </p:nvSpPr>
        <p:spPr bwMode="auto">
          <a:xfrm flipH="1">
            <a:off x="1009650" y="1711325"/>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2b</a:t>
            </a:r>
          </a:p>
        </p:txBody>
      </p:sp>
      <p:sp>
        <p:nvSpPr>
          <p:cNvPr id="37911" name="Text Box 76"/>
          <p:cNvSpPr txBox="1">
            <a:spLocks noChangeArrowheads="1"/>
          </p:cNvSpPr>
          <p:nvPr/>
        </p:nvSpPr>
        <p:spPr bwMode="auto">
          <a:xfrm flipH="1">
            <a:off x="5378450" y="28273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37912" name="Text Box 77"/>
          <p:cNvSpPr txBox="1">
            <a:spLocks noChangeArrowheads="1"/>
          </p:cNvSpPr>
          <p:nvPr/>
        </p:nvSpPr>
        <p:spPr bwMode="auto">
          <a:xfrm flipH="1">
            <a:off x="5903913" y="33607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37913" name="Text Box 78"/>
          <p:cNvSpPr txBox="1">
            <a:spLocks noChangeArrowheads="1"/>
          </p:cNvSpPr>
          <p:nvPr/>
        </p:nvSpPr>
        <p:spPr bwMode="auto">
          <a:xfrm flipH="1">
            <a:off x="579438" y="2255838"/>
            <a:ext cx="3175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Rotor moves to align with net magnetic field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4152900" y="1647825"/>
            <a:ext cx="3376613" cy="3333750"/>
            <a:chOff x="1356" y="1038"/>
            <a:chExt cx="2127" cy="2100"/>
          </a:xfrm>
        </p:grpSpPr>
        <p:sp>
          <p:nvSpPr>
            <p:cNvPr id="38939"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8940" name="Group 4"/>
            <p:cNvGrpSpPr>
              <a:grpSpLocks/>
            </p:cNvGrpSpPr>
            <p:nvPr/>
          </p:nvGrpSpPr>
          <p:grpSpPr bwMode="auto">
            <a:xfrm>
              <a:off x="2262" y="1446"/>
              <a:ext cx="246" cy="282"/>
              <a:chOff x="4050" y="2685"/>
              <a:chExt cx="615" cy="705"/>
            </a:xfrm>
          </p:grpSpPr>
          <p:sp>
            <p:nvSpPr>
              <p:cNvPr id="38989"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90"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91"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941" name="Group 8"/>
            <p:cNvGrpSpPr>
              <a:grpSpLocks/>
            </p:cNvGrpSpPr>
            <p:nvPr/>
          </p:nvGrpSpPr>
          <p:grpSpPr bwMode="auto">
            <a:xfrm rot="5400000">
              <a:off x="2754" y="1944"/>
              <a:ext cx="246" cy="282"/>
              <a:chOff x="4050" y="2685"/>
              <a:chExt cx="615" cy="705"/>
            </a:xfrm>
          </p:grpSpPr>
          <p:sp>
            <p:nvSpPr>
              <p:cNvPr id="38986"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7"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8"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942"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8943" name="Group 13"/>
            <p:cNvGrpSpPr>
              <a:grpSpLocks/>
            </p:cNvGrpSpPr>
            <p:nvPr/>
          </p:nvGrpSpPr>
          <p:grpSpPr bwMode="auto">
            <a:xfrm flipV="1">
              <a:off x="2256" y="2436"/>
              <a:ext cx="246" cy="282"/>
              <a:chOff x="4050" y="2685"/>
              <a:chExt cx="615" cy="705"/>
            </a:xfrm>
          </p:grpSpPr>
          <p:sp>
            <p:nvSpPr>
              <p:cNvPr id="38983"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4"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5"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944" name="Group 17"/>
            <p:cNvGrpSpPr>
              <a:grpSpLocks/>
            </p:cNvGrpSpPr>
            <p:nvPr/>
          </p:nvGrpSpPr>
          <p:grpSpPr bwMode="auto">
            <a:xfrm rot="16200000" flipH="1">
              <a:off x="1767" y="1944"/>
              <a:ext cx="246" cy="282"/>
              <a:chOff x="4050" y="2685"/>
              <a:chExt cx="615" cy="705"/>
            </a:xfrm>
          </p:grpSpPr>
          <p:sp>
            <p:nvSpPr>
              <p:cNvPr id="38980"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1"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2"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945"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6"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7"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8948" name="Group 24"/>
            <p:cNvGrpSpPr>
              <a:grpSpLocks/>
            </p:cNvGrpSpPr>
            <p:nvPr/>
          </p:nvGrpSpPr>
          <p:grpSpPr bwMode="auto">
            <a:xfrm>
              <a:off x="2754" y="1926"/>
              <a:ext cx="570" cy="336"/>
              <a:chOff x="5280" y="3930"/>
              <a:chExt cx="1425" cy="841"/>
            </a:xfrm>
          </p:grpSpPr>
          <p:sp>
            <p:nvSpPr>
              <p:cNvPr id="38976"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7"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8"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9"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949" name="Group 29"/>
            <p:cNvGrpSpPr>
              <a:grpSpLocks/>
            </p:cNvGrpSpPr>
            <p:nvPr/>
          </p:nvGrpSpPr>
          <p:grpSpPr bwMode="auto">
            <a:xfrm>
              <a:off x="2234" y="2456"/>
              <a:ext cx="341" cy="610"/>
              <a:chOff x="3981" y="5256"/>
              <a:chExt cx="852" cy="1524"/>
            </a:xfrm>
          </p:grpSpPr>
          <p:sp>
            <p:nvSpPr>
              <p:cNvPr id="38973"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4"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5"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950" name="Group 33"/>
            <p:cNvGrpSpPr>
              <a:grpSpLocks/>
            </p:cNvGrpSpPr>
            <p:nvPr/>
          </p:nvGrpSpPr>
          <p:grpSpPr bwMode="auto">
            <a:xfrm>
              <a:off x="2229" y="1206"/>
              <a:ext cx="334" cy="500"/>
              <a:chOff x="3968" y="2130"/>
              <a:chExt cx="834" cy="1250"/>
            </a:xfrm>
          </p:grpSpPr>
          <p:sp>
            <p:nvSpPr>
              <p:cNvPr id="38969"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0"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1"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2"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951" name="Group 38"/>
            <p:cNvGrpSpPr>
              <a:grpSpLocks/>
            </p:cNvGrpSpPr>
            <p:nvPr/>
          </p:nvGrpSpPr>
          <p:grpSpPr bwMode="auto">
            <a:xfrm>
              <a:off x="1506" y="1944"/>
              <a:ext cx="522" cy="336"/>
              <a:chOff x="2160" y="3975"/>
              <a:chExt cx="1305" cy="840"/>
            </a:xfrm>
          </p:grpSpPr>
          <p:sp>
            <p:nvSpPr>
              <p:cNvPr id="38966"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7"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8"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952"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3"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4"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5"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6"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7"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8"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59"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60"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61"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62"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38963"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38964"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38965"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38915" name="Text Box 56"/>
          <p:cNvSpPr txBox="1">
            <a:spLocks noChangeArrowheads="1"/>
          </p:cNvSpPr>
          <p:nvPr/>
        </p:nvSpPr>
        <p:spPr bwMode="auto">
          <a:xfrm>
            <a:off x="5595938" y="39116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8916" name="Text Box 57"/>
          <p:cNvSpPr txBox="1">
            <a:spLocks noChangeArrowheads="1"/>
          </p:cNvSpPr>
          <p:nvPr/>
        </p:nvSpPr>
        <p:spPr bwMode="auto">
          <a:xfrm>
            <a:off x="5614988" y="2292350"/>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8917" name="Text Box 58"/>
          <p:cNvSpPr txBox="1">
            <a:spLocks noChangeArrowheads="1"/>
          </p:cNvSpPr>
          <p:nvPr/>
        </p:nvSpPr>
        <p:spPr bwMode="auto">
          <a:xfrm>
            <a:off x="4841875" y="3125788"/>
            <a:ext cx="531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8918" name="Text Box 59"/>
          <p:cNvSpPr txBox="1">
            <a:spLocks noChangeArrowheads="1"/>
          </p:cNvSpPr>
          <p:nvPr/>
        </p:nvSpPr>
        <p:spPr bwMode="auto">
          <a:xfrm>
            <a:off x="6430963" y="31242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8919" name="Oval 60"/>
          <p:cNvSpPr>
            <a:spLocks noChangeArrowheads="1"/>
          </p:cNvSpPr>
          <p:nvPr/>
        </p:nvSpPr>
        <p:spPr bwMode="auto">
          <a:xfrm>
            <a:off x="5761038" y="32813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20" name="Oval 61"/>
          <p:cNvSpPr>
            <a:spLocks noChangeArrowheads="1"/>
          </p:cNvSpPr>
          <p:nvPr/>
        </p:nvSpPr>
        <p:spPr bwMode="auto">
          <a:xfrm>
            <a:off x="5202238" y="27273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21" name="Rectangle 62"/>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38922" name="Text Box 63"/>
          <p:cNvSpPr txBox="1">
            <a:spLocks noChangeArrowheads="1"/>
          </p:cNvSpPr>
          <p:nvPr/>
        </p:nvSpPr>
        <p:spPr bwMode="auto">
          <a:xfrm>
            <a:off x="6122988" y="4743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8923" name="Text Box 64"/>
          <p:cNvSpPr txBox="1">
            <a:spLocks noChangeArrowheads="1"/>
          </p:cNvSpPr>
          <p:nvPr/>
        </p:nvSpPr>
        <p:spPr bwMode="auto">
          <a:xfrm>
            <a:off x="5889625" y="1638300"/>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8924" name="Text Box 65"/>
          <p:cNvSpPr txBox="1">
            <a:spLocks noChangeArrowheads="1"/>
          </p:cNvSpPr>
          <p:nvPr/>
        </p:nvSpPr>
        <p:spPr bwMode="auto">
          <a:xfrm>
            <a:off x="7400925" y="270986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8925" name="Text Box 66"/>
          <p:cNvSpPr txBox="1">
            <a:spLocks noChangeArrowheads="1"/>
          </p:cNvSpPr>
          <p:nvPr/>
        </p:nvSpPr>
        <p:spPr bwMode="auto">
          <a:xfrm flipH="1">
            <a:off x="3792538" y="35353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8926" name="AutoShape 67"/>
          <p:cNvSpPr>
            <a:spLocks noChangeArrowheads="1"/>
          </p:cNvSpPr>
          <p:nvPr/>
        </p:nvSpPr>
        <p:spPr bwMode="auto">
          <a:xfrm flipV="1">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27" name="AutoShape 68"/>
          <p:cNvSpPr>
            <a:spLocks noChangeArrowheads="1"/>
          </p:cNvSpPr>
          <p:nvPr/>
        </p:nvSpPr>
        <p:spPr bwMode="auto">
          <a:xfrm flipV="1">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28" name="AutoShape 69"/>
          <p:cNvSpPr>
            <a:spLocks noChangeArrowheads="1"/>
          </p:cNvSpPr>
          <p:nvPr/>
        </p:nvSpPr>
        <p:spPr bwMode="auto">
          <a:xfrm rot="16200000" flipH="1">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29" name="AutoShape 70"/>
          <p:cNvSpPr>
            <a:spLocks noChangeArrowheads="1"/>
          </p:cNvSpPr>
          <p:nvPr/>
        </p:nvSpPr>
        <p:spPr bwMode="auto">
          <a:xfrm rot="16200000" flipH="1">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8930" name="Group 79"/>
          <p:cNvGrpSpPr>
            <a:grpSpLocks/>
          </p:cNvGrpSpPr>
          <p:nvPr/>
        </p:nvGrpSpPr>
        <p:grpSpPr bwMode="auto">
          <a:xfrm rot="5400000">
            <a:off x="4375944" y="1897857"/>
            <a:ext cx="2838450" cy="2843212"/>
            <a:chOff x="2757" y="1195"/>
            <a:chExt cx="1788" cy="1791"/>
          </a:xfrm>
        </p:grpSpPr>
        <p:sp>
          <p:nvSpPr>
            <p:cNvPr id="38937" name="Line 71"/>
            <p:cNvSpPr>
              <a:spLocks noChangeShapeType="1"/>
            </p:cNvSpPr>
            <p:nvPr/>
          </p:nvSpPr>
          <p:spPr bwMode="auto">
            <a:xfrm rot="5400000" flipV="1">
              <a:off x="4196" y="2637"/>
              <a:ext cx="349" cy="349"/>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8938" name="Line 72"/>
            <p:cNvSpPr>
              <a:spLocks noChangeShapeType="1"/>
            </p:cNvSpPr>
            <p:nvPr/>
          </p:nvSpPr>
          <p:spPr bwMode="auto">
            <a:xfrm rot="5400000" flipV="1">
              <a:off x="2757" y="1195"/>
              <a:ext cx="349" cy="3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31" name="Text Box 73"/>
          <p:cNvSpPr txBox="1">
            <a:spLocks noChangeArrowheads="1"/>
          </p:cNvSpPr>
          <p:nvPr/>
        </p:nvSpPr>
        <p:spPr bwMode="auto">
          <a:xfrm flipH="1">
            <a:off x="3922713" y="459422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38932" name="Text Box 74"/>
          <p:cNvSpPr txBox="1">
            <a:spLocks noChangeArrowheads="1"/>
          </p:cNvSpPr>
          <p:nvPr/>
        </p:nvSpPr>
        <p:spPr bwMode="auto">
          <a:xfrm flipH="1">
            <a:off x="7151688" y="1357313"/>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38933" name="Text Box 75"/>
          <p:cNvSpPr txBox="1">
            <a:spLocks noChangeArrowheads="1"/>
          </p:cNvSpPr>
          <p:nvPr/>
        </p:nvSpPr>
        <p:spPr bwMode="auto">
          <a:xfrm flipH="1">
            <a:off x="1011238" y="1711325"/>
            <a:ext cx="1411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3a</a:t>
            </a:r>
          </a:p>
        </p:txBody>
      </p:sp>
      <p:sp>
        <p:nvSpPr>
          <p:cNvPr id="38934" name="Text Box 76"/>
          <p:cNvSpPr txBox="1">
            <a:spLocks noChangeArrowheads="1"/>
          </p:cNvSpPr>
          <p:nvPr/>
        </p:nvSpPr>
        <p:spPr bwMode="auto">
          <a:xfrm flipH="1">
            <a:off x="5378450" y="28273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38935" name="Text Box 77"/>
          <p:cNvSpPr txBox="1">
            <a:spLocks noChangeArrowheads="1"/>
          </p:cNvSpPr>
          <p:nvPr/>
        </p:nvSpPr>
        <p:spPr bwMode="auto">
          <a:xfrm flipH="1">
            <a:off x="5903913" y="33607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38936" name="Text Box 78"/>
          <p:cNvSpPr txBox="1">
            <a:spLocks noChangeArrowheads="1"/>
          </p:cNvSpPr>
          <p:nvPr/>
        </p:nvSpPr>
        <p:spPr bwMode="auto">
          <a:xfrm flipH="1">
            <a:off x="579438" y="2255838"/>
            <a:ext cx="3175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A</a:t>
            </a:r>
            <a:r>
              <a:rPr lang="en-US" altLang="en-US" sz="2800" baseline="-25000"/>
              <a:t>2</a:t>
            </a:r>
            <a:r>
              <a:rPr lang="en-US" altLang="en-US" sz="2800"/>
              <a:t> and B</a:t>
            </a:r>
            <a:r>
              <a:rPr lang="en-US" altLang="en-US" sz="2800" baseline="-25000"/>
              <a:t>2</a:t>
            </a:r>
            <a:r>
              <a:rPr lang="en-US" altLang="en-US" sz="2800"/>
              <a:t> high</a:t>
            </a:r>
          </a:p>
          <a:p>
            <a:pPr>
              <a:spcBef>
                <a:spcPct val="0"/>
              </a:spcBef>
              <a:buClrTx/>
              <a:buSzTx/>
              <a:buFontTx/>
              <a:buChar char="•"/>
            </a:pPr>
            <a:r>
              <a:rPr lang="en-US" altLang="en-US" sz="2800"/>
              <a:t>A</a:t>
            </a:r>
            <a:r>
              <a:rPr lang="en-US" altLang="en-US" sz="2800" baseline="-25000"/>
              <a:t>1</a:t>
            </a:r>
            <a:r>
              <a:rPr lang="en-US" altLang="en-US" sz="2800"/>
              <a:t> and B</a:t>
            </a:r>
            <a:r>
              <a:rPr lang="en-US" altLang="en-US" sz="2800" baseline="-25000"/>
              <a:t>1</a:t>
            </a:r>
            <a:r>
              <a:rPr lang="en-US" altLang="en-US" sz="2800"/>
              <a:t> low</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4152900" y="1647825"/>
            <a:ext cx="3376613" cy="3333750"/>
            <a:chOff x="1356" y="1038"/>
            <a:chExt cx="2127" cy="2100"/>
          </a:xfrm>
        </p:grpSpPr>
        <p:sp>
          <p:nvSpPr>
            <p:cNvPr id="39963"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9964" name="Group 4"/>
            <p:cNvGrpSpPr>
              <a:grpSpLocks/>
            </p:cNvGrpSpPr>
            <p:nvPr/>
          </p:nvGrpSpPr>
          <p:grpSpPr bwMode="auto">
            <a:xfrm>
              <a:off x="2262" y="1446"/>
              <a:ext cx="246" cy="282"/>
              <a:chOff x="4050" y="2685"/>
              <a:chExt cx="615" cy="705"/>
            </a:xfrm>
          </p:grpSpPr>
          <p:sp>
            <p:nvSpPr>
              <p:cNvPr id="40013"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4"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5"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65" name="Group 8"/>
            <p:cNvGrpSpPr>
              <a:grpSpLocks/>
            </p:cNvGrpSpPr>
            <p:nvPr/>
          </p:nvGrpSpPr>
          <p:grpSpPr bwMode="auto">
            <a:xfrm rot="5400000">
              <a:off x="2754" y="1944"/>
              <a:ext cx="246" cy="282"/>
              <a:chOff x="4050" y="2685"/>
              <a:chExt cx="615" cy="705"/>
            </a:xfrm>
          </p:grpSpPr>
          <p:sp>
            <p:nvSpPr>
              <p:cNvPr id="40010"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1"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2"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966"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9967" name="Group 13"/>
            <p:cNvGrpSpPr>
              <a:grpSpLocks/>
            </p:cNvGrpSpPr>
            <p:nvPr/>
          </p:nvGrpSpPr>
          <p:grpSpPr bwMode="auto">
            <a:xfrm flipV="1">
              <a:off x="2256" y="2436"/>
              <a:ext cx="246" cy="282"/>
              <a:chOff x="4050" y="2685"/>
              <a:chExt cx="615" cy="705"/>
            </a:xfrm>
          </p:grpSpPr>
          <p:sp>
            <p:nvSpPr>
              <p:cNvPr id="40007"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8"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9"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68" name="Group 17"/>
            <p:cNvGrpSpPr>
              <a:grpSpLocks/>
            </p:cNvGrpSpPr>
            <p:nvPr/>
          </p:nvGrpSpPr>
          <p:grpSpPr bwMode="auto">
            <a:xfrm rot="16200000" flipH="1">
              <a:off x="1767" y="1944"/>
              <a:ext cx="246" cy="282"/>
              <a:chOff x="4050" y="2685"/>
              <a:chExt cx="615" cy="705"/>
            </a:xfrm>
          </p:grpSpPr>
          <p:sp>
            <p:nvSpPr>
              <p:cNvPr id="40004"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5"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6"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969"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0"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1"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9972" name="Group 24"/>
            <p:cNvGrpSpPr>
              <a:grpSpLocks/>
            </p:cNvGrpSpPr>
            <p:nvPr/>
          </p:nvGrpSpPr>
          <p:grpSpPr bwMode="auto">
            <a:xfrm>
              <a:off x="2754" y="1926"/>
              <a:ext cx="570" cy="336"/>
              <a:chOff x="5280" y="3930"/>
              <a:chExt cx="1425" cy="841"/>
            </a:xfrm>
          </p:grpSpPr>
          <p:sp>
            <p:nvSpPr>
              <p:cNvPr id="40000"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01"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02"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03"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3" name="Group 29"/>
            <p:cNvGrpSpPr>
              <a:grpSpLocks/>
            </p:cNvGrpSpPr>
            <p:nvPr/>
          </p:nvGrpSpPr>
          <p:grpSpPr bwMode="auto">
            <a:xfrm>
              <a:off x="2234" y="2456"/>
              <a:ext cx="341" cy="610"/>
              <a:chOff x="3981" y="5256"/>
              <a:chExt cx="852" cy="1524"/>
            </a:xfrm>
          </p:grpSpPr>
          <p:sp>
            <p:nvSpPr>
              <p:cNvPr id="39997"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8"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9"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4" name="Group 33"/>
            <p:cNvGrpSpPr>
              <a:grpSpLocks/>
            </p:cNvGrpSpPr>
            <p:nvPr/>
          </p:nvGrpSpPr>
          <p:grpSpPr bwMode="auto">
            <a:xfrm>
              <a:off x="2229" y="1206"/>
              <a:ext cx="334" cy="500"/>
              <a:chOff x="3968" y="2130"/>
              <a:chExt cx="834" cy="1250"/>
            </a:xfrm>
          </p:grpSpPr>
          <p:sp>
            <p:nvSpPr>
              <p:cNvPr id="39993"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4"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5"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6"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5" name="Group 38"/>
            <p:cNvGrpSpPr>
              <a:grpSpLocks/>
            </p:cNvGrpSpPr>
            <p:nvPr/>
          </p:nvGrpSpPr>
          <p:grpSpPr bwMode="auto">
            <a:xfrm>
              <a:off x="1506" y="1944"/>
              <a:ext cx="522" cy="336"/>
              <a:chOff x="2160" y="3975"/>
              <a:chExt cx="1305" cy="840"/>
            </a:xfrm>
          </p:grpSpPr>
          <p:sp>
            <p:nvSpPr>
              <p:cNvPr id="39990"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1"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2"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976"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7"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8"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9"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0"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1"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2"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83"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84"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85"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86"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39987"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39988"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39989"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39939" name="Text Box 56"/>
          <p:cNvSpPr txBox="1">
            <a:spLocks noChangeArrowheads="1"/>
          </p:cNvSpPr>
          <p:nvPr/>
        </p:nvSpPr>
        <p:spPr bwMode="auto">
          <a:xfrm>
            <a:off x="5595938" y="39116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9940" name="Text Box 57"/>
          <p:cNvSpPr txBox="1">
            <a:spLocks noChangeArrowheads="1"/>
          </p:cNvSpPr>
          <p:nvPr/>
        </p:nvSpPr>
        <p:spPr bwMode="auto">
          <a:xfrm>
            <a:off x="5614988" y="2292350"/>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9941" name="Text Box 58"/>
          <p:cNvSpPr txBox="1">
            <a:spLocks noChangeArrowheads="1"/>
          </p:cNvSpPr>
          <p:nvPr/>
        </p:nvSpPr>
        <p:spPr bwMode="auto">
          <a:xfrm>
            <a:off x="4841875" y="3125788"/>
            <a:ext cx="531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39942" name="Text Box 59"/>
          <p:cNvSpPr txBox="1">
            <a:spLocks noChangeArrowheads="1"/>
          </p:cNvSpPr>
          <p:nvPr/>
        </p:nvSpPr>
        <p:spPr bwMode="auto">
          <a:xfrm>
            <a:off x="6430963" y="31242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39943" name="Oval 60"/>
          <p:cNvSpPr>
            <a:spLocks noChangeArrowheads="1"/>
          </p:cNvSpPr>
          <p:nvPr/>
        </p:nvSpPr>
        <p:spPr bwMode="auto">
          <a:xfrm>
            <a:off x="5761038" y="32813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44" name="Oval 61"/>
          <p:cNvSpPr>
            <a:spLocks noChangeArrowheads="1"/>
          </p:cNvSpPr>
          <p:nvPr/>
        </p:nvSpPr>
        <p:spPr bwMode="auto">
          <a:xfrm>
            <a:off x="5202238" y="27273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45" name="Rectangle 62"/>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39946" name="Text Box 63"/>
          <p:cNvSpPr txBox="1">
            <a:spLocks noChangeArrowheads="1"/>
          </p:cNvSpPr>
          <p:nvPr/>
        </p:nvSpPr>
        <p:spPr bwMode="auto">
          <a:xfrm>
            <a:off x="6122988" y="4743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9947" name="Text Box 64"/>
          <p:cNvSpPr txBox="1">
            <a:spLocks noChangeArrowheads="1"/>
          </p:cNvSpPr>
          <p:nvPr/>
        </p:nvSpPr>
        <p:spPr bwMode="auto">
          <a:xfrm>
            <a:off x="5889625" y="1638300"/>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9948" name="Text Box 65"/>
          <p:cNvSpPr txBox="1">
            <a:spLocks noChangeArrowheads="1"/>
          </p:cNvSpPr>
          <p:nvPr/>
        </p:nvSpPr>
        <p:spPr bwMode="auto">
          <a:xfrm>
            <a:off x="7400925" y="270986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39949" name="Text Box 66"/>
          <p:cNvSpPr txBox="1">
            <a:spLocks noChangeArrowheads="1"/>
          </p:cNvSpPr>
          <p:nvPr/>
        </p:nvSpPr>
        <p:spPr bwMode="auto">
          <a:xfrm flipH="1">
            <a:off x="3792538" y="35353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39950" name="AutoShape 67"/>
          <p:cNvSpPr>
            <a:spLocks noChangeArrowheads="1"/>
          </p:cNvSpPr>
          <p:nvPr/>
        </p:nvSpPr>
        <p:spPr bwMode="auto">
          <a:xfrm flipV="1">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51" name="AutoShape 68"/>
          <p:cNvSpPr>
            <a:spLocks noChangeArrowheads="1"/>
          </p:cNvSpPr>
          <p:nvPr/>
        </p:nvSpPr>
        <p:spPr bwMode="auto">
          <a:xfrm flipV="1">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52" name="AutoShape 69"/>
          <p:cNvSpPr>
            <a:spLocks noChangeArrowheads="1"/>
          </p:cNvSpPr>
          <p:nvPr/>
        </p:nvSpPr>
        <p:spPr bwMode="auto">
          <a:xfrm rot="16200000" flipH="1">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53" name="AutoShape 70"/>
          <p:cNvSpPr>
            <a:spLocks noChangeArrowheads="1"/>
          </p:cNvSpPr>
          <p:nvPr/>
        </p:nvSpPr>
        <p:spPr bwMode="auto">
          <a:xfrm rot="16200000" flipH="1">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9954" name="Group 71"/>
          <p:cNvGrpSpPr>
            <a:grpSpLocks/>
          </p:cNvGrpSpPr>
          <p:nvPr/>
        </p:nvGrpSpPr>
        <p:grpSpPr bwMode="auto">
          <a:xfrm rot="5400000">
            <a:off x="4375944" y="1897857"/>
            <a:ext cx="2838450" cy="2843212"/>
            <a:chOff x="2757" y="1195"/>
            <a:chExt cx="1788" cy="1791"/>
          </a:xfrm>
        </p:grpSpPr>
        <p:sp>
          <p:nvSpPr>
            <p:cNvPr id="39961" name="Line 72"/>
            <p:cNvSpPr>
              <a:spLocks noChangeShapeType="1"/>
            </p:cNvSpPr>
            <p:nvPr/>
          </p:nvSpPr>
          <p:spPr bwMode="auto">
            <a:xfrm rot="5400000" flipV="1">
              <a:off x="4196" y="2637"/>
              <a:ext cx="349" cy="349"/>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9962" name="Line 73"/>
            <p:cNvSpPr>
              <a:spLocks noChangeShapeType="1"/>
            </p:cNvSpPr>
            <p:nvPr/>
          </p:nvSpPr>
          <p:spPr bwMode="auto">
            <a:xfrm rot="5400000" flipV="1">
              <a:off x="2757" y="1195"/>
              <a:ext cx="349" cy="3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55" name="Text Box 74"/>
          <p:cNvSpPr txBox="1">
            <a:spLocks noChangeArrowheads="1"/>
          </p:cNvSpPr>
          <p:nvPr/>
        </p:nvSpPr>
        <p:spPr bwMode="auto">
          <a:xfrm flipH="1">
            <a:off x="3922713" y="459422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39956" name="Text Box 75"/>
          <p:cNvSpPr txBox="1">
            <a:spLocks noChangeArrowheads="1"/>
          </p:cNvSpPr>
          <p:nvPr/>
        </p:nvSpPr>
        <p:spPr bwMode="auto">
          <a:xfrm flipH="1">
            <a:off x="7151688" y="1357313"/>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39957" name="Text Box 76"/>
          <p:cNvSpPr txBox="1">
            <a:spLocks noChangeArrowheads="1"/>
          </p:cNvSpPr>
          <p:nvPr/>
        </p:nvSpPr>
        <p:spPr bwMode="auto">
          <a:xfrm flipH="1">
            <a:off x="1011238" y="1711325"/>
            <a:ext cx="1411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3b</a:t>
            </a:r>
          </a:p>
        </p:txBody>
      </p:sp>
      <p:sp>
        <p:nvSpPr>
          <p:cNvPr id="39958" name="Text Box 77"/>
          <p:cNvSpPr txBox="1">
            <a:spLocks noChangeArrowheads="1"/>
          </p:cNvSpPr>
          <p:nvPr/>
        </p:nvSpPr>
        <p:spPr bwMode="auto">
          <a:xfrm flipH="1">
            <a:off x="5865813" y="28781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39959" name="Text Box 78"/>
          <p:cNvSpPr txBox="1">
            <a:spLocks noChangeArrowheads="1"/>
          </p:cNvSpPr>
          <p:nvPr/>
        </p:nvSpPr>
        <p:spPr bwMode="auto">
          <a:xfrm flipH="1">
            <a:off x="5307013" y="337978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39960" name="Text Box 79"/>
          <p:cNvSpPr txBox="1">
            <a:spLocks noChangeArrowheads="1"/>
          </p:cNvSpPr>
          <p:nvPr/>
        </p:nvSpPr>
        <p:spPr bwMode="auto">
          <a:xfrm flipH="1">
            <a:off x="579438" y="2255838"/>
            <a:ext cx="3175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Rotor moves to align with net magnetic field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4152900" y="1647825"/>
            <a:ext cx="3376613" cy="3333750"/>
            <a:chOff x="1356" y="1038"/>
            <a:chExt cx="2127" cy="2100"/>
          </a:xfrm>
        </p:grpSpPr>
        <p:sp>
          <p:nvSpPr>
            <p:cNvPr id="40987"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0988" name="Group 4"/>
            <p:cNvGrpSpPr>
              <a:grpSpLocks/>
            </p:cNvGrpSpPr>
            <p:nvPr/>
          </p:nvGrpSpPr>
          <p:grpSpPr bwMode="auto">
            <a:xfrm>
              <a:off x="2262" y="1446"/>
              <a:ext cx="246" cy="282"/>
              <a:chOff x="4050" y="2685"/>
              <a:chExt cx="615" cy="705"/>
            </a:xfrm>
          </p:grpSpPr>
          <p:sp>
            <p:nvSpPr>
              <p:cNvPr id="41037"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8"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9"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0989" name="Group 8"/>
            <p:cNvGrpSpPr>
              <a:grpSpLocks/>
            </p:cNvGrpSpPr>
            <p:nvPr/>
          </p:nvGrpSpPr>
          <p:grpSpPr bwMode="auto">
            <a:xfrm rot="5400000">
              <a:off x="2754" y="1944"/>
              <a:ext cx="246" cy="282"/>
              <a:chOff x="4050" y="2685"/>
              <a:chExt cx="615" cy="705"/>
            </a:xfrm>
          </p:grpSpPr>
          <p:sp>
            <p:nvSpPr>
              <p:cNvPr id="41034"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5"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6"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0990"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0991" name="Group 13"/>
            <p:cNvGrpSpPr>
              <a:grpSpLocks/>
            </p:cNvGrpSpPr>
            <p:nvPr/>
          </p:nvGrpSpPr>
          <p:grpSpPr bwMode="auto">
            <a:xfrm flipV="1">
              <a:off x="2256" y="2436"/>
              <a:ext cx="246" cy="282"/>
              <a:chOff x="4050" y="2685"/>
              <a:chExt cx="615" cy="705"/>
            </a:xfrm>
          </p:grpSpPr>
          <p:sp>
            <p:nvSpPr>
              <p:cNvPr id="41031"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2"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3"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0992" name="Group 17"/>
            <p:cNvGrpSpPr>
              <a:grpSpLocks/>
            </p:cNvGrpSpPr>
            <p:nvPr/>
          </p:nvGrpSpPr>
          <p:grpSpPr bwMode="auto">
            <a:xfrm rot="16200000" flipH="1">
              <a:off x="1767" y="1944"/>
              <a:ext cx="246" cy="282"/>
              <a:chOff x="4050" y="2685"/>
              <a:chExt cx="615" cy="705"/>
            </a:xfrm>
          </p:grpSpPr>
          <p:sp>
            <p:nvSpPr>
              <p:cNvPr id="41028"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9"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0"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0993"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4"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5"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0996" name="Group 24"/>
            <p:cNvGrpSpPr>
              <a:grpSpLocks/>
            </p:cNvGrpSpPr>
            <p:nvPr/>
          </p:nvGrpSpPr>
          <p:grpSpPr bwMode="auto">
            <a:xfrm>
              <a:off x="2754" y="1926"/>
              <a:ext cx="570" cy="336"/>
              <a:chOff x="5280" y="3930"/>
              <a:chExt cx="1425" cy="841"/>
            </a:xfrm>
          </p:grpSpPr>
          <p:sp>
            <p:nvSpPr>
              <p:cNvPr id="41024"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25"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26"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27"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0997" name="Group 29"/>
            <p:cNvGrpSpPr>
              <a:grpSpLocks/>
            </p:cNvGrpSpPr>
            <p:nvPr/>
          </p:nvGrpSpPr>
          <p:grpSpPr bwMode="auto">
            <a:xfrm>
              <a:off x="2234" y="2456"/>
              <a:ext cx="341" cy="610"/>
              <a:chOff x="3981" y="5256"/>
              <a:chExt cx="852" cy="1524"/>
            </a:xfrm>
          </p:grpSpPr>
          <p:sp>
            <p:nvSpPr>
              <p:cNvPr id="41021"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22"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23"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0998" name="Group 33"/>
            <p:cNvGrpSpPr>
              <a:grpSpLocks/>
            </p:cNvGrpSpPr>
            <p:nvPr/>
          </p:nvGrpSpPr>
          <p:grpSpPr bwMode="auto">
            <a:xfrm>
              <a:off x="2229" y="1206"/>
              <a:ext cx="334" cy="500"/>
              <a:chOff x="3968" y="2130"/>
              <a:chExt cx="834" cy="1250"/>
            </a:xfrm>
          </p:grpSpPr>
          <p:sp>
            <p:nvSpPr>
              <p:cNvPr id="41017"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18"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19"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20"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0999" name="Group 38"/>
            <p:cNvGrpSpPr>
              <a:grpSpLocks/>
            </p:cNvGrpSpPr>
            <p:nvPr/>
          </p:nvGrpSpPr>
          <p:grpSpPr bwMode="auto">
            <a:xfrm>
              <a:off x="1506" y="1944"/>
              <a:ext cx="522" cy="336"/>
              <a:chOff x="2160" y="3975"/>
              <a:chExt cx="1305" cy="840"/>
            </a:xfrm>
          </p:grpSpPr>
          <p:sp>
            <p:nvSpPr>
              <p:cNvPr id="41014"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15"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16"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1000"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1"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4"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5"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6"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1007"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1008"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1009"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1010"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41011"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41012"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41013"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40963" name="Text Box 56"/>
          <p:cNvSpPr txBox="1">
            <a:spLocks noChangeArrowheads="1"/>
          </p:cNvSpPr>
          <p:nvPr/>
        </p:nvSpPr>
        <p:spPr bwMode="auto">
          <a:xfrm>
            <a:off x="5602288" y="228917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0964" name="Text Box 57"/>
          <p:cNvSpPr txBox="1">
            <a:spLocks noChangeArrowheads="1"/>
          </p:cNvSpPr>
          <p:nvPr/>
        </p:nvSpPr>
        <p:spPr bwMode="auto">
          <a:xfrm>
            <a:off x="5603875" y="3898900"/>
            <a:ext cx="531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0965" name="Text Box 58"/>
          <p:cNvSpPr txBox="1">
            <a:spLocks noChangeArrowheads="1"/>
          </p:cNvSpPr>
          <p:nvPr/>
        </p:nvSpPr>
        <p:spPr bwMode="auto">
          <a:xfrm>
            <a:off x="4841875" y="3125788"/>
            <a:ext cx="531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0966" name="Text Box 59"/>
          <p:cNvSpPr txBox="1">
            <a:spLocks noChangeArrowheads="1"/>
          </p:cNvSpPr>
          <p:nvPr/>
        </p:nvSpPr>
        <p:spPr bwMode="auto">
          <a:xfrm>
            <a:off x="6430963" y="31242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0967" name="Oval 60"/>
          <p:cNvSpPr>
            <a:spLocks noChangeArrowheads="1"/>
          </p:cNvSpPr>
          <p:nvPr/>
        </p:nvSpPr>
        <p:spPr bwMode="auto">
          <a:xfrm>
            <a:off x="5761038" y="32813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0968" name="Oval 61"/>
          <p:cNvSpPr>
            <a:spLocks noChangeArrowheads="1"/>
          </p:cNvSpPr>
          <p:nvPr/>
        </p:nvSpPr>
        <p:spPr bwMode="auto">
          <a:xfrm>
            <a:off x="5202238" y="27273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0969" name="Rectangle 62"/>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40970" name="Text Box 63"/>
          <p:cNvSpPr txBox="1">
            <a:spLocks noChangeArrowheads="1"/>
          </p:cNvSpPr>
          <p:nvPr/>
        </p:nvSpPr>
        <p:spPr bwMode="auto">
          <a:xfrm>
            <a:off x="6122988" y="47434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0971" name="Text Box 64"/>
          <p:cNvSpPr txBox="1">
            <a:spLocks noChangeArrowheads="1"/>
          </p:cNvSpPr>
          <p:nvPr/>
        </p:nvSpPr>
        <p:spPr bwMode="auto">
          <a:xfrm>
            <a:off x="5889625" y="1638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0972" name="Text Box 65"/>
          <p:cNvSpPr txBox="1">
            <a:spLocks noChangeArrowheads="1"/>
          </p:cNvSpPr>
          <p:nvPr/>
        </p:nvSpPr>
        <p:spPr bwMode="auto">
          <a:xfrm>
            <a:off x="7400925" y="270986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0973" name="Text Box 66"/>
          <p:cNvSpPr txBox="1">
            <a:spLocks noChangeArrowheads="1"/>
          </p:cNvSpPr>
          <p:nvPr/>
        </p:nvSpPr>
        <p:spPr bwMode="auto">
          <a:xfrm flipH="1">
            <a:off x="3792538" y="35353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0974" name="AutoShape 67"/>
          <p:cNvSpPr>
            <a:spLocks noChangeArrowheads="1"/>
          </p:cNvSpPr>
          <p:nvPr/>
        </p:nvSpPr>
        <p:spPr bwMode="auto">
          <a:xfrm>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0975" name="AutoShape 68"/>
          <p:cNvSpPr>
            <a:spLocks noChangeArrowheads="1"/>
          </p:cNvSpPr>
          <p:nvPr/>
        </p:nvSpPr>
        <p:spPr bwMode="auto">
          <a:xfrm>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0976" name="AutoShape 69"/>
          <p:cNvSpPr>
            <a:spLocks noChangeArrowheads="1"/>
          </p:cNvSpPr>
          <p:nvPr/>
        </p:nvSpPr>
        <p:spPr bwMode="auto">
          <a:xfrm rot="16200000" flipH="1">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0977" name="AutoShape 70"/>
          <p:cNvSpPr>
            <a:spLocks noChangeArrowheads="1"/>
          </p:cNvSpPr>
          <p:nvPr/>
        </p:nvSpPr>
        <p:spPr bwMode="auto">
          <a:xfrm rot="16200000" flipH="1">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0978" name="Group 71"/>
          <p:cNvGrpSpPr>
            <a:grpSpLocks/>
          </p:cNvGrpSpPr>
          <p:nvPr/>
        </p:nvGrpSpPr>
        <p:grpSpPr bwMode="auto">
          <a:xfrm rot="10800000">
            <a:off x="4376738" y="1897063"/>
            <a:ext cx="2838450" cy="2843212"/>
            <a:chOff x="2757" y="1195"/>
            <a:chExt cx="1788" cy="1791"/>
          </a:xfrm>
        </p:grpSpPr>
        <p:sp>
          <p:nvSpPr>
            <p:cNvPr id="40985" name="Line 72"/>
            <p:cNvSpPr>
              <a:spLocks noChangeShapeType="1"/>
            </p:cNvSpPr>
            <p:nvPr/>
          </p:nvSpPr>
          <p:spPr bwMode="auto">
            <a:xfrm rot="5400000" flipV="1">
              <a:off x="4196" y="2637"/>
              <a:ext cx="349" cy="349"/>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0986" name="Line 73"/>
            <p:cNvSpPr>
              <a:spLocks noChangeShapeType="1"/>
            </p:cNvSpPr>
            <p:nvPr/>
          </p:nvSpPr>
          <p:spPr bwMode="auto">
            <a:xfrm rot="5400000" flipV="1">
              <a:off x="2757" y="1195"/>
              <a:ext cx="349" cy="3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79" name="Text Box 74"/>
          <p:cNvSpPr txBox="1">
            <a:spLocks noChangeArrowheads="1"/>
          </p:cNvSpPr>
          <p:nvPr/>
        </p:nvSpPr>
        <p:spPr bwMode="auto">
          <a:xfrm flipH="1">
            <a:off x="3937000" y="135572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40980" name="Text Box 75"/>
          <p:cNvSpPr txBox="1">
            <a:spLocks noChangeArrowheads="1"/>
          </p:cNvSpPr>
          <p:nvPr/>
        </p:nvSpPr>
        <p:spPr bwMode="auto">
          <a:xfrm flipH="1">
            <a:off x="7183438" y="4549775"/>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40981" name="Text Box 76"/>
          <p:cNvSpPr txBox="1">
            <a:spLocks noChangeArrowheads="1"/>
          </p:cNvSpPr>
          <p:nvPr/>
        </p:nvSpPr>
        <p:spPr bwMode="auto">
          <a:xfrm flipH="1">
            <a:off x="1012825" y="1711325"/>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4a</a:t>
            </a:r>
          </a:p>
        </p:txBody>
      </p:sp>
      <p:sp>
        <p:nvSpPr>
          <p:cNvPr id="40982" name="Text Box 77"/>
          <p:cNvSpPr txBox="1">
            <a:spLocks noChangeArrowheads="1"/>
          </p:cNvSpPr>
          <p:nvPr/>
        </p:nvSpPr>
        <p:spPr bwMode="auto">
          <a:xfrm flipH="1">
            <a:off x="5865813" y="28781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40983" name="Text Box 78"/>
          <p:cNvSpPr txBox="1">
            <a:spLocks noChangeArrowheads="1"/>
          </p:cNvSpPr>
          <p:nvPr/>
        </p:nvSpPr>
        <p:spPr bwMode="auto">
          <a:xfrm flipH="1">
            <a:off x="5307013" y="337978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40984" name="Text Box 79"/>
          <p:cNvSpPr txBox="1">
            <a:spLocks noChangeArrowheads="1"/>
          </p:cNvSpPr>
          <p:nvPr/>
        </p:nvSpPr>
        <p:spPr bwMode="auto">
          <a:xfrm flipH="1">
            <a:off x="579438" y="2255838"/>
            <a:ext cx="3175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A</a:t>
            </a:r>
            <a:r>
              <a:rPr lang="en-US" altLang="en-US" sz="2800" baseline="-25000"/>
              <a:t>1</a:t>
            </a:r>
            <a:r>
              <a:rPr lang="en-US" altLang="en-US" sz="2800"/>
              <a:t> and B</a:t>
            </a:r>
            <a:r>
              <a:rPr lang="en-US" altLang="en-US" sz="2800" baseline="-25000"/>
              <a:t>2</a:t>
            </a:r>
            <a:r>
              <a:rPr lang="en-US" altLang="en-US" sz="2800"/>
              <a:t> high</a:t>
            </a:r>
          </a:p>
          <a:p>
            <a:pPr>
              <a:spcBef>
                <a:spcPct val="0"/>
              </a:spcBef>
              <a:buClrTx/>
              <a:buSzTx/>
              <a:buFontTx/>
              <a:buChar char="•"/>
            </a:pPr>
            <a:r>
              <a:rPr lang="en-US" altLang="en-US" sz="2800"/>
              <a:t>A</a:t>
            </a:r>
            <a:r>
              <a:rPr lang="en-US" altLang="en-US" sz="2800" baseline="-25000"/>
              <a:t>2</a:t>
            </a:r>
            <a:r>
              <a:rPr lang="en-US" altLang="en-US" sz="2800"/>
              <a:t> and B</a:t>
            </a:r>
            <a:r>
              <a:rPr lang="en-US" altLang="en-US" sz="2800" baseline="-25000"/>
              <a:t>1</a:t>
            </a:r>
            <a:r>
              <a:rPr lang="en-US" altLang="en-US" sz="2800"/>
              <a:t> low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4152900" y="1647825"/>
            <a:ext cx="3376613" cy="3333750"/>
            <a:chOff x="1356" y="1038"/>
            <a:chExt cx="2127" cy="2100"/>
          </a:xfrm>
        </p:grpSpPr>
        <p:sp>
          <p:nvSpPr>
            <p:cNvPr id="42011"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2012" name="Group 4"/>
            <p:cNvGrpSpPr>
              <a:grpSpLocks/>
            </p:cNvGrpSpPr>
            <p:nvPr/>
          </p:nvGrpSpPr>
          <p:grpSpPr bwMode="auto">
            <a:xfrm>
              <a:off x="2262" y="1446"/>
              <a:ext cx="246" cy="282"/>
              <a:chOff x="4050" y="2685"/>
              <a:chExt cx="615" cy="705"/>
            </a:xfrm>
          </p:grpSpPr>
          <p:sp>
            <p:nvSpPr>
              <p:cNvPr id="42061"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3"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13" name="Group 8"/>
            <p:cNvGrpSpPr>
              <a:grpSpLocks/>
            </p:cNvGrpSpPr>
            <p:nvPr/>
          </p:nvGrpSpPr>
          <p:grpSpPr bwMode="auto">
            <a:xfrm rot="5400000">
              <a:off x="2754" y="1944"/>
              <a:ext cx="246" cy="282"/>
              <a:chOff x="4050" y="2685"/>
              <a:chExt cx="615" cy="705"/>
            </a:xfrm>
          </p:grpSpPr>
          <p:sp>
            <p:nvSpPr>
              <p:cNvPr id="42058"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9"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0"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14"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2015" name="Group 13"/>
            <p:cNvGrpSpPr>
              <a:grpSpLocks/>
            </p:cNvGrpSpPr>
            <p:nvPr/>
          </p:nvGrpSpPr>
          <p:grpSpPr bwMode="auto">
            <a:xfrm flipV="1">
              <a:off x="2256" y="2436"/>
              <a:ext cx="246" cy="282"/>
              <a:chOff x="4050" y="2685"/>
              <a:chExt cx="615" cy="705"/>
            </a:xfrm>
          </p:grpSpPr>
          <p:sp>
            <p:nvSpPr>
              <p:cNvPr id="42055"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7"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16" name="Group 17"/>
            <p:cNvGrpSpPr>
              <a:grpSpLocks/>
            </p:cNvGrpSpPr>
            <p:nvPr/>
          </p:nvGrpSpPr>
          <p:grpSpPr bwMode="auto">
            <a:xfrm rot="16200000" flipH="1">
              <a:off x="1767" y="1944"/>
              <a:ext cx="246" cy="282"/>
              <a:chOff x="4050" y="2685"/>
              <a:chExt cx="615" cy="705"/>
            </a:xfrm>
          </p:grpSpPr>
          <p:sp>
            <p:nvSpPr>
              <p:cNvPr id="42052"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4"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17"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8"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9"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2020" name="Group 24"/>
            <p:cNvGrpSpPr>
              <a:grpSpLocks/>
            </p:cNvGrpSpPr>
            <p:nvPr/>
          </p:nvGrpSpPr>
          <p:grpSpPr bwMode="auto">
            <a:xfrm>
              <a:off x="2754" y="1926"/>
              <a:ext cx="570" cy="336"/>
              <a:chOff x="5280" y="3930"/>
              <a:chExt cx="1425" cy="841"/>
            </a:xfrm>
          </p:grpSpPr>
          <p:sp>
            <p:nvSpPr>
              <p:cNvPr id="42048"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49"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50"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51"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21" name="Group 29"/>
            <p:cNvGrpSpPr>
              <a:grpSpLocks/>
            </p:cNvGrpSpPr>
            <p:nvPr/>
          </p:nvGrpSpPr>
          <p:grpSpPr bwMode="auto">
            <a:xfrm>
              <a:off x="2234" y="2456"/>
              <a:ext cx="341" cy="610"/>
              <a:chOff x="3981" y="5256"/>
              <a:chExt cx="852" cy="1524"/>
            </a:xfrm>
          </p:grpSpPr>
          <p:sp>
            <p:nvSpPr>
              <p:cNvPr id="42045"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46"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47"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22" name="Group 33"/>
            <p:cNvGrpSpPr>
              <a:grpSpLocks/>
            </p:cNvGrpSpPr>
            <p:nvPr/>
          </p:nvGrpSpPr>
          <p:grpSpPr bwMode="auto">
            <a:xfrm>
              <a:off x="2229" y="1206"/>
              <a:ext cx="334" cy="500"/>
              <a:chOff x="3968" y="2130"/>
              <a:chExt cx="834" cy="1250"/>
            </a:xfrm>
          </p:grpSpPr>
          <p:sp>
            <p:nvSpPr>
              <p:cNvPr id="42041"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42"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43"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44"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23" name="Group 38"/>
            <p:cNvGrpSpPr>
              <a:grpSpLocks/>
            </p:cNvGrpSpPr>
            <p:nvPr/>
          </p:nvGrpSpPr>
          <p:grpSpPr bwMode="auto">
            <a:xfrm>
              <a:off x="1506" y="1944"/>
              <a:ext cx="522" cy="336"/>
              <a:chOff x="2160" y="3975"/>
              <a:chExt cx="1305" cy="840"/>
            </a:xfrm>
          </p:grpSpPr>
          <p:sp>
            <p:nvSpPr>
              <p:cNvPr id="42038"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39"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40"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24"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5"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6"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2031"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2032"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2033"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2034"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42035"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42036"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42037"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41987" name="Text Box 56"/>
          <p:cNvSpPr txBox="1">
            <a:spLocks noChangeArrowheads="1"/>
          </p:cNvSpPr>
          <p:nvPr/>
        </p:nvSpPr>
        <p:spPr bwMode="auto">
          <a:xfrm>
            <a:off x="5602288" y="228917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1988" name="Text Box 57"/>
          <p:cNvSpPr txBox="1">
            <a:spLocks noChangeArrowheads="1"/>
          </p:cNvSpPr>
          <p:nvPr/>
        </p:nvSpPr>
        <p:spPr bwMode="auto">
          <a:xfrm>
            <a:off x="5603875" y="3898900"/>
            <a:ext cx="531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1989" name="Text Box 58"/>
          <p:cNvSpPr txBox="1">
            <a:spLocks noChangeArrowheads="1"/>
          </p:cNvSpPr>
          <p:nvPr/>
        </p:nvSpPr>
        <p:spPr bwMode="auto">
          <a:xfrm>
            <a:off x="4841875" y="3125788"/>
            <a:ext cx="531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1990" name="Text Box 59"/>
          <p:cNvSpPr txBox="1">
            <a:spLocks noChangeArrowheads="1"/>
          </p:cNvSpPr>
          <p:nvPr/>
        </p:nvSpPr>
        <p:spPr bwMode="auto">
          <a:xfrm>
            <a:off x="6430963" y="31242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1991" name="Oval 60"/>
          <p:cNvSpPr>
            <a:spLocks noChangeArrowheads="1"/>
          </p:cNvSpPr>
          <p:nvPr/>
        </p:nvSpPr>
        <p:spPr bwMode="auto">
          <a:xfrm>
            <a:off x="5761038" y="32813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1992" name="Oval 61"/>
          <p:cNvSpPr>
            <a:spLocks noChangeArrowheads="1"/>
          </p:cNvSpPr>
          <p:nvPr/>
        </p:nvSpPr>
        <p:spPr bwMode="auto">
          <a:xfrm>
            <a:off x="5202238" y="27273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1993" name="Rectangle 62"/>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41994" name="Text Box 63"/>
          <p:cNvSpPr txBox="1">
            <a:spLocks noChangeArrowheads="1"/>
          </p:cNvSpPr>
          <p:nvPr/>
        </p:nvSpPr>
        <p:spPr bwMode="auto">
          <a:xfrm>
            <a:off x="6122988" y="47434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1995" name="Text Box 64"/>
          <p:cNvSpPr txBox="1">
            <a:spLocks noChangeArrowheads="1"/>
          </p:cNvSpPr>
          <p:nvPr/>
        </p:nvSpPr>
        <p:spPr bwMode="auto">
          <a:xfrm>
            <a:off x="5889625" y="1638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1996" name="Text Box 65"/>
          <p:cNvSpPr txBox="1">
            <a:spLocks noChangeArrowheads="1"/>
          </p:cNvSpPr>
          <p:nvPr/>
        </p:nvSpPr>
        <p:spPr bwMode="auto">
          <a:xfrm>
            <a:off x="7400925" y="270986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1997" name="Text Box 66"/>
          <p:cNvSpPr txBox="1">
            <a:spLocks noChangeArrowheads="1"/>
          </p:cNvSpPr>
          <p:nvPr/>
        </p:nvSpPr>
        <p:spPr bwMode="auto">
          <a:xfrm flipH="1">
            <a:off x="3792538" y="35353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1998" name="AutoShape 67"/>
          <p:cNvSpPr>
            <a:spLocks noChangeArrowheads="1"/>
          </p:cNvSpPr>
          <p:nvPr/>
        </p:nvSpPr>
        <p:spPr bwMode="auto">
          <a:xfrm>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1999" name="AutoShape 68"/>
          <p:cNvSpPr>
            <a:spLocks noChangeArrowheads="1"/>
          </p:cNvSpPr>
          <p:nvPr/>
        </p:nvSpPr>
        <p:spPr bwMode="auto">
          <a:xfrm>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2000" name="AutoShape 69"/>
          <p:cNvSpPr>
            <a:spLocks noChangeArrowheads="1"/>
          </p:cNvSpPr>
          <p:nvPr/>
        </p:nvSpPr>
        <p:spPr bwMode="auto">
          <a:xfrm rot="16200000" flipH="1">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2001" name="AutoShape 70"/>
          <p:cNvSpPr>
            <a:spLocks noChangeArrowheads="1"/>
          </p:cNvSpPr>
          <p:nvPr/>
        </p:nvSpPr>
        <p:spPr bwMode="auto">
          <a:xfrm rot="16200000" flipH="1">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2002" name="Group 71"/>
          <p:cNvGrpSpPr>
            <a:grpSpLocks/>
          </p:cNvGrpSpPr>
          <p:nvPr/>
        </p:nvGrpSpPr>
        <p:grpSpPr bwMode="auto">
          <a:xfrm rot="10800000">
            <a:off x="4376738" y="1897063"/>
            <a:ext cx="2838450" cy="2843212"/>
            <a:chOff x="2757" y="1195"/>
            <a:chExt cx="1788" cy="1791"/>
          </a:xfrm>
        </p:grpSpPr>
        <p:sp>
          <p:nvSpPr>
            <p:cNvPr id="42009" name="Line 72"/>
            <p:cNvSpPr>
              <a:spLocks noChangeShapeType="1"/>
            </p:cNvSpPr>
            <p:nvPr/>
          </p:nvSpPr>
          <p:spPr bwMode="auto">
            <a:xfrm rot="5400000" flipV="1">
              <a:off x="4196" y="2637"/>
              <a:ext cx="349" cy="349"/>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2010" name="Line 73"/>
            <p:cNvSpPr>
              <a:spLocks noChangeShapeType="1"/>
            </p:cNvSpPr>
            <p:nvPr/>
          </p:nvSpPr>
          <p:spPr bwMode="auto">
            <a:xfrm rot="5400000" flipV="1">
              <a:off x="2757" y="1195"/>
              <a:ext cx="349" cy="3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03" name="Text Box 74"/>
          <p:cNvSpPr txBox="1">
            <a:spLocks noChangeArrowheads="1"/>
          </p:cNvSpPr>
          <p:nvPr/>
        </p:nvSpPr>
        <p:spPr bwMode="auto">
          <a:xfrm flipH="1">
            <a:off x="3937000" y="135572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42004" name="Text Box 75"/>
          <p:cNvSpPr txBox="1">
            <a:spLocks noChangeArrowheads="1"/>
          </p:cNvSpPr>
          <p:nvPr/>
        </p:nvSpPr>
        <p:spPr bwMode="auto">
          <a:xfrm flipH="1">
            <a:off x="7183438" y="4549775"/>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42005" name="Text Box 76"/>
          <p:cNvSpPr txBox="1">
            <a:spLocks noChangeArrowheads="1"/>
          </p:cNvSpPr>
          <p:nvPr/>
        </p:nvSpPr>
        <p:spPr bwMode="auto">
          <a:xfrm flipH="1">
            <a:off x="1012825" y="1711325"/>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4b</a:t>
            </a:r>
          </a:p>
        </p:txBody>
      </p:sp>
      <p:sp>
        <p:nvSpPr>
          <p:cNvPr id="42006" name="Text Box 77"/>
          <p:cNvSpPr txBox="1">
            <a:spLocks noChangeArrowheads="1"/>
          </p:cNvSpPr>
          <p:nvPr/>
        </p:nvSpPr>
        <p:spPr bwMode="auto">
          <a:xfrm flipH="1">
            <a:off x="5883275" y="33670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42007" name="Text Box 78"/>
          <p:cNvSpPr txBox="1">
            <a:spLocks noChangeArrowheads="1"/>
          </p:cNvSpPr>
          <p:nvPr/>
        </p:nvSpPr>
        <p:spPr bwMode="auto">
          <a:xfrm flipH="1">
            <a:off x="5349875" y="28305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42008" name="Text Box 79"/>
          <p:cNvSpPr txBox="1">
            <a:spLocks noChangeArrowheads="1"/>
          </p:cNvSpPr>
          <p:nvPr/>
        </p:nvSpPr>
        <p:spPr bwMode="auto">
          <a:xfrm flipH="1">
            <a:off x="579438" y="2255838"/>
            <a:ext cx="3175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Rotor moves to align with net magnetic field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4152900" y="1647825"/>
            <a:ext cx="3376613" cy="3333750"/>
            <a:chOff x="1356" y="1038"/>
            <a:chExt cx="2127" cy="2100"/>
          </a:xfrm>
        </p:grpSpPr>
        <p:sp>
          <p:nvSpPr>
            <p:cNvPr id="43035"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3036" name="Group 4"/>
            <p:cNvGrpSpPr>
              <a:grpSpLocks/>
            </p:cNvGrpSpPr>
            <p:nvPr/>
          </p:nvGrpSpPr>
          <p:grpSpPr bwMode="auto">
            <a:xfrm>
              <a:off x="2262" y="1446"/>
              <a:ext cx="246" cy="282"/>
              <a:chOff x="4050" y="2685"/>
              <a:chExt cx="615" cy="705"/>
            </a:xfrm>
          </p:grpSpPr>
          <p:sp>
            <p:nvSpPr>
              <p:cNvPr id="43085"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6"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7"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3037" name="Group 8"/>
            <p:cNvGrpSpPr>
              <a:grpSpLocks/>
            </p:cNvGrpSpPr>
            <p:nvPr/>
          </p:nvGrpSpPr>
          <p:grpSpPr bwMode="auto">
            <a:xfrm rot="5400000">
              <a:off x="2754" y="1944"/>
              <a:ext cx="246" cy="282"/>
              <a:chOff x="4050" y="2685"/>
              <a:chExt cx="615" cy="705"/>
            </a:xfrm>
          </p:grpSpPr>
          <p:sp>
            <p:nvSpPr>
              <p:cNvPr id="43082"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3"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4"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3038"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3039" name="Group 13"/>
            <p:cNvGrpSpPr>
              <a:grpSpLocks/>
            </p:cNvGrpSpPr>
            <p:nvPr/>
          </p:nvGrpSpPr>
          <p:grpSpPr bwMode="auto">
            <a:xfrm flipV="1">
              <a:off x="2256" y="2436"/>
              <a:ext cx="246" cy="282"/>
              <a:chOff x="4050" y="2685"/>
              <a:chExt cx="615" cy="705"/>
            </a:xfrm>
          </p:grpSpPr>
          <p:sp>
            <p:nvSpPr>
              <p:cNvPr id="43079"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0"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1"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3040" name="Group 17"/>
            <p:cNvGrpSpPr>
              <a:grpSpLocks/>
            </p:cNvGrpSpPr>
            <p:nvPr/>
          </p:nvGrpSpPr>
          <p:grpSpPr bwMode="auto">
            <a:xfrm rot="16200000" flipH="1">
              <a:off x="1767" y="1944"/>
              <a:ext cx="246" cy="282"/>
              <a:chOff x="4050" y="2685"/>
              <a:chExt cx="615" cy="705"/>
            </a:xfrm>
          </p:grpSpPr>
          <p:sp>
            <p:nvSpPr>
              <p:cNvPr id="43076"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7"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8"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3041"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2"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3"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3044" name="Group 24"/>
            <p:cNvGrpSpPr>
              <a:grpSpLocks/>
            </p:cNvGrpSpPr>
            <p:nvPr/>
          </p:nvGrpSpPr>
          <p:grpSpPr bwMode="auto">
            <a:xfrm>
              <a:off x="2754" y="1926"/>
              <a:ext cx="570" cy="336"/>
              <a:chOff x="5280" y="3930"/>
              <a:chExt cx="1425" cy="841"/>
            </a:xfrm>
          </p:grpSpPr>
          <p:sp>
            <p:nvSpPr>
              <p:cNvPr id="43072"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73"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74"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75"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3045" name="Group 29"/>
            <p:cNvGrpSpPr>
              <a:grpSpLocks/>
            </p:cNvGrpSpPr>
            <p:nvPr/>
          </p:nvGrpSpPr>
          <p:grpSpPr bwMode="auto">
            <a:xfrm>
              <a:off x="2234" y="2456"/>
              <a:ext cx="341" cy="610"/>
              <a:chOff x="3981" y="5256"/>
              <a:chExt cx="852" cy="1524"/>
            </a:xfrm>
          </p:grpSpPr>
          <p:sp>
            <p:nvSpPr>
              <p:cNvPr id="43069"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70"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71"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3046" name="Group 33"/>
            <p:cNvGrpSpPr>
              <a:grpSpLocks/>
            </p:cNvGrpSpPr>
            <p:nvPr/>
          </p:nvGrpSpPr>
          <p:grpSpPr bwMode="auto">
            <a:xfrm>
              <a:off x="2229" y="1206"/>
              <a:ext cx="334" cy="500"/>
              <a:chOff x="3968" y="2130"/>
              <a:chExt cx="834" cy="1250"/>
            </a:xfrm>
          </p:grpSpPr>
          <p:sp>
            <p:nvSpPr>
              <p:cNvPr id="43065"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66"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67"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68"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3047" name="Group 38"/>
            <p:cNvGrpSpPr>
              <a:grpSpLocks/>
            </p:cNvGrpSpPr>
            <p:nvPr/>
          </p:nvGrpSpPr>
          <p:grpSpPr bwMode="auto">
            <a:xfrm>
              <a:off x="1506" y="1944"/>
              <a:ext cx="522" cy="336"/>
              <a:chOff x="2160" y="3975"/>
              <a:chExt cx="1305" cy="840"/>
            </a:xfrm>
          </p:grpSpPr>
          <p:sp>
            <p:nvSpPr>
              <p:cNvPr id="43062"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63"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64"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3048"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9"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0"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1"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2"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3"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4"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55"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56"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57"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58"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43059"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43060"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43061"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grpSp>
        <p:nvGrpSpPr>
          <p:cNvPr id="43011" name="Group 56"/>
          <p:cNvGrpSpPr>
            <a:grpSpLocks/>
          </p:cNvGrpSpPr>
          <p:nvPr/>
        </p:nvGrpSpPr>
        <p:grpSpPr bwMode="auto">
          <a:xfrm>
            <a:off x="4357688" y="1885950"/>
            <a:ext cx="2843212" cy="2838450"/>
            <a:chOff x="6604" y="896"/>
            <a:chExt cx="4479" cy="4469"/>
          </a:xfrm>
        </p:grpSpPr>
        <p:sp>
          <p:nvSpPr>
            <p:cNvPr id="43027" name="Text Box 57"/>
            <p:cNvSpPr txBox="1">
              <a:spLocks noChangeArrowheads="1"/>
            </p:cNvSpPr>
            <p:nvPr/>
          </p:nvSpPr>
          <p:spPr bwMode="auto">
            <a:xfrm>
              <a:off x="8559" y="1573"/>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3028" name="Text Box 58"/>
            <p:cNvSpPr txBox="1">
              <a:spLocks noChangeArrowheads="1"/>
            </p:cNvSpPr>
            <p:nvPr/>
          </p:nvSpPr>
          <p:spPr bwMode="auto">
            <a:xfrm>
              <a:off x="8591" y="4108"/>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3029" name="Text Box 59"/>
            <p:cNvSpPr txBox="1">
              <a:spLocks noChangeArrowheads="1"/>
            </p:cNvSpPr>
            <p:nvPr/>
          </p:nvSpPr>
          <p:spPr bwMode="auto">
            <a:xfrm>
              <a:off x="9864" y="2848"/>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3030" name="Text Box 60"/>
            <p:cNvSpPr txBox="1">
              <a:spLocks noChangeArrowheads="1"/>
            </p:cNvSpPr>
            <p:nvPr/>
          </p:nvSpPr>
          <p:spPr bwMode="auto">
            <a:xfrm>
              <a:off x="7389" y="2863"/>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3031" name="Line 61"/>
            <p:cNvSpPr>
              <a:spLocks noChangeShapeType="1"/>
            </p:cNvSpPr>
            <p:nvPr/>
          </p:nvSpPr>
          <p:spPr bwMode="auto">
            <a:xfrm flipV="1">
              <a:off x="10211" y="896"/>
              <a:ext cx="872" cy="872"/>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3032" name="Line 62"/>
            <p:cNvSpPr>
              <a:spLocks noChangeShapeType="1"/>
            </p:cNvSpPr>
            <p:nvPr/>
          </p:nvSpPr>
          <p:spPr bwMode="auto">
            <a:xfrm flipV="1">
              <a:off x="6604" y="4493"/>
              <a:ext cx="872" cy="8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3" name="Oval 63"/>
            <p:cNvSpPr>
              <a:spLocks noChangeArrowheads="1"/>
            </p:cNvSpPr>
            <p:nvPr/>
          </p:nvSpPr>
          <p:spPr bwMode="auto">
            <a:xfrm>
              <a:off x="8814" y="3093"/>
              <a:ext cx="45" cy="4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34" name="Oval 64"/>
            <p:cNvSpPr>
              <a:spLocks noChangeArrowheads="1"/>
            </p:cNvSpPr>
            <p:nvPr/>
          </p:nvSpPr>
          <p:spPr bwMode="auto">
            <a:xfrm>
              <a:off x="7935" y="2220"/>
              <a:ext cx="1815" cy="181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43012" name="Rectangle 65"/>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43013" name="Text Box 66"/>
          <p:cNvSpPr txBox="1">
            <a:spLocks noChangeArrowheads="1"/>
          </p:cNvSpPr>
          <p:nvPr/>
        </p:nvSpPr>
        <p:spPr bwMode="auto">
          <a:xfrm>
            <a:off x="6122988" y="47434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3014" name="Text Box 67"/>
          <p:cNvSpPr txBox="1">
            <a:spLocks noChangeArrowheads="1"/>
          </p:cNvSpPr>
          <p:nvPr/>
        </p:nvSpPr>
        <p:spPr bwMode="auto">
          <a:xfrm>
            <a:off x="5889625" y="1638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3015" name="Text Box 68"/>
          <p:cNvSpPr txBox="1">
            <a:spLocks noChangeArrowheads="1"/>
          </p:cNvSpPr>
          <p:nvPr/>
        </p:nvSpPr>
        <p:spPr bwMode="auto">
          <a:xfrm>
            <a:off x="3784600" y="33591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3016" name="Text Box 69"/>
          <p:cNvSpPr txBox="1">
            <a:spLocks noChangeArrowheads="1"/>
          </p:cNvSpPr>
          <p:nvPr/>
        </p:nvSpPr>
        <p:spPr bwMode="auto">
          <a:xfrm flipH="1">
            <a:off x="7431088" y="27432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3017" name="AutoShape 70"/>
          <p:cNvSpPr>
            <a:spLocks noChangeArrowheads="1"/>
          </p:cNvSpPr>
          <p:nvPr/>
        </p:nvSpPr>
        <p:spPr bwMode="auto">
          <a:xfrm>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18" name="AutoShape 71"/>
          <p:cNvSpPr>
            <a:spLocks noChangeArrowheads="1"/>
          </p:cNvSpPr>
          <p:nvPr/>
        </p:nvSpPr>
        <p:spPr bwMode="auto">
          <a:xfrm>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19" name="AutoShape 72"/>
          <p:cNvSpPr>
            <a:spLocks noChangeArrowheads="1"/>
          </p:cNvSpPr>
          <p:nvPr/>
        </p:nvSpPr>
        <p:spPr bwMode="auto">
          <a:xfrm rot="5400000">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20" name="AutoShape 73"/>
          <p:cNvSpPr>
            <a:spLocks noChangeArrowheads="1"/>
          </p:cNvSpPr>
          <p:nvPr/>
        </p:nvSpPr>
        <p:spPr bwMode="auto">
          <a:xfrm rot="5400000">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3021" name="Text Box 74"/>
          <p:cNvSpPr txBox="1">
            <a:spLocks noChangeArrowheads="1"/>
          </p:cNvSpPr>
          <p:nvPr/>
        </p:nvSpPr>
        <p:spPr bwMode="auto">
          <a:xfrm flipH="1">
            <a:off x="7175500" y="1465263"/>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43022" name="Text Box 75"/>
          <p:cNvSpPr txBox="1">
            <a:spLocks noChangeArrowheads="1"/>
          </p:cNvSpPr>
          <p:nvPr/>
        </p:nvSpPr>
        <p:spPr bwMode="auto">
          <a:xfrm flipH="1">
            <a:off x="3871913" y="4535488"/>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43023" name="Text Box 76"/>
          <p:cNvSpPr txBox="1">
            <a:spLocks noChangeArrowheads="1"/>
          </p:cNvSpPr>
          <p:nvPr/>
        </p:nvSpPr>
        <p:spPr bwMode="auto">
          <a:xfrm flipH="1">
            <a:off x="1006475" y="1711325"/>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1a</a:t>
            </a:r>
          </a:p>
        </p:txBody>
      </p:sp>
      <p:sp>
        <p:nvSpPr>
          <p:cNvPr id="43024" name="Text Box 77"/>
          <p:cNvSpPr txBox="1">
            <a:spLocks noChangeArrowheads="1"/>
          </p:cNvSpPr>
          <p:nvPr/>
        </p:nvSpPr>
        <p:spPr bwMode="auto">
          <a:xfrm flipH="1">
            <a:off x="5597525" y="34163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43025" name="Text Box 78"/>
          <p:cNvSpPr txBox="1">
            <a:spLocks noChangeArrowheads="1"/>
          </p:cNvSpPr>
          <p:nvPr/>
        </p:nvSpPr>
        <p:spPr bwMode="auto">
          <a:xfrm flipH="1">
            <a:off x="5605463" y="27670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43026" name="Text Box 79"/>
          <p:cNvSpPr txBox="1">
            <a:spLocks noChangeArrowheads="1"/>
          </p:cNvSpPr>
          <p:nvPr/>
        </p:nvSpPr>
        <p:spPr bwMode="auto">
          <a:xfrm flipH="1">
            <a:off x="579438" y="2255838"/>
            <a:ext cx="3175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A</a:t>
            </a:r>
            <a:r>
              <a:rPr lang="en-US" altLang="en-US" sz="2800" baseline="-25000"/>
              <a:t>1</a:t>
            </a:r>
            <a:r>
              <a:rPr lang="en-US" altLang="en-US" sz="2800"/>
              <a:t> and B</a:t>
            </a:r>
            <a:r>
              <a:rPr lang="en-US" altLang="en-US" sz="2800" baseline="-25000"/>
              <a:t>1</a:t>
            </a:r>
            <a:r>
              <a:rPr lang="en-US" altLang="en-US" sz="2800"/>
              <a:t> high</a:t>
            </a:r>
          </a:p>
          <a:p>
            <a:pPr>
              <a:spcBef>
                <a:spcPct val="0"/>
              </a:spcBef>
              <a:buClrTx/>
              <a:buSzTx/>
              <a:buFontTx/>
              <a:buChar char="•"/>
            </a:pPr>
            <a:r>
              <a:rPr lang="en-US" altLang="en-US" sz="2800"/>
              <a:t>A</a:t>
            </a:r>
            <a:r>
              <a:rPr lang="en-US" altLang="en-US" sz="2800" baseline="-25000"/>
              <a:t>2</a:t>
            </a:r>
            <a:r>
              <a:rPr lang="en-US" altLang="en-US" sz="2800"/>
              <a:t> and B</a:t>
            </a:r>
            <a:r>
              <a:rPr lang="en-US" altLang="en-US" sz="2800" baseline="-25000"/>
              <a:t>2</a:t>
            </a:r>
            <a:r>
              <a:rPr lang="en-US" altLang="en-US" sz="2800"/>
              <a:t> low</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4152900" y="1647825"/>
            <a:ext cx="3376613" cy="3333750"/>
            <a:chOff x="1356" y="1038"/>
            <a:chExt cx="2127" cy="2100"/>
          </a:xfrm>
        </p:grpSpPr>
        <p:sp>
          <p:nvSpPr>
            <p:cNvPr id="44059"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4060" name="Group 4"/>
            <p:cNvGrpSpPr>
              <a:grpSpLocks/>
            </p:cNvGrpSpPr>
            <p:nvPr/>
          </p:nvGrpSpPr>
          <p:grpSpPr bwMode="auto">
            <a:xfrm>
              <a:off x="2262" y="1446"/>
              <a:ext cx="246" cy="282"/>
              <a:chOff x="4050" y="2685"/>
              <a:chExt cx="615" cy="705"/>
            </a:xfrm>
          </p:grpSpPr>
          <p:sp>
            <p:nvSpPr>
              <p:cNvPr id="44109"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0"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1"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4061" name="Group 8"/>
            <p:cNvGrpSpPr>
              <a:grpSpLocks/>
            </p:cNvGrpSpPr>
            <p:nvPr/>
          </p:nvGrpSpPr>
          <p:grpSpPr bwMode="auto">
            <a:xfrm rot="5400000">
              <a:off x="2754" y="1944"/>
              <a:ext cx="246" cy="282"/>
              <a:chOff x="4050" y="2685"/>
              <a:chExt cx="615" cy="705"/>
            </a:xfrm>
          </p:grpSpPr>
          <p:sp>
            <p:nvSpPr>
              <p:cNvPr id="44106"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7"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8"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062"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4063" name="Group 13"/>
            <p:cNvGrpSpPr>
              <a:grpSpLocks/>
            </p:cNvGrpSpPr>
            <p:nvPr/>
          </p:nvGrpSpPr>
          <p:grpSpPr bwMode="auto">
            <a:xfrm flipV="1">
              <a:off x="2256" y="2436"/>
              <a:ext cx="246" cy="282"/>
              <a:chOff x="4050" y="2685"/>
              <a:chExt cx="615" cy="705"/>
            </a:xfrm>
          </p:grpSpPr>
          <p:sp>
            <p:nvSpPr>
              <p:cNvPr id="44103"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4"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5"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4064" name="Group 17"/>
            <p:cNvGrpSpPr>
              <a:grpSpLocks/>
            </p:cNvGrpSpPr>
            <p:nvPr/>
          </p:nvGrpSpPr>
          <p:grpSpPr bwMode="auto">
            <a:xfrm rot="16200000" flipH="1">
              <a:off x="1767" y="1944"/>
              <a:ext cx="246" cy="282"/>
              <a:chOff x="4050" y="2685"/>
              <a:chExt cx="615" cy="705"/>
            </a:xfrm>
          </p:grpSpPr>
          <p:sp>
            <p:nvSpPr>
              <p:cNvPr id="44100"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1"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2"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065"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6"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7"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4068" name="Group 24"/>
            <p:cNvGrpSpPr>
              <a:grpSpLocks/>
            </p:cNvGrpSpPr>
            <p:nvPr/>
          </p:nvGrpSpPr>
          <p:grpSpPr bwMode="auto">
            <a:xfrm>
              <a:off x="2754" y="1926"/>
              <a:ext cx="570" cy="336"/>
              <a:chOff x="5280" y="3930"/>
              <a:chExt cx="1425" cy="841"/>
            </a:xfrm>
          </p:grpSpPr>
          <p:sp>
            <p:nvSpPr>
              <p:cNvPr id="44096"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7"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8"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9"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4069" name="Group 29"/>
            <p:cNvGrpSpPr>
              <a:grpSpLocks/>
            </p:cNvGrpSpPr>
            <p:nvPr/>
          </p:nvGrpSpPr>
          <p:grpSpPr bwMode="auto">
            <a:xfrm>
              <a:off x="2234" y="2456"/>
              <a:ext cx="341" cy="610"/>
              <a:chOff x="3981" y="5256"/>
              <a:chExt cx="852" cy="1524"/>
            </a:xfrm>
          </p:grpSpPr>
          <p:sp>
            <p:nvSpPr>
              <p:cNvPr id="44093"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4"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5"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4070" name="Group 33"/>
            <p:cNvGrpSpPr>
              <a:grpSpLocks/>
            </p:cNvGrpSpPr>
            <p:nvPr/>
          </p:nvGrpSpPr>
          <p:grpSpPr bwMode="auto">
            <a:xfrm>
              <a:off x="2229" y="1206"/>
              <a:ext cx="334" cy="500"/>
              <a:chOff x="3968" y="2130"/>
              <a:chExt cx="834" cy="1250"/>
            </a:xfrm>
          </p:grpSpPr>
          <p:sp>
            <p:nvSpPr>
              <p:cNvPr id="44089"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0"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1"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2"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4071" name="Group 38"/>
            <p:cNvGrpSpPr>
              <a:grpSpLocks/>
            </p:cNvGrpSpPr>
            <p:nvPr/>
          </p:nvGrpSpPr>
          <p:grpSpPr bwMode="auto">
            <a:xfrm>
              <a:off x="1506" y="1944"/>
              <a:ext cx="522" cy="336"/>
              <a:chOff x="2160" y="3975"/>
              <a:chExt cx="1305" cy="840"/>
            </a:xfrm>
          </p:grpSpPr>
          <p:sp>
            <p:nvSpPr>
              <p:cNvPr id="44086"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7"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8"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072"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3"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5"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6"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7"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79"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80"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81"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82"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44083"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44084"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44085"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grpSp>
        <p:nvGrpSpPr>
          <p:cNvPr id="44035" name="Group 56"/>
          <p:cNvGrpSpPr>
            <a:grpSpLocks/>
          </p:cNvGrpSpPr>
          <p:nvPr/>
        </p:nvGrpSpPr>
        <p:grpSpPr bwMode="auto">
          <a:xfrm>
            <a:off x="4357688" y="1885950"/>
            <a:ext cx="2843212" cy="2838450"/>
            <a:chOff x="6604" y="896"/>
            <a:chExt cx="4479" cy="4469"/>
          </a:xfrm>
        </p:grpSpPr>
        <p:sp>
          <p:nvSpPr>
            <p:cNvPr id="44051" name="Text Box 57"/>
            <p:cNvSpPr txBox="1">
              <a:spLocks noChangeArrowheads="1"/>
            </p:cNvSpPr>
            <p:nvPr/>
          </p:nvSpPr>
          <p:spPr bwMode="auto">
            <a:xfrm>
              <a:off x="8559" y="1573"/>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4052" name="Text Box 58"/>
            <p:cNvSpPr txBox="1">
              <a:spLocks noChangeArrowheads="1"/>
            </p:cNvSpPr>
            <p:nvPr/>
          </p:nvSpPr>
          <p:spPr bwMode="auto">
            <a:xfrm>
              <a:off x="8591" y="4108"/>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4053" name="Text Box 59"/>
            <p:cNvSpPr txBox="1">
              <a:spLocks noChangeArrowheads="1"/>
            </p:cNvSpPr>
            <p:nvPr/>
          </p:nvSpPr>
          <p:spPr bwMode="auto">
            <a:xfrm>
              <a:off x="9864" y="2848"/>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4054" name="Text Box 60"/>
            <p:cNvSpPr txBox="1">
              <a:spLocks noChangeArrowheads="1"/>
            </p:cNvSpPr>
            <p:nvPr/>
          </p:nvSpPr>
          <p:spPr bwMode="auto">
            <a:xfrm>
              <a:off x="7389" y="2863"/>
              <a:ext cx="84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4055" name="Line 61"/>
            <p:cNvSpPr>
              <a:spLocks noChangeShapeType="1"/>
            </p:cNvSpPr>
            <p:nvPr/>
          </p:nvSpPr>
          <p:spPr bwMode="auto">
            <a:xfrm flipV="1">
              <a:off x="10211" y="896"/>
              <a:ext cx="872" cy="872"/>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4056" name="Line 62"/>
            <p:cNvSpPr>
              <a:spLocks noChangeShapeType="1"/>
            </p:cNvSpPr>
            <p:nvPr/>
          </p:nvSpPr>
          <p:spPr bwMode="auto">
            <a:xfrm flipV="1">
              <a:off x="6604" y="4493"/>
              <a:ext cx="872" cy="8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7" name="Oval 63"/>
            <p:cNvSpPr>
              <a:spLocks noChangeArrowheads="1"/>
            </p:cNvSpPr>
            <p:nvPr/>
          </p:nvSpPr>
          <p:spPr bwMode="auto">
            <a:xfrm>
              <a:off x="8814" y="3093"/>
              <a:ext cx="45" cy="4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58" name="Oval 64"/>
            <p:cNvSpPr>
              <a:spLocks noChangeArrowheads="1"/>
            </p:cNvSpPr>
            <p:nvPr/>
          </p:nvSpPr>
          <p:spPr bwMode="auto">
            <a:xfrm>
              <a:off x="7935" y="2220"/>
              <a:ext cx="1815" cy="181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44036" name="Rectangle 65"/>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44037" name="Text Box 66"/>
          <p:cNvSpPr txBox="1">
            <a:spLocks noChangeArrowheads="1"/>
          </p:cNvSpPr>
          <p:nvPr/>
        </p:nvSpPr>
        <p:spPr bwMode="auto">
          <a:xfrm>
            <a:off x="6122988" y="47434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4038" name="Text Box 67"/>
          <p:cNvSpPr txBox="1">
            <a:spLocks noChangeArrowheads="1"/>
          </p:cNvSpPr>
          <p:nvPr/>
        </p:nvSpPr>
        <p:spPr bwMode="auto">
          <a:xfrm>
            <a:off x="5889625" y="1638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4039" name="Text Box 68"/>
          <p:cNvSpPr txBox="1">
            <a:spLocks noChangeArrowheads="1"/>
          </p:cNvSpPr>
          <p:nvPr/>
        </p:nvSpPr>
        <p:spPr bwMode="auto">
          <a:xfrm>
            <a:off x="3784600" y="33591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4040" name="Text Box 69"/>
          <p:cNvSpPr txBox="1">
            <a:spLocks noChangeArrowheads="1"/>
          </p:cNvSpPr>
          <p:nvPr/>
        </p:nvSpPr>
        <p:spPr bwMode="auto">
          <a:xfrm flipH="1">
            <a:off x="7431088" y="27432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4041" name="AutoShape 70"/>
          <p:cNvSpPr>
            <a:spLocks noChangeArrowheads="1"/>
          </p:cNvSpPr>
          <p:nvPr/>
        </p:nvSpPr>
        <p:spPr bwMode="auto">
          <a:xfrm>
            <a:off x="5445125" y="20494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42" name="AutoShape 71"/>
          <p:cNvSpPr>
            <a:spLocks noChangeArrowheads="1"/>
          </p:cNvSpPr>
          <p:nvPr/>
        </p:nvSpPr>
        <p:spPr bwMode="auto">
          <a:xfrm>
            <a:off x="6073775" y="437038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43" name="AutoShape 72"/>
          <p:cNvSpPr>
            <a:spLocks noChangeArrowheads="1"/>
          </p:cNvSpPr>
          <p:nvPr/>
        </p:nvSpPr>
        <p:spPr bwMode="auto">
          <a:xfrm rot="5400000">
            <a:off x="6968332" y="29503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44" name="AutoShape 73"/>
          <p:cNvSpPr>
            <a:spLocks noChangeArrowheads="1"/>
          </p:cNvSpPr>
          <p:nvPr/>
        </p:nvSpPr>
        <p:spPr bwMode="auto">
          <a:xfrm rot="5400000">
            <a:off x="4577557" y="34520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4045" name="Text Box 74"/>
          <p:cNvSpPr txBox="1">
            <a:spLocks noChangeArrowheads="1"/>
          </p:cNvSpPr>
          <p:nvPr/>
        </p:nvSpPr>
        <p:spPr bwMode="auto">
          <a:xfrm flipH="1">
            <a:off x="7175500" y="1465263"/>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44046" name="Text Box 75"/>
          <p:cNvSpPr txBox="1">
            <a:spLocks noChangeArrowheads="1"/>
          </p:cNvSpPr>
          <p:nvPr/>
        </p:nvSpPr>
        <p:spPr bwMode="auto">
          <a:xfrm flipH="1">
            <a:off x="3871913" y="4535488"/>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44047" name="Text Box 76"/>
          <p:cNvSpPr txBox="1">
            <a:spLocks noChangeArrowheads="1"/>
          </p:cNvSpPr>
          <p:nvPr/>
        </p:nvSpPr>
        <p:spPr bwMode="auto">
          <a:xfrm flipH="1">
            <a:off x="1008063" y="1711325"/>
            <a:ext cx="1411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1b</a:t>
            </a:r>
          </a:p>
        </p:txBody>
      </p:sp>
      <p:sp>
        <p:nvSpPr>
          <p:cNvPr id="44048" name="Text Box 77"/>
          <p:cNvSpPr txBox="1">
            <a:spLocks noChangeArrowheads="1"/>
          </p:cNvSpPr>
          <p:nvPr/>
        </p:nvSpPr>
        <p:spPr bwMode="auto">
          <a:xfrm flipH="1">
            <a:off x="5316538" y="334486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44049" name="Text Box 78"/>
          <p:cNvSpPr txBox="1">
            <a:spLocks noChangeArrowheads="1"/>
          </p:cNvSpPr>
          <p:nvPr/>
        </p:nvSpPr>
        <p:spPr bwMode="auto">
          <a:xfrm flipH="1">
            <a:off x="5872163" y="283368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44050" name="Text Box 79"/>
          <p:cNvSpPr txBox="1">
            <a:spLocks noChangeArrowheads="1"/>
          </p:cNvSpPr>
          <p:nvPr/>
        </p:nvSpPr>
        <p:spPr bwMode="auto">
          <a:xfrm flipH="1">
            <a:off x="579438" y="2255838"/>
            <a:ext cx="3175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Rotor moves to align with net magnetic field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82600" y="673100"/>
            <a:ext cx="8229600" cy="3886200"/>
          </a:xfrm>
        </p:spPr>
        <p:txBody>
          <a:bodyPr/>
          <a:lstStyle/>
          <a:p>
            <a:pPr marL="0" indent="0">
              <a:buFont typeface="Wingdings" panose="05000000000000000000" pitchFamily="2" charset="2"/>
              <a:buNone/>
            </a:pPr>
            <a:r>
              <a:rPr lang="en-US" altLang="en-US" smtClean="0"/>
              <a:t>Stepper motors are DC motors that move in discrete steps. They have multiple coils that are organized in groups called "phases". By energizing each phase in sequence, the motor will rotate, one step at a time.</a:t>
            </a:r>
          </a:p>
          <a:p>
            <a:pPr marL="0" indent="0">
              <a:buFont typeface="Wingdings" panose="05000000000000000000" pitchFamily="2" charset="2"/>
              <a:buNone/>
            </a:pPr>
            <a:endParaRPr lang="en-US" altLang="en-US" smtClean="0"/>
          </a:p>
          <a:p>
            <a:pPr marL="0" indent="0">
              <a:buFont typeface="Wingdings" panose="05000000000000000000" pitchFamily="2" charset="2"/>
              <a:buNone/>
            </a:pPr>
            <a:r>
              <a:rPr lang="en-US" altLang="en-US" smtClean="0"/>
              <a:t>With a computer controlled stepping you can achieve very precise positioning and/or speed control. For this reason, stepper motors are the motor of choice for many precision motion control applications.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3"/>
          <p:cNvSpPr>
            <a:spLocks noChangeArrowheads="1"/>
          </p:cNvSpPr>
          <p:nvPr/>
        </p:nvSpPr>
        <p:spPr bwMode="auto">
          <a:xfrm>
            <a:off x="4600575" y="2705100"/>
            <a:ext cx="2352675" cy="2352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5059" name="Group 4"/>
          <p:cNvGrpSpPr>
            <a:grpSpLocks/>
          </p:cNvGrpSpPr>
          <p:nvPr/>
        </p:nvGrpSpPr>
        <p:grpSpPr bwMode="auto">
          <a:xfrm>
            <a:off x="5591175" y="2867025"/>
            <a:ext cx="390525" cy="447675"/>
            <a:chOff x="4050" y="2685"/>
            <a:chExt cx="615" cy="705"/>
          </a:xfrm>
        </p:grpSpPr>
        <p:sp>
          <p:nvSpPr>
            <p:cNvPr id="45128"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9"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0"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060" name="Group 8"/>
          <p:cNvGrpSpPr>
            <a:grpSpLocks/>
          </p:cNvGrpSpPr>
          <p:nvPr/>
        </p:nvGrpSpPr>
        <p:grpSpPr bwMode="auto">
          <a:xfrm rot="5400000">
            <a:off x="6372225" y="3657600"/>
            <a:ext cx="390525" cy="447675"/>
            <a:chOff x="4050" y="2685"/>
            <a:chExt cx="615" cy="705"/>
          </a:xfrm>
        </p:grpSpPr>
        <p:sp>
          <p:nvSpPr>
            <p:cNvPr id="45125"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6"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7"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5061" name="Freeform 12"/>
          <p:cNvSpPr>
            <a:spLocks/>
          </p:cNvSpPr>
          <p:nvPr/>
        </p:nvSpPr>
        <p:spPr bwMode="auto">
          <a:xfrm>
            <a:off x="5981700" y="2867025"/>
            <a:ext cx="809625" cy="819150"/>
          </a:xfrm>
          <a:custGeom>
            <a:avLst/>
            <a:gdLst>
              <a:gd name="T0" fmla="*/ 0 w 1275"/>
              <a:gd name="T1" fmla="*/ 0 h 1289"/>
              <a:gd name="T2" fmla="*/ 2147483647 w 1275"/>
              <a:gd name="T3" fmla="*/ 2147483647 h 1289"/>
              <a:gd name="T4" fmla="*/ 2147483647 w 1275"/>
              <a:gd name="T5" fmla="*/ 2147483647 h 1289"/>
              <a:gd name="T6" fmla="*/ 2147483647 w 1275"/>
              <a:gd name="T7" fmla="*/ 2147483647 h 1289"/>
              <a:gd name="T8" fmla="*/ 2147483647 w 1275"/>
              <a:gd name="T9" fmla="*/ 2147483647 h 1289"/>
              <a:gd name="T10" fmla="*/ 2147483647 w 1275"/>
              <a:gd name="T11" fmla="*/ 2147483647 h 1289"/>
              <a:gd name="T12" fmla="*/ 2147483647 w 1275"/>
              <a:gd name="T13" fmla="*/ 2147483647 h 1289"/>
              <a:gd name="T14" fmla="*/ 2147483647 w 1275"/>
              <a:gd name="T15" fmla="*/ 2147483647 h 1289"/>
              <a:gd name="T16" fmla="*/ 2147483647 w 1275"/>
              <a:gd name="T17" fmla="*/ 2147483647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5062" name="Group 13"/>
          <p:cNvGrpSpPr>
            <a:grpSpLocks/>
          </p:cNvGrpSpPr>
          <p:nvPr/>
        </p:nvGrpSpPr>
        <p:grpSpPr bwMode="auto">
          <a:xfrm flipV="1">
            <a:off x="5581650" y="4438650"/>
            <a:ext cx="390525" cy="447675"/>
            <a:chOff x="4050" y="2685"/>
            <a:chExt cx="615" cy="705"/>
          </a:xfrm>
        </p:grpSpPr>
        <p:sp>
          <p:nvSpPr>
            <p:cNvPr id="45122"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3"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4"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063" name="Group 17"/>
          <p:cNvGrpSpPr>
            <a:grpSpLocks/>
          </p:cNvGrpSpPr>
          <p:nvPr/>
        </p:nvGrpSpPr>
        <p:grpSpPr bwMode="auto">
          <a:xfrm rot="16200000" flipH="1">
            <a:off x="4805363" y="3657600"/>
            <a:ext cx="390525" cy="447675"/>
            <a:chOff x="4050" y="2685"/>
            <a:chExt cx="615" cy="705"/>
          </a:xfrm>
        </p:grpSpPr>
        <p:sp>
          <p:nvSpPr>
            <p:cNvPr id="45119"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0"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1"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5064" name="Freeform 21"/>
          <p:cNvSpPr>
            <a:spLocks/>
          </p:cNvSpPr>
          <p:nvPr/>
        </p:nvSpPr>
        <p:spPr bwMode="auto">
          <a:xfrm rot="5400000">
            <a:off x="5976937" y="4071938"/>
            <a:ext cx="809625" cy="819150"/>
          </a:xfrm>
          <a:custGeom>
            <a:avLst/>
            <a:gdLst>
              <a:gd name="T0" fmla="*/ 0 w 1275"/>
              <a:gd name="T1" fmla="*/ 0 h 1289"/>
              <a:gd name="T2" fmla="*/ 2147483647 w 1275"/>
              <a:gd name="T3" fmla="*/ 2147483647 h 1289"/>
              <a:gd name="T4" fmla="*/ 2147483647 w 1275"/>
              <a:gd name="T5" fmla="*/ 2147483647 h 1289"/>
              <a:gd name="T6" fmla="*/ 2147483647 w 1275"/>
              <a:gd name="T7" fmla="*/ 2147483647 h 1289"/>
              <a:gd name="T8" fmla="*/ 2147483647 w 1275"/>
              <a:gd name="T9" fmla="*/ 2147483647 h 1289"/>
              <a:gd name="T10" fmla="*/ 2147483647 w 1275"/>
              <a:gd name="T11" fmla="*/ 2147483647 h 1289"/>
              <a:gd name="T12" fmla="*/ 2147483647 w 1275"/>
              <a:gd name="T13" fmla="*/ 2147483647 h 1289"/>
              <a:gd name="T14" fmla="*/ 2147483647 w 1275"/>
              <a:gd name="T15" fmla="*/ 2147483647 h 1289"/>
              <a:gd name="T16" fmla="*/ 2147483647 w 1275"/>
              <a:gd name="T17" fmla="*/ 2147483647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5" name="Freeform 22"/>
          <p:cNvSpPr>
            <a:spLocks/>
          </p:cNvSpPr>
          <p:nvPr/>
        </p:nvSpPr>
        <p:spPr bwMode="auto">
          <a:xfrm rot="10800000">
            <a:off x="4781550" y="4067175"/>
            <a:ext cx="809625" cy="819150"/>
          </a:xfrm>
          <a:custGeom>
            <a:avLst/>
            <a:gdLst>
              <a:gd name="T0" fmla="*/ 0 w 1275"/>
              <a:gd name="T1" fmla="*/ 0 h 1289"/>
              <a:gd name="T2" fmla="*/ 2147483647 w 1275"/>
              <a:gd name="T3" fmla="*/ 2147483647 h 1289"/>
              <a:gd name="T4" fmla="*/ 2147483647 w 1275"/>
              <a:gd name="T5" fmla="*/ 2147483647 h 1289"/>
              <a:gd name="T6" fmla="*/ 2147483647 w 1275"/>
              <a:gd name="T7" fmla="*/ 2147483647 h 1289"/>
              <a:gd name="T8" fmla="*/ 2147483647 w 1275"/>
              <a:gd name="T9" fmla="*/ 2147483647 h 1289"/>
              <a:gd name="T10" fmla="*/ 2147483647 w 1275"/>
              <a:gd name="T11" fmla="*/ 2147483647 h 1289"/>
              <a:gd name="T12" fmla="*/ 2147483647 w 1275"/>
              <a:gd name="T13" fmla="*/ 2147483647 h 1289"/>
              <a:gd name="T14" fmla="*/ 2147483647 w 1275"/>
              <a:gd name="T15" fmla="*/ 2147483647 h 1289"/>
              <a:gd name="T16" fmla="*/ 2147483647 w 1275"/>
              <a:gd name="T17" fmla="*/ 2147483647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6" name="Freeform 23"/>
          <p:cNvSpPr>
            <a:spLocks/>
          </p:cNvSpPr>
          <p:nvPr/>
        </p:nvSpPr>
        <p:spPr bwMode="auto">
          <a:xfrm rot="-5400000">
            <a:off x="4776787" y="2871788"/>
            <a:ext cx="809625" cy="819150"/>
          </a:xfrm>
          <a:custGeom>
            <a:avLst/>
            <a:gdLst>
              <a:gd name="T0" fmla="*/ 0 w 1275"/>
              <a:gd name="T1" fmla="*/ 0 h 1289"/>
              <a:gd name="T2" fmla="*/ 2147483647 w 1275"/>
              <a:gd name="T3" fmla="*/ 2147483647 h 1289"/>
              <a:gd name="T4" fmla="*/ 2147483647 w 1275"/>
              <a:gd name="T5" fmla="*/ 2147483647 h 1289"/>
              <a:gd name="T6" fmla="*/ 2147483647 w 1275"/>
              <a:gd name="T7" fmla="*/ 2147483647 h 1289"/>
              <a:gd name="T8" fmla="*/ 2147483647 w 1275"/>
              <a:gd name="T9" fmla="*/ 2147483647 h 1289"/>
              <a:gd name="T10" fmla="*/ 2147483647 w 1275"/>
              <a:gd name="T11" fmla="*/ 2147483647 h 1289"/>
              <a:gd name="T12" fmla="*/ 2147483647 w 1275"/>
              <a:gd name="T13" fmla="*/ 2147483647 h 1289"/>
              <a:gd name="T14" fmla="*/ 2147483647 w 1275"/>
              <a:gd name="T15" fmla="*/ 2147483647 h 1289"/>
              <a:gd name="T16" fmla="*/ 2147483647 w 1275"/>
              <a:gd name="T17" fmla="*/ 2147483647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5067" name="Group 24"/>
          <p:cNvGrpSpPr>
            <a:grpSpLocks/>
          </p:cNvGrpSpPr>
          <p:nvPr/>
        </p:nvGrpSpPr>
        <p:grpSpPr bwMode="auto">
          <a:xfrm>
            <a:off x="6372225" y="3629025"/>
            <a:ext cx="904875" cy="533400"/>
            <a:chOff x="5280" y="3930"/>
            <a:chExt cx="1425" cy="841"/>
          </a:xfrm>
        </p:grpSpPr>
        <p:sp>
          <p:nvSpPr>
            <p:cNvPr id="45115"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16"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17"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18"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068" name="Group 29"/>
          <p:cNvGrpSpPr>
            <a:grpSpLocks/>
          </p:cNvGrpSpPr>
          <p:nvPr/>
        </p:nvGrpSpPr>
        <p:grpSpPr bwMode="auto">
          <a:xfrm>
            <a:off x="5546725" y="4470400"/>
            <a:ext cx="541338" cy="968375"/>
            <a:chOff x="3981" y="5256"/>
            <a:chExt cx="852" cy="1524"/>
          </a:xfrm>
        </p:grpSpPr>
        <p:sp>
          <p:nvSpPr>
            <p:cNvPr id="45112"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13"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14"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069" name="Group 33"/>
          <p:cNvGrpSpPr>
            <a:grpSpLocks/>
          </p:cNvGrpSpPr>
          <p:nvPr/>
        </p:nvGrpSpPr>
        <p:grpSpPr bwMode="auto">
          <a:xfrm>
            <a:off x="5538788" y="2486025"/>
            <a:ext cx="530225" cy="793750"/>
            <a:chOff x="3968" y="2130"/>
            <a:chExt cx="834" cy="1250"/>
          </a:xfrm>
        </p:grpSpPr>
        <p:sp>
          <p:nvSpPr>
            <p:cNvPr id="45108"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09"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10"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11"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070" name="Group 38"/>
          <p:cNvGrpSpPr>
            <a:grpSpLocks/>
          </p:cNvGrpSpPr>
          <p:nvPr/>
        </p:nvGrpSpPr>
        <p:grpSpPr bwMode="auto">
          <a:xfrm>
            <a:off x="4391025" y="3657600"/>
            <a:ext cx="828675" cy="533400"/>
            <a:chOff x="2160" y="3975"/>
            <a:chExt cx="1305" cy="840"/>
          </a:xfrm>
        </p:grpSpPr>
        <p:sp>
          <p:nvSpPr>
            <p:cNvPr id="45105"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06"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07"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5071" name="Line 42"/>
          <p:cNvSpPr>
            <a:spLocks noChangeShapeType="1"/>
          </p:cNvSpPr>
          <p:nvPr/>
        </p:nvSpPr>
        <p:spPr bwMode="auto">
          <a:xfrm>
            <a:off x="6057900" y="3267075"/>
            <a:ext cx="96202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Line 43"/>
          <p:cNvSpPr>
            <a:spLocks noChangeShapeType="1"/>
          </p:cNvSpPr>
          <p:nvPr/>
        </p:nvSpPr>
        <p:spPr bwMode="auto">
          <a:xfrm>
            <a:off x="7019925" y="3267075"/>
            <a:ext cx="0" cy="12096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Line 44"/>
          <p:cNvSpPr>
            <a:spLocks noChangeShapeType="1"/>
          </p:cNvSpPr>
          <p:nvPr/>
        </p:nvSpPr>
        <p:spPr bwMode="auto">
          <a:xfrm>
            <a:off x="6086475" y="4467225"/>
            <a:ext cx="933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Line 45"/>
          <p:cNvSpPr>
            <a:spLocks noChangeShapeType="1"/>
          </p:cNvSpPr>
          <p:nvPr/>
        </p:nvSpPr>
        <p:spPr bwMode="auto">
          <a:xfrm>
            <a:off x="6381750" y="4162425"/>
            <a:ext cx="0" cy="990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5" name="Line 46"/>
          <p:cNvSpPr>
            <a:spLocks noChangeShapeType="1"/>
          </p:cNvSpPr>
          <p:nvPr/>
        </p:nvSpPr>
        <p:spPr bwMode="auto">
          <a:xfrm flipH="1">
            <a:off x="5219700" y="5143500"/>
            <a:ext cx="116205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6" name="Line 47"/>
          <p:cNvSpPr>
            <a:spLocks noChangeShapeType="1"/>
          </p:cNvSpPr>
          <p:nvPr/>
        </p:nvSpPr>
        <p:spPr bwMode="auto">
          <a:xfrm flipV="1">
            <a:off x="5219700" y="4191000"/>
            <a:ext cx="0" cy="9525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7" name="Oval 48"/>
          <p:cNvSpPr>
            <a:spLocks noChangeArrowheads="1"/>
          </p:cNvSpPr>
          <p:nvPr/>
        </p:nvSpPr>
        <p:spPr bwMode="auto">
          <a:xfrm>
            <a:off x="5514975" y="2438400"/>
            <a:ext cx="66675" cy="66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5078" name="Oval 49"/>
          <p:cNvSpPr>
            <a:spLocks noChangeArrowheads="1"/>
          </p:cNvSpPr>
          <p:nvPr/>
        </p:nvSpPr>
        <p:spPr bwMode="auto">
          <a:xfrm>
            <a:off x="7267575" y="3590925"/>
            <a:ext cx="66675" cy="66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5079" name="Oval 50"/>
          <p:cNvSpPr>
            <a:spLocks noChangeArrowheads="1"/>
          </p:cNvSpPr>
          <p:nvPr/>
        </p:nvSpPr>
        <p:spPr bwMode="auto">
          <a:xfrm>
            <a:off x="5991225" y="5381625"/>
            <a:ext cx="66675" cy="66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5080" name="Oval 51"/>
          <p:cNvSpPr>
            <a:spLocks noChangeArrowheads="1"/>
          </p:cNvSpPr>
          <p:nvPr/>
        </p:nvSpPr>
        <p:spPr bwMode="auto">
          <a:xfrm>
            <a:off x="4343400" y="4095750"/>
            <a:ext cx="66675" cy="66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5081" name="Text Box 52"/>
          <p:cNvSpPr txBox="1">
            <a:spLocks noChangeArrowheads="1"/>
          </p:cNvSpPr>
          <p:nvPr/>
        </p:nvSpPr>
        <p:spPr bwMode="auto">
          <a:xfrm>
            <a:off x="5553075" y="221932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45082" name="Text Box 53"/>
          <p:cNvSpPr txBox="1">
            <a:spLocks noChangeArrowheads="1"/>
          </p:cNvSpPr>
          <p:nvPr/>
        </p:nvSpPr>
        <p:spPr bwMode="auto">
          <a:xfrm>
            <a:off x="6996113" y="3233738"/>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45083" name="Text Box 54"/>
          <p:cNvSpPr txBox="1">
            <a:spLocks noChangeArrowheads="1"/>
          </p:cNvSpPr>
          <p:nvPr/>
        </p:nvSpPr>
        <p:spPr bwMode="auto">
          <a:xfrm>
            <a:off x="5591175" y="51816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45084" name="Text Box 55"/>
          <p:cNvSpPr txBox="1">
            <a:spLocks noChangeArrowheads="1"/>
          </p:cNvSpPr>
          <p:nvPr/>
        </p:nvSpPr>
        <p:spPr bwMode="auto">
          <a:xfrm>
            <a:off x="4152900" y="347662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sp>
        <p:nvSpPr>
          <p:cNvPr id="45085" name="Text Box 59"/>
          <p:cNvSpPr txBox="1">
            <a:spLocks noChangeArrowheads="1"/>
          </p:cNvSpPr>
          <p:nvPr/>
        </p:nvSpPr>
        <p:spPr bwMode="auto">
          <a:xfrm>
            <a:off x="6427788" y="3697288"/>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5086" name="Text Box 60"/>
          <p:cNvSpPr txBox="1">
            <a:spLocks noChangeArrowheads="1"/>
          </p:cNvSpPr>
          <p:nvPr/>
        </p:nvSpPr>
        <p:spPr bwMode="auto">
          <a:xfrm>
            <a:off x="4856163" y="3706813"/>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grpSp>
        <p:nvGrpSpPr>
          <p:cNvPr id="45087" name="Group 80"/>
          <p:cNvGrpSpPr>
            <a:grpSpLocks/>
          </p:cNvGrpSpPr>
          <p:nvPr/>
        </p:nvGrpSpPr>
        <p:grpSpPr bwMode="auto">
          <a:xfrm rot="2700000">
            <a:off x="4358481" y="2456657"/>
            <a:ext cx="2843213" cy="2838450"/>
            <a:chOff x="2745" y="1548"/>
            <a:chExt cx="1791" cy="1788"/>
          </a:xfrm>
        </p:grpSpPr>
        <p:sp>
          <p:nvSpPr>
            <p:cNvPr id="45103" name="Line 61"/>
            <p:cNvSpPr>
              <a:spLocks noChangeShapeType="1"/>
            </p:cNvSpPr>
            <p:nvPr/>
          </p:nvSpPr>
          <p:spPr bwMode="auto">
            <a:xfrm flipV="1">
              <a:off x="4187" y="1548"/>
              <a:ext cx="349" cy="349"/>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5104" name="Line 62"/>
            <p:cNvSpPr>
              <a:spLocks noChangeShapeType="1"/>
            </p:cNvSpPr>
            <p:nvPr/>
          </p:nvSpPr>
          <p:spPr bwMode="auto">
            <a:xfrm flipV="1">
              <a:off x="2745" y="2987"/>
              <a:ext cx="349" cy="3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088" name="Oval 63"/>
          <p:cNvSpPr>
            <a:spLocks noChangeArrowheads="1"/>
          </p:cNvSpPr>
          <p:nvPr/>
        </p:nvSpPr>
        <p:spPr bwMode="auto">
          <a:xfrm>
            <a:off x="5761038" y="38528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5089" name="Oval 64"/>
          <p:cNvSpPr>
            <a:spLocks noChangeArrowheads="1"/>
          </p:cNvSpPr>
          <p:nvPr/>
        </p:nvSpPr>
        <p:spPr bwMode="auto">
          <a:xfrm>
            <a:off x="5202238" y="32988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5090" name="Rectangle 65"/>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Half Step Mode</a:t>
            </a:r>
          </a:p>
        </p:txBody>
      </p:sp>
      <p:sp>
        <p:nvSpPr>
          <p:cNvPr id="45091" name="Text Box 66"/>
          <p:cNvSpPr txBox="1">
            <a:spLocks noChangeArrowheads="1"/>
          </p:cNvSpPr>
          <p:nvPr/>
        </p:nvSpPr>
        <p:spPr bwMode="auto">
          <a:xfrm>
            <a:off x="6122988" y="53149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5092" name="Text Box 67"/>
          <p:cNvSpPr txBox="1">
            <a:spLocks noChangeArrowheads="1"/>
          </p:cNvSpPr>
          <p:nvPr/>
        </p:nvSpPr>
        <p:spPr bwMode="auto">
          <a:xfrm>
            <a:off x="5889625" y="22098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5093" name="Text Box 68"/>
          <p:cNvSpPr txBox="1">
            <a:spLocks noChangeArrowheads="1"/>
          </p:cNvSpPr>
          <p:nvPr/>
        </p:nvSpPr>
        <p:spPr bwMode="auto">
          <a:xfrm>
            <a:off x="3784600" y="39306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5094" name="Text Box 69"/>
          <p:cNvSpPr txBox="1">
            <a:spLocks noChangeArrowheads="1"/>
          </p:cNvSpPr>
          <p:nvPr/>
        </p:nvSpPr>
        <p:spPr bwMode="auto">
          <a:xfrm flipH="1">
            <a:off x="7431088" y="33147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5095" name="AutoShape 72"/>
          <p:cNvSpPr>
            <a:spLocks noChangeArrowheads="1"/>
          </p:cNvSpPr>
          <p:nvPr/>
        </p:nvSpPr>
        <p:spPr bwMode="auto">
          <a:xfrm rot="5400000">
            <a:off x="6968332" y="35218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5096" name="AutoShape 73"/>
          <p:cNvSpPr>
            <a:spLocks noChangeArrowheads="1"/>
          </p:cNvSpPr>
          <p:nvPr/>
        </p:nvSpPr>
        <p:spPr bwMode="auto">
          <a:xfrm rot="5400000">
            <a:off x="4577557" y="40235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5097" name="Text Box 74"/>
          <p:cNvSpPr txBox="1">
            <a:spLocks noChangeArrowheads="1"/>
          </p:cNvSpPr>
          <p:nvPr/>
        </p:nvSpPr>
        <p:spPr bwMode="auto">
          <a:xfrm flipH="1">
            <a:off x="7804150" y="36766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rgbClr val="FF3300"/>
                </a:solidFill>
              </a:rPr>
              <a:t>N</a:t>
            </a:r>
          </a:p>
        </p:txBody>
      </p:sp>
      <p:sp>
        <p:nvSpPr>
          <p:cNvPr id="45098" name="Text Box 75"/>
          <p:cNvSpPr txBox="1">
            <a:spLocks noChangeArrowheads="1"/>
          </p:cNvSpPr>
          <p:nvPr/>
        </p:nvSpPr>
        <p:spPr bwMode="auto">
          <a:xfrm flipH="1">
            <a:off x="3252788" y="36750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rgbClr val="0000FF"/>
                </a:solidFill>
              </a:rPr>
              <a:t>S</a:t>
            </a:r>
          </a:p>
        </p:txBody>
      </p:sp>
      <p:sp>
        <p:nvSpPr>
          <p:cNvPr id="45099" name="Text Box 76"/>
          <p:cNvSpPr txBox="1">
            <a:spLocks noChangeArrowheads="1"/>
          </p:cNvSpPr>
          <p:nvPr/>
        </p:nvSpPr>
        <p:spPr bwMode="auto">
          <a:xfrm flipH="1">
            <a:off x="1006475" y="1301750"/>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1a</a:t>
            </a:r>
          </a:p>
        </p:txBody>
      </p:sp>
      <p:sp>
        <p:nvSpPr>
          <p:cNvPr id="45100" name="Text Box 77"/>
          <p:cNvSpPr txBox="1">
            <a:spLocks noChangeArrowheads="1"/>
          </p:cNvSpPr>
          <p:nvPr/>
        </p:nvSpPr>
        <p:spPr bwMode="auto">
          <a:xfrm flipH="1">
            <a:off x="5329238" y="39068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45101" name="Text Box 78"/>
          <p:cNvSpPr txBox="1">
            <a:spLocks noChangeArrowheads="1"/>
          </p:cNvSpPr>
          <p:nvPr/>
        </p:nvSpPr>
        <p:spPr bwMode="auto">
          <a:xfrm flipH="1">
            <a:off x="5897563" y="34004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45102" name="Text Box 79"/>
          <p:cNvSpPr txBox="1">
            <a:spLocks noChangeArrowheads="1"/>
          </p:cNvSpPr>
          <p:nvPr/>
        </p:nvSpPr>
        <p:spPr bwMode="auto">
          <a:xfrm flipH="1">
            <a:off x="579438" y="1846263"/>
            <a:ext cx="3175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Just B</a:t>
            </a:r>
            <a:r>
              <a:rPr lang="en-US" altLang="en-US" sz="2800" baseline="-25000"/>
              <a:t>1</a:t>
            </a:r>
            <a:r>
              <a:rPr lang="en-US" altLang="en-US" sz="2800"/>
              <a:t> high</a:t>
            </a:r>
          </a:p>
          <a:p>
            <a:pPr>
              <a:spcBef>
                <a:spcPct val="0"/>
              </a:spcBef>
              <a:buClrTx/>
              <a:buSzTx/>
              <a:buFontTx/>
              <a:buChar char="•"/>
            </a:pPr>
            <a:r>
              <a:rPr lang="en-US" altLang="en-US" sz="2800"/>
              <a:t>A</a:t>
            </a:r>
            <a:r>
              <a:rPr lang="en-US" altLang="en-US" sz="2800" baseline="-25000"/>
              <a:t>1</a:t>
            </a:r>
            <a:r>
              <a:rPr lang="en-US" altLang="en-US" sz="2800"/>
              <a:t>, A</a:t>
            </a:r>
            <a:r>
              <a:rPr lang="en-US" altLang="en-US" sz="2800" baseline="-25000"/>
              <a:t>2</a:t>
            </a:r>
            <a:r>
              <a:rPr lang="en-US" altLang="en-US" sz="2800"/>
              <a:t> and B</a:t>
            </a:r>
            <a:r>
              <a:rPr lang="en-US" altLang="en-US" sz="2800" baseline="-25000"/>
              <a:t>2</a:t>
            </a:r>
            <a:r>
              <a:rPr lang="en-US" altLang="en-US" sz="2800"/>
              <a:t> low</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val 2"/>
          <p:cNvSpPr>
            <a:spLocks noChangeArrowheads="1"/>
          </p:cNvSpPr>
          <p:nvPr/>
        </p:nvSpPr>
        <p:spPr bwMode="auto">
          <a:xfrm>
            <a:off x="4600575" y="2705100"/>
            <a:ext cx="2352675" cy="2352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6083" name="Group 3"/>
          <p:cNvGrpSpPr>
            <a:grpSpLocks/>
          </p:cNvGrpSpPr>
          <p:nvPr/>
        </p:nvGrpSpPr>
        <p:grpSpPr bwMode="auto">
          <a:xfrm>
            <a:off x="5591175" y="2867025"/>
            <a:ext cx="390525" cy="447675"/>
            <a:chOff x="4050" y="2685"/>
            <a:chExt cx="615" cy="705"/>
          </a:xfrm>
        </p:grpSpPr>
        <p:sp>
          <p:nvSpPr>
            <p:cNvPr id="46152" name="Line 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3" name="Line 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4" name="Freeform 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6084" name="Group 7"/>
          <p:cNvGrpSpPr>
            <a:grpSpLocks/>
          </p:cNvGrpSpPr>
          <p:nvPr/>
        </p:nvGrpSpPr>
        <p:grpSpPr bwMode="auto">
          <a:xfrm rot="5400000">
            <a:off x="6372225" y="3657600"/>
            <a:ext cx="390525" cy="447675"/>
            <a:chOff x="4050" y="2685"/>
            <a:chExt cx="615" cy="705"/>
          </a:xfrm>
        </p:grpSpPr>
        <p:sp>
          <p:nvSpPr>
            <p:cNvPr id="46149" name="Line 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0" name="Line 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1" name="Freeform 1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085" name="Freeform 11"/>
          <p:cNvSpPr>
            <a:spLocks/>
          </p:cNvSpPr>
          <p:nvPr/>
        </p:nvSpPr>
        <p:spPr bwMode="auto">
          <a:xfrm>
            <a:off x="5981700" y="2867025"/>
            <a:ext cx="809625" cy="819150"/>
          </a:xfrm>
          <a:custGeom>
            <a:avLst/>
            <a:gdLst>
              <a:gd name="T0" fmla="*/ 0 w 1275"/>
              <a:gd name="T1" fmla="*/ 0 h 1289"/>
              <a:gd name="T2" fmla="*/ 2147483647 w 1275"/>
              <a:gd name="T3" fmla="*/ 2147483647 h 1289"/>
              <a:gd name="T4" fmla="*/ 2147483647 w 1275"/>
              <a:gd name="T5" fmla="*/ 2147483647 h 1289"/>
              <a:gd name="T6" fmla="*/ 2147483647 w 1275"/>
              <a:gd name="T7" fmla="*/ 2147483647 h 1289"/>
              <a:gd name="T8" fmla="*/ 2147483647 w 1275"/>
              <a:gd name="T9" fmla="*/ 2147483647 h 1289"/>
              <a:gd name="T10" fmla="*/ 2147483647 w 1275"/>
              <a:gd name="T11" fmla="*/ 2147483647 h 1289"/>
              <a:gd name="T12" fmla="*/ 2147483647 w 1275"/>
              <a:gd name="T13" fmla="*/ 2147483647 h 1289"/>
              <a:gd name="T14" fmla="*/ 2147483647 w 1275"/>
              <a:gd name="T15" fmla="*/ 2147483647 h 1289"/>
              <a:gd name="T16" fmla="*/ 2147483647 w 1275"/>
              <a:gd name="T17" fmla="*/ 2147483647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6086" name="Group 12"/>
          <p:cNvGrpSpPr>
            <a:grpSpLocks/>
          </p:cNvGrpSpPr>
          <p:nvPr/>
        </p:nvGrpSpPr>
        <p:grpSpPr bwMode="auto">
          <a:xfrm flipV="1">
            <a:off x="5581650" y="4438650"/>
            <a:ext cx="390525" cy="447675"/>
            <a:chOff x="4050" y="2685"/>
            <a:chExt cx="615" cy="705"/>
          </a:xfrm>
        </p:grpSpPr>
        <p:sp>
          <p:nvSpPr>
            <p:cNvPr id="46146" name="Line 13"/>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7" name="Line 14"/>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8" name="Freeform 15"/>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6087" name="Group 16"/>
          <p:cNvGrpSpPr>
            <a:grpSpLocks/>
          </p:cNvGrpSpPr>
          <p:nvPr/>
        </p:nvGrpSpPr>
        <p:grpSpPr bwMode="auto">
          <a:xfrm rot="16200000" flipH="1">
            <a:off x="4805363" y="3657600"/>
            <a:ext cx="390525" cy="447675"/>
            <a:chOff x="4050" y="2685"/>
            <a:chExt cx="615" cy="705"/>
          </a:xfrm>
        </p:grpSpPr>
        <p:sp>
          <p:nvSpPr>
            <p:cNvPr id="46143" name="Line 17"/>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4" name="Line 18"/>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5" name="Freeform 19"/>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088" name="Freeform 20"/>
          <p:cNvSpPr>
            <a:spLocks/>
          </p:cNvSpPr>
          <p:nvPr/>
        </p:nvSpPr>
        <p:spPr bwMode="auto">
          <a:xfrm rot="5400000">
            <a:off x="5976937" y="4071938"/>
            <a:ext cx="809625" cy="819150"/>
          </a:xfrm>
          <a:custGeom>
            <a:avLst/>
            <a:gdLst>
              <a:gd name="T0" fmla="*/ 0 w 1275"/>
              <a:gd name="T1" fmla="*/ 0 h 1289"/>
              <a:gd name="T2" fmla="*/ 2147483647 w 1275"/>
              <a:gd name="T3" fmla="*/ 2147483647 h 1289"/>
              <a:gd name="T4" fmla="*/ 2147483647 w 1275"/>
              <a:gd name="T5" fmla="*/ 2147483647 h 1289"/>
              <a:gd name="T6" fmla="*/ 2147483647 w 1275"/>
              <a:gd name="T7" fmla="*/ 2147483647 h 1289"/>
              <a:gd name="T8" fmla="*/ 2147483647 w 1275"/>
              <a:gd name="T9" fmla="*/ 2147483647 h 1289"/>
              <a:gd name="T10" fmla="*/ 2147483647 w 1275"/>
              <a:gd name="T11" fmla="*/ 2147483647 h 1289"/>
              <a:gd name="T12" fmla="*/ 2147483647 w 1275"/>
              <a:gd name="T13" fmla="*/ 2147483647 h 1289"/>
              <a:gd name="T14" fmla="*/ 2147483647 w 1275"/>
              <a:gd name="T15" fmla="*/ 2147483647 h 1289"/>
              <a:gd name="T16" fmla="*/ 2147483647 w 1275"/>
              <a:gd name="T17" fmla="*/ 2147483647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89" name="Freeform 21"/>
          <p:cNvSpPr>
            <a:spLocks/>
          </p:cNvSpPr>
          <p:nvPr/>
        </p:nvSpPr>
        <p:spPr bwMode="auto">
          <a:xfrm rot="10800000">
            <a:off x="4781550" y="4067175"/>
            <a:ext cx="809625" cy="819150"/>
          </a:xfrm>
          <a:custGeom>
            <a:avLst/>
            <a:gdLst>
              <a:gd name="T0" fmla="*/ 0 w 1275"/>
              <a:gd name="T1" fmla="*/ 0 h 1289"/>
              <a:gd name="T2" fmla="*/ 2147483647 w 1275"/>
              <a:gd name="T3" fmla="*/ 2147483647 h 1289"/>
              <a:gd name="T4" fmla="*/ 2147483647 w 1275"/>
              <a:gd name="T5" fmla="*/ 2147483647 h 1289"/>
              <a:gd name="T6" fmla="*/ 2147483647 w 1275"/>
              <a:gd name="T7" fmla="*/ 2147483647 h 1289"/>
              <a:gd name="T8" fmla="*/ 2147483647 w 1275"/>
              <a:gd name="T9" fmla="*/ 2147483647 h 1289"/>
              <a:gd name="T10" fmla="*/ 2147483647 w 1275"/>
              <a:gd name="T11" fmla="*/ 2147483647 h 1289"/>
              <a:gd name="T12" fmla="*/ 2147483647 w 1275"/>
              <a:gd name="T13" fmla="*/ 2147483647 h 1289"/>
              <a:gd name="T14" fmla="*/ 2147483647 w 1275"/>
              <a:gd name="T15" fmla="*/ 2147483647 h 1289"/>
              <a:gd name="T16" fmla="*/ 2147483647 w 1275"/>
              <a:gd name="T17" fmla="*/ 2147483647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0" name="Freeform 22"/>
          <p:cNvSpPr>
            <a:spLocks/>
          </p:cNvSpPr>
          <p:nvPr/>
        </p:nvSpPr>
        <p:spPr bwMode="auto">
          <a:xfrm rot="-5400000">
            <a:off x="4776787" y="2871788"/>
            <a:ext cx="809625" cy="819150"/>
          </a:xfrm>
          <a:custGeom>
            <a:avLst/>
            <a:gdLst>
              <a:gd name="T0" fmla="*/ 0 w 1275"/>
              <a:gd name="T1" fmla="*/ 0 h 1289"/>
              <a:gd name="T2" fmla="*/ 2147483647 w 1275"/>
              <a:gd name="T3" fmla="*/ 2147483647 h 1289"/>
              <a:gd name="T4" fmla="*/ 2147483647 w 1275"/>
              <a:gd name="T5" fmla="*/ 2147483647 h 1289"/>
              <a:gd name="T6" fmla="*/ 2147483647 w 1275"/>
              <a:gd name="T7" fmla="*/ 2147483647 h 1289"/>
              <a:gd name="T8" fmla="*/ 2147483647 w 1275"/>
              <a:gd name="T9" fmla="*/ 2147483647 h 1289"/>
              <a:gd name="T10" fmla="*/ 2147483647 w 1275"/>
              <a:gd name="T11" fmla="*/ 2147483647 h 1289"/>
              <a:gd name="T12" fmla="*/ 2147483647 w 1275"/>
              <a:gd name="T13" fmla="*/ 2147483647 h 1289"/>
              <a:gd name="T14" fmla="*/ 2147483647 w 1275"/>
              <a:gd name="T15" fmla="*/ 2147483647 h 1289"/>
              <a:gd name="T16" fmla="*/ 2147483647 w 1275"/>
              <a:gd name="T17" fmla="*/ 2147483647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6091" name="Group 23"/>
          <p:cNvGrpSpPr>
            <a:grpSpLocks/>
          </p:cNvGrpSpPr>
          <p:nvPr/>
        </p:nvGrpSpPr>
        <p:grpSpPr bwMode="auto">
          <a:xfrm>
            <a:off x="6372225" y="3629025"/>
            <a:ext cx="904875" cy="533400"/>
            <a:chOff x="5280" y="3930"/>
            <a:chExt cx="1425" cy="841"/>
          </a:xfrm>
        </p:grpSpPr>
        <p:sp>
          <p:nvSpPr>
            <p:cNvPr id="46139" name="Freeform 24"/>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0" name="Freeform 25"/>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1" name="Freeform 26"/>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2" name="Freeform 27"/>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6092" name="Group 28"/>
          <p:cNvGrpSpPr>
            <a:grpSpLocks/>
          </p:cNvGrpSpPr>
          <p:nvPr/>
        </p:nvGrpSpPr>
        <p:grpSpPr bwMode="auto">
          <a:xfrm>
            <a:off x="5546725" y="4470400"/>
            <a:ext cx="541338" cy="968375"/>
            <a:chOff x="3981" y="5256"/>
            <a:chExt cx="852" cy="1524"/>
          </a:xfrm>
        </p:grpSpPr>
        <p:sp>
          <p:nvSpPr>
            <p:cNvPr id="46136" name="Freeform 29"/>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7" name="Freeform 30"/>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8" name="Freeform 31"/>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6093" name="Group 32"/>
          <p:cNvGrpSpPr>
            <a:grpSpLocks/>
          </p:cNvGrpSpPr>
          <p:nvPr/>
        </p:nvGrpSpPr>
        <p:grpSpPr bwMode="auto">
          <a:xfrm>
            <a:off x="5538788" y="2486025"/>
            <a:ext cx="530225" cy="793750"/>
            <a:chOff x="3968" y="2130"/>
            <a:chExt cx="834" cy="1250"/>
          </a:xfrm>
        </p:grpSpPr>
        <p:sp>
          <p:nvSpPr>
            <p:cNvPr id="46132" name="Freeform 33"/>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3" name="Freeform 34"/>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4" name="Freeform 35"/>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5" name="Freeform 36"/>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6094" name="Group 37"/>
          <p:cNvGrpSpPr>
            <a:grpSpLocks/>
          </p:cNvGrpSpPr>
          <p:nvPr/>
        </p:nvGrpSpPr>
        <p:grpSpPr bwMode="auto">
          <a:xfrm>
            <a:off x="4391025" y="3657600"/>
            <a:ext cx="828675" cy="533400"/>
            <a:chOff x="2160" y="3975"/>
            <a:chExt cx="1305" cy="840"/>
          </a:xfrm>
        </p:grpSpPr>
        <p:sp>
          <p:nvSpPr>
            <p:cNvPr id="46129" name="Freeform 38"/>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0" name="Freeform 39"/>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1" name="Freeform 40"/>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095" name="Line 41"/>
          <p:cNvSpPr>
            <a:spLocks noChangeShapeType="1"/>
          </p:cNvSpPr>
          <p:nvPr/>
        </p:nvSpPr>
        <p:spPr bwMode="auto">
          <a:xfrm>
            <a:off x="6057900" y="3267075"/>
            <a:ext cx="96202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Line 42"/>
          <p:cNvSpPr>
            <a:spLocks noChangeShapeType="1"/>
          </p:cNvSpPr>
          <p:nvPr/>
        </p:nvSpPr>
        <p:spPr bwMode="auto">
          <a:xfrm>
            <a:off x="7019925" y="3267075"/>
            <a:ext cx="0" cy="12096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Line 43"/>
          <p:cNvSpPr>
            <a:spLocks noChangeShapeType="1"/>
          </p:cNvSpPr>
          <p:nvPr/>
        </p:nvSpPr>
        <p:spPr bwMode="auto">
          <a:xfrm>
            <a:off x="6086475" y="4467225"/>
            <a:ext cx="933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Line 44"/>
          <p:cNvSpPr>
            <a:spLocks noChangeShapeType="1"/>
          </p:cNvSpPr>
          <p:nvPr/>
        </p:nvSpPr>
        <p:spPr bwMode="auto">
          <a:xfrm>
            <a:off x="6381750" y="4162425"/>
            <a:ext cx="0" cy="990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Line 45"/>
          <p:cNvSpPr>
            <a:spLocks noChangeShapeType="1"/>
          </p:cNvSpPr>
          <p:nvPr/>
        </p:nvSpPr>
        <p:spPr bwMode="auto">
          <a:xfrm flipH="1">
            <a:off x="5219700" y="5143500"/>
            <a:ext cx="116205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0" name="Line 46"/>
          <p:cNvSpPr>
            <a:spLocks noChangeShapeType="1"/>
          </p:cNvSpPr>
          <p:nvPr/>
        </p:nvSpPr>
        <p:spPr bwMode="auto">
          <a:xfrm flipV="1">
            <a:off x="5219700" y="4191000"/>
            <a:ext cx="0" cy="9525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Oval 47"/>
          <p:cNvSpPr>
            <a:spLocks noChangeArrowheads="1"/>
          </p:cNvSpPr>
          <p:nvPr/>
        </p:nvSpPr>
        <p:spPr bwMode="auto">
          <a:xfrm>
            <a:off x="5514975" y="2438400"/>
            <a:ext cx="66675" cy="66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6102" name="Oval 48"/>
          <p:cNvSpPr>
            <a:spLocks noChangeArrowheads="1"/>
          </p:cNvSpPr>
          <p:nvPr/>
        </p:nvSpPr>
        <p:spPr bwMode="auto">
          <a:xfrm>
            <a:off x="7267575" y="3590925"/>
            <a:ext cx="66675" cy="66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6103" name="Oval 49"/>
          <p:cNvSpPr>
            <a:spLocks noChangeArrowheads="1"/>
          </p:cNvSpPr>
          <p:nvPr/>
        </p:nvSpPr>
        <p:spPr bwMode="auto">
          <a:xfrm>
            <a:off x="5991225" y="5381625"/>
            <a:ext cx="66675" cy="66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6104" name="Oval 50"/>
          <p:cNvSpPr>
            <a:spLocks noChangeArrowheads="1"/>
          </p:cNvSpPr>
          <p:nvPr/>
        </p:nvSpPr>
        <p:spPr bwMode="auto">
          <a:xfrm>
            <a:off x="4343400" y="4095750"/>
            <a:ext cx="66675" cy="66675"/>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6105" name="Text Box 51"/>
          <p:cNvSpPr txBox="1">
            <a:spLocks noChangeArrowheads="1"/>
          </p:cNvSpPr>
          <p:nvPr/>
        </p:nvSpPr>
        <p:spPr bwMode="auto">
          <a:xfrm>
            <a:off x="5553075" y="221932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46106" name="Text Box 52"/>
          <p:cNvSpPr txBox="1">
            <a:spLocks noChangeArrowheads="1"/>
          </p:cNvSpPr>
          <p:nvPr/>
        </p:nvSpPr>
        <p:spPr bwMode="auto">
          <a:xfrm>
            <a:off x="6996113" y="3233738"/>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46107" name="Text Box 53"/>
          <p:cNvSpPr txBox="1">
            <a:spLocks noChangeArrowheads="1"/>
          </p:cNvSpPr>
          <p:nvPr/>
        </p:nvSpPr>
        <p:spPr bwMode="auto">
          <a:xfrm>
            <a:off x="5591175" y="51816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46108" name="Text Box 54"/>
          <p:cNvSpPr txBox="1">
            <a:spLocks noChangeArrowheads="1"/>
          </p:cNvSpPr>
          <p:nvPr/>
        </p:nvSpPr>
        <p:spPr bwMode="auto">
          <a:xfrm>
            <a:off x="4152900" y="347662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sp>
        <p:nvSpPr>
          <p:cNvPr id="46109" name="Text Box 57"/>
          <p:cNvSpPr txBox="1">
            <a:spLocks noChangeArrowheads="1"/>
          </p:cNvSpPr>
          <p:nvPr/>
        </p:nvSpPr>
        <p:spPr bwMode="auto">
          <a:xfrm>
            <a:off x="6427788" y="3697288"/>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6110" name="Text Box 58"/>
          <p:cNvSpPr txBox="1">
            <a:spLocks noChangeArrowheads="1"/>
          </p:cNvSpPr>
          <p:nvPr/>
        </p:nvSpPr>
        <p:spPr bwMode="auto">
          <a:xfrm>
            <a:off x="4856163" y="3706813"/>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grpSp>
        <p:nvGrpSpPr>
          <p:cNvPr id="46111" name="Group 59"/>
          <p:cNvGrpSpPr>
            <a:grpSpLocks/>
          </p:cNvGrpSpPr>
          <p:nvPr/>
        </p:nvGrpSpPr>
        <p:grpSpPr bwMode="auto">
          <a:xfrm rot="2700000">
            <a:off x="4358481" y="2456657"/>
            <a:ext cx="2843213" cy="2838450"/>
            <a:chOff x="2745" y="1548"/>
            <a:chExt cx="1791" cy="1788"/>
          </a:xfrm>
        </p:grpSpPr>
        <p:sp>
          <p:nvSpPr>
            <p:cNvPr id="46127" name="Line 60"/>
            <p:cNvSpPr>
              <a:spLocks noChangeShapeType="1"/>
            </p:cNvSpPr>
            <p:nvPr/>
          </p:nvSpPr>
          <p:spPr bwMode="auto">
            <a:xfrm flipV="1">
              <a:off x="4187" y="1548"/>
              <a:ext cx="349" cy="349"/>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6128" name="Line 61"/>
            <p:cNvSpPr>
              <a:spLocks noChangeShapeType="1"/>
            </p:cNvSpPr>
            <p:nvPr/>
          </p:nvSpPr>
          <p:spPr bwMode="auto">
            <a:xfrm flipV="1">
              <a:off x="2745" y="2987"/>
              <a:ext cx="349" cy="3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12" name="Oval 62"/>
          <p:cNvSpPr>
            <a:spLocks noChangeArrowheads="1"/>
          </p:cNvSpPr>
          <p:nvPr/>
        </p:nvSpPr>
        <p:spPr bwMode="auto">
          <a:xfrm>
            <a:off x="5761038" y="3852863"/>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6113" name="Oval 63"/>
          <p:cNvSpPr>
            <a:spLocks noChangeArrowheads="1"/>
          </p:cNvSpPr>
          <p:nvPr/>
        </p:nvSpPr>
        <p:spPr bwMode="auto">
          <a:xfrm>
            <a:off x="5202238" y="3298825"/>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6114" name="Rectangle 64"/>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Half Step Mode</a:t>
            </a:r>
          </a:p>
        </p:txBody>
      </p:sp>
      <p:sp>
        <p:nvSpPr>
          <p:cNvPr id="46115" name="Text Box 65"/>
          <p:cNvSpPr txBox="1">
            <a:spLocks noChangeArrowheads="1"/>
          </p:cNvSpPr>
          <p:nvPr/>
        </p:nvSpPr>
        <p:spPr bwMode="auto">
          <a:xfrm>
            <a:off x="6122988" y="53149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6116" name="Text Box 66"/>
          <p:cNvSpPr txBox="1">
            <a:spLocks noChangeArrowheads="1"/>
          </p:cNvSpPr>
          <p:nvPr/>
        </p:nvSpPr>
        <p:spPr bwMode="auto">
          <a:xfrm>
            <a:off x="5889625" y="22098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6117" name="Text Box 67"/>
          <p:cNvSpPr txBox="1">
            <a:spLocks noChangeArrowheads="1"/>
          </p:cNvSpPr>
          <p:nvPr/>
        </p:nvSpPr>
        <p:spPr bwMode="auto">
          <a:xfrm>
            <a:off x="3784600" y="39306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6118" name="Text Box 68"/>
          <p:cNvSpPr txBox="1">
            <a:spLocks noChangeArrowheads="1"/>
          </p:cNvSpPr>
          <p:nvPr/>
        </p:nvSpPr>
        <p:spPr bwMode="auto">
          <a:xfrm flipH="1">
            <a:off x="7431088" y="33147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6119" name="AutoShape 69"/>
          <p:cNvSpPr>
            <a:spLocks noChangeArrowheads="1"/>
          </p:cNvSpPr>
          <p:nvPr/>
        </p:nvSpPr>
        <p:spPr bwMode="auto">
          <a:xfrm rot="5400000">
            <a:off x="6968332" y="352186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6120" name="AutoShape 70"/>
          <p:cNvSpPr>
            <a:spLocks noChangeArrowheads="1"/>
          </p:cNvSpPr>
          <p:nvPr/>
        </p:nvSpPr>
        <p:spPr bwMode="auto">
          <a:xfrm rot="5400000">
            <a:off x="4577557" y="4023518"/>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6121" name="Text Box 71"/>
          <p:cNvSpPr txBox="1">
            <a:spLocks noChangeArrowheads="1"/>
          </p:cNvSpPr>
          <p:nvPr/>
        </p:nvSpPr>
        <p:spPr bwMode="auto">
          <a:xfrm flipH="1">
            <a:off x="7804150" y="36766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rgbClr val="FF3300"/>
                </a:solidFill>
              </a:rPr>
              <a:t>N</a:t>
            </a:r>
          </a:p>
        </p:txBody>
      </p:sp>
      <p:sp>
        <p:nvSpPr>
          <p:cNvPr id="46122" name="Text Box 72"/>
          <p:cNvSpPr txBox="1">
            <a:spLocks noChangeArrowheads="1"/>
          </p:cNvSpPr>
          <p:nvPr/>
        </p:nvSpPr>
        <p:spPr bwMode="auto">
          <a:xfrm flipH="1">
            <a:off x="3252788" y="36750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rgbClr val="0000FF"/>
                </a:solidFill>
              </a:rPr>
              <a:t>S</a:t>
            </a:r>
          </a:p>
        </p:txBody>
      </p:sp>
      <p:sp>
        <p:nvSpPr>
          <p:cNvPr id="46123" name="Text Box 73"/>
          <p:cNvSpPr txBox="1">
            <a:spLocks noChangeArrowheads="1"/>
          </p:cNvSpPr>
          <p:nvPr/>
        </p:nvSpPr>
        <p:spPr bwMode="auto">
          <a:xfrm flipH="1">
            <a:off x="1006475" y="1301750"/>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1b</a:t>
            </a:r>
          </a:p>
        </p:txBody>
      </p:sp>
      <p:sp>
        <p:nvSpPr>
          <p:cNvPr id="46124" name="Text Box 74"/>
          <p:cNvSpPr txBox="1">
            <a:spLocks noChangeArrowheads="1"/>
          </p:cNvSpPr>
          <p:nvPr/>
        </p:nvSpPr>
        <p:spPr bwMode="auto">
          <a:xfrm flipH="1">
            <a:off x="5172075" y="36845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46125" name="Text Box 75"/>
          <p:cNvSpPr txBox="1">
            <a:spLocks noChangeArrowheads="1"/>
          </p:cNvSpPr>
          <p:nvPr/>
        </p:nvSpPr>
        <p:spPr bwMode="auto">
          <a:xfrm flipH="1">
            <a:off x="6022975" y="368458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46126" name="Text Box 76"/>
          <p:cNvSpPr txBox="1">
            <a:spLocks noChangeArrowheads="1"/>
          </p:cNvSpPr>
          <p:nvPr/>
        </p:nvSpPr>
        <p:spPr bwMode="auto">
          <a:xfrm flipH="1">
            <a:off x="579438" y="1846263"/>
            <a:ext cx="3175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Rotor moves to align with net magnetic field</a:t>
            </a:r>
          </a:p>
          <a:p>
            <a:pPr>
              <a:spcBef>
                <a:spcPct val="0"/>
              </a:spcBef>
              <a:buClrTx/>
              <a:buSzTx/>
              <a:buFontTx/>
              <a:buChar char="•"/>
            </a:pPr>
            <a:r>
              <a:rPr lang="en-US" altLang="en-US" sz="2800"/>
              <a:t>Only 45 deg. rotation!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4152900" y="2209800"/>
            <a:ext cx="3376613" cy="3333750"/>
            <a:chOff x="1356" y="1038"/>
            <a:chExt cx="2127" cy="2100"/>
          </a:xfrm>
        </p:grpSpPr>
        <p:sp>
          <p:nvSpPr>
            <p:cNvPr id="47130"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7131" name="Group 4"/>
            <p:cNvGrpSpPr>
              <a:grpSpLocks/>
            </p:cNvGrpSpPr>
            <p:nvPr/>
          </p:nvGrpSpPr>
          <p:grpSpPr bwMode="auto">
            <a:xfrm>
              <a:off x="2262" y="1446"/>
              <a:ext cx="246" cy="282"/>
              <a:chOff x="4050" y="2685"/>
              <a:chExt cx="615" cy="705"/>
            </a:xfrm>
          </p:grpSpPr>
          <p:sp>
            <p:nvSpPr>
              <p:cNvPr id="47180"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81"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82"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7132" name="Group 8"/>
            <p:cNvGrpSpPr>
              <a:grpSpLocks/>
            </p:cNvGrpSpPr>
            <p:nvPr/>
          </p:nvGrpSpPr>
          <p:grpSpPr bwMode="auto">
            <a:xfrm rot="5400000">
              <a:off x="2754" y="1944"/>
              <a:ext cx="246" cy="282"/>
              <a:chOff x="4050" y="2685"/>
              <a:chExt cx="615" cy="705"/>
            </a:xfrm>
          </p:grpSpPr>
          <p:sp>
            <p:nvSpPr>
              <p:cNvPr id="47177"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8"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9"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7133"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7134" name="Group 13"/>
            <p:cNvGrpSpPr>
              <a:grpSpLocks/>
            </p:cNvGrpSpPr>
            <p:nvPr/>
          </p:nvGrpSpPr>
          <p:grpSpPr bwMode="auto">
            <a:xfrm flipV="1">
              <a:off x="2256" y="2436"/>
              <a:ext cx="246" cy="282"/>
              <a:chOff x="4050" y="2685"/>
              <a:chExt cx="615" cy="705"/>
            </a:xfrm>
          </p:grpSpPr>
          <p:sp>
            <p:nvSpPr>
              <p:cNvPr id="47174"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5"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6"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7135" name="Group 17"/>
            <p:cNvGrpSpPr>
              <a:grpSpLocks/>
            </p:cNvGrpSpPr>
            <p:nvPr/>
          </p:nvGrpSpPr>
          <p:grpSpPr bwMode="auto">
            <a:xfrm rot="16200000" flipH="1">
              <a:off x="1767" y="1944"/>
              <a:ext cx="246" cy="282"/>
              <a:chOff x="4050" y="2685"/>
              <a:chExt cx="615" cy="705"/>
            </a:xfrm>
          </p:grpSpPr>
          <p:sp>
            <p:nvSpPr>
              <p:cNvPr id="47171"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2"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3"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7136"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7"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8"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7139" name="Group 24"/>
            <p:cNvGrpSpPr>
              <a:grpSpLocks/>
            </p:cNvGrpSpPr>
            <p:nvPr/>
          </p:nvGrpSpPr>
          <p:grpSpPr bwMode="auto">
            <a:xfrm>
              <a:off x="2754" y="1926"/>
              <a:ext cx="570" cy="336"/>
              <a:chOff x="5280" y="3930"/>
              <a:chExt cx="1425" cy="841"/>
            </a:xfrm>
          </p:grpSpPr>
          <p:sp>
            <p:nvSpPr>
              <p:cNvPr id="47167"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68"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69"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70"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7140" name="Group 29"/>
            <p:cNvGrpSpPr>
              <a:grpSpLocks/>
            </p:cNvGrpSpPr>
            <p:nvPr/>
          </p:nvGrpSpPr>
          <p:grpSpPr bwMode="auto">
            <a:xfrm>
              <a:off x="2234" y="2456"/>
              <a:ext cx="341" cy="610"/>
              <a:chOff x="3981" y="5256"/>
              <a:chExt cx="852" cy="1524"/>
            </a:xfrm>
          </p:grpSpPr>
          <p:sp>
            <p:nvSpPr>
              <p:cNvPr id="47164"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65"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66"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7141" name="Group 33"/>
            <p:cNvGrpSpPr>
              <a:grpSpLocks/>
            </p:cNvGrpSpPr>
            <p:nvPr/>
          </p:nvGrpSpPr>
          <p:grpSpPr bwMode="auto">
            <a:xfrm>
              <a:off x="2229" y="1206"/>
              <a:ext cx="334" cy="500"/>
              <a:chOff x="3968" y="2130"/>
              <a:chExt cx="834" cy="1250"/>
            </a:xfrm>
          </p:grpSpPr>
          <p:sp>
            <p:nvSpPr>
              <p:cNvPr id="47160"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61"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62"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63"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7142" name="Group 38"/>
            <p:cNvGrpSpPr>
              <a:grpSpLocks/>
            </p:cNvGrpSpPr>
            <p:nvPr/>
          </p:nvGrpSpPr>
          <p:grpSpPr bwMode="auto">
            <a:xfrm>
              <a:off x="1506" y="1944"/>
              <a:ext cx="522" cy="336"/>
              <a:chOff x="2160" y="3975"/>
              <a:chExt cx="1305" cy="840"/>
            </a:xfrm>
          </p:grpSpPr>
          <p:sp>
            <p:nvSpPr>
              <p:cNvPr id="47157"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58"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59"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7143"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4"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5"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6"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7"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8"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9"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50"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51"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52"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53"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47154"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47155"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47156"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47107" name="Text Box 56"/>
          <p:cNvSpPr txBox="1">
            <a:spLocks noChangeArrowheads="1"/>
          </p:cNvSpPr>
          <p:nvPr/>
        </p:nvSpPr>
        <p:spPr bwMode="auto">
          <a:xfrm>
            <a:off x="5595938" y="447357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7108" name="Text Box 57"/>
          <p:cNvSpPr txBox="1">
            <a:spLocks noChangeArrowheads="1"/>
          </p:cNvSpPr>
          <p:nvPr/>
        </p:nvSpPr>
        <p:spPr bwMode="auto">
          <a:xfrm>
            <a:off x="5614988" y="2854325"/>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7109" name="Text Box 58"/>
          <p:cNvSpPr txBox="1">
            <a:spLocks noChangeArrowheads="1"/>
          </p:cNvSpPr>
          <p:nvPr/>
        </p:nvSpPr>
        <p:spPr bwMode="auto">
          <a:xfrm>
            <a:off x="6427788" y="3687763"/>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7110" name="Text Box 59"/>
          <p:cNvSpPr txBox="1">
            <a:spLocks noChangeArrowheads="1"/>
          </p:cNvSpPr>
          <p:nvPr/>
        </p:nvSpPr>
        <p:spPr bwMode="auto">
          <a:xfrm>
            <a:off x="4856163" y="3697288"/>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7111" name="Oval 60"/>
          <p:cNvSpPr>
            <a:spLocks noChangeArrowheads="1"/>
          </p:cNvSpPr>
          <p:nvPr/>
        </p:nvSpPr>
        <p:spPr bwMode="auto">
          <a:xfrm>
            <a:off x="5761038" y="3843338"/>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12" name="Oval 61"/>
          <p:cNvSpPr>
            <a:spLocks noChangeArrowheads="1"/>
          </p:cNvSpPr>
          <p:nvPr/>
        </p:nvSpPr>
        <p:spPr bwMode="auto">
          <a:xfrm>
            <a:off x="5202238" y="3289300"/>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13" name="Rectangle 62"/>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Half Step Mode</a:t>
            </a:r>
          </a:p>
        </p:txBody>
      </p:sp>
      <p:sp>
        <p:nvSpPr>
          <p:cNvPr id="47114" name="Text Box 63"/>
          <p:cNvSpPr txBox="1">
            <a:spLocks noChangeArrowheads="1"/>
          </p:cNvSpPr>
          <p:nvPr/>
        </p:nvSpPr>
        <p:spPr bwMode="auto">
          <a:xfrm>
            <a:off x="6122988" y="5305425"/>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7115" name="Text Box 64"/>
          <p:cNvSpPr txBox="1">
            <a:spLocks noChangeArrowheads="1"/>
          </p:cNvSpPr>
          <p:nvPr/>
        </p:nvSpPr>
        <p:spPr bwMode="auto">
          <a:xfrm>
            <a:off x="5889625" y="2200275"/>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7116" name="Text Box 65"/>
          <p:cNvSpPr txBox="1">
            <a:spLocks noChangeArrowheads="1"/>
          </p:cNvSpPr>
          <p:nvPr/>
        </p:nvSpPr>
        <p:spPr bwMode="auto">
          <a:xfrm>
            <a:off x="3784600" y="392112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7117" name="Text Box 66"/>
          <p:cNvSpPr txBox="1">
            <a:spLocks noChangeArrowheads="1"/>
          </p:cNvSpPr>
          <p:nvPr/>
        </p:nvSpPr>
        <p:spPr bwMode="auto">
          <a:xfrm flipH="1">
            <a:off x="7431088" y="33051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7118" name="AutoShape 67"/>
          <p:cNvSpPr>
            <a:spLocks noChangeArrowheads="1"/>
          </p:cNvSpPr>
          <p:nvPr/>
        </p:nvSpPr>
        <p:spPr bwMode="auto">
          <a:xfrm flipV="1">
            <a:off x="5445125" y="261143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19" name="AutoShape 68"/>
          <p:cNvSpPr>
            <a:spLocks noChangeArrowheads="1"/>
          </p:cNvSpPr>
          <p:nvPr/>
        </p:nvSpPr>
        <p:spPr bwMode="auto">
          <a:xfrm flipV="1">
            <a:off x="6073775" y="49323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20" name="AutoShape 69"/>
          <p:cNvSpPr>
            <a:spLocks noChangeArrowheads="1"/>
          </p:cNvSpPr>
          <p:nvPr/>
        </p:nvSpPr>
        <p:spPr bwMode="auto">
          <a:xfrm rot="5400000">
            <a:off x="6968332" y="3512343"/>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21" name="AutoShape 70"/>
          <p:cNvSpPr>
            <a:spLocks noChangeArrowheads="1"/>
          </p:cNvSpPr>
          <p:nvPr/>
        </p:nvSpPr>
        <p:spPr bwMode="auto">
          <a:xfrm rot="5400000">
            <a:off x="4577557" y="4013993"/>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7122" name="Line 71"/>
          <p:cNvSpPr>
            <a:spLocks noChangeShapeType="1"/>
          </p:cNvSpPr>
          <p:nvPr/>
        </p:nvSpPr>
        <p:spPr bwMode="auto">
          <a:xfrm rot="5400000" flipV="1">
            <a:off x="6661150" y="4748213"/>
            <a:ext cx="554037" cy="554038"/>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7123" name="Line 72"/>
          <p:cNvSpPr>
            <a:spLocks noChangeShapeType="1"/>
          </p:cNvSpPr>
          <p:nvPr/>
        </p:nvSpPr>
        <p:spPr bwMode="auto">
          <a:xfrm rot="5400000" flipV="1">
            <a:off x="4376738" y="2459038"/>
            <a:ext cx="554037" cy="5540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4" name="Text Box 73"/>
          <p:cNvSpPr txBox="1">
            <a:spLocks noChangeArrowheads="1"/>
          </p:cNvSpPr>
          <p:nvPr/>
        </p:nvSpPr>
        <p:spPr bwMode="auto">
          <a:xfrm flipH="1">
            <a:off x="7173913" y="521335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47125" name="Text Box 74"/>
          <p:cNvSpPr txBox="1">
            <a:spLocks noChangeArrowheads="1"/>
          </p:cNvSpPr>
          <p:nvPr/>
        </p:nvSpPr>
        <p:spPr bwMode="auto">
          <a:xfrm flipH="1">
            <a:off x="3973513" y="1897063"/>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47126" name="Text Box 75"/>
          <p:cNvSpPr txBox="1">
            <a:spLocks noChangeArrowheads="1"/>
          </p:cNvSpPr>
          <p:nvPr/>
        </p:nvSpPr>
        <p:spPr bwMode="auto">
          <a:xfrm flipH="1">
            <a:off x="1009650" y="1711325"/>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2a</a:t>
            </a:r>
          </a:p>
        </p:txBody>
      </p:sp>
      <p:sp>
        <p:nvSpPr>
          <p:cNvPr id="47127" name="Text Box 76"/>
          <p:cNvSpPr txBox="1">
            <a:spLocks noChangeArrowheads="1"/>
          </p:cNvSpPr>
          <p:nvPr/>
        </p:nvSpPr>
        <p:spPr bwMode="auto">
          <a:xfrm flipH="1">
            <a:off x="5197475" y="36845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47128" name="Text Box 77"/>
          <p:cNvSpPr txBox="1">
            <a:spLocks noChangeArrowheads="1"/>
          </p:cNvSpPr>
          <p:nvPr/>
        </p:nvSpPr>
        <p:spPr bwMode="auto">
          <a:xfrm flipH="1">
            <a:off x="5991225" y="368458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47129" name="Text Box 78"/>
          <p:cNvSpPr txBox="1">
            <a:spLocks noChangeArrowheads="1"/>
          </p:cNvSpPr>
          <p:nvPr/>
        </p:nvSpPr>
        <p:spPr bwMode="auto">
          <a:xfrm flipH="1">
            <a:off x="579438" y="2255838"/>
            <a:ext cx="3175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A</a:t>
            </a:r>
            <a:r>
              <a:rPr lang="en-US" altLang="en-US" sz="2800" baseline="-25000"/>
              <a:t>2</a:t>
            </a:r>
            <a:r>
              <a:rPr lang="en-US" altLang="en-US" sz="2800"/>
              <a:t> and B</a:t>
            </a:r>
            <a:r>
              <a:rPr lang="en-US" altLang="en-US" sz="2800" baseline="-25000"/>
              <a:t>1</a:t>
            </a:r>
            <a:r>
              <a:rPr lang="en-US" altLang="en-US" sz="2800"/>
              <a:t> high</a:t>
            </a:r>
          </a:p>
          <a:p>
            <a:pPr>
              <a:spcBef>
                <a:spcPct val="0"/>
              </a:spcBef>
              <a:buClrTx/>
              <a:buSzTx/>
              <a:buFontTx/>
              <a:buChar char="•"/>
            </a:pPr>
            <a:r>
              <a:rPr lang="en-US" altLang="en-US" sz="2800"/>
              <a:t>A</a:t>
            </a:r>
            <a:r>
              <a:rPr lang="en-US" altLang="en-US" sz="2800" baseline="-25000"/>
              <a:t>1</a:t>
            </a:r>
            <a:r>
              <a:rPr lang="en-US" altLang="en-US" sz="2800"/>
              <a:t> and B</a:t>
            </a:r>
            <a:r>
              <a:rPr lang="en-US" altLang="en-US" sz="2800" baseline="-25000"/>
              <a:t>2</a:t>
            </a:r>
            <a:r>
              <a:rPr lang="en-US" altLang="en-US" sz="2800"/>
              <a:t> low</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4152900" y="2209800"/>
            <a:ext cx="3376613" cy="3333750"/>
            <a:chOff x="1356" y="1038"/>
            <a:chExt cx="2127" cy="2100"/>
          </a:xfrm>
        </p:grpSpPr>
        <p:sp>
          <p:nvSpPr>
            <p:cNvPr id="48154" name="Oval 3"/>
            <p:cNvSpPr>
              <a:spLocks noChangeArrowheads="1"/>
            </p:cNvSpPr>
            <p:nvPr/>
          </p:nvSpPr>
          <p:spPr bwMode="auto">
            <a:xfrm>
              <a:off x="1638" y="1344"/>
              <a:ext cx="1482" cy="148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48155" name="Group 4"/>
            <p:cNvGrpSpPr>
              <a:grpSpLocks/>
            </p:cNvGrpSpPr>
            <p:nvPr/>
          </p:nvGrpSpPr>
          <p:grpSpPr bwMode="auto">
            <a:xfrm>
              <a:off x="2262" y="1446"/>
              <a:ext cx="246" cy="282"/>
              <a:chOff x="4050" y="2685"/>
              <a:chExt cx="615" cy="705"/>
            </a:xfrm>
          </p:grpSpPr>
          <p:sp>
            <p:nvSpPr>
              <p:cNvPr id="48204" name="Line 5"/>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5" name="Line 6"/>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6" name="Freeform 7"/>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8156" name="Group 8"/>
            <p:cNvGrpSpPr>
              <a:grpSpLocks/>
            </p:cNvGrpSpPr>
            <p:nvPr/>
          </p:nvGrpSpPr>
          <p:grpSpPr bwMode="auto">
            <a:xfrm rot="5400000">
              <a:off x="2754" y="1944"/>
              <a:ext cx="246" cy="282"/>
              <a:chOff x="4050" y="2685"/>
              <a:chExt cx="615" cy="705"/>
            </a:xfrm>
          </p:grpSpPr>
          <p:sp>
            <p:nvSpPr>
              <p:cNvPr id="48201" name="Line 9"/>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2" name="Line 10"/>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3" name="Freeform 11"/>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8157" name="Freeform 12"/>
            <p:cNvSpPr>
              <a:spLocks/>
            </p:cNvSpPr>
            <p:nvPr/>
          </p:nvSpPr>
          <p:spPr bwMode="auto">
            <a:xfrm>
              <a:off x="2508" y="1446"/>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8158" name="Group 13"/>
            <p:cNvGrpSpPr>
              <a:grpSpLocks/>
            </p:cNvGrpSpPr>
            <p:nvPr/>
          </p:nvGrpSpPr>
          <p:grpSpPr bwMode="auto">
            <a:xfrm flipV="1">
              <a:off x="2256" y="2436"/>
              <a:ext cx="246" cy="282"/>
              <a:chOff x="4050" y="2685"/>
              <a:chExt cx="615" cy="705"/>
            </a:xfrm>
          </p:grpSpPr>
          <p:sp>
            <p:nvSpPr>
              <p:cNvPr id="48198" name="Line 14"/>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9" name="Line 15"/>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0" name="Freeform 16"/>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8159" name="Group 17"/>
            <p:cNvGrpSpPr>
              <a:grpSpLocks/>
            </p:cNvGrpSpPr>
            <p:nvPr/>
          </p:nvGrpSpPr>
          <p:grpSpPr bwMode="auto">
            <a:xfrm rot="16200000" flipH="1">
              <a:off x="1767" y="1944"/>
              <a:ext cx="246" cy="282"/>
              <a:chOff x="4050" y="2685"/>
              <a:chExt cx="615" cy="705"/>
            </a:xfrm>
          </p:grpSpPr>
          <p:sp>
            <p:nvSpPr>
              <p:cNvPr id="48195" name="Line 18"/>
              <p:cNvSpPr>
                <a:spLocks noChangeShapeType="1"/>
              </p:cNvSpPr>
              <p:nvPr/>
            </p:nvSpPr>
            <p:spPr bwMode="auto">
              <a:xfrm>
                <a:off x="4050"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6" name="Line 19"/>
              <p:cNvSpPr>
                <a:spLocks noChangeShapeType="1"/>
              </p:cNvSpPr>
              <p:nvPr/>
            </p:nvSpPr>
            <p:spPr bwMode="auto">
              <a:xfrm>
                <a:off x="4665" y="2685"/>
                <a:ext cx="0" cy="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7" name="Freeform 20"/>
              <p:cNvSpPr>
                <a:spLocks/>
              </p:cNvSpPr>
              <p:nvPr/>
            </p:nvSpPr>
            <p:spPr bwMode="auto">
              <a:xfrm>
                <a:off x="4050" y="3330"/>
                <a:ext cx="615" cy="60"/>
              </a:xfrm>
              <a:custGeom>
                <a:avLst/>
                <a:gdLst>
                  <a:gd name="T0" fmla="*/ 0 w 615"/>
                  <a:gd name="T1" fmla="*/ 60 h 60"/>
                  <a:gd name="T2" fmla="*/ 307 w 615"/>
                  <a:gd name="T3" fmla="*/ 0 h 60"/>
                  <a:gd name="T4" fmla="*/ 615 w 615"/>
                  <a:gd name="T5" fmla="*/ 60 h 60"/>
                  <a:gd name="T6" fmla="*/ 0 60000 65536"/>
                  <a:gd name="T7" fmla="*/ 0 60000 65536"/>
                  <a:gd name="T8" fmla="*/ 0 60000 65536"/>
                  <a:gd name="T9" fmla="*/ 0 w 615"/>
                  <a:gd name="T10" fmla="*/ 0 h 60"/>
                  <a:gd name="T11" fmla="*/ 615 w 615"/>
                  <a:gd name="T12" fmla="*/ 60 h 60"/>
                </a:gdLst>
                <a:ahLst/>
                <a:cxnLst>
                  <a:cxn ang="T6">
                    <a:pos x="T0" y="T1"/>
                  </a:cxn>
                  <a:cxn ang="T7">
                    <a:pos x="T2" y="T3"/>
                  </a:cxn>
                  <a:cxn ang="T8">
                    <a:pos x="T4" y="T5"/>
                  </a:cxn>
                </a:cxnLst>
                <a:rect l="T9" t="T10" r="T11" b="T12"/>
                <a:pathLst>
                  <a:path w="615" h="60">
                    <a:moveTo>
                      <a:pt x="0" y="60"/>
                    </a:moveTo>
                    <a:cubicBezTo>
                      <a:pt x="102" y="30"/>
                      <a:pt x="205" y="0"/>
                      <a:pt x="307" y="0"/>
                    </a:cubicBezTo>
                    <a:cubicBezTo>
                      <a:pt x="409" y="0"/>
                      <a:pt x="512" y="30"/>
                      <a:pt x="615"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8160" name="Freeform 21"/>
            <p:cNvSpPr>
              <a:spLocks/>
            </p:cNvSpPr>
            <p:nvPr/>
          </p:nvSpPr>
          <p:spPr bwMode="auto">
            <a:xfrm rot="5400000">
              <a:off x="2505" y="2205"/>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1" name="Freeform 22"/>
            <p:cNvSpPr>
              <a:spLocks/>
            </p:cNvSpPr>
            <p:nvPr/>
          </p:nvSpPr>
          <p:spPr bwMode="auto">
            <a:xfrm rot="10800000">
              <a:off x="1752" y="2202"/>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2" name="Freeform 23"/>
            <p:cNvSpPr>
              <a:spLocks/>
            </p:cNvSpPr>
            <p:nvPr/>
          </p:nvSpPr>
          <p:spPr bwMode="auto">
            <a:xfrm rot="-5400000">
              <a:off x="1749" y="1449"/>
              <a:ext cx="510" cy="516"/>
            </a:xfrm>
            <a:custGeom>
              <a:avLst/>
              <a:gdLst>
                <a:gd name="T0" fmla="*/ 0 w 1275"/>
                <a:gd name="T1" fmla="*/ 0 h 1289"/>
                <a:gd name="T2" fmla="*/ 9 w 1275"/>
                <a:gd name="T3" fmla="*/ 3 h 1289"/>
                <a:gd name="T4" fmla="*/ 14 w 1275"/>
                <a:gd name="T5" fmla="*/ 6 h 1289"/>
                <a:gd name="T6" fmla="*/ 18 w 1275"/>
                <a:gd name="T7" fmla="*/ 8 h 1289"/>
                <a:gd name="T8" fmla="*/ 22 w 1275"/>
                <a:gd name="T9" fmla="*/ 11 h 1289"/>
                <a:gd name="T10" fmla="*/ 26 w 1275"/>
                <a:gd name="T11" fmla="*/ 16 h 1289"/>
                <a:gd name="T12" fmla="*/ 29 w 1275"/>
                <a:gd name="T13" fmla="*/ 21 h 1289"/>
                <a:gd name="T14" fmla="*/ 31 w 1275"/>
                <a:gd name="T15" fmla="*/ 26 h 1289"/>
                <a:gd name="T16" fmla="*/ 33 w 1275"/>
                <a:gd name="T17" fmla="*/ 33 h 1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5"/>
                <a:gd name="T28" fmla="*/ 0 h 1289"/>
                <a:gd name="T29" fmla="*/ 1275 w 1275"/>
                <a:gd name="T30" fmla="*/ 1289 h 1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5" h="1289">
                  <a:moveTo>
                    <a:pt x="0" y="0"/>
                  </a:moveTo>
                  <a:cubicBezTo>
                    <a:pt x="132" y="41"/>
                    <a:pt x="265" y="82"/>
                    <a:pt x="360" y="120"/>
                  </a:cubicBezTo>
                  <a:cubicBezTo>
                    <a:pt x="455" y="158"/>
                    <a:pt x="513" y="190"/>
                    <a:pt x="570" y="225"/>
                  </a:cubicBezTo>
                  <a:cubicBezTo>
                    <a:pt x="627" y="260"/>
                    <a:pt x="660" y="297"/>
                    <a:pt x="705" y="330"/>
                  </a:cubicBezTo>
                  <a:cubicBezTo>
                    <a:pt x="750" y="363"/>
                    <a:pt x="791" y="368"/>
                    <a:pt x="841" y="420"/>
                  </a:cubicBezTo>
                  <a:cubicBezTo>
                    <a:pt x="891" y="472"/>
                    <a:pt x="958" y="579"/>
                    <a:pt x="1005" y="645"/>
                  </a:cubicBezTo>
                  <a:cubicBezTo>
                    <a:pt x="1052" y="711"/>
                    <a:pt x="1090" y="756"/>
                    <a:pt x="1125" y="818"/>
                  </a:cubicBezTo>
                  <a:cubicBezTo>
                    <a:pt x="1160" y="880"/>
                    <a:pt x="1189" y="942"/>
                    <a:pt x="1214" y="1020"/>
                  </a:cubicBezTo>
                  <a:cubicBezTo>
                    <a:pt x="1239" y="1098"/>
                    <a:pt x="1265" y="1244"/>
                    <a:pt x="1275" y="128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8163" name="Group 24"/>
            <p:cNvGrpSpPr>
              <a:grpSpLocks/>
            </p:cNvGrpSpPr>
            <p:nvPr/>
          </p:nvGrpSpPr>
          <p:grpSpPr bwMode="auto">
            <a:xfrm>
              <a:off x="2754" y="1926"/>
              <a:ext cx="570" cy="336"/>
              <a:chOff x="5280" y="3930"/>
              <a:chExt cx="1425" cy="841"/>
            </a:xfrm>
          </p:grpSpPr>
          <p:sp>
            <p:nvSpPr>
              <p:cNvPr id="48191" name="Freeform 25"/>
              <p:cNvSpPr>
                <a:spLocks/>
              </p:cNvSpPr>
              <p:nvPr/>
            </p:nvSpPr>
            <p:spPr bwMode="auto">
              <a:xfrm rot="5400000" flipH="1" flipV="1">
                <a:off x="5395"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92" name="Freeform 26"/>
              <p:cNvSpPr>
                <a:spLocks/>
              </p:cNvSpPr>
              <p:nvPr/>
            </p:nvSpPr>
            <p:spPr bwMode="auto">
              <a:xfrm rot="5400000" flipH="1" flipV="1">
                <a:off x="5140" y="4173"/>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93" name="Freeform 27"/>
              <p:cNvSpPr>
                <a:spLocks/>
              </p:cNvSpPr>
              <p:nvPr/>
            </p:nvSpPr>
            <p:spPr bwMode="auto">
              <a:xfrm>
                <a:off x="5853" y="3930"/>
                <a:ext cx="852" cy="94"/>
              </a:xfrm>
              <a:custGeom>
                <a:avLst/>
                <a:gdLst>
                  <a:gd name="T0" fmla="*/ 852 w 852"/>
                  <a:gd name="T1" fmla="*/ 0 h 94"/>
                  <a:gd name="T2" fmla="*/ 84 w 852"/>
                  <a:gd name="T3" fmla="*/ 7 h 94"/>
                  <a:gd name="T4" fmla="*/ 42 w 852"/>
                  <a:gd name="T5" fmla="*/ 16 h 94"/>
                  <a:gd name="T6" fmla="*/ 18 w 852"/>
                  <a:gd name="T7" fmla="*/ 43 h 94"/>
                  <a:gd name="T8" fmla="*/ 0 w 852"/>
                  <a:gd name="T9" fmla="*/ 94 h 94"/>
                  <a:gd name="T10" fmla="*/ 0 60000 65536"/>
                  <a:gd name="T11" fmla="*/ 0 60000 65536"/>
                  <a:gd name="T12" fmla="*/ 0 60000 65536"/>
                  <a:gd name="T13" fmla="*/ 0 60000 65536"/>
                  <a:gd name="T14" fmla="*/ 0 60000 65536"/>
                  <a:gd name="T15" fmla="*/ 0 w 852"/>
                  <a:gd name="T16" fmla="*/ 0 h 94"/>
                  <a:gd name="T17" fmla="*/ 852 w 852"/>
                  <a:gd name="T18" fmla="*/ 94 h 94"/>
                </a:gdLst>
                <a:ahLst/>
                <a:cxnLst>
                  <a:cxn ang="T10">
                    <a:pos x="T0" y="T1"/>
                  </a:cxn>
                  <a:cxn ang="T11">
                    <a:pos x="T2" y="T3"/>
                  </a:cxn>
                  <a:cxn ang="T12">
                    <a:pos x="T4" y="T5"/>
                  </a:cxn>
                  <a:cxn ang="T13">
                    <a:pos x="T6" y="T7"/>
                  </a:cxn>
                  <a:cxn ang="T14">
                    <a:pos x="T8" y="T9"/>
                  </a:cxn>
                </a:cxnLst>
                <a:rect l="T15" t="T16" r="T17" b="T18"/>
                <a:pathLst>
                  <a:path w="852" h="94">
                    <a:moveTo>
                      <a:pt x="852" y="0"/>
                    </a:moveTo>
                    <a:lnTo>
                      <a:pt x="84" y="7"/>
                    </a:lnTo>
                    <a:lnTo>
                      <a:pt x="42" y="16"/>
                    </a:lnTo>
                    <a:lnTo>
                      <a:pt x="18" y="43"/>
                    </a:lnTo>
                    <a:lnTo>
                      <a:pt x="0" y="94"/>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94" name="Freeform 28"/>
              <p:cNvSpPr>
                <a:spLocks/>
              </p:cNvSpPr>
              <p:nvPr/>
            </p:nvSpPr>
            <p:spPr bwMode="auto">
              <a:xfrm rot="5400000">
                <a:off x="5245" y="4675"/>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8164" name="Group 29"/>
            <p:cNvGrpSpPr>
              <a:grpSpLocks/>
            </p:cNvGrpSpPr>
            <p:nvPr/>
          </p:nvGrpSpPr>
          <p:grpSpPr bwMode="auto">
            <a:xfrm>
              <a:off x="2234" y="2456"/>
              <a:ext cx="341" cy="610"/>
              <a:chOff x="3981" y="5256"/>
              <a:chExt cx="852" cy="1524"/>
            </a:xfrm>
          </p:grpSpPr>
          <p:sp>
            <p:nvSpPr>
              <p:cNvPr id="48188" name="Freeform 30"/>
              <p:cNvSpPr>
                <a:spLocks/>
              </p:cNvSpPr>
              <p:nvPr/>
            </p:nvSpPr>
            <p:spPr bwMode="auto">
              <a:xfrm>
                <a:off x="3981" y="5256"/>
                <a:ext cx="852" cy="291"/>
              </a:xfrm>
              <a:custGeom>
                <a:avLst/>
                <a:gdLst>
                  <a:gd name="T0" fmla="*/ 852 w 852"/>
                  <a:gd name="T1" fmla="*/ 0 h 291"/>
                  <a:gd name="T2" fmla="*/ 798 w 852"/>
                  <a:gd name="T3" fmla="*/ 51 h 291"/>
                  <a:gd name="T4" fmla="*/ 756 w 852"/>
                  <a:gd name="T5" fmla="*/ 72 h 291"/>
                  <a:gd name="T6" fmla="*/ 708 w 852"/>
                  <a:gd name="T7" fmla="*/ 93 h 291"/>
                  <a:gd name="T8" fmla="*/ 669 w 852"/>
                  <a:gd name="T9" fmla="*/ 108 h 291"/>
                  <a:gd name="T10" fmla="*/ 489 w 852"/>
                  <a:gd name="T11" fmla="*/ 138 h 291"/>
                  <a:gd name="T12" fmla="*/ 399 w 852"/>
                  <a:gd name="T13" fmla="*/ 153 h 291"/>
                  <a:gd name="T14" fmla="*/ 234 w 852"/>
                  <a:gd name="T15" fmla="*/ 168 h 291"/>
                  <a:gd name="T16" fmla="*/ 114 w 852"/>
                  <a:gd name="T17" fmla="*/ 198 h 291"/>
                  <a:gd name="T18" fmla="*/ 33 w 852"/>
                  <a:gd name="T19" fmla="*/ 213 h 291"/>
                  <a:gd name="T20" fmla="*/ 0 w 852"/>
                  <a:gd name="T21" fmla="*/ 246 h 291"/>
                  <a:gd name="T22" fmla="*/ 18 w 852"/>
                  <a:gd name="T23" fmla="*/ 279 h 291"/>
                  <a:gd name="T24" fmla="*/ 48 w 852"/>
                  <a:gd name="T25" fmla="*/ 291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291"/>
                  <a:gd name="T41" fmla="*/ 852 w 852"/>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291">
                    <a:moveTo>
                      <a:pt x="852" y="0"/>
                    </a:moveTo>
                    <a:lnTo>
                      <a:pt x="798" y="51"/>
                    </a:lnTo>
                    <a:lnTo>
                      <a:pt x="756" y="72"/>
                    </a:lnTo>
                    <a:lnTo>
                      <a:pt x="708" y="93"/>
                    </a:lnTo>
                    <a:lnTo>
                      <a:pt x="669" y="108"/>
                    </a:lnTo>
                    <a:lnTo>
                      <a:pt x="489" y="138"/>
                    </a:lnTo>
                    <a:lnTo>
                      <a:pt x="399" y="153"/>
                    </a:lnTo>
                    <a:lnTo>
                      <a:pt x="234" y="168"/>
                    </a:lnTo>
                    <a:lnTo>
                      <a:pt x="114" y="198"/>
                    </a:lnTo>
                    <a:lnTo>
                      <a:pt x="33" y="213"/>
                    </a:lnTo>
                    <a:lnTo>
                      <a:pt x="0" y="246"/>
                    </a:lnTo>
                    <a:lnTo>
                      <a:pt x="18" y="279"/>
                    </a:lnTo>
                    <a:lnTo>
                      <a:pt x="48" y="291"/>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9" name="Freeform 31"/>
              <p:cNvSpPr>
                <a:spLocks/>
              </p:cNvSpPr>
              <p:nvPr/>
            </p:nvSpPr>
            <p:spPr bwMode="auto">
              <a:xfrm>
                <a:off x="3981" y="5499"/>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90" name="Freeform 32"/>
              <p:cNvSpPr>
                <a:spLocks/>
              </p:cNvSpPr>
              <p:nvPr/>
            </p:nvSpPr>
            <p:spPr bwMode="auto">
              <a:xfrm>
                <a:off x="4648" y="5825"/>
                <a:ext cx="92" cy="955"/>
              </a:xfrm>
              <a:custGeom>
                <a:avLst/>
                <a:gdLst>
                  <a:gd name="T0" fmla="*/ 92 w 92"/>
                  <a:gd name="T1" fmla="*/ 955 h 955"/>
                  <a:gd name="T2" fmla="*/ 87 w 92"/>
                  <a:gd name="T3" fmla="*/ 84 h 955"/>
                  <a:gd name="T4" fmla="*/ 78 w 92"/>
                  <a:gd name="T5" fmla="*/ 42 h 955"/>
                  <a:gd name="T6" fmla="*/ 51 w 92"/>
                  <a:gd name="T7" fmla="*/ 18 h 955"/>
                  <a:gd name="T8" fmla="*/ 0 w 92"/>
                  <a:gd name="T9" fmla="*/ 0 h 955"/>
                  <a:gd name="T10" fmla="*/ 0 60000 65536"/>
                  <a:gd name="T11" fmla="*/ 0 60000 65536"/>
                  <a:gd name="T12" fmla="*/ 0 60000 65536"/>
                  <a:gd name="T13" fmla="*/ 0 60000 65536"/>
                  <a:gd name="T14" fmla="*/ 0 60000 65536"/>
                  <a:gd name="T15" fmla="*/ 0 w 92"/>
                  <a:gd name="T16" fmla="*/ 0 h 955"/>
                  <a:gd name="T17" fmla="*/ 92 w 92"/>
                  <a:gd name="T18" fmla="*/ 955 h 955"/>
                </a:gdLst>
                <a:ahLst/>
                <a:cxnLst>
                  <a:cxn ang="T10">
                    <a:pos x="T0" y="T1"/>
                  </a:cxn>
                  <a:cxn ang="T11">
                    <a:pos x="T2" y="T3"/>
                  </a:cxn>
                  <a:cxn ang="T12">
                    <a:pos x="T4" y="T5"/>
                  </a:cxn>
                  <a:cxn ang="T13">
                    <a:pos x="T6" y="T7"/>
                  </a:cxn>
                  <a:cxn ang="T14">
                    <a:pos x="T8" y="T9"/>
                  </a:cxn>
                </a:cxnLst>
                <a:rect l="T15" t="T16" r="T17" b="T18"/>
                <a:pathLst>
                  <a:path w="92" h="955">
                    <a:moveTo>
                      <a:pt x="92" y="955"/>
                    </a:moveTo>
                    <a:lnTo>
                      <a:pt x="87" y="84"/>
                    </a:lnTo>
                    <a:lnTo>
                      <a:pt x="78" y="42"/>
                    </a:lnTo>
                    <a:lnTo>
                      <a:pt x="51" y="18"/>
                    </a:lnTo>
                    <a:lnTo>
                      <a:pt x="0" y="0"/>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8165" name="Group 33"/>
            <p:cNvGrpSpPr>
              <a:grpSpLocks/>
            </p:cNvGrpSpPr>
            <p:nvPr/>
          </p:nvGrpSpPr>
          <p:grpSpPr bwMode="auto">
            <a:xfrm>
              <a:off x="2229" y="1206"/>
              <a:ext cx="334" cy="500"/>
              <a:chOff x="3968" y="2130"/>
              <a:chExt cx="834" cy="1250"/>
            </a:xfrm>
          </p:grpSpPr>
          <p:sp>
            <p:nvSpPr>
              <p:cNvPr id="48184" name="Freeform 34"/>
              <p:cNvSpPr>
                <a:spLocks/>
              </p:cNvSpPr>
              <p:nvPr/>
            </p:nvSpPr>
            <p:spPr bwMode="auto">
              <a:xfrm flipH="1" flipV="1">
                <a:off x="3990" y="2747"/>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5" name="Freeform 35"/>
              <p:cNvSpPr>
                <a:spLocks/>
              </p:cNvSpPr>
              <p:nvPr/>
            </p:nvSpPr>
            <p:spPr bwMode="auto">
              <a:xfrm flipH="1" flipV="1">
                <a:off x="3990" y="3002"/>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6" name="Freeform 36"/>
              <p:cNvSpPr>
                <a:spLocks/>
              </p:cNvSpPr>
              <p:nvPr/>
            </p:nvSpPr>
            <p:spPr bwMode="auto">
              <a:xfrm>
                <a:off x="3968" y="2130"/>
                <a:ext cx="87" cy="677"/>
              </a:xfrm>
              <a:custGeom>
                <a:avLst/>
                <a:gdLst>
                  <a:gd name="T0" fmla="*/ 7 w 87"/>
                  <a:gd name="T1" fmla="*/ 0 h 677"/>
                  <a:gd name="T2" fmla="*/ 0 w 87"/>
                  <a:gd name="T3" fmla="*/ 593 h 677"/>
                  <a:gd name="T4" fmla="*/ 9 w 87"/>
                  <a:gd name="T5" fmla="*/ 635 h 677"/>
                  <a:gd name="T6" fmla="*/ 36 w 87"/>
                  <a:gd name="T7" fmla="*/ 659 h 677"/>
                  <a:gd name="T8" fmla="*/ 87 w 87"/>
                  <a:gd name="T9" fmla="*/ 677 h 677"/>
                  <a:gd name="T10" fmla="*/ 0 60000 65536"/>
                  <a:gd name="T11" fmla="*/ 0 60000 65536"/>
                  <a:gd name="T12" fmla="*/ 0 60000 65536"/>
                  <a:gd name="T13" fmla="*/ 0 60000 65536"/>
                  <a:gd name="T14" fmla="*/ 0 60000 65536"/>
                  <a:gd name="T15" fmla="*/ 0 w 87"/>
                  <a:gd name="T16" fmla="*/ 0 h 677"/>
                  <a:gd name="T17" fmla="*/ 87 w 87"/>
                  <a:gd name="T18" fmla="*/ 677 h 677"/>
                </a:gdLst>
                <a:ahLst/>
                <a:cxnLst>
                  <a:cxn ang="T10">
                    <a:pos x="T0" y="T1"/>
                  </a:cxn>
                  <a:cxn ang="T11">
                    <a:pos x="T2" y="T3"/>
                  </a:cxn>
                  <a:cxn ang="T12">
                    <a:pos x="T4" y="T5"/>
                  </a:cxn>
                  <a:cxn ang="T13">
                    <a:pos x="T6" y="T7"/>
                  </a:cxn>
                  <a:cxn ang="T14">
                    <a:pos x="T8" y="T9"/>
                  </a:cxn>
                </a:cxnLst>
                <a:rect l="T15" t="T16" r="T17" b="T18"/>
                <a:pathLst>
                  <a:path w="87" h="677">
                    <a:moveTo>
                      <a:pt x="7" y="0"/>
                    </a:moveTo>
                    <a:lnTo>
                      <a:pt x="0" y="593"/>
                    </a:lnTo>
                    <a:lnTo>
                      <a:pt x="9" y="635"/>
                    </a:lnTo>
                    <a:lnTo>
                      <a:pt x="36" y="659"/>
                    </a:lnTo>
                    <a:lnTo>
                      <a:pt x="87" y="677"/>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7" name="Freeform 37"/>
              <p:cNvSpPr>
                <a:spLocks/>
              </p:cNvSpPr>
              <p:nvPr/>
            </p:nvSpPr>
            <p:spPr bwMode="auto">
              <a:xfrm>
                <a:off x="4671" y="3318"/>
                <a:ext cx="131" cy="62"/>
              </a:xfrm>
              <a:custGeom>
                <a:avLst/>
                <a:gdLst>
                  <a:gd name="T0" fmla="*/ 0 w 131"/>
                  <a:gd name="T1" fmla="*/ 0 h 62"/>
                  <a:gd name="T2" fmla="*/ 68 w 131"/>
                  <a:gd name="T3" fmla="*/ 23 h 62"/>
                  <a:gd name="T4" fmla="*/ 131 w 131"/>
                  <a:gd name="T5" fmla="*/ 62 h 62"/>
                  <a:gd name="T6" fmla="*/ 0 60000 65536"/>
                  <a:gd name="T7" fmla="*/ 0 60000 65536"/>
                  <a:gd name="T8" fmla="*/ 0 60000 65536"/>
                  <a:gd name="T9" fmla="*/ 0 w 131"/>
                  <a:gd name="T10" fmla="*/ 0 h 62"/>
                  <a:gd name="T11" fmla="*/ 131 w 131"/>
                  <a:gd name="T12" fmla="*/ 62 h 62"/>
                </a:gdLst>
                <a:ahLst/>
                <a:cxnLst>
                  <a:cxn ang="T6">
                    <a:pos x="T0" y="T1"/>
                  </a:cxn>
                  <a:cxn ang="T7">
                    <a:pos x="T2" y="T3"/>
                  </a:cxn>
                  <a:cxn ang="T8">
                    <a:pos x="T4" y="T5"/>
                  </a:cxn>
                </a:cxnLst>
                <a:rect l="T9" t="T10" r="T11" b="T12"/>
                <a:pathLst>
                  <a:path w="131" h="62">
                    <a:moveTo>
                      <a:pt x="0" y="0"/>
                    </a:moveTo>
                    <a:lnTo>
                      <a:pt x="68" y="23"/>
                    </a:lnTo>
                    <a:lnTo>
                      <a:pt x="131" y="62"/>
                    </a:lnTo>
                  </a:path>
                </a:pathLst>
              </a:custGeom>
              <a:noFill/>
              <a:ln w="127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8166" name="Group 38"/>
            <p:cNvGrpSpPr>
              <a:grpSpLocks/>
            </p:cNvGrpSpPr>
            <p:nvPr/>
          </p:nvGrpSpPr>
          <p:grpSpPr bwMode="auto">
            <a:xfrm>
              <a:off x="1506" y="1944"/>
              <a:ext cx="522" cy="336"/>
              <a:chOff x="2160" y="3975"/>
              <a:chExt cx="1305" cy="840"/>
            </a:xfrm>
          </p:grpSpPr>
          <p:sp>
            <p:nvSpPr>
              <p:cNvPr id="48181" name="Freeform 39"/>
              <p:cNvSpPr>
                <a:spLocks/>
              </p:cNvSpPr>
              <p:nvPr/>
            </p:nvSpPr>
            <p:spPr bwMode="auto">
              <a:xfrm>
                <a:off x="3141" y="3975"/>
                <a:ext cx="324" cy="840"/>
              </a:xfrm>
              <a:custGeom>
                <a:avLst/>
                <a:gdLst>
                  <a:gd name="T0" fmla="*/ 324 w 324"/>
                  <a:gd name="T1" fmla="*/ 840 h 840"/>
                  <a:gd name="T2" fmla="*/ 255 w 324"/>
                  <a:gd name="T3" fmla="*/ 798 h 840"/>
                  <a:gd name="T4" fmla="*/ 219 w 324"/>
                  <a:gd name="T5" fmla="*/ 756 h 840"/>
                  <a:gd name="T6" fmla="*/ 198 w 324"/>
                  <a:gd name="T7" fmla="*/ 708 h 840"/>
                  <a:gd name="T8" fmla="*/ 183 w 324"/>
                  <a:gd name="T9" fmla="*/ 669 h 840"/>
                  <a:gd name="T10" fmla="*/ 153 w 324"/>
                  <a:gd name="T11" fmla="*/ 489 h 840"/>
                  <a:gd name="T12" fmla="*/ 138 w 324"/>
                  <a:gd name="T13" fmla="*/ 399 h 840"/>
                  <a:gd name="T14" fmla="*/ 123 w 324"/>
                  <a:gd name="T15" fmla="*/ 234 h 840"/>
                  <a:gd name="T16" fmla="*/ 93 w 324"/>
                  <a:gd name="T17" fmla="*/ 114 h 840"/>
                  <a:gd name="T18" fmla="*/ 78 w 324"/>
                  <a:gd name="T19" fmla="*/ 33 h 840"/>
                  <a:gd name="T20" fmla="*/ 45 w 324"/>
                  <a:gd name="T21" fmla="*/ 0 h 840"/>
                  <a:gd name="T22" fmla="*/ 12 w 324"/>
                  <a:gd name="T23" fmla="*/ 18 h 840"/>
                  <a:gd name="T24" fmla="*/ 0 w 324"/>
                  <a:gd name="T25" fmla="*/ 48 h 8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840"/>
                  <a:gd name="T41" fmla="*/ 324 w 324"/>
                  <a:gd name="T42" fmla="*/ 840 h 8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840">
                    <a:moveTo>
                      <a:pt x="324" y="840"/>
                    </a:moveTo>
                    <a:lnTo>
                      <a:pt x="255" y="798"/>
                    </a:lnTo>
                    <a:lnTo>
                      <a:pt x="219" y="756"/>
                    </a:lnTo>
                    <a:lnTo>
                      <a:pt x="198" y="708"/>
                    </a:lnTo>
                    <a:lnTo>
                      <a:pt x="183" y="669"/>
                    </a:lnTo>
                    <a:lnTo>
                      <a:pt x="153" y="489"/>
                    </a:lnTo>
                    <a:lnTo>
                      <a:pt x="138" y="399"/>
                    </a:lnTo>
                    <a:lnTo>
                      <a:pt x="123" y="234"/>
                    </a:lnTo>
                    <a:lnTo>
                      <a:pt x="93" y="114"/>
                    </a:lnTo>
                    <a:lnTo>
                      <a:pt x="78" y="33"/>
                    </a:lnTo>
                    <a:lnTo>
                      <a:pt x="45" y="0"/>
                    </a:lnTo>
                    <a:lnTo>
                      <a:pt x="12" y="18"/>
                    </a:lnTo>
                    <a:lnTo>
                      <a:pt x="0" y="48"/>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2" name="Freeform 40"/>
              <p:cNvSpPr>
                <a:spLocks/>
              </p:cNvSpPr>
              <p:nvPr/>
            </p:nvSpPr>
            <p:spPr bwMode="auto">
              <a:xfrm rot="5400000">
                <a:off x="2672" y="4190"/>
                <a:ext cx="732" cy="303"/>
              </a:xfrm>
              <a:custGeom>
                <a:avLst/>
                <a:gdLst>
                  <a:gd name="T0" fmla="*/ 669 w 732"/>
                  <a:gd name="T1" fmla="*/ 0 h 303"/>
                  <a:gd name="T2" fmla="*/ 726 w 732"/>
                  <a:gd name="T3" fmla="*/ 27 h 303"/>
                  <a:gd name="T4" fmla="*/ 732 w 732"/>
                  <a:gd name="T5" fmla="*/ 66 h 303"/>
                  <a:gd name="T6" fmla="*/ 708 w 732"/>
                  <a:gd name="T7" fmla="*/ 105 h 303"/>
                  <a:gd name="T8" fmla="*/ 669 w 732"/>
                  <a:gd name="T9" fmla="*/ 120 h 303"/>
                  <a:gd name="T10" fmla="*/ 489 w 732"/>
                  <a:gd name="T11" fmla="*/ 150 h 303"/>
                  <a:gd name="T12" fmla="*/ 399 w 732"/>
                  <a:gd name="T13" fmla="*/ 165 h 303"/>
                  <a:gd name="T14" fmla="*/ 234 w 732"/>
                  <a:gd name="T15" fmla="*/ 180 h 303"/>
                  <a:gd name="T16" fmla="*/ 114 w 732"/>
                  <a:gd name="T17" fmla="*/ 210 h 303"/>
                  <a:gd name="T18" fmla="*/ 33 w 732"/>
                  <a:gd name="T19" fmla="*/ 225 h 303"/>
                  <a:gd name="T20" fmla="*/ 0 w 732"/>
                  <a:gd name="T21" fmla="*/ 258 h 303"/>
                  <a:gd name="T22" fmla="*/ 18 w 732"/>
                  <a:gd name="T23" fmla="*/ 291 h 303"/>
                  <a:gd name="T24" fmla="*/ 48 w 732"/>
                  <a:gd name="T25" fmla="*/ 303 h 3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2"/>
                  <a:gd name="T40" fmla="*/ 0 h 303"/>
                  <a:gd name="T41" fmla="*/ 732 w 732"/>
                  <a:gd name="T42" fmla="*/ 303 h 3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2" h="303">
                    <a:moveTo>
                      <a:pt x="669" y="0"/>
                    </a:moveTo>
                    <a:lnTo>
                      <a:pt x="726" y="27"/>
                    </a:lnTo>
                    <a:lnTo>
                      <a:pt x="732" y="66"/>
                    </a:lnTo>
                    <a:lnTo>
                      <a:pt x="708" y="105"/>
                    </a:lnTo>
                    <a:lnTo>
                      <a:pt x="669" y="120"/>
                    </a:lnTo>
                    <a:lnTo>
                      <a:pt x="489" y="150"/>
                    </a:lnTo>
                    <a:lnTo>
                      <a:pt x="399" y="165"/>
                    </a:lnTo>
                    <a:lnTo>
                      <a:pt x="234" y="180"/>
                    </a:lnTo>
                    <a:lnTo>
                      <a:pt x="114" y="210"/>
                    </a:lnTo>
                    <a:lnTo>
                      <a:pt x="33" y="225"/>
                    </a:lnTo>
                    <a:lnTo>
                      <a:pt x="0" y="258"/>
                    </a:lnTo>
                    <a:lnTo>
                      <a:pt x="18" y="291"/>
                    </a:lnTo>
                    <a:lnTo>
                      <a:pt x="48" y="303"/>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3" name="Freeform 41"/>
              <p:cNvSpPr>
                <a:spLocks/>
              </p:cNvSpPr>
              <p:nvPr/>
            </p:nvSpPr>
            <p:spPr bwMode="auto">
              <a:xfrm>
                <a:off x="2160" y="4642"/>
                <a:ext cx="703" cy="87"/>
              </a:xfrm>
              <a:custGeom>
                <a:avLst/>
                <a:gdLst>
                  <a:gd name="T0" fmla="*/ 0 w 703"/>
                  <a:gd name="T1" fmla="*/ 83 h 87"/>
                  <a:gd name="T2" fmla="*/ 619 w 703"/>
                  <a:gd name="T3" fmla="*/ 87 h 87"/>
                  <a:gd name="T4" fmla="*/ 661 w 703"/>
                  <a:gd name="T5" fmla="*/ 78 h 87"/>
                  <a:gd name="T6" fmla="*/ 685 w 703"/>
                  <a:gd name="T7" fmla="*/ 51 h 87"/>
                  <a:gd name="T8" fmla="*/ 703 w 703"/>
                  <a:gd name="T9" fmla="*/ 0 h 87"/>
                  <a:gd name="T10" fmla="*/ 0 60000 65536"/>
                  <a:gd name="T11" fmla="*/ 0 60000 65536"/>
                  <a:gd name="T12" fmla="*/ 0 60000 65536"/>
                  <a:gd name="T13" fmla="*/ 0 60000 65536"/>
                  <a:gd name="T14" fmla="*/ 0 60000 65536"/>
                  <a:gd name="T15" fmla="*/ 0 w 703"/>
                  <a:gd name="T16" fmla="*/ 0 h 87"/>
                  <a:gd name="T17" fmla="*/ 703 w 703"/>
                  <a:gd name="T18" fmla="*/ 87 h 87"/>
                </a:gdLst>
                <a:ahLst/>
                <a:cxnLst>
                  <a:cxn ang="T10">
                    <a:pos x="T0" y="T1"/>
                  </a:cxn>
                  <a:cxn ang="T11">
                    <a:pos x="T2" y="T3"/>
                  </a:cxn>
                  <a:cxn ang="T12">
                    <a:pos x="T4" y="T5"/>
                  </a:cxn>
                  <a:cxn ang="T13">
                    <a:pos x="T6" y="T7"/>
                  </a:cxn>
                  <a:cxn ang="T14">
                    <a:pos x="T8" y="T9"/>
                  </a:cxn>
                </a:cxnLst>
                <a:rect l="T15" t="T16" r="T17" b="T18"/>
                <a:pathLst>
                  <a:path w="703" h="87">
                    <a:moveTo>
                      <a:pt x="0" y="83"/>
                    </a:moveTo>
                    <a:lnTo>
                      <a:pt x="619" y="87"/>
                    </a:lnTo>
                    <a:lnTo>
                      <a:pt x="661" y="78"/>
                    </a:lnTo>
                    <a:lnTo>
                      <a:pt x="685" y="51"/>
                    </a:lnTo>
                    <a:lnTo>
                      <a:pt x="703" y="0"/>
                    </a:lnTo>
                  </a:path>
                </a:pathLst>
              </a:custGeom>
              <a:noFill/>
              <a:ln w="127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8167" name="Line 42"/>
            <p:cNvSpPr>
              <a:spLocks noChangeShapeType="1"/>
            </p:cNvSpPr>
            <p:nvPr/>
          </p:nvSpPr>
          <p:spPr bwMode="auto">
            <a:xfrm>
              <a:off x="2556" y="1698"/>
              <a:ext cx="60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8" name="Line 43"/>
            <p:cNvSpPr>
              <a:spLocks noChangeShapeType="1"/>
            </p:cNvSpPr>
            <p:nvPr/>
          </p:nvSpPr>
          <p:spPr bwMode="auto">
            <a:xfrm>
              <a:off x="3162" y="1698"/>
              <a:ext cx="0" cy="7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9" name="Line 44"/>
            <p:cNvSpPr>
              <a:spLocks noChangeShapeType="1"/>
            </p:cNvSpPr>
            <p:nvPr/>
          </p:nvSpPr>
          <p:spPr bwMode="auto">
            <a:xfrm>
              <a:off x="2574" y="2454"/>
              <a:ext cx="58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0" name="Line 45"/>
            <p:cNvSpPr>
              <a:spLocks noChangeShapeType="1"/>
            </p:cNvSpPr>
            <p:nvPr/>
          </p:nvSpPr>
          <p:spPr bwMode="auto">
            <a:xfrm>
              <a:off x="2760" y="2262"/>
              <a:ext cx="0" cy="62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1" name="Line 46"/>
            <p:cNvSpPr>
              <a:spLocks noChangeShapeType="1"/>
            </p:cNvSpPr>
            <p:nvPr/>
          </p:nvSpPr>
          <p:spPr bwMode="auto">
            <a:xfrm flipH="1">
              <a:off x="2028" y="2880"/>
              <a:ext cx="7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2" name="Line 47"/>
            <p:cNvSpPr>
              <a:spLocks noChangeShapeType="1"/>
            </p:cNvSpPr>
            <p:nvPr/>
          </p:nvSpPr>
          <p:spPr bwMode="auto">
            <a:xfrm flipV="1">
              <a:off x="2028" y="2280"/>
              <a:ext cx="0" cy="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3" name="Oval 48"/>
            <p:cNvSpPr>
              <a:spLocks noChangeArrowheads="1"/>
            </p:cNvSpPr>
            <p:nvPr/>
          </p:nvSpPr>
          <p:spPr bwMode="auto">
            <a:xfrm>
              <a:off x="2214" y="1176"/>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74" name="Oval 49"/>
            <p:cNvSpPr>
              <a:spLocks noChangeArrowheads="1"/>
            </p:cNvSpPr>
            <p:nvPr/>
          </p:nvSpPr>
          <p:spPr bwMode="auto">
            <a:xfrm>
              <a:off x="3318" y="1902"/>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75" name="Oval 50"/>
            <p:cNvSpPr>
              <a:spLocks noChangeArrowheads="1"/>
            </p:cNvSpPr>
            <p:nvPr/>
          </p:nvSpPr>
          <p:spPr bwMode="auto">
            <a:xfrm>
              <a:off x="2514" y="303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76" name="Oval 51"/>
            <p:cNvSpPr>
              <a:spLocks noChangeArrowheads="1"/>
            </p:cNvSpPr>
            <p:nvPr/>
          </p:nvSpPr>
          <p:spPr bwMode="auto">
            <a:xfrm>
              <a:off x="1476" y="2220"/>
              <a:ext cx="42" cy="42"/>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77" name="Text Box 52"/>
            <p:cNvSpPr txBox="1">
              <a:spLocks noChangeArrowheads="1"/>
            </p:cNvSpPr>
            <p:nvPr/>
          </p:nvSpPr>
          <p:spPr bwMode="auto">
            <a:xfrm>
              <a:off x="2238" y="1038"/>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1</a:t>
              </a:r>
              <a:endParaRPr lang="en-US" altLang="en-US" sz="1800"/>
            </a:p>
          </p:txBody>
        </p:sp>
        <p:sp>
          <p:nvSpPr>
            <p:cNvPr id="48178" name="Text Box 53"/>
            <p:cNvSpPr txBox="1">
              <a:spLocks noChangeArrowheads="1"/>
            </p:cNvSpPr>
            <p:nvPr/>
          </p:nvSpPr>
          <p:spPr bwMode="auto">
            <a:xfrm>
              <a:off x="3147" y="1677"/>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1</a:t>
              </a:r>
              <a:endParaRPr lang="en-US" altLang="en-US" sz="1800"/>
            </a:p>
          </p:txBody>
        </p:sp>
        <p:sp>
          <p:nvSpPr>
            <p:cNvPr id="48179" name="Text Box 54"/>
            <p:cNvSpPr txBox="1">
              <a:spLocks noChangeArrowheads="1"/>
            </p:cNvSpPr>
            <p:nvPr/>
          </p:nvSpPr>
          <p:spPr bwMode="auto">
            <a:xfrm>
              <a:off x="2262" y="2904"/>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A</a:t>
              </a:r>
              <a:r>
                <a:rPr lang="en-US" altLang="en-US" sz="1800" b="1" baseline="-25000"/>
                <a:t>2</a:t>
              </a:r>
              <a:endParaRPr lang="en-US" altLang="en-US" sz="1800"/>
            </a:p>
          </p:txBody>
        </p:sp>
        <p:sp>
          <p:nvSpPr>
            <p:cNvPr id="48180" name="Text Box 55"/>
            <p:cNvSpPr txBox="1">
              <a:spLocks noChangeArrowheads="1"/>
            </p:cNvSpPr>
            <p:nvPr/>
          </p:nvSpPr>
          <p:spPr bwMode="auto">
            <a:xfrm>
              <a:off x="1356" y="1980"/>
              <a:ext cx="3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B</a:t>
              </a:r>
              <a:r>
                <a:rPr lang="en-US" altLang="en-US" sz="1800" b="1" baseline="-25000"/>
                <a:t>2</a:t>
              </a:r>
              <a:endParaRPr lang="en-US" altLang="en-US" sz="1800"/>
            </a:p>
          </p:txBody>
        </p:sp>
      </p:grpSp>
      <p:sp>
        <p:nvSpPr>
          <p:cNvPr id="48131" name="Text Box 56"/>
          <p:cNvSpPr txBox="1">
            <a:spLocks noChangeArrowheads="1"/>
          </p:cNvSpPr>
          <p:nvPr/>
        </p:nvSpPr>
        <p:spPr bwMode="auto">
          <a:xfrm>
            <a:off x="5595938" y="4473575"/>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8132" name="Text Box 57"/>
          <p:cNvSpPr txBox="1">
            <a:spLocks noChangeArrowheads="1"/>
          </p:cNvSpPr>
          <p:nvPr/>
        </p:nvSpPr>
        <p:spPr bwMode="auto">
          <a:xfrm>
            <a:off x="5614988" y="2854325"/>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8133" name="Text Box 58"/>
          <p:cNvSpPr txBox="1">
            <a:spLocks noChangeArrowheads="1"/>
          </p:cNvSpPr>
          <p:nvPr/>
        </p:nvSpPr>
        <p:spPr bwMode="auto">
          <a:xfrm>
            <a:off x="6427788" y="3687763"/>
            <a:ext cx="5318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N</a:t>
            </a:r>
            <a:endParaRPr lang="en-US" altLang="en-US" sz="1800"/>
          </a:p>
        </p:txBody>
      </p:sp>
      <p:sp>
        <p:nvSpPr>
          <p:cNvPr id="48134" name="Text Box 59"/>
          <p:cNvSpPr txBox="1">
            <a:spLocks noChangeArrowheads="1"/>
          </p:cNvSpPr>
          <p:nvPr/>
        </p:nvSpPr>
        <p:spPr bwMode="auto">
          <a:xfrm>
            <a:off x="4856163" y="3697288"/>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S</a:t>
            </a:r>
            <a:endParaRPr lang="en-US" altLang="en-US" sz="1800"/>
          </a:p>
        </p:txBody>
      </p:sp>
      <p:sp>
        <p:nvSpPr>
          <p:cNvPr id="48135" name="Oval 60"/>
          <p:cNvSpPr>
            <a:spLocks noChangeArrowheads="1"/>
          </p:cNvSpPr>
          <p:nvPr/>
        </p:nvSpPr>
        <p:spPr bwMode="auto">
          <a:xfrm>
            <a:off x="5761038" y="3843338"/>
            <a:ext cx="28575" cy="28575"/>
          </a:xfrm>
          <a:prstGeom prst="ellipse">
            <a:avLst/>
          </a:prstGeom>
          <a:solidFill>
            <a:srgbClr val="00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36" name="Oval 61"/>
          <p:cNvSpPr>
            <a:spLocks noChangeArrowheads="1"/>
          </p:cNvSpPr>
          <p:nvPr/>
        </p:nvSpPr>
        <p:spPr bwMode="auto">
          <a:xfrm>
            <a:off x="5202238" y="3289300"/>
            <a:ext cx="1152525" cy="1152525"/>
          </a:xfrm>
          <a:prstGeom prst="ellipse">
            <a:avLst/>
          </a:prstGeom>
          <a:noFill/>
          <a:ln w="3175">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37" name="Rectangle 62"/>
          <p:cNvSpPr>
            <a:spLocks noGrp="1" noChangeArrowheads="1"/>
          </p:cNvSpPr>
          <p:nvPr>
            <p:ph type="title"/>
          </p:nvPr>
        </p:nvSpPr>
        <p:spPr>
          <a:xfrm>
            <a:off x="457200" y="457200"/>
            <a:ext cx="8229600" cy="684213"/>
          </a:xfrm>
        </p:spPr>
        <p:txBody>
          <a:bodyPr/>
          <a:lstStyle/>
          <a:p>
            <a:pPr eaLnBrk="1" hangingPunct="1"/>
            <a:r>
              <a:rPr lang="en-US" altLang="en-US" sz="3200" smtClean="0"/>
              <a:t>Stepper Motor Operation - Full Step Mode</a:t>
            </a:r>
          </a:p>
        </p:txBody>
      </p:sp>
      <p:sp>
        <p:nvSpPr>
          <p:cNvPr id="48138" name="Text Box 63"/>
          <p:cNvSpPr txBox="1">
            <a:spLocks noChangeArrowheads="1"/>
          </p:cNvSpPr>
          <p:nvPr/>
        </p:nvSpPr>
        <p:spPr bwMode="auto">
          <a:xfrm>
            <a:off x="6122988" y="5305425"/>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8139" name="Text Box 64"/>
          <p:cNvSpPr txBox="1">
            <a:spLocks noChangeArrowheads="1"/>
          </p:cNvSpPr>
          <p:nvPr/>
        </p:nvSpPr>
        <p:spPr bwMode="auto">
          <a:xfrm>
            <a:off x="5889625" y="2200275"/>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8140" name="Text Box 65"/>
          <p:cNvSpPr txBox="1">
            <a:spLocks noChangeArrowheads="1"/>
          </p:cNvSpPr>
          <p:nvPr/>
        </p:nvSpPr>
        <p:spPr bwMode="auto">
          <a:xfrm>
            <a:off x="3784600" y="392112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low</a:t>
            </a:r>
          </a:p>
        </p:txBody>
      </p:sp>
      <p:sp>
        <p:nvSpPr>
          <p:cNvPr id="48141" name="Text Box 66"/>
          <p:cNvSpPr txBox="1">
            <a:spLocks noChangeArrowheads="1"/>
          </p:cNvSpPr>
          <p:nvPr/>
        </p:nvSpPr>
        <p:spPr bwMode="auto">
          <a:xfrm flipH="1">
            <a:off x="7431088" y="33051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high</a:t>
            </a:r>
          </a:p>
        </p:txBody>
      </p:sp>
      <p:sp>
        <p:nvSpPr>
          <p:cNvPr id="48142" name="AutoShape 67"/>
          <p:cNvSpPr>
            <a:spLocks noChangeArrowheads="1"/>
          </p:cNvSpPr>
          <p:nvPr/>
        </p:nvSpPr>
        <p:spPr bwMode="auto">
          <a:xfrm flipV="1">
            <a:off x="5445125" y="2611438"/>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43" name="AutoShape 68"/>
          <p:cNvSpPr>
            <a:spLocks noChangeArrowheads="1"/>
          </p:cNvSpPr>
          <p:nvPr/>
        </p:nvSpPr>
        <p:spPr bwMode="auto">
          <a:xfrm flipV="1">
            <a:off x="6073775" y="4932363"/>
            <a:ext cx="88900" cy="411162"/>
          </a:xfrm>
          <a:prstGeom prst="downArrow">
            <a:avLst>
              <a:gd name="adj1" fmla="val 50000"/>
              <a:gd name="adj2" fmla="val 115625"/>
            </a:avLst>
          </a:prstGeom>
          <a:solidFill>
            <a:srgbClr val="FF3300"/>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44" name="AutoShape 69"/>
          <p:cNvSpPr>
            <a:spLocks noChangeArrowheads="1"/>
          </p:cNvSpPr>
          <p:nvPr/>
        </p:nvSpPr>
        <p:spPr bwMode="auto">
          <a:xfrm rot="5400000">
            <a:off x="6968332" y="3512343"/>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45" name="AutoShape 70"/>
          <p:cNvSpPr>
            <a:spLocks noChangeArrowheads="1"/>
          </p:cNvSpPr>
          <p:nvPr/>
        </p:nvSpPr>
        <p:spPr bwMode="auto">
          <a:xfrm rot="5400000">
            <a:off x="4577557" y="4013993"/>
            <a:ext cx="88900" cy="411163"/>
          </a:xfrm>
          <a:prstGeom prst="downArrow">
            <a:avLst>
              <a:gd name="adj1" fmla="val 50000"/>
              <a:gd name="adj2" fmla="val 115625"/>
            </a:avLst>
          </a:prstGeom>
          <a:solidFill>
            <a:srgbClr val="0000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8146" name="Line 71"/>
          <p:cNvSpPr>
            <a:spLocks noChangeShapeType="1"/>
          </p:cNvSpPr>
          <p:nvPr/>
        </p:nvSpPr>
        <p:spPr bwMode="auto">
          <a:xfrm rot="5400000" flipV="1">
            <a:off x="6661150" y="4748213"/>
            <a:ext cx="554037" cy="554038"/>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8147" name="Line 72"/>
          <p:cNvSpPr>
            <a:spLocks noChangeShapeType="1"/>
          </p:cNvSpPr>
          <p:nvPr/>
        </p:nvSpPr>
        <p:spPr bwMode="auto">
          <a:xfrm rot="5400000" flipV="1">
            <a:off x="4376738" y="2459038"/>
            <a:ext cx="554037" cy="5540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8" name="Text Box 73"/>
          <p:cNvSpPr txBox="1">
            <a:spLocks noChangeArrowheads="1"/>
          </p:cNvSpPr>
          <p:nvPr/>
        </p:nvSpPr>
        <p:spPr bwMode="auto">
          <a:xfrm flipH="1">
            <a:off x="7173913" y="521335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FF3300"/>
                </a:solidFill>
              </a:rPr>
              <a:t>N</a:t>
            </a:r>
          </a:p>
        </p:txBody>
      </p:sp>
      <p:sp>
        <p:nvSpPr>
          <p:cNvPr id="48149" name="Text Box 74"/>
          <p:cNvSpPr txBox="1">
            <a:spLocks noChangeArrowheads="1"/>
          </p:cNvSpPr>
          <p:nvPr/>
        </p:nvSpPr>
        <p:spPr bwMode="auto">
          <a:xfrm flipH="1">
            <a:off x="3973513" y="1897063"/>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a:solidFill>
                  <a:srgbClr val="0000FF"/>
                </a:solidFill>
              </a:rPr>
              <a:t>S</a:t>
            </a:r>
          </a:p>
        </p:txBody>
      </p:sp>
      <p:sp>
        <p:nvSpPr>
          <p:cNvPr id="48150" name="Text Box 75"/>
          <p:cNvSpPr txBox="1">
            <a:spLocks noChangeArrowheads="1"/>
          </p:cNvSpPr>
          <p:nvPr/>
        </p:nvSpPr>
        <p:spPr bwMode="auto">
          <a:xfrm flipH="1">
            <a:off x="1009650" y="1711325"/>
            <a:ext cx="1411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Step 2b</a:t>
            </a:r>
          </a:p>
        </p:txBody>
      </p:sp>
      <p:sp>
        <p:nvSpPr>
          <p:cNvPr id="48151" name="Text Box 76"/>
          <p:cNvSpPr txBox="1">
            <a:spLocks noChangeArrowheads="1"/>
          </p:cNvSpPr>
          <p:nvPr/>
        </p:nvSpPr>
        <p:spPr bwMode="auto">
          <a:xfrm flipH="1">
            <a:off x="5378450" y="33893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FF3300"/>
                </a:solidFill>
              </a:rPr>
              <a:t>N</a:t>
            </a:r>
          </a:p>
        </p:txBody>
      </p:sp>
      <p:sp>
        <p:nvSpPr>
          <p:cNvPr id="48152" name="Text Box 77"/>
          <p:cNvSpPr txBox="1">
            <a:spLocks noChangeArrowheads="1"/>
          </p:cNvSpPr>
          <p:nvPr/>
        </p:nvSpPr>
        <p:spPr bwMode="auto">
          <a:xfrm flipH="1">
            <a:off x="5903913" y="39227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solidFill>
                  <a:srgbClr val="0000FF"/>
                </a:solidFill>
              </a:rPr>
              <a:t>S</a:t>
            </a:r>
          </a:p>
        </p:txBody>
      </p:sp>
      <p:sp>
        <p:nvSpPr>
          <p:cNvPr id="48153" name="Text Box 78"/>
          <p:cNvSpPr txBox="1">
            <a:spLocks noChangeArrowheads="1"/>
          </p:cNvSpPr>
          <p:nvPr/>
        </p:nvSpPr>
        <p:spPr bwMode="auto">
          <a:xfrm flipH="1">
            <a:off x="579438" y="2255838"/>
            <a:ext cx="3175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a:t>Energize windings:</a:t>
            </a:r>
          </a:p>
          <a:p>
            <a:pPr>
              <a:spcBef>
                <a:spcPct val="0"/>
              </a:spcBef>
              <a:buClrTx/>
              <a:buSzTx/>
              <a:buFontTx/>
              <a:buChar char="•"/>
            </a:pPr>
            <a:r>
              <a:rPr lang="en-US" altLang="en-US" sz="2800"/>
              <a:t>Rotor moves to align with net magnetic field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981200" y="1524000"/>
            <a:ext cx="4876800" cy="44958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aphicFrame>
        <p:nvGraphicFramePr>
          <p:cNvPr id="49155" name="Object 3"/>
          <p:cNvGraphicFramePr>
            <a:graphicFrameLocks noChangeAspect="1"/>
          </p:cNvGraphicFramePr>
          <p:nvPr/>
        </p:nvGraphicFramePr>
        <p:xfrm>
          <a:off x="2057400" y="1676400"/>
          <a:ext cx="4724400" cy="4191000"/>
        </p:xfrm>
        <a:graphic>
          <a:graphicData uri="http://schemas.openxmlformats.org/presentationml/2006/ole">
            <mc:AlternateContent xmlns:mc="http://schemas.openxmlformats.org/markup-compatibility/2006">
              <mc:Choice xmlns:v="urn:schemas-microsoft-com:vml" Requires="v">
                <p:oleObj spid="_x0000_s49162" name="AutoSketch" r:id="rId4" imgW="4158221" imgH="3703575" progId="Sketch">
                  <p:embed/>
                </p:oleObj>
              </mc:Choice>
              <mc:Fallback>
                <p:oleObj name="AutoSketch" r:id="rId4" imgW="4158221" imgH="3703575" progId="Sketc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676400"/>
                        <a:ext cx="4724400" cy="419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4788" name="Rectangle 4"/>
          <p:cNvSpPr>
            <a:spLocks noChangeArrowheads="1"/>
          </p:cNvSpPr>
          <p:nvPr/>
        </p:nvSpPr>
        <p:spPr bwMode="auto">
          <a:xfrm>
            <a:off x="7029450" y="1676400"/>
            <a:ext cx="1425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IE" altLang="en-US" b="1">
                <a:latin typeface="Times New Roman" panose="02020603050405020304" pitchFamily="18" charset="0"/>
              </a:rPr>
              <a:t>Stators</a:t>
            </a:r>
            <a:endParaRPr lang="en-GB" altLang="en-US" b="1">
              <a:latin typeface="Times New Roman" panose="02020603050405020304" pitchFamily="18" charset="0"/>
            </a:endParaRPr>
          </a:p>
        </p:txBody>
      </p:sp>
      <p:sp>
        <p:nvSpPr>
          <p:cNvPr id="374789" name="Rectangle 5"/>
          <p:cNvSpPr>
            <a:spLocks noChangeArrowheads="1"/>
          </p:cNvSpPr>
          <p:nvPr/>
        </p:nvSpPr>
        <p:spPr bwMode="auto">
          <a:xfrm>
            <a:off x="381000" y="5410200"/>
            <a:ext cx="120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IE" altLang="en-US" b="1">
                <a:latin typeface="Times New Roman" panose="02020603050405020304" pitchFamily="18" charset="0"/>
              </a:rPr>
              <a:t>Rotor</a:t>
            </a:r>
            <a:endParaRPr lang="en-GB" altLang="en-US" b="1">
              <a:latin typeface="Times New Roman" panose="02020603050405020304" pitchFamily="18" charset="0"/>
            </a:endParaRPr>
          </a:p>
        </p:txBody>
      </p:sp>
      <p:sp>
        <p:nvSpPr>
          <p:cNvPr id="374791" name="Line 7"/>
          <p:cNvSpPr>
            <a:spLocks noChangeShapeType="1"/>
          </p:cNvSpPr>
          <p:nvPr/>
        </p:nvSpPr>
        <p:spPr bwMode="auto">
          <a:xfrm flipH="1">
            <a:off x="5791200" y="2209800"/>
            <a:ext cx="15240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4792" name="Line 8"/>
          <p:cNvSpPr>
            <a:spLocks noChangeShapeType="1"/>
          </p:cNvSpPr>
          <p:nvPr/>
        </p:nvSpPr>
        <p:spPr bwMode="auto">
          <a:xfrm flipV="1">
            <a:off x="1371600" y="3276600"/>
            <a:ext cx="2895600" cy="2133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0" name="Rectangle 9"/>
          <p:cNvSpPr>
            <a:spLocks noChangeArrowheads="1"/>
          </p:cNvSpPr>
          <p:nvPr/>
        </p:nvSpPr>
        <p:spPr bwMode="auto">
          <a:xfrm>
            <a:off x="739775" y="257175"/>
            <a:ext cx="6610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GB" altLang="en-US" b="1">
                <a:solidFill>
                  <a:srgbClr val="FF6600"/>
                </a:solidFill>
              </a:rPr>
              <a:t>Cross Section of a Stepper Motor</a:t>
            </a:r>
            <a:endParaRPr lang="en-US" altLang="en-US" b="1">
              <a:solidFill>
                <a:srgbClr val="FF66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4788"/>
                                        </p:tgtEl>
                                        <p:attrNameLst>
                                          <p:attrName>style.visibility</p:attrName>
                                        </p:attrNameLst>
                                      </p:cBhvr>
                                      <p:to>
                                        <p:strVal val="visible"/>
                                      </p:to>
                                    </p:set>
                                    <p:animEffect transition="in" filter="dissolve">
                                      <p:cBhvr>
                                        <p:cTn id="7" dur="500"/>
                                        <p:tgtEl>
                                          <p:spTgt spid="37478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74791"/>
                                        </p:tgtEl>
                                        <p:attrNameLst>
                                          <p:attrName>style.visibility</p:attrName>
                                        </p:attrNameLst>
                                      </p:cBhvr>
                                      <p:to>
                                        <p:strVal val="visible"/>
                                      </p:to>
                                    </p:set>
                                    <p:animEffect transition="in" filter="dissolve">
                                      <p:cBhvr>
                                        <p:cTn id="11" dur="500"/>
                                        <p:tgtEl>
                                          <p:spTgt spid="374791"/>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4789"/>
                                        </p:tgtEl>
                                        <p:attrNameLst>
                                          <p:attrName>style.visibility</p:attrName>
                                        </p:attrNameLst>
                                      </p:cBhvr>
                                      <p:to>
                                        <p:strVal val="visible"/>
                                      </p:to>
                                    </p:set>
                                    <p:animEffect transition="in" filter="dissolve">
                                      <p:cBhvr>
                                        <p:cTn id="15" dur="500"/>
                                        <p:tgtEl>
                                          <p:spTgt spid="374789"/>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374792"/>
                                        </p:tgtEl>
                                        <p:attrNameLst>
                                          <p:attrName>style.visibility</p:attrName>
                                        </p:attrNameLst>
                                      </p:cBhvr>
                                      <p:to>
                                        <p:strVal val="visible"/>
                                      </p:to>
                                    </p:set>
                                    <p:animEffect transition="in" filter="dissolve">
                                      <p:cBhvr>
                                        <p:cTn id="19" dur="500"/>
                                        <p:tgtEl>
                                          <p:spTgt spid="374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utoUpdateAnimBg="0"/>
      <p:bldP spid="37478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057400" y="1219200"/>
            <a:ext cx="4953000" cy="419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pic>
        <p:nvPicPr>
          <p:cNvPr id="50179" name="Picture 3" descr="Full Step"/>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95400"/>
            <a:ext cx="4800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6"/>
          <p:cNvSpPr txBox="1">
            <a:spLocks noChangeArrowheads="1"/>
          </p:cNvSpPr>
          <p:nvPr/>
        </p:nvSpPr>
        <p:spPr bwMode="auto">
          <a:xfrm>
            <a:off x="7239000" y="1371600"/>
            <a:ext cx="1676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endParaRPr lang="en-IE" altLang="en-US" b="1">
              <a:solidFill>
                <a:srgbClr val="FFFF00"/>
              </a:solidFill>
              <a:latin typeface="Times New Roman" panose="02020603050405020304" pitchFamily="18" charset="0"/>
            </a:endParaRPr>
          </a:p>
          <a:p>
            <a:pPr>
              <a:spcBef>
                <a:spcPct val="50000"/>
              </a:spcBef>
              <a:buClrTx/>
              <a:buSzTx/>
              <a:buFontTx/>
              <a:buNone/>
            </a:pPr>
            <a:endParaRPr lang="en-GB" altLang="en-US" b="1">
              <a:solidFill>
                <a:srgbClr val="FFFF00"/>
              </a:solidFill>
              <a:latin typeface="Times New Roman" panose="02020603050405020304" pitchFamily="18" charset="0"/>
            </a:endParaRPr>
          </a:p>
        </p:txBody>
      </p:sp>
      <p:sp>
        <p:nvSpPr>
          <p:cNvPr id="50181" name="Text Box 7"/>
          <p:cNvSpPr txBox="1">
            <a:spLocks noChangeArrowheads="1"/>
          </p:cNvSpPr>
          <p:nvPr/>
        </p:nvSpPr>
        <p:spPr bwMode="auto">
          <a:xfrm>
            <a:off x="1676400" y="58674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IE" altLang="en-US" sz="2400" b="1">
                <a:latin typeface="Times New Roman" panose="02020603050405020304" pitchFamily="18" charset="0"/>
              </a:rPr>
              <a:t>Four Steps per revolution i.e. 90 deg. steps.</a:t>
            </a:r>
            <a:endParaRPr lang="en-GB" altLang="en-US" sz="2400" b="1">
              <a:latin typeface="Times New Roman" panose="02020603050405020304" pitchFamily="18" charset="0"/>
            </a:endParaRPr>
          </a:p>
        </p:txBody>
      </p:sp>
      <p:sp>
        <p:nvSpPr>
          <p:cNvPr id="50182" name="Rectangle 9"/>
          <p:cNvSpPr>
            <a:spLocks noChangeArrowheads="1"/>
          </p:cNvSpPr>
          <p:nvPr/>
        </p:nvSpPr>
        <p:spPr bwMode="auto">
          <a:xfrm>
            <a:off x="723900" y="246063"/>
            <a:ext cx="3925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GB" altLang="en-US" b="1">
                <a:solidFill>
                  <a:srgbClr val="FF6600"/>
                </a:solidFill>
              </a:rPr>
              <a:t>Full Step Operation</a:t>
            </a:r>
            <a:endParaRPr lang="en-US" altLang="en-US" b="1">
              <a:solidFill>
                <a:srgbClr val="FF66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2057400" y="1219200"/>
            <a:ext cx="4953000" cy="419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pic>
        <p:nvPicPr>
          <p:cNvPr id="378883" name="Picture 3" descr="Half Step"/>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95400"/>
            <a:ext cx="4800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886" name="Rectangle 6"/>
          <p:cNvSpPr>
            <a:spLocks noChangeArrowheads="1"/>
          </p:cNvSpPr>
          <p:nvPr/>
        </p:nvSpPr>
        <p:spPr bwMode="auto">
          <a:xfrm>
            <a:off x="1676400" y="57150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IE" altLang="en-US" sz="2400" b="1">
                <a:latin typeface="Times New Roman" panose="02020603050405020304" pitchFamily="18" charset="0"/>
              </a:rPr>
              <a:t>Eight steps per. revolution i.e. 45 deg. steps.</a:t>
            </a:r>
            <a:endParaRPr lang="en-GB" altLang="en-US" sz="2400" b="1">
              <a:latin typeface="Times New Roman" panose="02020603050405020304" pitchFamily="18" charset="0"/>
            </a:endParaRPr>
          </a:p>
        </p:txBody>
      </p:sp>
      <p:sp>
        <p:nvSpPr>
          <p:cNvPr id="51205" name="Text Box 8"/>
          <p:cNvSpPr txBox="1">
            <a:spLocks noChangeArrowheads="1"/>
          </p:cNvSpPr>
          <p:nvPr/>
        </p:nvSpPr>
        <p:spPr bwMode="auto">
          <a:xfrm>
            <a:off x="381000" y="579120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endParaRPr lang="en-US" altLang="en-US" b="1">
              <a:solidFill>
                <a:srgbClr val="FFFF00"/>
              </a:solidFill>
              <a:latin typeface="Times New Roman" panose="02020603050405020304" pitchFamily="18" charset="0"/>
            </a:endParaRPr>
          </a:p>
        </p:txBody>
      </p:sp>
      <p:sp>
        <p:nvSpPr>
          <p:cNvPr id="51206" name="Rectangle 9"/>
          <p:cNvSpPr>
            <a:spLocks noChangeArrowheads="1"/>
          </p:cNvSpPr>
          <p:nvPr/>
        </p:nvSpPr>
        <p:spPr bwMode="auto">
          <a:xfrm>
            <a:off x="776288" y="222250"/>
            <a:ext cx="397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GB" altLang="en-US" b="1">
                <a:solidFill>
                  <a:srgbClr val="FF6600"/>
                </a:solidFill>
              </a:rPr>
              <a:t>Half Step Operation</a:t>
            </a:r>
            <a:endParaRPr lang="en-US" altLang="en-US" b="1">
              <a:solidFill>
                <a:srgbClr val="FF66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888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78882"/>
                                        </p:tgtEl>
                                        <p:attrNameLst>
                                          <p:attrName>style.visibility</p:attrName>
                                        </p:attrNameLst>
                                      </p:cBhvr>
                                      <p:to>
                                        <p:strVal val="visible"/>
                                      </p:to>
                                    </p:set>
                                  </p:childTnLst>
                                </p:cTn>
                              </p:par>
                            </p:childTnLst>
                          </p:cTn>
                        </p:par>
                        <p:par>
                          <p:cTn id="10" fill="hold" nodeType="afterGroup">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378886"/>
                                        </p:tgtEl>
                                        <p:attrNameLst>
                                          <p:attrName>style.visibility</p:attrName>
                                        </p:attrNameLst>
                                      </p:cBhvr>
                                      <p:to>
                                        <p:strVal val="visible"/>
                                      </p:to>
                                    </p:set>
                                    <p:animEffect transition="in" filter="dissolve">
                                      <p:cBhvr>
                                        <p:cTn id="13" dur="500"/>
                                        <p:tgtEl>
                                          <p:spTgt spid="37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37888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152400" y="4876800"/>
            <a:ext cx="2667000" cy="10668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0931" name="Rectangle 3"/>
          <p:cNvSpPr>
            <a:spLocks noChangeArrowheads="1"/>
          </p:cNvSpPr>
          <p:nvPr/>
        </p:nvSpPr>
        <p:spPr bwMode="auto">
          <a:xfrm>
            <a:off x="152400" y="990600"/>
            <a:ext cx="2667000" cy="10668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0932" name="Rectangle 4"/>
          <p:cNvSpPr>
            <a:spLocks noChangeArrowheads="1"/>
          </p:cNvSpPr>
          <p:nvPr/>
        </p:nvSpPr>
        <p:spPr bwMode="auto">
          <a:xfrm>
            <a:off x="3505200" y="1371600"/>
            <a:ext cx="3962400" cy="41148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aphicFrame>
        <p:nvGraphicFramePr>
          <p:cNvPr id="380933" name="Object 5"/>
          <p:cNvGraphicFramePr>
            <a:graphicFrameLocks noChangeAspect="1"/>
          </p:cNvGraphicFramePr>
          <p:nvPr/>
        </p:nvGraphicFramePr>
        <p:xfrm>
          <a:off x="3581400" y="1447800"/>
          <a:ext cx="3757613" cy="3959225"/>
        </p:xfrm>
        <a:graphic>
          <a:graphicData uri="http://schemas.openxmlformats.org/presentationml/2006/ole">
            <mc:AlternateContent xmlns:mc="http://schemas.openxmlformats.org/markup-compatibility/2006">
              <mc:Choice xmlns:v="urn:schemas-microsoft-com:vml" Requires="v">
                <p:oleObj spid="_x0000_s52245" name="AutoSketch" r:id="rId4" imgW="3746585" imgH="3976719" progId="Sketch">
                  <p:embed/>
                </p:oleObj>
              </mc:Choice>
              <mc:Fallback>
                <p:oleObj name="AutoSketch" r:id="rId4" imgW="3746585" imgH="3976719" progId="Sketc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447800"/>
                        <a:ext cx="3757613" cy="3959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0934" name="Object 6"/>
          <p:cNvGraphicFramePr>
            <a:graphicFrameLocks noChangeAspect="1"/>
          </p:cNvGraphicFramePr>
          <p:nvPr/>
        </p:nvGraphicFramePr>
        <p:xfrm>
          <a:off x="228600" y="1066800"/>
          <a:ext cx="2514600" cy="876300"/>
        </p:xfrm>
        <a:graphic>
          <a:graphicData uri="http://schemas.openxmlformats.org/presentationml/2006/ole">
            <mc:AlternateContent xmlns:mc="http://schemas.openxmlformats.org/markup-compatibility/2006">
              <mc:Choice xmlns:v="urn:schemas-microsoft-com:vml" Requires="v">
                <p:oleObj spid="_x0000_s52246" name="AutoSketch" r:id="rId6" imgW="3472729" imgH="1268499" progId="Sketch">
                  <p:embed/>
                </p:oleObj>
              </mc:Choice>
              <mc:Fallback>
                <p:oleObj name="AutoSketch" r:id="rId6" imgW="3472729" imgH="1268499" progId="Sketch">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1066800"/>
                        <a:ext cx="2514600" cy="876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0935" name="Text Box 7"/>
          <p:cNvSpPr txBox="1">
            <a:spLocks noChangeArrowheads="1"/>
          </p:cNvSpPr>
          <p:nvPr/>
        </p:nvSpPr>
        <p:spPr bwMode="auto">
          <a:xfrm>
            <a:off x="152400" y="3048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IE" altLang="en-US" sz="2400" b="1">
                <a:latin typeface="Times New Roman" panose="02020603050405020304" pitchFamily="18" charset="0"/>
              </a:rPr>
              <a:t>Winding number 1</a:t>
            </a:r>
            <a:endParaRPr lang="en-GB" altLang="en-US" sz="2400" b="1">
              <a:latin typeface="Times New Roman" panose="02020603050405020304" pitchFamily="18" charset="0"/>
            </a:endParaRPr>
          </a:p>
        </p:txBody>
      </p:sp>
      <p:sp>
        <p:nvSpPr>
          <p:cNvPr id="380936" name="Line 8"/>
          <p:cNvSpPr>
            <a:spLocks noChangeShapeType="1"/>
          </p:cNvSpPr>
          <p:nvPr/>
        </p:nvSpPr>
        <p:spPr bwMode="auto">
          <a:xfrm>
            <a:off x="2819400" y="685800"/>
            <a:ext cx="2438400" cy="1219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80937" name="Object 9"/>
          <p:cNvGraphicFramePr>
            <a:graphicFrameLocks noChangeAspect="1"/>
          </p:cNvGraphicFramePr>
          <p:nvPr/>
        </p:nvGraphicFramePr>
        <p:xfrm>
          <a:off x="228600" y="4953000"/>
          <a:ext cx="2514600" cy="838200"/>
        </p:xfrm>
        <a:graphic>
          <a:graphicData uri="http://schemas.openxmlformats.org/presentationml/2006/ole">
            <mc:AlternateContent xmlns:mc="http://schemas.openxmlformats.org/markup-compatibility/2006">
              <mc:Choice xmlns:v="urn:schemas-microsoft-com:vml" Requires="v">
                <p:oleObj spid="_x0000_s52247" name="AutoSketch" r:id="rId8" imgW="3231498" imgH="1319330" progId="Sketch">
                  <p:embed/>
                </p:oleObj>
              </mc:Choice>
              <mc:Fallback>
                <p:oleObj name="AutoSketch" r:id="rId8" imgW="3231498" imgH="1319330" progId="Sketch">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4953000"/>
                        <a:ext cx="25146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0938" name="Text Box 10"/>
          <p:cNvSpPr txBox="1">
            <a:spLocks noChangeArrowheads="1"/>
          </p:cNvSpPr>
          <p:nvPr/>
        </p:nvSpPr>
        <p:spPr bwMode="auto">
          <a:xfrm>
            <a:off x="152400" y="4267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IE" altLang="en-US" sz="2400" b="1">
                <a:latin typeface="Times New Roman" panose="02020603050405020304" pitchFamily="18" charset="0"/>
              </a:rPr>
              <a:t>Winding number 2</a:t>
            </a:r>
            <a:endParaRPr lang="en-GB" altLang="en-US" sz="2400" b="1">
              <a:latin typeface="Times New Roman" panose="02020603050405020304" pitchFamily="18" charset="0"/>
            </a:endParaRPr>
          </a:p>
        </p:txBody>
      </p:sp>
      <p:sp>
        <p:nvSpPr>
          <p:cNvPr id="380939" name="Line 11"/>
          <p:cNvSpPr>
            <a:spLocks noChangeShapeType="1"/>
          </p:cNvSpPr>
          <p:nvPr/>
        </p:nvSpPr>
        <p:spPr bwMode="auto">
          <a:xfrm flipV="1">
            <a:off x="2743200" y="3429000"/>
            <a:ext cx="1371600" cy="1066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0" name="Line 12"/>
          <p:cNvSpPr>
            <a:spLocks noChangeShapeType="1"/>
          </p:cNvSpPr>
          <p:nvPr/>
        </p:nvSpPr>
        <p:spPr bwMode="auto">
          <a:xfrm flipV="1">
            <a:off x="6477000" y="1600200"/>
            <a:ext cx="2286000" cy="1143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1" name="Line 13"/>
          <p:cNvSpPr>
            <a:spLocks noChangeShapeType="1"/>
          </p:cNvSpPr>
          <p:nvPr/>
        </p:nvSpPr>
        <p:spPr bwMode="auto">
          <a:xfrm>
            <a:off x="6858000" y="3124200"/>
            <a:ext cx="213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2" name="AutoShape 14"/>
          <p:cNvSpPr>
            <a:spLocks noChangeArrowheads="1"/>
          </p:cNvSpPr>
          <p:nvPr/>
        </p:nvSpPr>
        <p:spPr bwMode="auto">
          <a:xfrm rot="3659058">
            <a:off x="7505700" y="2133600"/>
            <a:ext cx="1295400" cy="685800"/>
          </a:xfrm>
          <a:custGeom>
            <a:avLst/>
            <a:gdLst>
              <a:gd name="T0" fmla="*/ 2147483647 w 21600"/>
              <a:gd name="T1" fmla="*/ 16067500 h 21600"/>
              <a:gd name="T2" fmla="*/ 816209710 w 21600"/>
              <a:gd name="T3" fmla="*/ 118422134 h 21600"/>
              <a:gd name="T4" fmla="*/ 2147483647 w 21600"/>
              <a:gd name="T5" fmla="*/ 66028094 h 21600"/>
              <a:gd name="T6" fmla="*/ 2147483647 w 21600"/>
              <a:gd name="T7" fmla="*/ 268689995 h 21600"/>
              <a:gd name="T8" fmla="*/ 2147483647 w 21600"/>
              <a:gd name="T9" fmla="*/ 399594959 h 21600"/>
              <a:gd name="T10" fmla="*/ 2147483647 w 21600"/>
              <a:gd name="T11" fmla="*/ 30882599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815" y="9168"/>
                </a:moveTo>
                <a:cubicBezTo>
                  <a:pt x="19026" y="4808"/>
                  <a:pt x="15230" y="1638"/>
                  <a:pt x="10800" y="1638"/>
                </a:cubicBezTo>
                <a:cubicBezTo>
                  <a:pt x="8388" y="1637"/>
                  <a:pt x="6074" y="2588"/>
                  <a:pt x="4359" y="4283"/>
                </a:cubicBezTo>
                <a:lnTo>
                  <a:pt x="3208" y="3118"/>
                </a:lnTo>
                <a:cubicBezTo>
                  <a:pt x="5230" y="1120"/>
                  <a:pt x="7957" y="-1"/>
                  <a:pt x="10800" y="0"/>
                </a:cubicBezTo>
                <a:cubicBezTo>
                  <a:pt x="16022" y="0"/>
                  <a:pt x="20497" y="3737"/>
                  <a:pt x="21427" y="8876"/>
                </a:cubicBezTo>
                <a:lnTo>
                  <a:pt x="24084" y="8395"/>
                </a:lnTo>
                <a:lnTo>
                  <a:pt x="21248" y="12485"/>
                </a:lnTo>
                <a:lnTo>
                  <a:pt x="17158" y="9649"/>
                </a:lnTo>
                <a:lnTo>
                  <a:pt x="19815" y="9168"/>
                </a:lnTo>
                <a:close/>
              </a:path>
            </a:pathLst>
          </a:custGeom>
          <a:solidFill>
            <a:srgbClr val="FF00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43" name="Text Box 15"/>
          <p:cNvSpPr txBox="1">
            <a:spLocks noChangeArrowheads="1"/>
          </p:cNvSpPr>
          <p:nvPr/>
        </p:nvSpPr>
        <p:spPr bwMode="auto">
          <a:xfrm>
            <a:off x="7589838" y="2149475"/>
            <a:ext cx="91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IE" altLang="en-US" sz="2400" b="1">
                <a:latin typeface="Times New Roman" panose="02020603050405020304" pitchFamily="18" charset="0"/>
              </a:rPr>
              <a:t>One step</a:t>
            </a:r>
            <a:endParaRPr lang="en-GB" altLang="en-US" sz="2400" b="1">
              <a:latin typeface="Times New Roman" panose="02020603050405020304" pitchFamily="18" charset="0"/>
            </a:endParaRPr>
          </a:p>
        </p:txBody>
      </p:sp>
      <p:sp>
        <p:nvSpPr>
          <p:cNvPr id="380945" name="Text Box 17"/>
          <p:cNvSpPr txBox="1">
            <a:spLocks noChangeArrowheads="1"/>
          </p:cNvSpPr>
          <p:nvPr/>
        </p:nvSpPr>
        <p:spPr bwMode="auto">
          <a:xfrm>
            <a:off x="1143000" y="2514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IE" altLang="en-US" sz="2400" b="1">
                <a:latin typeface="Times New Roman" panose="02020603050405020304" pitchFamily="18" charset="0"/>
              </a:rPr>
              <a:t>6 pole rotor</a:t>
            </a:r>
            <a:endParaRPr lang="en-GB" altLang="en-US" sz="2400" b="1">
              <a:latin typeface="Times New Roman" panose="02020603050405020304" pitchFamily="18" charset="0"/>
            </a:endParaRPr>
          </a:p>
        </p:txBody>
      </p:sp>
      <p:sp>
        <p:nvSpPr>
          <p:cNvPr id="380946" name="Line 18"/>
          <p:cNvSpPr>
            <a:spLocks noChangeShapeType="1"/>
          </p:cNvSpPr>
          <p:nvPr/>
        </p:nvSpPr>
        <p:spPr bwMode="auto">
          <a:xfrm>
            <a:off x="2819400" y="2819400"/>
            <a:ext cx="1905000"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0933"/>
                                        </p:tgtEl>
                                        <p:attrNameLst>
                                          <p:attrName>style.visibility</p:attrName>
                                        </p:attrNameLst>
                                      </p:cBhvr>
                                      <p:to>
                                        <p:strVal val="visible"/>
                                      </p:to>
                                    </p:set>
                                    <p:animEffect transition="in" filter="dissolve">
                                      <p:cBhvr>
                                        <p:cTn id="7" dur="500"/>
                                        <p:tgtEl>
                                          <p:spTgt spid="38093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0932"/>
                                        </p:tgtEl>
                                        <p:attrNameLst>
                                          <p:attrName>style.visibility</p:attrName>
                                        </p:attrNameLst>
                                      </p:cBhvr>
                                      <p:to>
                                        <p:strVal val="visible"/>
                                      </p:to>
                                    </p:set>
                                    <p:animEffect transition="in" filter="dissolve">
                                      <p:cBhvr>
                                        <p:cTn id="11" dur="500"/>
                                        <p:tgtEl>
                                          <p:spTgt spid="380932"/>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380931"/>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80934"/>
                                        </p:tgtEl>
                                        <p:attrNameLst>
                                          <p:attrName>style.visibility</p:attrName>
                                        </p:attrNameLst>
                                      </p:cBhvr>
                                      <p:to>
                                        <p:strVal val="visible"/>
                                      </p:to>
                                    </p:set>
                                  </p:childTnLst>
                                </p:cTn>
                              </p:par>
                            </p:childTnLst>
                          </p:cTn>
                        </p:par>
                        <p:par>
                          <p:cTn id="18" fill="hold" nodeType="afterGroup">
                            <p:stCondLst>
                              <p:cond delay="2000"/>
                            </p:stCondLst>
                            <p:childTnLst>
                              <p:par>
                                <p:cTn id="19" presetID="9" presetClass="entr" presetSubtype="0" fill="hold" grpId="0" nodeType="afterEffect">
                                  <p:stCondLst>
                                    <p:cond delay="0"/>
                                  </p:stCondLst>
                                  <p:childTnLst>
                                    <p:set>
                                      <p:cBhvr>
                                        <p:cTn id="20" dur="1" fill="hold">
                                          <p:stCondLst>
                                            <p:cond delay="0"/>
                                          </p:stCondLst>
                                        </p:cTn>
                                        <p:tgtEl>
                                          <p:spTgt spid="380935"/>
                                        </p:tgtEl>
                                        <p:attrNameLst>
                                          <p:attrName>style.visibility</p:attrName>
                                        </p:attrNameLst>
                                      </p:cBhvr>
                                      <p:to>
                                        <p:strVal val="visible"/>
                                      </p:to>
                                    </p:set>
                                    <p:animEffect transition="in" filter="dissolve">
                                      <p:cBhvr>
                                        <p:cTn id="21" dur="500"/>
                                        <p:tgtEl>
                                          <p:spTgt spid="380935"/>
                                        </p:tgtEl>
                                      </p:cBhvr>
                                    </p:animEffect>
                                  </p:childTnLst>
                                </p:cTn>
                              </p:par>
                            </p:childTnLst>
                          </p:cTn>
                        </p:par>
                        <p:par>
                          <p:cTn id="22" fill="hold" nodeType="afterGroup">
                            <p:stCondLst>
                              <p:cond delay="2500"/>
                            </p:stCondLst>
                            <p:childTnLst>
                              <p:par>
                                <p:cTn id="23" presetID="9" presetClass="entr" presetSubtype="0" fill="hold" nodeType="afterEffect">
                                  <p:stCondLst>
                                    <p:cond delay="0"/>
                                  </p:stCondLst>
                                  <p:childTnLst>
                                    <p:set>
                                      <p:cBhvr>
                                        <p:cTn id="24" dur="1" fill="hold">
                                          <p:stCondLst>
                                            <p:cond delay="0"/>
                                          </p:stCondLst>
                                        </p:cTn>
                                        <p:tgtEl>
                                          <p:spTgt spid="380936"/>
                                        </p:tgtEl>
                                        <p:attrNameLst>
                                          <p:attrName>style.visibility</p:attrName>
                                        </p:attrNameLst>
                                      </p:cBhvr>
                                      <p:to>
                                        <p:strVal val="visible"/>
                                      </p:to>
                                    </p:set>
                                    <p:animEffect transition="in" filter="dissolve">
                                      <p:cBhvr>
                                        <p:cTn id="25" dur="500"/>
                                        <p:tgtEl>
                                          <p:spTgt spid="3809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80930"/>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380937"/>
                                        </p:tgtEl>
                                        <p:attrNameLst>
                                          <p:attrName>style.visibility</p:attrName>
                                        </p:attrNameLst>
                                      </p:cBhvr>
                                      <p:to>
                                        <p:strVal val="visible"/>
                                      </p:to>
                                    </p:set>
                                  </p:childTnLst>
                                </p:cTn>
                              </p:par>
                            </p:childTnLst>
                          </p:cTn>
                        </p:par>
                        <p:par>
                          <p:cTn id="33" fill="hold" nodeType="afterGroup">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380938"/>
                                        </p:tgtEl>
                                        <p:attrNameLst>
                                          <p:attrName>style.visibility</p:attrName>
                                        </p:attrNameLst>
                                      </p:cBhvr>
                                      <p:to>
                                        <p:strVal val="visible"/>
                                      </p:to>
                                    </p:set>
                                    <p:animEffect transition="in" filter="dissolve">
                                      <p:cBhvr>
                                        <p:cTn id="36" dur="500"/>
                                        <p:tgtEl>
                                          <p:spTgt spid="380938"/>
                                        </p:tgtEl>
                                      </p:cBhvr>
                                    </p:animEffect>
                                  </p:childTnLst>
                                </p:cTn>
                              </p:par>
                            </p:childTnLst>
                          </p:cTn>
                        </p:par>
                        <p:par>
                          <p:cTn id="37" fill="hold" nodeType="afterGroup">
                            <p:stCondLst>
                              <p:cond delay="1500"/>
                            </p:stCondLst>
                            <p:childTnLst>
                              <p:par>
                                <p:cTn id="38" presetID="9" presetClass="entr" presetSubtype="0" fill="hold" nodeType="afterEffect">
                                  <p:stCondLst>
                                    <p:cond delay="0"/>
                                  </p:stCondLst>
                                  <p:childTnLst>
                                    <p:set>
                                      <p:cBhvr>
                                        <p:cTn id="39" dur="1" fill="hold">
                                          <p:stCondLst>
                                            <p:cond delay="0"/>
                                          </p:stCondLst>
                                        </p:cTn>
                                        <p:tgtEl>
                                          <p:spTgt spid="380939"/>
                                        </p:tgtEl>
                                        <p:attrNameLst>
                                          <p:attrName>style.visibility</p:attrName>
                                        </p:attrNameLst>
                                      </p:cBhvr>
                                      <p:to>
                                        <p:strVal val="visible"/>
                                      </p:to>
                                    </p:set>
                                    <p:animEffect transition="in" filter="dissolve">
                                      <p:cBhvr>
                                        <p:cTn id="40" dur="500"/>
                                        <p:tgtEl>
                                          <p:spTgt spid="38093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80945"/>
                                        </p:tgtEl>
                                        <p:attrNameLst>
                                          <p:attrName>style.visibility</p:attrName>
                                        </p:attrNameLst>
                                      </p:cBhvr>
                                      <p:to>
                                        <p:strVal val="visible"/>
                                      </p:to>
                                    </p:set>
                                    <p:animEffect transition="in" filter="dissolve">
                                      <p:cBhvr>
                                        <p:cTn id="45" dur="500"/>
                                        <p:tgtEl>
                                          <p:spTgt spid="380945"/>
                                        </p:tgtEl>
                                      </p:cBhvr>
                                    </p:animEffect>
                                  </p:childTnLst>
                                </p:cTn>
                              </p:par>
                            </p:childTnLst>
                          </p:cTn>
                        </p:par>
                        <p:par>
                          <p:cTn id="46" fill="hold" nodeType="afterGroup">
                            <p:stCondLst>
                              <p:cond delay="500"/>
                            </p:stCondLst>
                            <p:childTnLst>
                              <p:par>
                                <p:cTn id="47" presetID="9" presetClass="entr" presetSubtype="0" fill="hold" nodeType="afterEffect">
                                  <p:stCondLst>
                                    <p:cond delay="0"/>
                                  </p:stCondLst>
                                  <p:childTnLst>
                                    <p:set>
                                      <p:cBhvr>
                                        <p:cTn id="48" dur="1" fill="hold">
                                          <p:stCondLst>
                                            <p:cond delay="0"/>
                                          </p:stCondLst>
                                        </p:cTn>
                                        <p:tgtEl>
                                          <p:spTgt spid="380946"/>
                                        </p:tgtEl>
                                        <p:attrNameLst>
                                          <p:attrName>style.visibility</p:attrName>
                                        </p:attrNameLst>
                                      </p:cBhvr>
                                      <p:to>
                                        <p:strVal val="visible"/>
                                      </p:to>
                                    </p:set>
                                    <p:animEffect transition="in" filter="dissolve">
                                      <p:cBhvr>
                                        <p:cTn id="49" dur="500"/>
                                        <p:tgtEl>
                                          <p:spTgt spid="3809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380940"/>
                                        </p:tgtEl>
                                        <p:attrNameLst>
                                          <p:attrName>style.visibility</p:attrName>
                                        </p:attrNameLst>
                                      </p:cBhvr>
                                      <p:to>
                                        <p:strVal val="visible"/>
                                      </p:to>
                                    </p:set>
                                    <p:animEffect transition="in" filter="dissolve">
                                      <p:cBhvr>
                                        <p:cTn id="54" dur="500"/>
                                        <p:tgtEl>
                                          <p:spTgt spid="380940"/>
                                        </p:tgtEl>
                                      </p:cBhvr>
                                    </p:animEffect>
                                  </p:childTnLst>
                                </p:cTn>
                              </p:par>
                            </p:childTnLst>
                          </p:cTn>
                        </p:par>
                        <p:par>
                          <p:cTn id="55" fill="hold" nodeType="afterGroup">
                            <p:stCondLst>
                              <p:cond delay="500"/>
                            </p:stCondLst>
                            <p:childTnLst>
                              <p:par>
                                <p:cTn id="56" presetID="9" presetClass="entr" presetSubtype="0" fill="hold" nodeType="afterEffect">
                                  <p:stCondLst>
                                    <p:cond delay="0"/>
                                  </p:stCondLst>
                                  <p:childTnLst>
                                    <p:set>
                                      <p:cBhvr>
                                        <p:cTn id="57" dur="1" fill="hold">
                                          <p:stCondLst>
                                            <p:cond delay="0"/>
                                          </p:stCondLst>
                                        </p:cTn>
                                        <p:tgtEl>
                                          <p:spTgt spid="380941"/>
                                        </p:tgtEl>
                                        <p:attrNameLst>
                                          <p:attrName>style.visibility</p:attrName>
                                        </p:attrNameLst>
                                      </p:cBhvr>
                                      <p:to>
                                        <p:strVal val="visible"/>
                                      </p:to>
                                    </p:set>
                                    <p:animEffect transition="in" filter="dissolve">
                                      <p:cBhvr>
                                        <p:cTn id="58" dur="500"/>
                                        <p:tgtEl>
                                          <p:spTgt spid="380941"/>
                                        </p:tgtEl>
                                      </p:cBhvr>
                                    </p:animEffect>
                                  </p:childTnLst>
                                </p:cTn>
                              </p:par>
                            </p:childTnLst>
                          </p:cTn>
                        </p:par>
                        <p:par>
                          <p:cTn id="59" fill="hold" nodeType="afterGroup">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380943"/>
                                        </p:tgtEl>
                                        <p:attrNameLst>
                                          <p:attrName>style.visibility</p:attrName>
                                        </p:attrNameLst>
                                      </p:cBhvr>
                                      <p:to>
                                        <p:strVal val="visible"/>
                                      </p:to>
                                    </p:set>
                                    <p:animEffect transition="in" filter="dissolve">
                                      <p:cBhvr>
                                        <p:cTn id="62" dur="500"/>
                                        <p:tgtEl>
                                          <p:spTgt spid="380943"/>
                                        </p:tgtEl>
                                      </p:cBhvr>
                                    </p:animEffect>
                                  </p:childTnLst>
                                </p:cTn>
                              </p:par>
                            </p:childTnLst>
                          </p:cTn>
                        </p:par>
                        <p:par>
                          <p:cTn id="63" fill="hold" nodeType="afterGroup">
                            <p:stCondLst>
                              <p:cond delay="1500"/>
                            </p:stCondLst>
                            <p:childTnLst>
                              <p:par>
                                <p:cTn id="64" presetID="9" presetClass="entr" presetSubtype="0" fill="hold" nodeType="afterEffect">
                                  <p:stCondLst>
                                    <p:cond delay="0"/>
                                  </p:stCondLst>
                                  <p:childTnLst>
                                    <p:set>
                                      <p:cBhvr>
                                        <p:cTn id="65" dur="1" fill="hold">
                                          <p:stCondLst>
                                            <p:cond delay="0"/>
                                          </p:stCondLst>
                                        </p:cTn>
                                        <p:tgtEl>
                                          <p:spTgt spid="380942"/>
                                        </p:tgtEl>
                                        <p:attrNameLst>
                                          <p:attrName>style.visibility</p:attrName>
                                        </p:attrNameLst>
                                      </p:cBhvr>
                                      <p:to>
                                        <p:strVal val="visible"/>
                                      </p:to>
                                    </p:set>
                                    <p:animEffect transition="in" filter="dissolve">
                                      <p:cBhvr>
                                        <p:cTn id="66" dur="500"/>
                                        <p:tgtEl>
                                          <p:spTgt spid="380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nimBg="1"/>
      <p:bldP spid="380931" grpId="0" animBg="1"/>
      <p:bldP spid="380932" grpId="0" animBg="1"/>
      <p:bldP spid="380935" grpId="0" autoUpdateAnimBg="0"/>
      <p:bldP spid="380938" grpId="0" autoUpdateAnimBg="0"/>
      <p:bldP spid="380943" grpId="0" autoUpdateAnimBg="0"/>
      <p:bldP spid="38094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966788"/>
            <a:ext cx="7402512"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474913" y="1128713"/>
            <a:ext cx="3787775" cy="32004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pic>
        <p:nvPicPr>
          <p:cNvPr id="54275" name="Picture 3" descr="UNIPOLA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16213" y="1298575"/>
            <a:ext cx="339725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7"/>
          <p:cNvSpPr txBox="1">
            <a:spLocks noChangeArrowheads="1"/>
          </p:cNvSpPr>
          <p:nvPr/>
        </p:nvSpPr>
        <p:spPr bwMode="auto">
          <a:xfrm>
            <a:off x="920750" y="4976813"/>
            <a:ext cx="7318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GB" altLang="en-US" sz="2000" b="1"/>
              <a:t>How many steps are required for one complete revolution?</a:t>
            </a:r>
            <a:endParaRPr lang="en-US" altLang="en-US" sz="2000" b="1"/>
          </a:p>
        </p:txBody>
      </p:sp>
      <p:sp>
        <p:nvSpPr>
          <p:cNvPr id="54277" name="Text Box 8"/>
          <p:cNvSpPr txBox="1">
            <a:spLocks noChangeArrowheads="1"/>
          </p:cNvSpPr>
          <p:nvPr/>
        </p:nvSpPr>
        <p:spPr bwMode="auto">
          <a:xfrm>
            <a:off x="741363" y="233363"/>
            <a:ext cx="7223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GB" altLang="en-US" b="1">
                <a:solidFill>
                  <a:srgbClr val="FF6600"/>
                </a:solidFill>
              </a:rPr>
              <a:t>Six pole rotor, two electro magnets.</a:t>
            </a:r>
            <a:endParaRPr lang="en-US" altLang="en-US" b="1">
              <a:solidFill>
                <a:srgbClr val="FF66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82638"/>
            <a:ext cx="91440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082675"/>
            <a:ext cx="320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8"/>
          <p:cNvSpPr>
            <a:spLocks noChangeArrowheads="1"/>
          </p:cNvSpPr>
          <p:nvPr/>
        </p:nvSpPr>
        <p:spPr bwMode="auto">
          <a:xfrm>
            <a:off x="520700" y="4662488"/>
            <a:ext cx="37846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b="1"/>
              <a:t>The top electromagnet (1) is turned on, attracting the nearest teeth of a gear-shaped iron rotor. With the teeth aligned to electromagnet 1, they will be slightly offset from electromagnet 2</a:t>
            </a:r>
            <a:r>
              <a:rPr lang="en-US" altLang="en-US" sz="1200" b="1"/>
              <a:t> </a:t>
            </a:r>
          </a:p>
        </p:txBody>
      </p:sp>
      <p:grpSp>
        <p:nvGrpSpPr>
          <p:cNvPr id="347146" name="Group 10"/>
          <p:cNvGrpSpPr>
            <a:grpSpLocks/>
          </p:cNvGrpSpPr>
          <p:nvPr/>
        </p:nvGrpSpPr>
        <p:grpSpPr bwMode="auto">
          <a:xfrm>
            <a:off x="4608513" y="1109663"/>
            <a:ext cx="3476625" cy="4708525"/>
            <a:chOff x="2903" y="699"/>
            <a:chExt cx="2190" cy="2966"/>
          </a:xfrm>
        </p:grpSpPr>
        <p:pic>
          <p:nvPicPr>
            <p:cNvPr id="5530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 y="699"/>
              <a:ext cx="1999" cy="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9"/>
            <p:cNvSpPr>
              <a:spLocks noChangeArrowheads="1"/>
            </p:cNvSpPr>
            <p:nvPr/>
          </p:nvSpPr>
          <p:spPr bwMode="auto">
            <a:xfrm>
              <a:off x="2903" y="2937"/>
              <a:ext cx="2190"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b="1"/>
                <a:t>The top electromagnet (1) is turned off, and the right electromagnet (2) is energized, pulling the nearest teeth slightly to the right. This results in a rotation of 3.6° in this example.</a:t>
              </a:r>
            </a:p>
          </p:txBody>
        </p:sp>
      </p:grpSp>
      <p:sp>
        <p:nvSpPr>
          <p:cNvPr id="55301" name="Rectangle 12"/>
          <p:cNvSpPr>
            <a:spLocks noChangeArrowheads="1"/>
          </p:cNvSpPr>
          <p:nvPr/>
        </p:nvSpPr>
        <p:spPr bwMode="auto">
          <a:xfrm>
            <a:off x="788988" y="252413"/>
            <a:ext cx="6840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GB" altLang="en-US" b="1">
                <a:solidFill>
                  <a:srgbClr val="FF6600"/>
                </a:solidFill>
              </a:rPr>
              <a:t>Practical Stepper motor operation</a:t>
            </a:r>
            <a:endParaRPr lang="en-US" altLang="en-US" b="1">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1112838"/>
            <a:ext cx="3300412"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7"/>
          <p:cNvSpPr>
            <a:spLocks noChangeArrowheads="1"/>
          </p:cNvSpPr>
          <p:nvPr/>
        </p:nvSpPr>
        <p:spPr bwMode="auto">
          <a:xfrm>
            <a:off x="879475" y="4681538"/>
            <a:ext cx="32639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b="1"/>
              <a:t>The bottom electromagnet (3) is energized; another 3.6° rotation occurs.</a:t>
            </a:r>
          </a:p>
        </p:txBody>
      </p:sp>
      <p:grpSp>
        <p:nvGrpSpPr>
          <p:cNvPr id="393225" name="Group 9"/>
          <p:cNvGrpSpPr>
            <a:grpSpLocks/>
          </p:cNvGrpSpPr>
          <p:nvPr/>
        </p:nvGrpSpPr>
        <p:grpSpPr bwMode="auto">
          <a:xfrm>
            <a:off x="4510088" y="1085850"/>
            <a:ext cx="3921125" cy="5160963"/>
            <a:chOff x="2841" y="684"/>
            <a:chExt cx="2470" cy="3251"/>
          </a:xfrm>
        </p:grpSpPr>
        <p:pic>
          <p:nvPicPr>
            <p:cNvPr id="563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2" y="684"/>
              <a:ext cx="2081" cy="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ctangle 8"/>
            <p:cNvSpPr>
              <a:spLocks noChangeArrowheads="1"/>
            </p:cNvSpPr>
            <p:nvPr/>
          </p:nvSpPr>
          <p:spPr bwMode="auto">
            <a:xfrm>
              <a:off x="2841" y="2939"/>
              <a:ext cx="2470" cy="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b="1"/>
                <a:t>The left electromagnet (4) is enabled, rotating again by 3.6°. When the top electromagnet (1) is again enabled, the teeth in the sprocket will have rotated by one tooth position; since there are 25 teeth, it will take 100 steps to make a full rotation in this example.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3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955675"/>
            <a:ext cx="5826125" cy="58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b="1" smtClean="0"/>
              <a:t>TYPES OF DRIVERS</a:t>
            </a:r>
            <a:r>
              <a:rPr lang="en-US" altLang="en-US" smtClean="0"/>
              <a:t> </a:t>
            </a:r>
            <a:br>
              <a:rPr lang="en-US" altLang="en-US" smtClean="0"/>
            </a:br>
            <a:endParaRPr lang="en-US" altLang="en-US" smtClean="0"/>
          </a:p>
        </p:txBody>
      </p:sp>
      <p:sp>
        <p:nvSpPr>
          <p:cNvPr id="58371" name="Content Placeholder 2"/>
          <p:cNvSpPr>
            <a:spLocks noGrp="1"/>
          </p:cNvSpPr>
          <p:nvPr>
            <p:ph idx="1"/>
          </p:nvPr>
        </p:nvSpPr>
        <p:spPr/>
        <p:txBody>
          <a:bodyPr/>
          <a:lstStyle/>
          <a:p>
            <a:r>
              <a:rPr lang="en-US" altLang="en-US" b="1" smtClean="0"/>
              <a:t>Unipolar Driver</a:t>
            </a:r>
          </a:p>
          <a:p>
            <a:r>
              <a:rPr lang="en-US" altLang="en-US" b="1" smtClean="0"/>
              <a:t>Bipolar Driver</a:t>
            </a:r>
            <a:r>
              <a:rPr lang="en-US" altLang="en-US" smtClean="0"/>
              <a:t> </a:t>
            </a:r>
            <a:br>
              <a:rPr lang="en-US" altLang="en-US" smtClean="0"/>
            </a:br>
            <a:r>
              <a:rPr lang="en-US" altLang="en-US" smtClean="0"/>
              <a:t> </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519113"/>
            <a:ext cx="6456363" cy="628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098550"/>
            <a:ext cx="773112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566863"/>
            <a:ext cx="8478838" cy="36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8" y="641350"/>
            <a:ext cx="8075612" cy="605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8" y="974725"/>
            <a:ext cx="8075612"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201738"/>
            <a:ext cx="8075612"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Advantages</a:t>
            </a:r>
          </a:p>
        </p:txBody>
      </p:sp>
      <p:sp>
        <p:nvSpPr>
          <p:cNvPr id="19459" name="Content Placeholder 2"/>
          <p:cNvSpPr>
            <a:spLocks noGrp="1"/>
          </p:cNvSpPr>
          <p:nvPr>
            <p:ph idx="1"/>
          </p:nvPr>
        </p:nvSpPr>
        <p:spPr/>
        <p:txBody>
          <a:bodyPr/>
          <a:lstStyle/>
          <a:p>
            <a:r>
              <a:rPr lang="en-US" altLang="en-US" smtClean="0"/>
              <a:t>High accuracy </a:t>
            </a:r>
          </a:p>
          <a:p>
            <a:r>
              <a:rPr lang="en-US" altLang="en-US" smtClean="0"/>
              <a:t>Reliability </a:t>
            </a:r>
          </a:p>
          <a:p>
            <a:r>
              <a:rPr lang="en-US" altLang="en-US" smtClean="0"/>
              <a:t>Holding torque</a:t>
            </a:r>
          </a:p>
          <a:p>
            <a:r>
              <a:rPr lang="en-US" altLang="en-US" smtClean="0"/>
              <a:t>Load independent</a:t>
            </a:r>
          </a:p>
          <a:p>
            <a:r>
              <a:rPr lang="en-US" altLang="en-US" smtClean="0"/>
              <a:t>No feedback </a:t>
            </a:r>
          </a:p>
          <a:p>
            <a:r>
              <a:rPr lang="en-US" altLang="en-US" smtClean="0"/>
              <a:t>Rapid response to starting, stopping and reversing </a:t>
            </a:r>
            <a:br>
              <a:rPr lang="en-US" altLang="en-US" smtClean="0"/>
            </a:br>
            <a:r>
              <a:rPr lang="en-US" altLang="en-US" smtClean="0"/>
              <a:t/>
            </a:r>
            <a:br>
              <a:rPr lang="en-US" altLang="en-US" smtClean="0"/>
            </a:br>
            <a:r>
              <a:rPr lang="en-US" altLang="en-US" smtClean="0"/>
              <a:t/>
            </a:r>
            <a:br>
              <a:rPr lang="en-US" altLang="en-US" smtClean="0"/>
            </a:br>
            <a:r>
              <a:rPr lang="en-US" altLang="en-US" smtClean="0"/>
              <a:t> </a:t>
            </a:r>
            <a:br>
              <a:rPr lang="en-US" altLang="en-US" smtClean="0"/>
            </a:br>
            <a:r>
              <a:rPr lang="en-US" altLang="en-US" smtClean="0"/>
              <a:t/>
            </a:r>
            <a:br>
              <a:rPr lang="en-US" altLang="en-US" smtClean="0"/>
            </a:br>
            <a:r>
              <a:rPr lang="en-US" altLang="en-US" smtClean="0"/>
              <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5988" y="1201738"/>
            <a:ext cx="7339012"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088" y="947738"/>
            <a:ext cx="8316912"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252538"/>
            <a:ext cx="885348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9375" y="998538"/>
            <a:ext cx="61182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35038"/>
            <a:ext cx="6553200"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500" y="684213"/>
            <a:ext cx="778510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Application</a:t>
            </a:r>
          </a:p>
        </p:txBody>
      </p:sp>
      <p:sp>
        <p:nvSpPr>
          <p:cNvPr id="20483" name="Content Placeholder 2"/>
          <p:cNvSpPr>
            <a:spLocks noGrp="1"/>
          </p:cNvSpPr>
          <p:nvPr>
            <p:ph idx="1"/>
          </p:nvPr>
        </p:nvSpPr>
        <p:spPr/>
        <p:txBody>
          <a:bodyPr/>
          <a:lstStyle/>
          <a:p>
            <a:r>
              <a:rPr lang="en-US" altLang="en-US" smtClean="0"/>
              <a:t>CNC machines</a:t>
            </a:r>
          </a:p>
          <a:p>
            <a:r>
              <a:rPr lang="en-US" altLang="en-US" smtClean="0"/>
              <a:t>3D printers</a:t>
            </a:r>
          </a:p>
          <a:p>
            <a:r>
              <a:rPr lang="en-US" altLang="en-US" smtClean="0"/>
              <a:t>Robotic </a:t>
            </a:r>
          </a:p>
          <a:p>
            <a:r>
              <a:rPr lang="en-US" altLang="en-US" smtClean="0"/>
              <a:t>Computer printers, plotters, image scanners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0" y="539750"/>
            <a:ext cx="6330950" cy="633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1104900"/>
            <a:ext cx="7180263"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5550" y="438150"/>
            <a:ext cx="6419850" cy="64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847</TotalTime>
  <Words>1127</Words>
  <Application>Microsoft Office PowerPoint</Application>
  <PresentationFormat>On-screen Show (4:3)</PresentationFormat>
  <Paragraphs>393</Paragraphs>
  <Slides>55</Slides>
  <Notes>24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55</vt:i4>
      </vt:variant>
    </vt:vector>
  </HeadingPairs>
  <TitlesOfParts>
    <vt:vector size="63" baseType="lpstr">
      <vt:lpstr>Arial</vt:lpstr>
      <vt:lpstr>Wingdings</vt:lpstr>
      <vt:lpstr>Arial Black</vt:lpstr>
      <vt:lpstr>Times New Roman</vt:lpstr>
      <vt:lpstr>Pixel</vt:lpstr>
      <vt:lpstr>Default Design</vt:lpstr>
      <vt:lpstr>MathType 5.0 Equation</vt:lpstr>
      <vt:lpstr>AutoSketch</vt:lpstr>
      <vt:lpstr>Stepper Motors</vt:lpstr>
      <vt:lpstr>PowerPoint Presentation</vt:lpstr>
      <vt:lpstr>PowerPoint Presentation</vt:lpstr>
      <vt:lpstr>PowerPoint Presentation</vt:lpstr>
      <vt:lpstr>Advantages</vt:lpstr>
      <vt:lpstr>Application</vt:lpstr>
      <vt:lpstr>PowerPoint Presentation</vt:lpstr>
      <vt:lpstr>PowerPoint Presentation</vt:lpstr>
      <vt:lpstr>PowerPoint Presentation</vt:lpstr>
      <vt:lpstr>TYPES OF STEPPER MOTORS  </vt:lpstr>
      <vt:lpstr>PowerPoint Presentation</vt:lpstr>
      <vt:lpstr>Variable-Reluctance Stepper Motor</vt:lpstr>
      <vt:lpstr>Variable-Reluctance Stepper Motor</vt:lpstr>
      <vt:lpstr>Variable-Reluctance Stepper Motor</vt:lpstr>
      <vt:lpstr>Variable-Reluctance Stepper Motor</vt:lpstr>
      <vt:lpstr>Variable-Reluctance Stepper Motor</vt:lpstr>
      <vt:lpstr>Variable-Reluctance Stepper Motor</vt:lpstr>
      <vt:lpstr>DIFFERENT MODES OF EXCITATION  </vt:lpstr>
      <vt:lpstr>Stepper Motor Operation - Full Step Mode</vt:lpstr>
      <vt:lpstr>Stepper Motor Operation - Full Step Mode</vt:lpstr>
      <vt:lpstr>Stepper Motor Operation - Full Step Mode</vt:lpstr>
      <vt:lpstr>Stepper Motor Operation - Full Step Mode</vt:lpstr>
      <vt:lpstr>Stepper Motor Operation - Full Step Mode</vt:lpstr>
      <vt:lpstr>Stepper Motor Operation - Full Step Mode</vt:lpstr>
      <vt:lpstr>Stepper Motor Operation - Full Step Mode</vt:lpstr>
      <vt:lpstr>Stepper Motor Operation - Full Step Mode</vt:lpstr>
      <vt:lpstr>Stepper Motor Operation - Full Step Mode</vt:lpstr>
      <vt:lpstr>Stepper Motor Operation - Full Step Mode</vt:lpstr>
      <vt:lpstr>Stepper Motor Operation - Full Step Mode</vt:lpstr>
      <vt:lpstr>Stepper Motor Operation - Half Step Mode</vt:lpstr>
      <vt:lpstr>Stepper Motor Operation - Half Step Mode</vt:lpstr>
      <vt:lpstr>Stepper Motor Operation - Half Step Mode</vt:lpstr>
      <vt:lpstr>Stepper Motor Operation - Full Step Mode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DRIVERS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 Jose State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Stepper Motors</dc:title>
  <dc:creator>Burford Furman</dc:creator>
  <cp:lastModifiedBy>User</cp:lastModifiedBy>
  <cp:revision>32</cp:revision>
  <dcterms:created xsi:type="dcterms:W3CDTF">2008-03-13T03:11:25Z</dcterms:created>
  <dcterms:modified xsi:type="dcterms:W3CDTF">2022-06-30T15:53:15Z</dcterms:modified>
</cp:coreProperties>
</file>