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3" r:id="rId1"/>
  </p:sldMasterIdLst>
  <p:notesMasterIdLst>
    <p:notesMasterId r:id="rId25"/>
  </p:notesMasterIdLst>
  <p:sldIdLst>
    <p:sldId id="291" r:id="rId2"/>
    <p:sldId id="257" r:id="rId3"/>
    <p:sldId id="258" r:id="rId4"/>
    <p:sldId id="292" r:id="rId5"/>
    <p:sldId id="293" r:id="rId6"/>
    <p:sldId id="294" r:id="rId7"/>
    <p:sldId id="259" r:id="rId8"/>
    <p:sldId id="261" r:id="rId9"/>
    <p:sldId id="262" r:id="rId10"/>
    <p:sldId id="264" r:id="rId11"/>
    <p:sldId id="268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69" r:id="rId22"/>
    <p:sldId id="283" r:id="rId23"/>
    <p:sldId id="29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AED"/>
    <a:srgbClr val="290BDF"/>
    <a:srgbClr val="9C8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0" autoAdjust="0"/>
    <p:restoredTop sz="94660"/>
  </p:normalViewPr>
  <p:slideViewPr>
    <p:cSldViewPr>
      <p:cViewPr varScale="1">
        <p:scale>
          <a:sx n="75" d="100"/>
          <a:sy n="75" d="100"/>
        </p:scale>
        <p:origin x="12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FC46C8D-74B0-47E7-86CD-E9B45F9BD9E1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75D8E9E-F70E-4831-81B9-AB55CE63CB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7 h 2502"/>
                <a:gd name="T2" fmla="*/ 2147483647 w 860"/>
                <a:gd name="T3" fmla="*/ 2147483647 h 2502"/>
                <a:gd name="T4" fmla="*/ 2147483647 w 860"/>
                <a:gd name="T5" fmla="*/ 0 h 2502"/>
                <a:gd name="T6" fmla="*/ 2147483647 w 860"/>
                <a:gd name="T7" fmla="*/ 0 h 2502"/>
                <a:gd name="T8" fmla="*/ 0 w 860"/>
                <a:gd name="T9" fmla="*/ 2147483647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7 w 228"/>
              <a:gd name="T1" fmla="*/ 2147483647 h 57"/>
              <a:gd name="T2" fmla="*/ 0 w 228"/>
              <a:gd name="T3" fmla="*/ 0 h 57"/>
              <a:gd name="T4" fmla="*/ 2147483647 w 228"/>
              <a:gd name="T5" fmla="*/ 2147483647 h 57"/>
              <a:gd name="T6" fmla="*/ 2147483647 w 228"/>
              <a:gd name="T7" fmla="*/ 2147483647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7 w 39"/>
              <a:gd name="T3" fmla="*/ 2147483647 h 51"/>
              <a:gd name="T4" fmla="*/ 2147483647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9A26D-F266-4862-8BC4-1848BC704200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fld id="{0F006B45-5523-4F2C-A0FD-1547170D03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27482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A4160-9334-4324-AC05-7F3E1D20CE9E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E2CB8-1B6D-4834-9B3F-3235533E0D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20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889BD-4395-41B6-98C6-C077246D202C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22407-CD08-4985-B32A-F17E1131A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550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FBF59-4FC2-4168-9C65-D248A007C4FA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4CF09B0-FCC3-4CE2-81CB-F48D1678D8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59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3BFE4-A0B1-4B3D-853F-B98906D81726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12190-97A6-448B-AEC4-CA4E1B04C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78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BB27D-4B76-4EAB-BBFC-5555051AE0F9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6E1E27A-39EC-4BB2-AB29-F4A870C27C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698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22705-F114-4113-89F6-1C40E3956241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8B12F11-7156-41C4-923C-B053A1D07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56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F6F1B-9D37-4412-907D-98826AFBB22D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CF0CC-0F73-4CF7-AC7E-2F7DAFE212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17279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8DB83-33A1-4678-9F5D-5A41834B22BC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43651-561A-4B0E-B0E0-8325AC321C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63353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594F0-CFFA-43ED-B772-5FE7DACD1CF5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fld id="{4340DB1F-0C26-4591-A932-4381124B19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72165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B90E0-20EB-4EBA-934F-6773E266636E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FE694-158F-417C-90B7-70F6CB65D7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36866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CA09-0F29-4DBC-8AF7-2AFDC52F0C78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700F7-DF08-46E9-8E3D-3FBD7CEA34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67963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E87BC-1FF3-455B-898A-AC9968C034D6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933A5-344F-4B53-AD5F-138EDDF057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57048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E399F-1527-457E-A3B7-44EF88357C76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82447-2F62-4EB5-A127-81FC18D05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00181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E668-6E71-420F-8ABA-217DEACE589E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3FD92-CF59-4432-AF1A-CD724C344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59527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A4F14-9FD1-4F33-899B-EDA0A0416445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B6685-EF20-49C8-AC9F-A0CDD6DDD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17003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DEA63-2431-47E7-B550-0190A2E428B8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A8E9A-927C-4139-AB75-37199E7498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08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7 h 3333"/>
                <a:gd name="T2" fmla="*/ 0 w 676"/>
                <a:gd name="T3" fmla="*/ 2147483647 h 3333"/>
                <a:gd name="T4" fmla="*/ 2147483647 w 676"/>
                <a:gd name="T5" fmla="*/ 2147483647 h 3333"/>
                <a:gd name="T6" fmla="*/ 2147483647 w 676"/>
                <a:gd name="T7" fmla="*/ 0 h 3333"/>
                <a:gd name="T8" fmla="*/ 2147483647 w 676"/>
                <a:gd name="T9" fmla="*/ 0 h 3333"/>
                <a:gd name="T10" fmla="*/ 0 w 676"/>
                <a:gd name="T11" fmla="*/ 2147483647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85FD5EE-A96C-42FE-B594-5C9B3AA56715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orbel" panose="020B0503020204020204" pitchFamily="34" charset="0"/>
              </a:defRPr>
            </a:lvl1pPr>
          </a:lstStyle>
          <a:p>
            <a:fld id="{19C5C2D8-485D-40A5-B6E1-7850F34557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44" r:id="rId10"/>
    <p:sldLayoutId id="2147484245" r:id="rId11"/>
    <p:sldLayoutId id="2147484257" r:id="rId12"/>
    <p:sldLayoutId id="2147484246" r:id="rId13"/>
    <p:sldLayoutId id="2147484258" r:id="rId14"/>
    <p:sldLayoutId id="2147484247" r:id="rId15"/>
    <p:sldLayoutId id="2147484259" r:id="rId16"/>
    <p:sldLayoutId id="2147484260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375025" y="990600"/>
            <a:ext cx="5551488" cy="11049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n>
                  <a:noFill/>
                </a:ln>
                <a:solidFill>
                  <a:schemeClr val="accent1"/>
                </a:solidFill>
              </a:rPr>
              <a:t>University of Asia Pacific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2438400" y="2551113"/>
            <a:ext cx="6135688" cy="860425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Stencil" panose="040409050D0802020404" pitchFamily="82" charset="0"/>
                <a:cs typeface="Times New Roman" panose="02020603050405020304" pitchFamily="18" charset="0"/>
              </a:rPr>
              <a:t>Transducers</a:t>
            </a:r>
            <a:endParaRPr lang="en-US" altLang="en-US" sz="2800" b="1" smtClean="0">
              <a:solidFill>
                <a:schemeClr val="tx2"/>
              </a:solidFill>
              <a:latin typeface="Stencil" panose="040409050D0802020404" pitchFamily="8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4846638" y="5181600"/>
            <a:ext cx="36004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34290"/>
          <a:lstStyle>
            <a:lvl1pPr marL="27432" indent="0" algn="ctr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A5AB81"/>
              </a:buClr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D8B25C"/>
              </a:buClr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eaLnBrk="1" hangingPunct="1">
              <a:buClr>
                <a:srgbClr val="BC1C1C"/>
              </a:buClr>
              <a:defRPr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Md.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Khairul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Alam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 eaLnBrk="1" hangingPunct="1">
              <a:buClr>
                <a:srgbClr val="BC1C1C"/>
              </a:buClr>
              <a:defRPr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Lecturer, EEE, UAP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685800"/>
            <a:ext cx="2147887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ln>
                  <a:noFill/>
                </a:ln>
                <a:latin typeface="+mn-lt"/>
                <a:cs typeface="Times New Roman" panose="02020603050405020304" pitchFamily="18" charset="0"/>
              </a:rPr>
              <a:t>Passive and Active Transducers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229600" cy="4922838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cs typeface="Times New Roman" panose="02020603050405020304" pitchFamily="18" charset="0"/>
              </a:rPr>
              <a:t>If transducers derive the power require for transduction from  an power source, then this kind of transducer are known as passive transducer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dirty="0" smtClean="0"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cs typeface="Times New Roman" panose="02020603050405020304" pitchFamily="18" charset="0"/>
              </a:rPr>
              <a:t>Example:</a:t>
            </a:r>
            <a:endParaRPr lang="en-US" sz="2000" dirty="0">
              <a:cs typeface="Times New Roman" panose="02020603050405020304" pitchFamily="18" charset="0"/>
            </a:endParaRP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sz="2000" dirty="0" smtClean="0">
                <a:cs typeface="Times New Roman" panose="02020603050405020304" pitchFamily="18" charset="0"/>
              </a:rPr>
              <a:t>        (1) LDR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sz="2000" dirty="0" smtClean="0">
                <a:cs typeface="Times New Roman" panose="02020603050405020304" pitchFamily="18" charset="0"/>
              </a:rPr>
              <a:t>        (2) FSR</a:t>
            </a:r>
          </a:p>
          <a:p>
            <a:pPr algn="just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cs typeface="Times New Roman" panose="02020603050405020304" pitchFamily="18" charset="0"/>
              </a:rPr>
              <a:t>When there is no need for any source then these type of transducers are Active transducers</a:t>
            </a:r>
          </a:p>
          <a:p>
            <a:pPr algn="just" eaLnBrk="1" fontAlgn="auto" hangingPunct="1"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sz="2000" dirty="0" smtClean="0">
                <a:cs typeface="Times New Roman" panose="02020603050405020304" pitchFamily="18" charset="0"/>
              </a:rPr>
              <a:t>    Example :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sz="2000" dirty="0" smtClean="0">
                <a:cs typeface="Times New Roman" panose="02020603050405020304" pitchFamily="18" charset="0"/>
              </a:rPr>
              <a:t>        (1)Thermocouple 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sz="2000" dirty="0" smtClean="0">
                <a:cs typeface="Times New Roman" panose="02020603050405020304" pitchFamily="18" charset="0"/>
              </a:rPr>
              <a:t>        (2)Piezoelectric crystal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ln>
                  <a:noFill/>
                </a:ln>
                <a:latin typeface="+mn-lt"/>
                <a:cs typeface="Times New Roman" panose="02020603050405020304" pitchFamily="18" charset="0"/>
              </a:rPr>
              <a:t>Inverse Transducers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0" y="1714500"/>
            <a:ext cx="8229600" cy="31623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   These type of transducers convert a electrical quantity into non-electrical quantity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Example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>
                <a:cs typeface="Times New Roman" panose="02020603050405020304" pitchFamily="18" charset="0"/>
              </a:rPr>
              <a:t>Piezoelectric crystal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>
                <a:cs typeface="Times New Roman" panose="02020603050405020304" pitchFamily="18" charset="0"/>
              </a:rPr>
              <a:t>Analog ammeter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>
                <a:cs typeface="Times New Roman" panose="02020603050405020304" pitchFamily="18" charset="0"/>
              </a:rPr>
              <a:t>Voltmeter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altLang="en-US" b="1" smtClean="0">
                <a:ln>
                  <a:noFill/>
                </a:ln>
              </a:rPr>
              <a:t>Potentiometer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762000" y="1104900"/>
            <a:ext cx="8229600" cy="1333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 smtClean="0"/>
              <a:t>Angular and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 smtClean="0"/>
              <a:t>Linear Position</a:t>
            </a:r>
            <a:endParaRPr lang="en-US" altLang="en-US" sz="2800" smtClean="0">
              <a:cs typeface="Times New Roman" panose="02020603050405020304" pitchFamily="18" charset="0"/>
            </a:endParaRPr>
          </a:p>
        </p:txBody>
      </p:sp>
      <p:pic>
        <p:nvPicPr>
          <p:cNvPr id="2662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8204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24590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"/>
            <a:ext cx="17145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8150"/>
            <a:ext cx="24765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33909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241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91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990600"/>
          </a:xfrm>
        </p:spPr>
        <p:txBody>
          <a:bodyPr/>
          <a:lstStyle/>
          <a:p>
            <a:r>
              <a:rPr lang="en-US" altLang="en-US" b="1" smtClean="0">
                <a:ln>
                  <a:noFill/>
                </a:ln>
              </a:rPr>
              <a:t>Strain Gauge</a:t>
            </a:r>
            <a:br>
              <a:rPr lang="en-US" altLang="en-US" b="1" smtClean="0">
                <a:ln>
                  <a:noFill/>
                </a:ln>
              </a:rPr>
            </a:br>
            <a:endParaRPr lang="en-US" altLang="en-US" smtClean="0">
              <a:ln>
                <a:noFill/>
              </a:ln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350963" y="1066800"/>
            <a:ext cx="573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Convert physical deformation in the shape to resistance.</a:t>
            </a:r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25019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65388"/>
            <a:ext cx="4464050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14300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</a:rPr>
              <a:t>Photoresistor</a:t>
            </a:r>
          </a:p>
        </p:txBody>
      </p:sp>
      <p:pic>
        <p:nvPicPr>
          <p:cNvPr id="2969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38288"/>
            <a:ext cx="4737100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4800"/>
            <a:ext cx="4572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14300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</a:rPr>
              <a:t>Phototransistor</a:t>
            </a:r>
          </a:p>
        </p:txBody>
      </p:sp>
      <p:pic>
        <p:nvPicPr>
          <p:cNvPr id="3072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22860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14300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</a:rPr>
              <a:t>Thermistors</a:t>
            </a:r>
          </a:p>
        </p:txBody>
      </p:sp>
      <p:pic>
        <p:nvPicPr>
          <p:cNvPr id="317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33305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44875"/>
            <a:ext cx="32766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919163" y="0"/>
            <a:ext cx="7704137" cy="114300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</a:rPr>
              <a:t>Thermoelectric sensors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565150" y="1295400"/>
            <a:ext cx="8458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en-US" sz="3200" b="1"/>
              <a:t>Seebeck effect</a:t>
            </a:r>
            <a:r>
              <a:rPr lang="en-US" altLang="en-US" sz="3200"/>
              <a:t> (When two dissimilar metal wires are connected at one end forming a junction, and that junction is heated, a voltage is generated across the junction (see the figure below). 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3200" b="1"/>
              <a:t>Peltier effect (</a:t>
            </a:r>
            <a:r>
              <a:rPr lang="en-US" altLang="en-US" sz="3200"/>
              <a:t>electrical current would produce heating or cooling at the junction of two dissimilar metals) 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19163" y="0"/>
            <a:ext cx="7704137" cy="114300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</a:rPr>
              <a:t>Thermocouple</a:t>
            </a: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71056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04138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n>
                  <a:noFill/>
                </a:ln>
                <a:latin typeface="+mn-lt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82663" y="2286000"/>
            <a:ext cx="8229600" cy="4572000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endParaRPr lang="en-US" dirty="0" smtClean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cs typeface="Times New Roman" panose="02020603050405020304" pitchFamily="18" charset="0"/>
              </a:rPr>
              <a:t>WHAT IS TRANSDUCER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cs typeface="Times New Roman" panose="02020603050405020304" pitchFamily="18" charset="0"/>
              </a:rPr>
              <a:t>ELECTRICAL TRANSDUCER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cs typeface="Times New Roman" panose="02020603050405020304" pitchFamily="18" charset="0"/>
              </a:rPr>
              <a:t>CLASSIFICATION OF TRANSDUCERS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cs typeface="Times New Roman" panose="02020603050405020304" pitchFamily="18" charset="0"/>
              </a:rPr>
              <a:t>SELECTION CRITERIA OF THE TRANSDUCERS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cs typeface="Times New Roman" panose="02020603050405020304" pitchFamily="18" charset="0"/>
              </a:rPr>
              <a:t>BASIC CONSTRUCTION OF TRANSDUCERS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cs typeface="Times New Roman" panose="02020603050405020304" pitchFamily="18" charset="0"/>
              </a:rPr>
              <a:t>RESISTANCE TEMPERATURE DETECTOR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cs typeface="Times New Roman" panose="02020603050405020304" pitchFamily="18" charset="0"/>
              </a:rPr>
              <a:t>STRAIN GUAGE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cs typeface="Times New Roman" panose="02020603050405020304" pitchFamily="18" charset="0"/>
              </a:rPr>
              <a:t>APPLICATIONS,ADVATAGES AND DISADVANTAGES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en-US" sz="1800" dirty="0" smtClean="0">
              <a:cs typeface="Times New Roman" panose="02020603050405020304" pitchFamily="18" charset="0"/>
            </a:endParaRP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en-US" dirty="0" smtClean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endParaRPr lang="en-US" dirty="0" smtClean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919163" y="0"/>
            <a:ext cx="7704137" cy="114300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</a:rPr>
              <a:t>Peltier plate</a:t>
            </a: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ln>
                  <a:noFill/>
                </a:ln>
                <a:latin typeface="+mn-lt"/>
                <a:cs typeface="Times New Roman" panose="02020603050405020304" pitchFamily="18" charset="0"/>
              </a:rPr>
              <a:t>SELECTION CRITERIA OF THE TRANSDUCERS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143000" y="2667000"/>
            <a:ext cx="7704138" cy="33321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cs typeface="Times New Roman" panose="02020603050405020304" pitchFamily="18" charset="0"/>
              </a:rPr>
              <a:t>Operating principle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cs typeface="Times New Roman" panose="02020603050405020304" pitchFamily="18" charset="0"/>
              </a:rPr>
              <a:t>Sensitivity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cs typeface="Times New Roman" panose="02020603050405020304" pitchFamily="18" charset="0"/>
              </a:rPr>
              <a:t>Operating range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cs typeface="Times New Roman" panose="02020603050405020304" pitchFamily="18" charset="0"/>
              </a:rPr>
              <a:t>Accuracy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cs typeface="Times New Roman" panose="02020603050405020304" pitchFamily="18" charset="0"/>
              </a:rPr>
              <a:t>Errors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cs typeface="Times New Roman" panose="02020603050405020304" pitchFamily="18" charset="0"/>
              </a:rPr>
              <a:t>Environmental capability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cs typeface="Times New Roman" panose="02020603050405020304" pitchFamily="18" charset="0"/>
              </a:rPr>
              <a:t>Insensitive to unwanted Signal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cs typeface="Times New Roman" panose="02020603050405020304" pitchFamily="18" charset="0"/>
              </a:rPr>
              <a:t>Stability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n>
                  <a:noFill/>
                </a:ln>
                <a:latin typeface="+mn-lt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6867" name="Content Placeholder 1"/>
          <p:cNvSpPr>
            <a:spLocks noGrp="1"/>
          </p:cNvSpPr>
          <p:nvPr>
            <p:ph idx="1"/>
          </p:nvPr>
        </p:nvSpPr>
        <p:spPr>
          <a:xfrm>
            <a:off x="2209800" y="1905000"/>
            <a:ext cx="6477000" cy="33321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Audio/video equipment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Pressure indication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Measurement of displacement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Alarms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n>
                  <a:noFill/>
                </a:ln>
                <a:latin typeface="+mn-lt"/>
              </a:rPr>
              <a:t>Thank You</a:t>
            </a:r>
          </a:p>
        </p:txBody>
      </p:sp>
      <p:sp>
        <p:nvSpPr>
          <p:cNvPr id="37891" name="Subtitle 2"/>
          <p:cNvSpPr>
            <a:spLocks noGrp="1"/>
          </p:cNvSpPr>
          <p:nvPr>
            <p:ph type="subTitle" idx="1"/>
          </p:nvPr>
        </p:nvSpPr>
        <p:spPr>
          <a:xfrm>
            <a:off x="838200" y="5181600"/>
            <a:ext cx="785495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0965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ln>
                  <a:noFill/>
                </a:ln>
                <a:latin typeface="+mn-lt"/>
                <a:cs typeface="Times New Roman" panose="02020603050405020304" pitchFamily="18" charset="0"/>
              </a:rPr>
              <a:t>WHAT IS TRANSDUCER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945438" cy="4144963"/>
          </a:xfrm>
        </p:spPr>
        <p:txBody>
          <a:bodyPr rtlCol="0"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dirty="0"/>
              <a:t>A transducer is an electronic device that converts energy from  one form to another (mechanical, visual, </a:t>
            </a:r>
            <a:r>
              <a:rPr lang="en-US" sz="2800" dirty="0" smtClean="0"/>
              <a:t>acoustic, </a:t>
            </a:r>
            <a:r>
              <a:rPr lang="en-US" sz="2800" dirty="0"/>
              <a:t>electrical, thermal, chemical).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cs typeface="Times New Roman" pitchFamily="18" charset="0"/>
              </a:rPr>
              <a:t> Example: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800" dirty="0" smtClean="0"/>
              <a:t>Microphones</a:t>
            </a:r>
            <a:r>
              <a:rPr lang="en-US" sz="2800" dirty="0"/>
              <a:t>, </a:t>
            </a: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/>
              <a:t>L</a:t>
            </a:r>
            <a:r>
              <a:rPr lang="en-US" sz="2800" dirty="0" smtClean="0"/>
              <a:t>oudspeakers</a:t>
            </a:r>
            <a:r>
              <a:rPr lang="en-US" sz="2800" dirty="0"/>
              <a:t>, </a:t>
            </a: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/>
              <a:t>T</a:t>
            </a:r>
            <a:r>
              <a:rPr lang="en-US" sz="2800" dirty="0" smtClean="0"/>
              <a:t>hermometers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3838"/>
            <a:ext cx="7467600" cy="2925762"/>
          </a:xfrm>
        </p:spPr>
        <p:txBody>
          <a:bodyPr rtlCol="0">
            <a:normAutofit fontScale="92500" lnSpcReduction="2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b="1" dirty="0" smtClean="0">
                <a:cs typeface="Times New Roman" panose="02020603050405020304" pitchFamily="18" charset="0"/>
              </a:rPr>
              <a:t>TRANSDUCER</a:t>
            </a: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800" b="1" dirty="0"/>
              <a:t>Sensors </a:t>
            </a:r>
            <a:r>
              <a:rPr lang="en-US" sz="2800" b="1" dirty="0" smtClean="0"/>
              <a:t>(</a:t>
            </a:r>
            <a:r>
              <a:rPr lang="en-US" sz="2800" dirty="0"/>
              <a:t>transducer </a:t>
            </a:r>
            <a:r>
              <a:rPr lang="en-US" sz="2800" dirty="0" smtClean="0"/>
              <a:t>which converts </a:t>
            </a:r>
            <a:r>
              <a:rPr lang="en-US" sz="2800" dirty="0"/>
              <a:t>a measurable quantity (sound pressure level, optical intensity, magnetic field, </a:t>
            </a:r>
            <a:r>
              <a:rPr lang="en-US" sz="2800" dirty="0" err="1"/>
              <a:t>etc</a:t>
            </a:r>
            <a:r>
              <a:rPr lang="en-US" sz="2800" dirty="0"/>
              <a:t>) to an electrical voltage or an electrical </a:t>
            </a:r>
            <a:r>
              <a:rPr lang="en-US" sz="2800" dirty="0" smtClean="0"/>
              <a:t>current).</a:t>
            </a:r>
            <a:endParaRPr lang="en-US" sz="2800" b="1" dirty="0" smtClean="0"/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800" b="1" dirty="0" smtClean="0"/>
              <a:t>Actuators (</a:t>
            </a:r>
            <a:r>
              <a:rPr lang="en-US" sz="2800" dirty="0"/>
              <a:t>transducer </a:t>
            </a:r>
            <a:r>
              <a:rPr lang="en-US" sz="2800" dirty="0" smtClean="0"/>
              <a:t>which converts </a:t>
            </a:r>
            <a:r>
              <a:rPr lang="en-US" sz="2800" dirty="0"/>
              <a:t>an electrical signal into another form of energy, such as </a:t>
            </a:r>
            <a:r>
              <a:rPr lang="en-US" sz="2800" dirty="0" smtClean="0"/>
              <a:t>sound, pressure, light</a:t>
            </a:r>
            <a:r>
              <a:rPr lang="en-US" sz="2800" dirty="0"/>
              <a:t>, mechanical </a:t>
            </a:r>
            <a:r>
              <a:rPr lang="en-US" sz="2800" dirty="0" smtClean="0"/>
              <a:t>movement</a:t>
            </a:r>
            <a:r>
              <a:rPr lang="en-US" dirty="0" smtClean="0"/>
              <a:t>).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04138" cy="76200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</a:rPr>
              <a:t>Transducers specifications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743200" y="1066800"/>
            <a:ext cx="6027738" cy="5257800"/>
          </a:xfrm>
        </p:spPr>
        <p:txBody>
          <a:bodyPr/>
          <a:lstStyle/>
          <a:p>
            <a:r>
              <a:rPr lang="en-US" altLang="en-US" smtClean="0"/>
              <a:t>Range</a:t>
            </a:r>
          </a:p>
          <a:p>
            <a:r>
              <a:rPr lang="en-US" altLang="en-US" smtClean="0"/>
              <a:t>Span</a:t>
            </a:r>
          </a:p>
          <a:p>
            <a:r>
              <a:rPr lang="en-US" altLang="en-US" smtClean="0"/>
              <a:t>Error</a:t>
            </a:r>
          </a:p>
          <a:p>
            <a:r>
              <a:rPr lang="en-US" altLang="en-US" smtClean="0"/>
              <a:t>Accuracy</a:t>
            </a:r>
          </a:p>
          <a:p>
            <a:r>
              <a:rPr lang="en-US" altLang="en-US" smtClean="0"/>
              <a:t>Sensitivity</a:t>
            </a:r>
          </a:p>
          <a:p>
            <a:r>
              <a:rPr lang="en-US" altLang="en-US" smtClean="0"/>
              <a:t>Nonlinearity</a:t>
            </a:r>
          </a:p>
          <a:p>
            <a:r>
              <a:rPr lang="en-US" altLang="en-US" smtClean="0"/>
              <a:t>Resolution</a:t>
            </a:r>
          </a:p>
          <a:p>
            <a:r>
              <a:rPr lang="en-US" altLang="en-US" smtClean="0"/>
              <a:t>Stability</a:t>
            </a:r>
          </a:p>
          <a:p>
            <a:r>
              <a:rPr lang="en-US" altLang="en-US" smtClean="0"/>
              <a:t>Dead band/time</a:t>
            </a:r>
          </a:p>
          <a:p>
            <a:r>
              <a:rPr lang="en-US" altLang="en-US" smtClean="0"/>
              <a:t>Response time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5375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838200" y="2514600"/>
            <a:ext cx="8077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/>
              <a:t>Sensing Element:</a:t>
            </a:r>
            <a:r>
              <a:rPr lang="en-US" altLang="en-US" sz="2400"/>
              <a:t> The physical quantity or its rate of change is sensed and responded to by this part of the transistor.</a:t>
            </a:r>
          </a:p>
          <a:p>
            <a:endParaRPr lang="en-US" altLang="en-US" sz="2400"/>
          </a:p>
          <a:p>
            <a:r>
              <a:rPr lang="en-US" altLang="en-US" sz="2400" b="1"/>
              <a:t>Transduction Element: </a:t>
            </a:r>
            <a:r>
              <a:rPr lang="en-US" altLang="en-US" sz="2400"/>
              <a:t>The output of the sensing element is passed on to the transduction element. This element is responsible for converting the non-electrical signal into its proportional electrical signal.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43000" y="-46038"/>
            <a:ext cx="7704138" cy="1981201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ln>
                  <a:noFill/>
                </a:ln>
                <a:latin typeface="+mn-lt"/>
                <a:cs typeface="Times New Roman" panose="02020603050405020304" pitchFamily="18" charset="0"/>
              </a:rPr>
              <a:t>ELECTRICAL TRANSDUCERS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19138" y="2087563"/>
            <a:ext cx="8229600" cy="225583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mtClean="0">
                <a:cs typeface="Times New Roman" panose="02020603050405020304" pitchFamily="18" charset="0"/>
              </a:rPr>
              <a:t> The electrical transducers is one which converts the non-electrical quantity into the equivalent electrical quantity.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mtClean="0">
                <a:cs typeface="Times New Roman" panose="02020603050405020304" pitchFamily="18" charset="0"/>
              </a:rPr>
              <a:t> Non-electrical quantity such as force, displacement, stress, temperature.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mtClean="0">
                <a:cs typeface="Times New Roman" panose="02020603050405020304" pitchFamily="18" charset="0"/>
              </a:rPr>
              <a:t> Electrical quantity such  as current , voltage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04138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n>
                  <a:noFill/>
                </a:ln>
                <a:latin typeface="+mn-lt"/>
                <a:cs typeface="Times New Roman" panose="02020603050405020304" pitchFamily="18" charset="0"/>
              </a:rPr>
              <a:t>CLASSIFICATION OF TRANSDUCERS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295400" y="2209800"/>
            <a:ext cx="8229600" cy="3657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>
                <a:cs typeface="Times New Roman" panose="02020603050405020304" pitchFamily="18" charset="0"/>
              </a:rPr>
              <a:t>On the basis of transduction form used.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>
                <a:cs typeface="Times New Roman" panose="02020603050405020304" pitchFamily="18" charset="0"/>
              </a:rPr>
              <a:t>As primary and secondary transducers.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>
                <a:cs typeface="Times New Roman" panose="02020603050405020304" pitchFamily="18" charset="0"/>
              </a:rPr>
              <a:t>As passive and active transducers.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>
                <a:cs typeface="Times New Roman" panose="02020603050405020304" pitchFamily="18" charset="0"/>
              </a:rPr>
              <a:t>As analog and digital transducers.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>
                <a:cs typeface="Times New Roman" panose="02020603050405020304" pitchFamily="18" charset="0"/>
              </a:rPr>
              <a:t>As transducers and inverse transducers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982663" y="-76200"/>
            <a:ext cx="7704137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n>
                  <a:noFill/>
                </a:ln>
                <a:latin typeface="+mn-lt"/>
                <a:cs typeface="Times New Roman" panose="02020603050405020304" pitchFamily="18" charset="0"/>
              </a:rPr>
              <a:t>ON THE BASIS OF TRANSDUCTION FORM USED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287463" y="2286000"/>
            <a:ext cx="7704137" cy="33321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Resistive Transducers.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Photoconductive Cell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Thermistor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Capacitive Transducers.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Capacitor microphone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Dielectric gauge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Inductive Transducers.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Magnetic circuit transducer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Voltage and current Generating Transducers.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Hall effect pickup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570</TotalTime>
  <Words>478</Words>
  <Application>Microsoft Office PowerPoint</Application>
  <PresentationFormat>On-screen Show (4:3)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Constantia</vt:lpstr>
      <vt:lpstr>Arial</vt:lpstr>
      <vt:lpstr>Corbel</vt:lpstr>
      <vt:lpstr>Calibri</vt:lpstr>
      <vt:lpstr>Stencil</vt:lpstr>
      <vt:lpstr>Times New Roman</vt:lpstr>
      <vt:lpstr>Wingdings 2</vt:lpstr>
      <vt:lpstr>Wingdings</vt:lpstr>
      <vt:lpstr>Parallax</vt:lpstr>
      <vt:lpstr>University of Asia Pacific</vt:lpstr>
      <vt:lpstr>CONTENTS</vt:lpstr>
      <vt:lpstr>WHAT IS TRANSDUCER</vt:lpstr>
      <vt:lpstr>PowerPoint Presentation</vt:lpstr>
      <vt:lpstr>Transducers specifications</vt:lpstr>
      <vt:lpstr>PowerPoint Presentation</vt:lpstr>
      <vt:lpstr>ELECTRICAL TRANSDUCERS</vt:lpstr>
      <vt:lpstr>CLASSIFICATION OF TRANSDUCERS</vt:lpstr>
      <vt:lpstr>ON THE BASIS OF TRANSDUCTION FORM USED</vt:lpstr>
      <vt:lpstr>Passive and Active Transducers</vt:lpstr>
      <vt:lpstr>Inverse Transducers</vt:lpstr>
      <vt:lpstr>Potentiometer</vt:lpstr>
      <vt:lpstr>PowerPoint Presentation</vt:lpstr>
      <vt:lpstr>Strain Gauge </vt:lpstr>
      <vt:lpstr>Photoresistor</vt:lpstr>
      <vt:lpstr>Phototransistor</vt:lpstr>
      <vt:lpstr>Thermistors</vt:lpstr>
      <vt:lpstr>Thermoelectric sensors</vt:lpstr>
      <vt:lpstr>Thermocouple</vt:lpstr>
      <vt:lpstr>Peltier plate</vt:lpstr>
      <vt:lpstr>SELECTION CRITERIA OF THE TRANSDUCERS</vt:lpstr>
      <vt:lpstr>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      Transducers</dc:title>
  <dc:creator>abc</dc:creator>
  <cp:lastModifiedBy>User</cp:lastModifiedBy>
  <cp:revision>86</cp:revision>
  <dcterms:created xsi:type="dcterms:W3CDTF">2006-08-16T00:00:00Z</dcterms:created>
  <dcterms:modified xsi:type="dcterms:W3CDTF">2022-06-30T15:51:34Z</dcterms:modified>
</cp:coreProperties>
</file>