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95" r:id="rId3"/>
    <p:sldId id="404" r:id="rId4"/>
    <p:sldId id="406" r:id="rId5"/>
    <p:sldId id="402" r:id="rId6"/>
    <p:sldId id="403" r:id="rId7"/>
    <p:sldId id="405" r:id="rId8"/>
    <p:sldId id="397" r:id="rId9"/>
    <p:sldId id="398" r:id="rId10"/>
    <p:sldId id="399" r:id="rId11"/>
    <p:sldId id="400" r:id="rId12"/>
    <p:sldId id="401" r:id="rId13"/>
    <p:sldId id="396" r:id="rId14"/>
    <p:sldId id="33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2B82"/>
    <a:srgbClr val="28A010"/>
    <a:srgbClr val="FFA401"/>
    <a:srgbClr val="339933"/>
    <a:srgbClr val="006600"/>
    <a:srgbClr val="E4580A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76173" autoAdjust="0"/>
  </p:normalViewPr>
  <p:slideViewPr>
    <p:cSldViewPr>
      <p:cViewPr varScale="1">
        <p:scale>
          <a:sx n="75" d="100"/>
          <a:sy n="75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12-Jul-21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12-Jul-21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12-Jul-21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12-Jul-21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12-Jul-21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962698" y="6650056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Spring_21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003" y="2235834"/>
            <a:ext cx="906209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410</a:t>
            </a:r>
            <a:endParaRPr lang="en-US" sz="5000" dirty="0" smtClean="0">
              <a:solidFill>
                <a:srgbClr val="0070C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</a:t>
            </a:r>
            <a:r>
              <a:rPr lang="en-GB" sz="54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Development </a:t>
            </a:r>
            <a:endParaRPr lang="en-US" sz="5400" dirty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8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Lab: 01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29355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How to Demonstrate </a:t>
            </a:r>
            <a:r>
              <a:rPr lang="en-GB" sz="2800" dirty="0"/>
              <a:t>through </a:t>
            </a:r>
            <a:r>
              <a:rPr lang="en-GB" sz="2800" dirty="0" smtClean="0"/>
              <a:t>Projects?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1" y="1149012"/>
            <a:ext cx="8117053" cy="50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" y="1076736"/>
            <a:ext cx="9144000" cy="43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600200"/>
            <a:ext cx="6477000" cy="310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This are not complex engineering problem (CEP), try to make it  into CEP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GB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800" dirty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https://nevonprojects.com/year-projects-for-computer-engineering/ </a:t>
            </a:r>
            <a:endParaRPr lang="en-GB" sz="2800" dirty="0" smtClean="0">
              <a:solidFill>
                <a:srgbClr val="28A01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GB" sz="2800" dirty="0" smtClean="0">
              <a:solidFill>
                <a:srgbClr val="28A01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800" dirty="0" smtClean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en-GB" sz="2800" dirty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://1000projects.org/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147" y="1008232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1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Consultancy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1926" y="1632529"/>
            <a:ext cx="7120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002B82"/>
                </a:solidFill>
              </a:rPr>
              <a:t>Contract </a:t>
            </a:r>
            <a:r>
              <a:rPr lang="en-US" sz="2800" b="1" dirty="0">
                <a:solidFill>
                  <a:srgbClr val="002B82"/>
                </a:solidFill>
              </a:rPr>
              <a:t>Number: </a:t>
            </a:r>
            <a:r>
              <a:rPr lang="en-US" sz="2800" dirty="0" smtClean="0">
                <a:solidFill>
                  <a:srgbClr val="002B82"/>
                </a:solidFill>
              </a:rPr>
              <a:t>01737777912 </a:t>
            </a:r>
            <a:r>
              <a:rPr lang="en-US" sz="2000" dirty="0" smtClean="0">
                <a:solidFill>
                  <a:srgbClr val="FF0000"/>
                </a:solidFill>
              </a:rPr>
              <a:t>(9 am- 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 smtClean="0">
                <a:solidFill>
                  <a:srgbClr val="FF0000"/>
                </a:solidFill>
              </a:rPr>
              <a:t> pm)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002B82"/>
                </a:solidFill>
              </a:rPr>
              <a:t>Email: </a:t>
            </a:r>
            <a:r>
              <a:rPr lang="en-US" sz="2800" dirty="0">
                <a:solidFill>
                  <a:srgbClr val="002B82"/>
                </a:solidFill>
              </a:rPr>
              <a:t>fahadahmed@uap-bd.edu</a:t>
            </a:r>
          </a:p>
          <a:p>
            <a:r>
              <a:rPr lang="en-US" sz="28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7081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12-Jul-21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Synopsis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058" y="1253051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Students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have 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 on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 life oriented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projects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that means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solve a complex engineering problem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this course.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 technologies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(ASP. Net, PHP, Ajax,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Script, Joomla, and so on) and Database (DB2, Oracle, SQL Server, MySQL, and so on) are preferred for the development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 projects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 also preferred as Open source code is typically created through a collaborative effort in which programmers improve upon the code and share the changes within the community. Moreover,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documentation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a major concern for the project to ensure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Software Quality Assurance (SQA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Hence at the end of semester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students submit their projects including the documentation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2199" y="2209800"/>
            <a:ext cx="66028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 smtClean="0"/>
              <a:t>Project group</a:t>
            </a:r>
          </a:p>
          <a:p>
            <a:pPr algn="ctr"/>
            <a:r>
              <a:rPr lang="en-GB" sz="4800" dirty="0" smtClean="0"/>
              <a:t> maximum 3 members**</a:t>
            </a:r>
          </a:p>
          <a:p>
            <a:pPr algn="ctr"/>
            <a:r>
              <a:rPr lang="en-GB" sz="4800" dirty="0" smtClean="0"/>
              <a:t>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220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97618"/>
              </p:ext>
            </p:extLst>
          </p:nvPr>
        </p:nvGraphicFramePr>
        <p:xfrm>
          <a:off x="457200" y="1240351"/>
          <a:ext cx="8382000" cy="36134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1341">
                  <a:extLst>
                    <a:ext uri="{9D8B030D-6E8A-4147-A177-3AD203B41FA5}">
                      <a16:colId xmlns:a16="http://schemas.microsoft.com/office/drawing/2014/main" val="2004796097"/>
                    </a:ext>
                  </a:extLst>
                </a:gridCol>
                <a:gridCol w="2830659">
                  <a:extLst>
                    <a:ext uri="{9D8B030D-6E8A-4147-A177-3AD203B41FA5}">
                      <a16:colId xmlns:a16="http://schemas.microsoft.com/office/drawing/2014/main" val="758429922"/>
                    </a:ext>
                  </a:extLst>
                </a:gridCol>
              </a:tblGrid>
              <a:tr h="362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Type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weight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4321365"/>
                  </a:ext>
                </a:extLst>
              </a:tr>
              <a:tr h="655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Evaluation (Assessment)</a:t>
                      </a:r>
                      <a:endParaRPr lang="en-GB" sz="2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GB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4860557"/>
                  </a:ext>
                </a:extLst>
              </a:tr>
              <a:tr h="456435">
                <a:tc>
                  <a:txBody>
                    <a:bodyPr/>
                    <a:lstStyle/>
                    <a:p>
                      <a:pPr marL="1142915" lvl="2" indent="-4572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</a:t>
                      </a:r>
                      <a:r>
                        <a:rPr lang="en-GB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in Lab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397202"/>
                  </a:ext>
                </a:extLst>
              </a:tr>
              <a:tr h="362643">
                <a:tc>
                  <a:txBody>
                    <a:bodyPr/>
                    <a:lstStyle/>
                    <a:p>
                      <a:pPr marL="1142915" lvl="2" indent="-4572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2664406"/>
                  </a:ext>
                </a:extLst>
              </a:tr>
              <a:tr h="362643">
                <a:tc>
                  <a:txBody>
                    <a:bodyPr/>
                    <a:lstStyle/>
                    <a:p>
                      <a:pPr marL="1142915" lvl="2" indent="-4572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Viva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2053075"/>
                  </a:ext>
                </a:extLst>
              </a:tr>
              <a:tr h="994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(Doc + Video) and CEP Mapping </a:t>
                      </a:r>
                      <a:endParaRPr lang="en-GB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GB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661610"/>
                  </a:ext>
                </a:extLst>
              </a:tr>
              <a:tr h="362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GB" sz="2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GB" sz="2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306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CO-PO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76405"/>
              </p:ext>
            </p:extLst>
          </p:nvPr>
        </p:nvGraphicFramePr>
        <p:xfrm>
          <a:off x="100829" y="832804"/>
          <a:ext cx="8662171" cy="5093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861">
                  <a:extLst>
                    <a:ext uri="{9D8B030D-6E8A-4147-A177-3AD203B41FA5}">
                      <a16:colId xmlns:a16="http://schemas.microsoft.com/office/drawing/2014/main" val="168919150"/>
                    </a:ext>
                  </a:extLst>
                </a:gridCol>
                <a:gridCol w="5183651">
                  <a:extLst>
                    <a:ext uri="{9D8B030D-6E8A-4147-A177-3AD203B41FA5}">
                      <a16:colId xmlns:a16="http://schemas.microsoft.com/office/drawing/2014/main" val="4182531294"/>
                    </a:ext>
                  </a:extLst>
                </a:gridCol>
                <a:gridCol w="2661659">
                  <a:extLst>
                    <a:ext uri="{9D8B030D-6E8A-4147-A177-3AD203B41FA5}">
                      <a16:colId xmlns:a16="http://schemas.microsoft.com/office/drawing/2014/main" val="312686124"/>
                    </a:ext>
                  </a:extLst>
                </a:gridCol>
              </a:tblGrid>
              <a:tr h="1072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No.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 Statements:</a:t>
                      </a:r>
                      <a:endParaRPr lang="en-GB" sz="1800" b="1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Upon successful completion of the course, students should be able to</a:t>
                      </a:r>
                      <a:r>
                        <a:rPr lang="en-US" sz="1800" b="1" dirty="0" smtClean="0">
                          <a:effectLst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Corresponding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POs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3896511402"/>
                  </a:ext>
                </a:extLst>
              </a:tr>
              <a:tr h="862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Identify, formulate, and </a:t>
                      </a:r>
                      <a:r>
                        <a:rPr lang="en-US" sz="1800" dirty="0" smtClean="0">
                          <a:effectLst/>
                        </a:rPr>
                        <a:t>analyze  </a:t>
                      </a:r>
                      <a:r>
                        <a:rPr lang="en-US" sz="1800" dirty="0">
                          <a:effectLst/>
                        </a:rPr>
                        <a:t>a real world problem based on requirement analysis.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2-Problem Analysis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534551997"/>
                  </a:ext>
                </a:extLst>
              </a:tr>
              <a:tr h="7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Design/Develop a working solution on a real world problem using s/w designing tools.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3-Design/ development of solutions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3714301820"/>
                  </a:ext>
                </a:extLst>
              </a:tr>
              <a:tr h="7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modern development tools which are popular among s/w developers.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5-Modern Tool Usage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2306120241"/>
                  </a:ext>
                </a:extLst>
              </a:tr>
              <a:tr h="7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Identify societal, health, safety, legal and cultural issues related to the project.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6-The Engineer and Society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2439594037"/>
                  </a:ext>
                </a:extLst>
              </a:tr>
              <a:tr h="889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Practice professional ethics </a:t>
                      </a:r>
                      <a:r>
                        <a:rPr lang="en-US" sz="1800" dirty="0" smtClean="0">
                          <a:effectLst/>
                        </a:rPr>
                        <a:t>and responsibilities </a:t>
                      </a:r>
                      <a:r>
                        <a:rPr lang="en-US" sz="1800" dirty="0">
                          <a:effectLst/>
                        </a:rPr>
                        <a:t>and norms of engineering practice.  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8-Ethics 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95032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CO-PO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11920"/>
              </p:ext>
            </p:extLst>
          </p:nvPr>
        </p:nvGraphicFramePr>
        <p:xfrm>
          <a:off x="100828" y="832804"/>
          <a:ext cx="8890771" cy="56309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418">
                  <a:extLst>
                    <a:ext uri="{9D8B030D-6E8A-4147-A177-3AD203B41FA5}">
                      <a16:colId xmlns:a16="http://schemas.microsoft.com/office/drawing/2014/main" val="168919150"/>
                    </a:ext>
                  </a:extLst>
                </a:gridCol>
                <a:gridCol w="5320451">
                  <a:extLst>
                    <a:ext uri="{9D8B030D-6E8A-4147-A177-3AD203B41FA5}">
                      <a16:colId xmlns:a16="http://schemas.microsoft.com/office/drawing/2014/main" val="4182531294"/>
                    </a:ext>
                  </a:extLst>
                </a:gridCol>
                <a:gridCol w="2731902">
                  <a:extLst>
                    <a:ext uri="{9D8B030D-6E8A-4147-A177-3AD203B41FA5}">
                      <a16:colId xmlns:a16="http://schemas.microsoft.com/office/drawing/2014/main" val="312686124"/>
                    </a:ext>
                  </a:extLst>
                </a:gridCol>
              </a:tblGrid>
              <a:tr h="1123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No.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 Statements:</a:t>
                      </a:r>
                      <a:endParaRPr lang="en-GB" sz="1800" b="1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Upon successful completion of the course, students should be able to: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Corresponding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POs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3896511402"/>
                  </a:ext>
                </a:extLst>
              </a:tr>
              <a:tr h="48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Work as a team and fulfil individual responsibility.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9-Individual and Team work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204544727"/>
                  </a:ext>
                </a:extLst>
              </a:tr>
              <a:tr h="1123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Communicate effectively  through presentation and write effective reports and documentations on the project.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10-</a:t>
                      </a:r>
                      <a:r>
                        <a:rPr lang="en-US" sz="1800" dirty="0" smtClean="0">
                          <a:effectLst/>
                        </a:rPr>
                        <a:t>Communication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957060543"/>
                  </a:ext>
                </a:extLst>
              </a:tr>
              <a:tr h="748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Apply project management principles using Version Control System, and produce cost value analysis.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11-Project Management and Finance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907833718"/>
                  </a:ext>
                </a:extLst>
              </a:tr>
              <a:tr h="1404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Recognize the need for, and have the preparation and ability to engage in independent and life-long learning in the broadest context of requirement changes and introduction of modern development tools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12-Lifelong learning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892702286"/>
                  </a:ext>
                </a:extLst>
              </a:tr>
              <a:tr h="748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Apply the S/W Engineering knowledge to provide  a working solution on a real world problem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1-Engineering Knowledge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0655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8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 COs with Assessment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23391"/>
              </p:ext>
            </p:extLst>
          </p:nvPr>
        </p:nvGraphicFramePr>
        <p:xfrm>
          <a:off x="163556" y="1052575"/>
          <a:ext cx="8904244" cy="43325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8903">
                  <a:extLst>
                    <a:ext uri="{9D8B030D-6E8A-4147-A177-3AD203B41FA5}">
                      <a16:colId xmlns:a16="http://schemas.microsoft.com/office/drawing/2014/main" val="1195257646"/>
                    </a:ext>
                  </a:extLst>
                </a:gridCol>
                <a:gridCol w="708704">
                  <a:extLst>
                    <a:ext uri="{9D8B030D-6E8A-4147-A177-3AD203B41FA5}">
                      <a16:colId xmlns:a16="http://schemas.microsoft.com/office/drawing/2014/main" val="2895179349"/>
                    </a:ext>
                  </a:extLst>
                </a:gridCol>
                <a:gridCol w="639237">
                  <a:extLst>
                    <a:ext uri="{9D8B030D-6E8A-4147-A177-3AD203B41FA5}">
                      <a16:colId xmlns:a16="http://schemas.microsoft.com/office/drawing/2014/main" val="3133095522"/>
                    </a:ext>
                  </a:extLst>
                </a:gridCol>
                <a:gridCol w="590127">
                  <a:extLst>
                    <a:ext uri="{9D8B030D-6E8A-4147-A177-3AD203B41FA5}">
                      <a16:colId xmlns:a16="http://schemas.microsoft.com/office/drawing/2014/main" val="2599405002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419094630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195162456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114402703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363996617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3949201752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366850488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1917790586"/>
                    </a:ext>
                  </a:extLst>
                </a:gridCol>
                <a:gridCol w="783245">
                  <a:extLst>
                    <a:ext uri="{9D8B030D-6E8A-4147-A177-3AD203B41FA5}">
                      <a16:colId xmlns:a16="http://schemas.microsoft.com/office/drawing/2014/main" val="3437397040"/>
                    </a:ext>
                  </a:extLst>
                </a:gridCol>
              </a:tblGrid>
              <a:tr h="59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Assessment Type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% weight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CO3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CO4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CO6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7486768"/>
                  </a:ext>
                </a:extLst>
              </a:tr>
              <a:tr h="530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Presentation</a:t>
                      </a:r>
                      <a:endParaRPr lang="en-GB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4837975"/>
                  </a:ext>
                </a:extLst>
              </a:tr>
              <a:tr h="664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Report and CEP </a:t>
                      </a:r>
                      <a:r>
                        <a:rPr lang="en-US" sz="2000" dirty="0" smtClean="0">
                          <a:effectLst/>
                        </a:rPr>
                        <a:t>Mapping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2392118"/>
                  </a:ext>
                </a:extLst>
              </a:tr>
              <a:tr h="664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Viva</a:t>
                      </a:r>
                      <a:endParaRPr lang="en-GB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951187"/>
                  </a:ext>
                </a:extLst>
              </a:tr>
              <a:tr h="803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Continuous Project Evaluation (Assessment)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70279"/>
                  </a:ext>
                </a:extLst>
              </a:tr>
              <a:tr h="3958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118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615109"/>
            <a:ext cx="82867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12-Jul-21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817079"/>
            <a:ext cx="8096250" cy="431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5083745"/>
            <a:ext cx="8096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3542</TotalTime>
  <Words>587</Words>
  <Application>Microsoft Office PowerPoint</Application>
  <PresentationFormat>On-screen Show (4:3)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393</cp:revision>
  <dcterms:created xsi:type="dcterms:W3CDTF">2014-02-03T19:53:25Z</dcterms:created>
  <dcterms:modified xsi:type="dcterms:W3CDTF">2021-07-12T18:09:36Z</dcterms:modified>
</cp:coreProperties>
</file>