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395" r:id="rId3"/>
    <p:sldId id="404" r:id="rId4"/>
    <p:sldId id="406" r:id="rId5"/>
    <p:sldId id="402" r:id="rId6"/>
    <p:sldId id="403" r:id="rId7"/>
    <p:sldId id="405" r:id="rId8"/>
    <p:sldId id="408" r:id="rId9"/>
    <p:sldId id="410" r:id="rId10"/>
    <p:sldId id="399" r:id="rId11"/>
    <p:sldId id="407" r:id="rId12"/>
    <p:sldId id="411" r:id="rId13"/>
    <p:sldId id="398" r:id="rId14"/>
    <p:sldId id="412" r:id="rId15"/>
    <p:sldId id="400" r:id="rId16"/>
    <p:sldId id="401" r:id="rId17"/>
    <p:sldId id="413" r:id="rId18"/>
    <p:sldId id="414" r:id="rId19"/>
    <p:sldId id="416" r:id="rId20"/>
    <p:sldId id="418" r:id="rId21"/>
    <p:sldId id="419" r:id="rId22"/>
    <p:sldId id="415" r:id="rId23"/>
    <p:sldId id="33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580A"/>
    <a:srgbClr val="009900"/>
    <a:srgbClr val="002B82"/>
    <a:srgbClr val="28A010"/>
    <a:srgbClr val="FFA401"/>
    <a:srgbClr val="339933"/>
    <a:srgbClr val="006600"/>
    <a:srgbClr val="91E509"/>
    <a:srgbClr val="72E50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76173" autoAdjust="0"/>
  </p:normalViewPr>
  <p:slideViewPr>
    <p:cSldViewPr>
      <p:cViewPr varScale="1">
        <p:scale>
          <a:sx n="73" d="100"/>
          <a:sy n="73" d="100"/>
        </p:scale>
        <p:origin x="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FF40-1E4B-4022-B095-5F1B0D419755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495F-B77E-4F9C-B54C-CC1559B68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4F73-76E2-433A-BAF5-01D9E20E7798}" type="datetime5">
              <a:rPr lang="en-US" smtClean="0"/>
              <a:t>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1620-B032-47B1-863A-6996BE3C0C6C}" type="datetime5">
              <a:rPr lang="en-US" smtClean="0"/>
              <a:t>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FD8-4A8A-489D-836A-F662150951AC}" type="datetime5">
              <a:rPr lang="en-US" smtClean="0"/>
              <a:t>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7E22-7686-4A9A-9B72-7225E35F4468}" type="datetime5">
              <a:rPr lang="en-US" smtClean="0"/>
              <a:t>3-Aug-21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99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5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A259-6D65-465C-BF43-338AB63CE5EE}" type="datetime5">
              <a:rPr lang="en-US" smtClean="0"/>
              <a:t>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462-EAA0-48F8-AD9C-BF8DC20B8371}" type="datetime5">
              <a:rPr lang="en-US" smtClean="0"/>
              <a:t>3-Aug-21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CB4D-EA2C-4301-B848-85C94091B8B9}" type="datetime5">
              <a:rPr lang="en-US" smtClean="0"/>
              <a:t>3-Aug-21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F8BF-33D4-410C-8F55-FD147C1D308A}" type="datetime5">
              <a:rPr lang="en-US" smtClean="0"/>
              <a:t>3-Aug-21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4DA8-5FA6-41DF-A258-66D43C0F2B1B}" type="datetime5">
              <a:rPr lang="en-US" smtClean="0"/>
              <a:t>3-Aug-21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28A01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FAA4-059C-46F3-A0E1-EE7131523ADA}" type="datetime5">
              <a:rPr lang="en-US" smtClean="0"/>
              <a:t>3-Aug-21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5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9" indent="0">
              <a:buNone/>
              <a:defRPr sz="1500"/>
            </a:lvl6pPr>
            <a:lvl7pPr marL="2057144" indent="0">
              <a:buNone/>
              <a:defRPr sz="1500"/>
            </a:lvl7pPr>
            <a:lvl8pPr marL="2400000" indent="0">
              <a:buNone/>
              <a:defRPr sz="1500"/>
            </a:lvl8pPr>
            <a:lvl9pPr marL="274285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5C1B-B5CC-4DED-BA57-F119C3317EEA}" type="datetime5">
              <a:rPr lang="en-US" smtClean="0"/>
              <a:t>3-Aug-21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" y="6448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30F62808-5BEC-4527-8796-12554B43F9B5}" type="datetime5">
              <a:rPr lang="en-US" smtClean="0"/>
              <a:t>3-Aug-21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75" y="6492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962698" y="6650056"/>
            <a:ext cx="12410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Spring_21</a:t>
            </a:r>
            <a:r>
              <a:rPr lang="en-US" sz="1100" b="0" i="1" dirty="0" smtClean="0">
                <a:solidFill>
                  <a:srgbClr val="C000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©</a:t>
            </a:r>
            <a:r>
              <a:rPr lang="en-US" sz="1100" b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b="0" i="0" dirty="0" smtClean="0">
                <a:solidFill>
                  <a:srgbClr val="0099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FM D</a:t>
            </a:r>
            <a:endParaRPr lang="en-US" sz="1100" b="0" i="0" dirty="0">
              <a:solidFill>
                <a:srgbClr val="009900"/>
              </a:solidFill>
              <a:latin typeface="Forte" panose="03060902040502070203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68571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3" indent="-214288" algn="l" defTabSz="68571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indent="-171430" algn="l" defTabSz="68571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270993" y="5088232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0003" y="2235834"/>
            <a:ext cx="9062097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</a:t>
            </a:r>
            <a:r>
              <a:rPr lang="en-US" sz="5000" dirty="0" smtClean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410</a:t>
            </a:r>
          </a:p>
          <a:p>
            <a:pPr algn="ctr"/>
            <a:r>
              <a:rPr lang="en-US" sz="54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Software  </a:t>
            </a:r>
            <a:r>
              <a:rPr lang="en-GB" sz="5400" dirty="0" smtClean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Development </a:t>
            </a:r>
            <a:endParaRPr lang="en-US" sz="5400" dirty="0">
              <a:solidFill>
                <a:srgbClr val="00B0F0"/>
              </a:solidFill>
              <a:latin typeface="Lucida Calligraphy" panose="03010101010101010101" pitchFamily="66" charset="0"/>
              <a:ea typeface="+mj-ea"/>
              <a:cs typeface="+mj-cs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971079" y="3975688"/>
            <a:ext cx="4943475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C00000"/>
                </a:solidFill>
              </a:rPr>
              <a:t>Lab: 02 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endParaRPr lang="en-US" alt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61" y="233938"/>
            <a:ext cx="1249388" cy="12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Complex Engineering Problems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3-Aug-21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529355"/>
            <a:ext cx="693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How to Demonstrate </a:t>
            </a:r>
            <a:r>
              <a:rPr lang="en-GB" sz="2800" dirty="0"/>
              <a:t>through </a:t>
            </a:r>
            <a:r>
              <a:rPr lang="en-GB" sz="2800" dirty="0" smtClean="0"/>
              <a:t>Projects?</a:t>
            </a:r>
            <a:endParaRPr lang="en-GB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50" y="1077975"/>
            <a:ext cx="7526815" cy="47153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1225" y="5840336"/>
            <a:ext cx="5567467" cy="8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101566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Engineering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: </a:t>
            </a:r>
          </a:p>
          <a:p>
            <a:pPr algn="ctr"/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Profile (K)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3-Aug-21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73" y="2079834"/>
            <a:ext cx="462887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7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Engineering Problems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3-Aug-21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" y="615109"/>
            <a:ext cx="82867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0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Engineering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(P)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3-Aug-21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618346"/>
            <a:ext cx="9107533" cy="576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Engineering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(A)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3-Aug-21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42" y="864799"/>
            <a:ext cx="8292032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5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Complex Engineering Problems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3-Aug-21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" y="1076736"/>
            <a:ext cx="9144000" cy="431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Idea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3-Aug-21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1600200"/>
            <a:ext cx="6477000" cy="310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GB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This are not complex engineering problem (CEP), try to make it  into CEP 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GB" sz="24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800" dirty="0">
                <a:solidFill>
                  <a:srgbClr val="28A01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https://nevonprojects.com/year-projects-for-computer-engineering/ </a:t>
            </a:r>
            <a:endParaRPr lang="en-GB" sz="2800" dirty="0" smtClean="0">
              <a:solidFill>
                <a:srgbClr val="28A01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endParaRPr lang="en-GB" sz="2800" dirty="0" smtClean="0">
              <a:solidFill>
                <a:srgbClr val="28A01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2800" dirty="0" smtClean="0">
                <a:solidFill>
                  <a:srgbClr val="28A01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https</a:t>
            </a:r>
            <a:r>
              <a:rPr lang="en-GB" sz="2800" dirty="0">
                <a:solidFill>
                  <a:srgbClr val="28A01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://1000projects.org/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147" y="1008232"/>
            <a:ext cx="473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19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3-Aug-21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2" y="783422"/>
            <a:ext cx="9117058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3-Aug-21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036138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5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3-Aug-21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9758" y="1051050"/>
            <a:ext cx="86106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Design </a:t>
            </a:r>
            <a:r>
              <a:rPr lang="en-GB" sz="2400" b="1" dirty="0">
                <a:solidFill>
                  <a:srgbClr val="FF0000"/>
                </a:solidFill>
                <a:latin typeface="Arial Narrow" panose="020B0606020202030204" pitchFamily="34" charset="0"/>
              </a:rPr>
              <a:t>a simple Bangla Speech Recognition system.   </a:t>
            </a:r>
            <a:endParaRPr lang="en-GB" sz="2400" b="1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algn="just"/>
            <a:endParaRPr lang="en-GB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GB" b="1" dirty="0">
                <a:solidFill>
                  <a:srgbClr val="000000"/>
                </a:solidFill>
                <a:latin typeface="Arial Narrow" panose="020B0606020202030204" pitchFamily="34" charset="0"/>
              </a:rPr>
              <a:t>Such a system can be incorporated with a wheelchair to make it </a:t>
            </a:r>
            <a:r>
              <a:rPr lang="en-GB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voice controlled and </a:t>
            </a:r>
            <a:r>
              <a:rPr lang="en-GB" b="1" dirty="0">
                <a:solidFill>
                  <a:srgbClr val="000000"/>
                </a:solidFill>
                <a:latin typeface="Arial Narrow" panose="020B0606020202030204" pitchFamily="34" charset="0"/>
              </a:rPr>
              <a:t>thus enables a physically handicapped person to move </a:t>
            </a:r>
            <a:r>
              <a:rPr lang="en-GB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freely </a:t>
            </a:r>
            <a:r>
              <a:rPr lang="en-GB" b="1" dirty="0">
                <a:solidFill>
                  <a:srgbClr val="000000"/>
                </a:solidFill>
                <a:latin typeface="Arial Narrow" panose="020B0606020202030204" pitchFamily="34" charset="0"/>
              </a:rPr>
              <a:t>without the help of a constant care-giver. Moreover, the ability </a:t>
            </a:r>
            <a:r>
              <a:rPr lang="en-GB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to give </a:t>
            </a:r>
            <a:r>
              <a:rPr lang="en-GB" b="1" dirty="0">
                <a:solidFill>
                  <a:srgbClr val="000000"/>
                </a:solidFill>
                <a:latin typeface="Arial Narrow" panose="020B0606020202030204" pitchFamily="34" charset="0"/>
              </a:rPr>
              <a:t>commands in Bangla will make the system more user-friendly in </a:t>
            </a:r>
            <a:r>
              <a:rPr lang="en-GB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the context </a:t>
            </a:r>
            <a:r>
              <a:rPr lang="en-GB" b="1" dirty="0">
                <a:solidFill>
                  <a:srgbClr val="000000"/>
                </a:solidFill>
                <a:latin typeface="Arial Narrow" panose="020B0606020202030204" pitchFamily="34" charset="0"/>
              </a:rPr>
              <a:t>of Bangladesh.</a:t>
            </a:r>
          </a:p>
          <a:p>
            <a:pPr algn="just"/>
            <a:endParaRPr lang="en-GB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GB" b="1" dirty="0">
                <a:solidFill>
                  <a:srgbClr val="000000"/>
                </a:solidFill>
                <a:latin typeface="Arial Narrow" panose="020B0606020202030204" pitchFamily="34" charset="0"/>
              </a:rPr>
              <a:t>The system should be speaker-independent, i.e. it is required that </a:t>
            </a:r>
            <a:r>
              <a:rPr lang="en-GB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the Bangla </a:t>
            </a:r>
            <a:r>
              <a:rPr lang="en-GB" b="1" dirty="0">
                <a:solidFill>
                  <a:srgbClr val="000000"/>
                </a:solidFill>
                <a:latin typeface="Arial Narrow" panose="020B0606020202030204" pitchFamily="34" charset="0"/>
              </a:rPr>
              <a:t>speech recognition system should work satisfactorily </a:t>
            </a:r>
            <a:r>
              <a:rPr lang="en-GB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irrespective of </a:t>
            </a:r>
            <a:r>
              <a:rPr lang="en-GB" b="1" dirty="0">
                <a:solidFill>
                  <a:srgbClr val="000000"/>
                </a:solidFill>
                <a:latin typeface="Arial Narrow" panose="020B0606020202030204" pitchFamily="34" charset="0"/>
              </a:rPr>
              <a:t>sex, age-group, or dialect of the speaker.</a:t>
            </a:r>
          </a:p>
          <a:p>
            <a:pPr algn="just"/>
            <a:r>
              <a:rPr lang="en-GB" b="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</a:p>
          <a:p>
            <a:pPr algn="just"/>
            <a:r>
              <a:rPr lang="en-GB" b="1" dirty="0">
                <a:solidFill>
                  <a:srgbClr val="E4580A"/>
                </a:solidFill>
                <a:latin typeface="Arial Narrow" panose="020B0606020202030204" pitchFamily="34" charset="0"/>
              </a:rPr>
              <a:t>Students are required to explore different methodologies to </a:t>
            </a:r>
            <a:r>
              <a:rPr lang="en-GB" b="1" dirty="0" smtClean="0">
                <a:solidFill>
                  <a:srgbClr val="E4580A"/>
                </a:solidFill>
                <a:latin typeface="Arial Narrow" panose="020B0606020202030204" pitchFamily="34" charset="0"/>
              </a:rPr>
              <a:t>investigate the </a:t>
            </a:r>
            <a:r>
              <a:rPr lang="en-GB" b="1" dirty="0">
                <a:solidFill>
                  <a:srgbClr val="E4580A"/>
                </a:solidFill>
                <a:latin typeface="Arial Narrow" panose="020B0606020202030204" pitchFamily="34" charset="0"/>
              </a:rPr>
              <a:t>problem through design of experiment and data analysis and select or </a:t>
            </a:r>
            <a:r>
              <a:rPr lang="en-GB" b="1" dirty="0" smtClean="0">
                <a:solidFill>
                  <a:srgbClr val="E4580A"/>
                </a:solidFill>
                <a:latin typeface="Arial Narrow" panose="020B0606020202030204" pitchFamily="34" charset="0"/>
              </a:rPr>
              <a:t> develop </a:t>
            </a:r>
            <a:r>
              <a:rPr lang="en-GB" b="1" dirty="0">
                <a:solidFill>
                  <a:srgbClr val="E4580A"/>
                </a:solidFill>
                <a:latin typeface="Arial Narrow" panose="020B0606020202030204" pitchFamily="34" charset="0"/>
              </a:rPr>
              <a:t>an optimal methodology for design of the system. </a:t>
            </a:r>
            <a:endParaRPr lang="en-GB" dirty="0">
              <a:solidFill>
                <a:srgbClr val="E458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Synopsis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3-Aug-21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058" y="1253051"/>
            <a:ext cx="838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Students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have to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develop on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real life oriented 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projects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that means 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solve a complex engineering problem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this course.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Web technologies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(ASP. Net, PHP, Ajax,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Java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Script, Joomla, and so on) and Database (DB2, Oracle, SQL Server, MySQL, and so on) are preferred for the development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Open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Source projects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are also preferred as Open source code is typically created through a collaborative effort in which programmers improve upon the code and share the changes within the community. Moreover,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documentation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is a major concern for the project to ensure the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Software Quality Assurance (SQA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 Hence at the end of semester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students submit their projects including the documentation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3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3-Aug-21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1" y="1551152"/>
            <a:ext cx="8658593" cy="372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3-Aug-21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" y="957262"/>
            <a:ext cx="8905875" cy="4943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957262"/>
            <a:ext cx="3116432" cy="210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6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(Next lab)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3-Aug-21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551152"/>
            <a:ext cx="87360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>
                <a:latin typeface="Times New Roman" panose="02020603050405020304" pitchFamily="18" charset="0"/>
                <a:ea typeface="Arial" panose="020B0604020202020204" pitchFamily="34" charset="0"/>
              </a:rPr>
              <a:t>Project Title</a:t>
            </a:r>
            <a:endParaRPr lang="en-GB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>
                <a:latin typeface="Times New Roman" panose="02020603050405020304" pitchFamily="18" charset="0"/>
                <a:ea typeface="Arial" panose="020B0604020202020204" pitchFamily="34" charset="0"/>
              </a:rPr>
              <a:t>Project Member’s </a:t>
            </a:r>
            <a:endParaRPr lang="en-GB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>
                <a:latin typeface="Times New Roman" panose="02020603050405020304" pitchFamily="18" charset="0"/>
                <a:ea typeface="Arial" panose="020B0604020202020204" pitchFamily="34" charset="0"/>
              </a:rPr>
              <a:t>Motivation</a:t>
            </a:r>
            <a:endParaRPr lang="en-GB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>
                <a:latin typeface="Times New Roman" panose="02020603050405020304" pitchFamily="18" charset="0"/>
                <a:ea typeface="Arial" panose="020B0604020202020204" pitchFamily="34" charset="0"/>
              </a:rPr>
              <a:t>Problem Definition</a:t>
            </a:r>
            <a:endParaRPr lang="en-GB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Objective, Solution &amp; Project Outputs</a:t>
            </a:r>
            <a:endParaRPr lang="en-GB" dirty="0">
              <a:solidFill>
                <a:srgbClr val="FF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>
                <a:latin typeface="Times New Roman" panose="02020603050405020304" pitchFamily="18" charset="0"/>
                <a:ea typeface="Arial" panose="020B0604020202020204" pitchFamily="34" charset="0"/>
              </a:rPr>
              <a:t>Impact on Society  </a:t>
            </a:r>
            <a:endParaRPr lang="en-GB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>
                <a:latin typeface="Times New Roman" panose="02020603050405020304" pitchFamily="18" charset="0"/>
                <a:ea typeface="Arial" panose="020B0604020202020204" pitchFamily="34" charset="0"/>
              </a:rPr>
              <a:t>Critical challenges</a:t>
            </a:r>
            <a:endParaRPr lang="en-GB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Conflicting requirement</a:t>
            </a:r>
            <a:endParaRPr lang="en-GB" b="1" dirty="0">
              <a:solidFill>
                <a:srgbClr val="FF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How </a:t>
            </a:r>
            <a:r>
              <a:rPr lang="en-GB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P and K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s are addressed through the project and mapping</a:t>
            </a:r>
            <a:endParaRPr lang="en-GB" dirty="0">
              <a:solidFill>
                <a:srgbClr val="FF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GB" sz="2400" b="1" dirty="0">
                <a:latin typeface="Times New Roman" panose="02020603050405020304" pitchFamily="18" charset="0"/>
                <a:ea typeface="Arial" panose="020B0604020202020204" pitchFamily="34" charset="0"/>
              </a:rPr>
              <a:t>Project Management (Time-table) and Cost analysis </a:t>
            </a:r>
            <a:endParaRPr lang="en-GB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6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FF661-2A93-455E-BE22-2838481C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2546-02E8-4889-90BF-2283B0D02777}" type="datetime5">
              <a:rPr lang="en-US" smtClean="0"/>
              <a:t>3-Aug-21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32DBB-99E4-4868-92CA-A8BD5B8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84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Groups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3-Aug-21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2199" y="2209800"/>
            <a:ext cx="66028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dirty="0" smtClean="0"/>
              <a:t>Project group</a:t>
            </a:r>
          </a:p>
          <a:p>
            <a:pPr algn="ctr"/>
            <a:r>
              <a:rPr lang="en-GB" sz="4800" dirty="0" smtClean="0"/>
              <a:t> maximum 3 members**</a:t>
            </a:r>
          </a:p>
          <a:p>
            <a:pPr algn="ctr"/>
            <a:r>
              <a:rPr lang="en-GB" sz="4800" dirty="0" smtClean="0"/>
              <a:t> 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0220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84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3-Aug-21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397618"/>
              </p:ext>
            </p:extLst>
          </p:nvPr>
        </p:nvGraphicFramePr>
        <p:xfrm>
          <a:off x="457200" y="1240351"/>
          <a:ext cx="8382000" cy="361349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51341">
                  <a:extLst>
                    <a:ext uri="{9D8B030D-6E8A-4147-A177-3AD203B41FA5}">
                      <a16:colId xmlns:a16="http://schemas.microsoft.com/office/drawing/2014/main" val="2004796097"/>
                    </a:ext>
                  </a:extLst>
                </a:gridCol>
                <a:gridCol w="2830659">
                  <a:extLst>
                    <a:ext uri="{9D8B030D-6E8A-4147-A177-3AD203B41FA5}">
                      <a16:colId xmlns:a16="http://schemas.microsoft.com/office/drawing/2014/main" val="758429922"/>
                    </a:ext>
                  </a:extLst>
                </a:gridCol>
              </a:tblGrid>
              <a:tr h="3626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Assessment Type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weight</a:t>
                      </a:r>
                      <a:endParaRPr lang="en-GB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4321365"/>
                  </a:ext>
                </a:extLst>
              </a:tr>
              <a:tr h="655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Evaluation (Assessment)</a:t>
                      </a:r>
                      <a:endParaRPr lang="en-GB" sz="24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70%</a:t>
                      </a:r>
                      <a:endParaRPr lang="en-GB" sz="2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4860557"/>
                  </a:ext>
                </a:extLst>
              </a:tr>
              <a:tr h="456435">
                <a:tc>
                  <a:txBody>
                    <a:bodyPr/>
                    <a:lstStyle/>
                    <a:p>
                      <a:pPr marL="1142915" lvl="2" indent="-4572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 </a:t>
                      </a:r>
                      <a:r>
                        <a:rPr lang="en-GB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 in Lab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7397202"/>
                  </a:ext>
                </a:extLst>
              </a:tr>
              <a:tr h="362643">
                <a:tc>
                  <a:txBody>
                    <a:bodyPr/>
                    <a:lstStyle/>
                    <a:p>
                      <a:pPr marL="1142915" lvl="2" indent="-4572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Presentation 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2664406"/>
                  </a:ext>
                </a:extLst>
              </a:tr>
              <a:tr h="362643">
                <a:tc>
                  <a:txBody>
                    <a:bodyPr/>
                    <a:lstStyle/>
                    <a:p>
                      <a:pPr marL="1142915" lvl="2" indent="-4572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Viva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2053075"/>
                  </a:ext>
                </a:extLst>
              </a:tr>
              <a:tr h="9940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 (Doc + Video) and CEP Mapping </a:t>
                      </a:r>
                      <a:endParaRPr lang="en-GB" sz="2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GB" sz="2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5661610"/>
                  </a:ext>
                </a:extLst>
              </a:tr>
              <a:tr h="3626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GB" sz="24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GB" sz="24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3067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0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84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CO-PO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3-Aug-21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776405"/>
              </p:ext>
            </p:extLst>
          </p:nvPr>
        </p:nvGraphicFramePr>
        <p:xfrm>
          <a:off x="100829" y="832804"/>
          <a:ext cx="8662171" cy="509331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6861">
                  <a:extLst>
                    <a:ext uri="{9D8B030D-6E8A-4147-A177-3AD203B41FA5}">
                      <a16:colId xmlns:a16="http://schemas.microsoft.com/office/drawing/2014/main" val="168919150"/>
                    </a:ext>
                  </a:extLst>
                </a:gridCol>
                <a:gridCol w="5183651">
                  <a:extLst>
                    <a:ext uri="{9D8B030D-6E8A-4147-A177-3AD203B41FA5}">
                      <a16:colId xmlns:a16="http://schemas.microsoft.com/office/drawing/2014/main" val="4182531294"/>
                    </a:ext>
                  </a:extLst>
                </a:gridCol>
                <a:gridCol w="2661659">
                  <a:extLst>
                    <a:ext uri="{9D8B030D-6E8A-4147-A177-3AD203B41FA5}">
                      <a16:colId xmlns:a16="http://schemas.microsoft.com/office/drawing/2014/main" val="312686124"/>
                    </a:ext>
                  </a:extLst>
                </a:gridCol>
              </a:tblGrid>
              <a:tr h="10721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</a:t>
                      </a:r>
                      <a:endParaRPr lang="en-GB" sz="1800" b="1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No.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 Statements:</a:t>
                      </a:r>
                      <a:endParaRPr lang="en-GB" sz="1800" b="1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Upon successful completion of the course, students should be able to</a:t>
                      </a:r>
                      <a:r>
                        <a:rPr lang="en-US" sz="1800" b="1" dirty="0" smtClean="0">
                          <a:effectLst/>
                        </a:rPr>
                        <a:t>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Corresponding</a:t>
                      </a:r>
                      <a:endParaRPr lang="en-GB" sz="1800" b="1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POs</a:t>
                      </a:r>
                      <a:endParaRPr lang="en-GB" sz="1800" b="1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3896511402"/>
                  </a:ext>
                </a:extLst>
              </a:tr>
              <a:tr h="8628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CO1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Identify, formulate, and </a:t>
                      </a:r>
                      <a:r>
                        <a:rPr lang="en-US" sz="1800" dirty="0" smtClean="0">
                          <a:effectLst/>
                        </a:rPr>
                        <a:t>analyze  </a:t>
                      </a:r>
                      <a:r>
                        <a:rPr lang="en-US" sz="1800" dirty="0">
                          <a:effectLst/>
                        </a:rPr>
                        <a:t>a real world problem based on requirement analysis.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2-Problem Analysis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534551997"/>
                  </a:ext>
                </a:extLst>
              </a:tr>
              <a:tr h="7478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Design/Develop a working solution on a real world problem using s/w designing tools.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3-Design/ development of solutions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3714301820"/>
                  </a:ext>
                </a:extLst>
              </a:tr>
              <a:tr h="7478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CO3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Use modern development tools which are popular among s/w developers.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5-Modern Tool Usage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2306120241"/>
                  </a:ext>
                </a:extLst>
              </a:tr>
              <a:tr h="7478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Identify societal, health, safety, legal and cultural issues related to the project. 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6-The Engineer and Society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2439594037"/>
                  </a:ext>
                </a:extLst>
              </a:tr>
              <a:tr h="8895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Practice professional ethics </a:t>
                      </a:r>
                      <a:r>
                        <a:rPr lang="en-US" sz="1800" dirty="0" smtClean="0">
                          <a:effectLst/>
                        </a:rPr>
                        <a:t>and responsibilities </a:t>
                      </a:r>
                      <a:r>
                        <a:rPr lang="en-US" sz="1800" dirty="0">
                          <a:effectLst/>
                        </a:rPr>
                        <a:t>and norms of engineering practice.  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8-Ethics 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1950325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37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8477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CO-PO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3-Aug-21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11920"/>
              </p:ext>
            </p:extLst>
          </p:nvPr>
        </p:nvGraphicFramePr>
        <p:xfrm>
          <a:off x="100828" y="832804"/>
          <a:ext cx="8890771" cy="56309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8418">
                  <a:extLst>
                    <a:ext uri="{9D8B030D-6E8A-4147-A177-3AD203B41FA5}">
                      <a16:colId xmlns:a16="http://schemas.microsoft.com/office/drawing/2014/main" val="168919150"/>
                    </a:ext>
                  </a:extLst>
                </a:gridCol>
                <a:gridCol w="5320451">
                  <a:extLst>
                    <a:ext uri="{9D8B030D-6E8A-4147-A177-3AD203B41FA5}">
                      <a16:colId xmlns:a16="http://schemas.microsoft.com/office/drawing/2014/main" val="4182531294"/>
                    </a:ext>
                  </a:extLst>
                </a:gridCol>
                <a:gridCol w="2731902">
                  <a:extLst>
                    <a:ext uri="{9D8B030D-6E8A-4147-A177-3AD203B41FA5}">
                      <a16:colId xmlns:a16="http://schemas.microsoft.com/office/drawing/2014/main" val="312686124"/>
                    </a:ext>
                  </a:extLst>
                </a:gridCol>
              </a:tblGrid>
              <a:tr h="11231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</a:t>
                      </a:r>
                      <a:endParaRPr lang="en-GB" sz="1800" b="1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No.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 Statements:</a:t>
                      </a:r>
                      <a:endParaRPr lang="en-GB" sz="1800" b="1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Upon successful completion of the course, students should be able to:</a:t>
                      </a: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Corresponding</a:t>
                      </a:r>
                      <a:endParaRPr lang="en-GB" sz="1800" b="1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POs</a:t>
                      </a:r>
                      <a:endParaRPr lang="en-GB" sz="1800" b="1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3896511402"/>
                  </a:ext>
                </a:extLst>
              </a:tr>
              <a:tr h="4824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CO6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Work as a team and fulfil individual responsibility.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9-Individual and Team work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1204544727"/>
                  </a:ext>
                </a:extLst>
              </a:tr>
              <a:tr h="11231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CO7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Communicate effectively  through presentation and write effective reports and documentations on the project.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10-Communication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1957060543"/>
                  </a:ext>
                </a:extLst>
              </a:tr>
              <a:tr h="7487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CO8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Apply project management principles using Version Control System, and produce cost value analysis.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11-Project Management and Finance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1907833718"/>
                  </a:ext>
                </a:extLst>
              </a:tr>
              <a:tr h="1404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CO9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Recognize the need for, and have the preparation and ability to engage in independent and life-long learning in the broadest context of requirement changes and introduction of modern development tools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12-Lifelong learning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1892702286"/>
                  </a:ext>
                </a:extLst>
              </a:tr>
              <a:tr h="7487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CO10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Apply the S/W Engineering knowledge to provide  a working solution on a real world problem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1-Engineering Knowledge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2823" marR="52823" marT="0" marB="0"/>
                </a:tc>
                <a:extLst>
                  <a:ext uri="{0D108BD9-81ED-4DB2-BD59-A6C34878D82A}">
                    <a16:rowId xmlns:a16="http://schemas.microsoft.com/office/drawing/2014/main" val="10655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8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Weighting COs with Assessment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3-Aug-21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323391"/>
              </p:ext>
            </p:extLst>
          </p:nvPr>
        </p:nvGraphicFramePr>
        <p:xfrm>
          <a:off x="163556" y="1052575"/>
          <a:ext cx="8904244" cy="43942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88903">
                  <a:extLst>
                    <a:ext uri="{9D8B030D-6E8A-4147-A177-3AD203B41FA5}">
                      <a16:colId xmlns:a16="http://schemas.microsoft.com/office/drawing/2014/main" val="1195257646"/>
                    </a:ext>
                  </a:extLst>
                </a:gridCol>
                <a:gridCol w="708704">
                  <a:extLst>
                    <a:ext uri="{9D8B030D-6E8A-4147-A177-3AD203B41FA5}">
                      <a16:colId xmlns:a16="http://schemas.microsoft.com/office/drawing/2014/main" val="2895179349"/>
                    </a:ext>
                  </a:extLst>
                </a:gridCol>
                <a:gridCol w="639237">
                  <a:extLst>
                    <a:ext uri="{9D8B030D-6E8A-4147-A177-3AD203B41FA5}">
                      <a16:colId xmlns:a16="http://schemas.microsoft.com/office/drawing/2014/main" val="3133095522"/>
                    </a:ext>
                  </a:extLst>
                </a:gridCol>
                <a:gridCol w="590127">
                  <a:extLst>
                    <a:ext uri="{9D8B030D-6E8A-4147-A177-3AD203B41FA5}">
                      <a16:colId xmlns:a16="http://schemas.microsoft.com/office/drawing/2014/main" val="2599405002"/>
                    </a:ext>
                  </a:extLst>
                </a:gridCol>
                <a:gridCol w="642004">
                  <a:extLst>
                    <a:ext uri="{9D8B030D-6E8A-4147-A177-3AD203B41FA5}">
                      <a16:colId xmlns:a16="http://schemas.microsoft.com/office/drawing/2014/main" val="4190946301"/>
                    </a:ext>
                  </a:extLst>
                </a:gridCol>
                <a:gridCol w="642004">
                  <a:extLst>
                    <a:ext uri="{9D8B030D-6E8A-4147-A177-3AD203B41FA5}">
                      <a16:colId xmlns:a16="http://schemas.microsoft.com/office/drawing/2014/main" val="1951624561"/>
                    </a:ext>
                  </a:extLst>
                </a:gridCol>
                <a:gridCol w="642004">
                  <a:extLst>
                    <a:ext uri="{9D8B030D-6E8A-4147-A177-3AD203B41FA5}">
                      <a16:colId xmlns:a16="http://schemas.microsoft.com/office/drawing/2014/main" val="1144027031"/>
                    </a:ext>
                  </a:extLst>
                </a:gridCol>
                <a:gridCol w="642004">
                  <a:extLst>
                    <a:ext uri="{9D8B030D-6E8A-4147-A177-3AD203B41FA5}">
                      <a16:colId xmlns:a16="http://schemas.microsoft.com/office/drawing/2014/main" val="3639966171"/>
                    </a:ext>
                  </a:extLst>
                </a:gridCol>
                <a:gridCol w="642004">
                  <a:extLst>
                    <a:ext uri="{9D8B030D-6E8A-4147-A177-3AD203B41FA5}">
                      <a16:colId xmlns:a16="http://schemas.microsoft.com/office/drawing/2014/main" val="3949201752"/>
                    </a:ext>
                  </a:extLst>
                </a:gridCol>
                <a:gridCol w="642004">
                  <a:extLst>
                    <a:ext uri="{9D8B030D-6E8A-4147-A177-3AD203B41FA5}">
                      <a16:colId xmlns:a16="http://schemas.microsoft.com/office/drawing/2014/main" val="3668504881"/>
                    </a:ext>
                  </a:extLst>
                </a:gridCol>
                <a:gridCol w="642004">
                  <a:extLst>
                    <a:ext uri="{9D8B030D-6E8A-4147-A177-3AD203B41FA5}">
                      <a16:colId xmlns:a16="http://schemas.microsoft.com/office/drawing/2014/main" val="1917790586"/>
                    </a:ext>
                  </a:extLst>
                </a:gridCol>
                <a:gridCol w="783245">
                  <a:extLst>
                    <a:ext uri="{9D8B030D-6E8A-4147-A177-3AD203B41FA5}">
                      <a16:colId xmlns:a16="http://schemas.microsoft.com/office/drawing/2014/main" val="3437397040"/>
                    </a:ext>
                  </a:extLst>
                </a:gridCol>
              </a:tblGrid>
              <a:tr h="59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Assessment Type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% weight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CO1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CO2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CO3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CO4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CO5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CO6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CO7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CO8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CO9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CO10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7486768"/>
                  </a:ext>
                </a:extLst>
              </a:tr>
              <a:tr h="5301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Presentation</a:t>
                      </a:r>
                      <a:endParaRPr lang="en-GB" sz="20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20%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4837975"/>
                  </a:ext>
                </a:extLst>
              </a:tr>
              <a:tr h="6641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Report and CEP </a:t>
                      </a:r>
                      <a:r>
                        <a:rPr lang="en-US" sz="2000" dirty="0" smtClean="0">
                          <a:effectLst/>
                        </a:rPr>
                        <a:t>Mapping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30%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2392118"/>
                  </a:ext>
                </a:extLst>
              </a:tr>
              <a:tr h="6641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Viva</a:t>
                      </a:r>
                      <a:endParaRPr lang="en-GB" sz="20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20%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2951187"/>
                  </a:ext>
                </a:extLst>
              </a:tr>
              <a:tr h="8035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Continuous Project Evaluation (Assessment)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30%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70279"/>
                  </a:ext>
                </a:extLst>
              </a:tr>
              <a:tr h="3958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100%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1180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94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84663" y="1844675"/>
            <a:ext cx="1655762" cy="914400"/>
          </a:xfrm>
          <a:prstGeom prst="rect">
            <a:avLst/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Final Year Design Project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11863" y="1844675"/>
            <a:ext cx="2736850" cy="914400"/>
          </a:xfrm>
          <a:prstGeom prst="rect">
            <a:avLst/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Final Year Courses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8313" y="2924175"/>
            <a:ext cx="8280400" cy="914400"/>
          </a:xfrm>
          <a:prstGeom prst="rect">
            <a:avLst/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Third Year Courses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8313" y="4005263"/>
            <a:ext cx="8280400" cy="914400"/>
          </a:xfrm>
          <a:prstGeom prst="rect">
            <a:avLst/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Second Year Courses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8313" y="5084763"/>
            <a:ext cx="8280400" cy="914400"/>
          </a:xfrm>
          <a:prstGeom prst="rect">
            <a:avLst/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First Year Courses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8313" y="1844675"/>
            <a:ext cx="3743325" cy="914400"/>
          </a:xfrm>
          <a:prstGeom prst="rect">
            <a:avLst/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Final Year Project</a:t>
            </a:r>
          </a:p>
        </p:txBody>
      </p:sp>
      <p:sp>
        <p:nvSpPr>
          <p:cNvPr id="297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PO Attainment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447486"/>
              </p:ext>
            </p:extLst>
          </p:nvPr>
        </p:nvGraphicFramePr>
        <p:xfrm>
          <a:off x="-8245475" y="1844675"/>
          <a:ext cx="8280400" cy="1044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457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740" marB="45740"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740" marB="4574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740" marB="4574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512238"/>
              </p:ext>
            </p:extLst>
          </p:nvPr>
        </p:nvGraphicFramePr>
        <p:xfrm>
          <a:off x="-8245475" y="2889250"/>
          <a:ext cx="8280400" cy="1044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0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457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740" marB="45740"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740" marB="45740"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740" marB="45740"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34574" y="1844675"/>
            <a:ext cx="3743325" cy="914400"/>
          </a:xfrm>
          <a:prstGeom prst="rect">
            <a:avLst/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Final Year Project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284663" y="1844675"/>
            <a:ext cx="1655762" cy="914400"/>
          </a:xfrm>
          <a:prstGeom prst="rect">
            <a:avLst/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Final Year </a:t>
            </a:r>
            <a:r>
              <a:rPr lang="en-GB" dirty="0" smtClean="0">
                <a:solidFill>
                  <a:schemeClr val="lt1"/>
                </a:solidFill>
              </a:rPr>
              <a:t>Thesis-</a:t>
            </a:r>
            <a:r>
              <a:rPr lang="en-US" dirty="0" smtClean="0">
                <a:solidFill>
                  <a:schemeClr val="lt1"/>
                </a:solidFill>
                <a:latin typeface="+mn-lt"/>
                <a:ea typeface="+mn-ea"/>
              </a:rPr>
              <a:t>Project</a:t>
            </a: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11863" y="1844675"/>
            <a:ext cx="2736850" cy="914400"/>
          </a:xfrm>
          <a:prstGeom prst="rect">
            <a:avLst/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Final Year Courses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68313" y="2924175"/>
            <a:ext cx="8280400" cy="914400"/>
          </a:xfrm>
          <a:prstGeom prst="rect">
            <a:avLst/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Third Year Courses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68313" y="4005263"/>
            <a:ext cx="8280400" cy="914400"/>
          </a:xfrm>
          <a:prstGeom prst="rect">
            <a:avLst/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Second Year Courses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68313" y="5084763"/>
            <a:ext cx="8280400" cy="914400"/>
          </a:xfrm>
          <a:prstGeom prst="rect">
            <a:avLst/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First Year Courses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38467"/>
              </p:ext>
            </p:extLst>
          </p:nvPr>
        </p:nvGraphicFramePr>
        <p:xfrm>
          <a:off x="-8245475" y="3933825"/>
          <a:ext cx="8280400" cy="10429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6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298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671" marB="45671"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671" marB="45671"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671" marB="45671"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705475"/>
              </p:ext>
            </p:extLst>
          </p:nvPr>
        </p:nvGraphicFramePr>
        <p:xfrm>
          <a:off x="-8245475" y="4976813"/>
          <a:ext cx="8280400" cy="1044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1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457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Knowledge and Skills</a:t>
                      </a:r>
                      <a:endParaRPr lang="en-US" sz="2800" dirty="0"/>
                    </a:p>
                  </a:txBody>
                  <a:tcPr marL="91434" marR="91434" marT="45740" marB="45740"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91434" marR="91434" marT="45740" marB="45740"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91434" marR="91434" marT="45740" marB="45740"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82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5644 0 " pathEditMode="relative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5644 0 " pathEditMode="relative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5644 0 " pathEditMode="relative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5644 0 " pathEditMode="relative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IEA and CEP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3-Aug-21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2773" y="651544"/>
            <a:ext cx="7341670" cy="2272705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33408" y="3168973"/>
            <a:ext cx="8280400" cy="3254072"/>
          </a:xfrm>
          <a:prstGeom prst="rect">
            <a:avLst/>
          </a:prstGeom>
        </p:spPr>
        <p:txBody>
          <a:bodyPr/>
          <a:lstStyle>
            <a:lvl1pPr marL="257144" indent="-257144" algn="l" defTabSz="6857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43" indent="-214288" algn="l" defTabSz="68571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144" indent="-171430" algn="l" defTabSz="6857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00" indent="-171430" algn="l" defTabSz="68571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857" indent="-171430" algn="l" defTabSz="68571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715" indent="-171430" algn="l" defTabSz="6857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573" indent="-171430" algn="l" defTabSz="6857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430" indent="-171430" algn="l" defTabSz="6857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89" indent="-171430" algn="l" defTabSz="68571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altLang="en-US" sz="3600" i="1" dirty="0" smtClean="0">
                <a:latin typeface="Constantia" panose="02030602050306030303" pitchFamily="18" charset="0"/>
                <a:ea typeface="ＭＳ Ｐゴシック" panose="020B0600070205080204" pitchFamily="34" charset="-128"/>
              </a:rPr>
              <a:t>According</a:t>
            </a:r>
            <a:r>
              <a:rPr lang="en-US" altLang="en-US" sz="3600" i="1" dirty="0" smtClean="0">
                <a:latin typeface="Constantia" panose="02030602050306030303" pitchFamily="18" charset="0"/>
                <a:ea typeface="ＭＳ Ｐゴシック" panose="020B0600070205080204" pitchFamily="34" charset="-128"/>
              </a:rPr>
              <a:t> to </a:t>
            </a:r>
            <a:r>
              <a:rPr lang="en-US" altLang="en-US" sz="3600" b="1" dirty="0" smtClean="0">
                <a:solidFill>
                  <a:srgbClr val="FF0000"/>
                </a:solidFill>
                <a:latin typeface="Constantia" panose="02030602050306030303" pitchFamily="18" charset="0"/>
                <a:ea typeface="ＭＳ Ｐゴシック" panose="020B0600070205080204" pitchFamily="34" charset="-128"/>
              </a:rPr>
              <a:t>Washington Accord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3600" b="1" dirty="0" smtClean="0">
              <a:solidFill>
                <a:srgbClr val="FF0000"/>
              </a:solidFill>
              <a:latin typeface="Constantia" panose="02030602050306030303" pitchFamily="18" charset="0"/>
              <a:ea typeface="ＭＳ Ｐゴシック" panose="020B0600070205080204" pitchFamily="34" charset="-128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en-US" sz="3200" b="1" dirty="0" smtClean="0">
                <a:latin typeface="Constantia" panose="02030602050306030303" pitchFamily="18" charset="0"/>
                <a:ea typeface="ＭＳ Ｐゴシック" panose="020B0600070205080204" pitchFamily="34" charset="-128"/>
              </a:rPr>
              <a:t>Knowledge Profile (K)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3200" b="1" dirty="0" smtClean="0">
                <a:latin typeface="Constantia" panose="02030602050306030303" pitchFamily="18" charset="0"/>
                <a:ea typeface="ＭＳ Ｐゴシック" panose="020B0600070205080204" pitchFamily="34" charset="-128"/>
              </a:rPr>
              <a:t>Level of Problem Solving(P) 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3200" b="1" dirty="0" smtClean="0">
                <a:latin typeface="Constantia" panose="02030602050306030303" pitchFamily="18" charset="0"/>
                <a:ea typeface="ＭＳ Ｐゴシック" panose="020B0600070205080204" pitchFamily="34" charset="-128"/>
              </a:rPr>
              <a:t>Attributes(A)</a:t>
            </a:r>
          </a:p>
        </p:txBody>
      </p:sp>
    </p:spTree>
    <p:extLst>
      <p:ext uri="{BB962C8B-B14F-4D97-AF65-F5344CB8AC3E}">
        <p14:creationId xmlns:p14="http://schemas.microsoft.com/office/powerpoint/2010/main" val="95652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3772</TotalTime>
  <Words>855</Words>
  <Application>Microsoft Office PowerPoint</Application>
  <PresentationFormat>On-screen Show (4:3)</PresentationFormat>
  <Paragraphs>245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ＭＳ Ｐゴシック</vt:lpstr>
      <vt:lpstr>Aharoni</vt:lpstr>
      <vt:lpstr>Arial</vt:lpstr>
      <vt:lpstr>Arial Narrow</vt:lpstr>
      <vt:lpstr>Calibri</vt:lpstr>
      <vt:lpstr>Cambria</vt:lpstr>
      <vt:lpstr>Constantia</vt:lpstr>
      <vt:lpstr>Forte</vt:lpstr>
      <vt:lpstr>Lucida Bright</vt:lpstr>
      <vt:lpstr>Lucida Calligraphy</vt:lpstr>
      <vt:lpstr>Times New Roman</vt:lpstr>
      <vt:lpstr>Wingdings</vt:lpstr>
      <vt:lpstr>SH_radial_light_grey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 Attainment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Fahad Ahmed</cp:lastModifiedBy>
  <cp:revision>417</cp:revision>
  <dcterms:created xsi:type="dcterms:W3CDTF">2014-02-03T19:53:25Z</dcterms:created>
  <dcterms:modified xsi:type="dcterms:W3CDTF">2021-08-03T09:54:39Z</dcterms:modified>
</cp:coreProperties>
</file>