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56" r:id="rId16"/>
    <p:sldId id="274" r:id="rId17"/>
    <p:sldId id="261" r:id="rId18"/>
    <p:sldId id="258" r:id="rId19"/>
    <p:sldId id="257" r:id="rId20"/>
    <p:sldId id="273" r:id="rId21"/>
    <p:sldId id="271"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p:cViewPr varScale="1">
        <p:scale>
          <a:sx n="101" d="100"/>
          <a:sy n="101" d="100"/>
        </p:scale>
        <p:origin x="126"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381000"/>
            <a:ext cx="7848600" cy="523220"/>
          </a:xfrm>
          <a:prstGeom prst="rect">
            <a:avLst/>
          </a:prstGeom>
          <a:noFill/>
        </p:spPr>
        <p:txBody>
          <a:bodyPr wrap="square" rtlCol="0">
            <a:spAutoFit/>
          </a:bodyPr>
          <a:lstStyle/>
          <a:p>
            <a:r>
              <a:rPr lang="en-US" sz="2800" b="1" dirty="0" smtClean="0"/>
              <a:t>Periodic Table and periodic variation of properties</a:t>
            </a:r>
            <a:endParaRPr lang="en-US" sz="2800" b="1" dirty="0"/>
          </a:p>
        </p:txBody>
      </p:sp>
      <p:pic>
        <p:nvPicPr>
          <p:cNvPr id="1026" name="Picture 2"/>
          <p:cNvPicPr>
            <a:picLocks noChangeAspect="1" noChangeArrowheads="1"/>
          </p:cNvPicPr>
          <p:nvPr/>
        </p:nvPicPr>
        <p:blipFill>
          <a:blip r:embed="rId2" cstate="print"/>
          <a:srcRect/>
          <a:stretch>
            <a:fillRect/>
          </a:stretch>
        </p:blipFill>
        <p:spPr bwMode="auto">
          <a:xfrm>
            <a:off x="2819400" y="1524000"/>
            <a:ext cx="6301362" cy="4191000"/>
          </a:xfrm>
          <a:prstGeom prst="rect">
            <a:avLst/>
          </a:prstGeom>
          <a:noFill/>
          <a:ln w="9525">
            <a:noFill/>
            <a:miter lim="800000"/>
            <a:headEnd/>
            <a:tailEnd/>
          </a:ln>
          <a:effectLst/>
        </p:spPr>
      </p:pic>
      <p:sp>
        <p:nvSpPr>
          <p:cNvPr id="7" name="Rectangle 6"/>
          <p:cNvSpPr/>
          <p:nvPr/>
        </p:nvSpPr>
        <p:spPr>
          <a:xfrm>
            <a:off x="304800" y="5782270"/>
            <a:ext cx="8839200" cy="923330"/>
          </a:xfrm>
          <a:prstGeom prst="rect">
            <a:avLst/>
          </a:prstGeom>
        </p:spPr>
        <p:txBody>
          <a:bodyPr wrap="square">
            <a:spAutoFit/>
          </a:bodyPr>
          <a:lstStyle/>
          <a:p>
            <a:pPr algn="just"/>
            <a:r>
              <a:rPr lang="en-US" dirty="0" smtClean="0"/>
              <a:t>A nautilus’s shell, with its recurring and increasing chambers, is an analogy for the increasing numbers of electrons in the energy levels of an atom. Recurring patterns of electrons within atoms correlate with recurring chemical behavior of the elements.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14049"/>
            <a:ext cx="7924800" cy="724151"/>
          </a:xfrm>
        </p:spPr>
        <p:txBody>
          <a:bodyPr>
            <a:normAutofit/>
          </a:bodyPr>
          <a:lstStyle/>
          <a:p>
            <a:r>
              <a:rPr lang="en-US" sz="4000" dirty="0" smtClean="0">
                <a:solidFill>
                  <a:srgbClr val="008000"/>
                </a:solidFill>
                <a:latin typeface="Arial"/>
                <a:cs typeface="Arial"/>
              </a:rPr>
              <a:t>Magnetic Properties of Atoms</a:t>
            </a:r>
            <a:endParaRPr lang="en-US" sz="4000" dirty="0">
              <a:solidFill>
                <a:srgbClr val="008000"/>
              </a:solidFill>
              <a:latin typeface="Arial"/>
              <a:cs typeface="Arial"/>
            </a:endParaRPr>
          </a:p>
        </p:txBody>
      </p:sp>
      <p:sp>
        <p:nvSpPr>
          <p:cNvPr id="2" name="Rectangle 1"/>
          <p:cNvSpPr/>
          <p:nvPr/>
        </p:nvSpPr>
        <p:spPr>
          <a:xfrm>
            <a:off x="348827" y="762000"/>
            <a:ext cx="8337973" cy="5694892"/>
          </a:xfrm>
          <a:prstGeom prst="rect">
            <a:avLst/>
          </a:prstGeom>
        </p:spPr>
        <p:txBody>
          <a:bodyPr wrap="square">
            <a:spAutoFit/>
          </a:bodyPr>
          <a:lstStyle/>
          <a:p>
            <a:pPr>
              <a:lnSpc>
                <a:spcPct val="120000"/>
              </a:lnSpc>
            </a:pPr>
            <a:r>
              <a:rPr lang="en-US" sz="2200" dirty="0" smtClean="0">
                <a:latin typeface="Arial"/>
                <a:cs typeface="Arial"/>
              </a:rPr>
              <a:t>A </a:t>
            </a:r>
            <a:r>
              <a:rPr lang="en-US" sz="2200" dirty="0">
                <a:latin typeface="Arial"/>
                <a:cs typeface="Arial"/>
              </a:rPr>
              <a:t>paramagnetic substance is </a:t>
            </a:r>
            <a:r>
              <a:rPr lang="en-US" sz="2200" i="1" dirty="0">
                <a:latin typeface="Arial"/>
                <a:cs typeface="Arial"/>
              </a:rPr>
              <a:t>a substance that is weakly attracted by a magnetic field</a:t>
            </a:r>
            <a:r>
              <a:rPr lang="en-US" sz="2200" i="1" dirty="0" smtClean="0">
                <a:latin typeface="Arial"/>
                <a:cs typeface="Arial"/>
              </a:rPr>
              <a:t>, and </a:t>
            </a:r>
            <a:r>
              <a:rPr lang="en-US" sz="2200" i="1" dirty="0">
                <a:latin typeface="Arial"/>
                <a:cs typeface="Arial"/>
              </a:rPr>
              <a:t>this attraction is generally the result of unpaired electrons</a:t>
            </a:r>
            <a:r>
              <a:rPr lang="en-US" sz="2200" i="1" dirty="0" smtClean="0">
                <a:latin typeface="Arial"/>
                <a:cs typeface="Arial"/>
              </a:rPr>
              <a:t>.</a:t>
            </a:r>
            <a:r>
              <a:rPr lang="en-US" sz="2200" b="1" dirty="0" smtClean="0">
                <a:latin typeface="Arial"/>
                <a:cs typeface="Arial"/>
              </a:rPr>
              <a:t> </a:t>
            </a:r>
          </a:p>
          <a:p>
            <a:pPr>
              <a:lnSpc>
                <a:spcPct val="120000"/>
              </a:lnSpc>
            </a:pPr>
            <a:r>
              <a:rPr lang="en-US" sz="2200" dirty="0">
                <a:latin typeface="Arial"/>
                <a:cs typeface="Arial"/>
              </a:rPr>
              <a:t>S</a:t>
            </a:r>
            <a:r>
              <a:rPr lang="en-US" sz="2200" dirty="0" smtClean="0">
                <a:latin typeface="Arial"/>
                <a:cs typeface="Arial"/>
              </a:rPr>
              <a:t>odium </a:t>
            </a:r>
            <a:r>
              <a:rPr lang="en-US" sz="2200" dirty="0">
                <a:latin typeface="Arial"/>
                <a:cs typeface="Arial"/>
              </a:rPr>
              <a:t>vapor has been found experimentally to be paramagnetic. </a:t>
            </a:r>
            <a:r>
              <a:rPr lang="en-US" sz="2200" dirty="0" smtClean="0">
                <a:latin typeface="Arial"/>
                <a:cs typeface="Arial"/>
              </a:rPr>
              <a:t>The </a:t>
            </a:r>
            <a:r>
              <a:rPr lang="en-US" sz="2200" dirty="0">
                <a:latin typeface="Arial"/>
                <a:cs typeface="Arial"/>
              </a:rPr>
              <a:t>vapor consists primarily of sodium atoms, each containing an unpaired </a:t>
            </a:r>
            <a:r>
              <a:rPr lang="en-US" sz="2200" dirty="0" smtClean="0">
                <a:latin typeface="Arial"/>
                <a:cs typeface="Arial"/>
              </a:rPr>
              <a:t>electron (electron configuration </a:t>
            </a:r>
            <a:r>
              <a:rPr lang="en-US" sz="2200" dirty="0">
                <a:latin typeface="Arial"/>
                <a:cs typeface="Arial"/>
              </a:rPr>
              <a:t>is [Ne]3</a:t>
            </a:r>
            <a:r>
              <a:rPr lang="en-US" sz="2200" i="1" dirty="0">
                <a:latin typeface="Arial"/>
                <a:cs typeface="Arial"/>
              </a:rPr>
              <a:t>s</a:t>
            </a:r>
            <a:r>
              <a:rPr lang="en-US" sz="2200" baseline="30000" dirty="0">
                <a:latin typeface="Arial"/>
                <a:cs typeface="Arial"/>
              </a:rPr>
              <a:t>1</a:t>
            </a:r>
            <a:r>
              <a:rPr lang="en-US" sz="2200" dirty="0">
                <a:latin typeface="Arial"/>
                <a:cs typeface="Arial"/>
              </a:rPr>
              <a:t>.) </a:t>
            </a:r>
            <a:endParaRPr lang="en-US" sz="2200" dirty="0" smtClean="0">
              <a:latin typeface="Arial"/>
              <a:cs typeface="Arial"/>
            </a:endParaRPr>
          </a:p>
          <a:p>
            <a:pPr>
              <a:lnSpc>
                <a:spcPct val="120000"/>
              </a:lnSpc>
            </a:pPr>
            <a:endParaRPr lang="en-US" dirty="0">
              <a:latin typeface="Arial"/>
              <a:cs typeface="Arial"/>
            </a:endParaRPr>
          </a:p>
          <a:p>
            <a:pPr>
              <a:lnSpc>
                <a:spcPct val="120000"/>
              </a:lnSpc>
            </a:pPr>
            <a:r>
              <a:rPr lang="en-US" sz="2200" dirty="0" smtClean="0">
                <a:latin typeface="Arial"/>
                <a:cs typeface="Arial"/>
              </a:rPr>
              <a:t>A </a:t>
            </a:r>
            <a:r>
              <a:rPr lang="en-US" sz="2200" dirty="0">
                <a:latin typeface="Arial"/>
                <a:cs typeface="Arial"/>
              </a:rPr>
              <a:t>diamagnetic substance is </a:t>
            </a:r>
            <a:r>
              <a:rPr lang="en-US" sz="2200" i="1" dirty="0">
                <a:latin typeface="Arial"/>
                <a:cs typeface="Arial"/>
              </a:rPr>
              <a:t>a substance that </a:t>
            </a:r>
            <a:r>
              <a:rPr lang="en-US" sz="2200" i="1" dirty="0" smtClean="0">
                <a:latin typeface="Arial"/>
                <a:cs typeface="Arial"/>
              </a:rPr>
              <a:t>is not </a:t>
            </a:r>
            <a:r>
              <a:rPr lang="en-US" sz="2200" i="1" dirty="0">
                <a:latin typeface="Arial"/>
                <a:cs typeface="Arial"/>
              </a:rPr>
              <a:t>attracted by a magnetic field or is very slightly repelled by such a field. This</a:t>
            </a:r>
          </a:p>
          <a:p>
            <a:pPr>
              <a:lnSpc>
                <a:spcPct val="120000"/>
              </a:lnSpc>
            </a:pPr>
            <a:r>
              <a:rPr lang="en-US" sz="2200" i="1" dirty="0">
                <a:latin typeface="Arial"/>
                <a:cs typeface="Arial"/>
              </a:rPr>
              <a:t>property generally means that the substance has only paired electrons. </a:t>
            </a:r>
            <a:endParaRPr lang="en-US" sz="2200" i="1" dirty="0" smtClean="0">
              <a:latin typeface="Arial"/>
              <a:cs typeface="Arial"/>
            </a:endParaRPr>
          </a:p>
          <a:p>
            <a:pPr>
              <a:lnSpc>
                <a:spcPct val="120000"/>
              </a:lnSpc>
            </a:pPr>
            <a:r>
              <a:rPr lang="en-US" sz="2200" dirty="0" smtClean="0">
                <a:latin typeface="Arial"/>
                <a:cs typeface="Arial"/>
              </a:rPr>
              <a:t>Mercury vapor </a:t>
            </a:r>
            <a:r>
              <a:rPr lang="en-US" sz="2200" dirty="0">
                <a:latin typeface="Arial"/>
                <a:cs typeface="Arial"/>
              </a:rPr>
              <a:t>is found experimentally to </a:t>
            </a:r>
            <a:r>
              <a:rPr lang="en-US" sz="2200" dirty="0" smtClean="0">
                <a:latin typeface="Arial"/>
                <a:cs typeface="Arial"/>
              </a:rPr>
              <a:t>be diamagnetic</a:t>
            </a:r>
            <a:r>
              <a:rPr lang="en-US" sz="2200" dirty="0">
                <a:latin typeface="Arial"/>
                <a:cs typeface="Arial"/>
              </a:rPr>
              <a:t>. M</a:t>
            </a:r>
            <a:r>
              <a:rPr lang="en-US" sz="2200" dirty="0" smtClean="0">
                <a:latin typeface="Arial"/>
                <a:cs typeface="Arial"/>
              </a:rPr>
              <a:t>ercury vapor </a:t>
            </a:r>
            <a:r>
              <a:rPr lang="en-US" sz="2200" dirty="0">
                <a:latin typeface="Arial"/>
                <a:cs typeface="Arial"/>
              </a:rPr>
              <a:t>consists of mercury </a:t>
            </a:r>
            <a:r>
              <a:rPr lang="en-US" sz="2200" dirty="0" smtClean="0">
                <a:latin typeface="Arial"/>
                <a:cs typeface="Arial"/>
              </a:rPr>
              <a:t>atoms (electron </a:t>
            </a:r>
            <a:r>
              <a:rPr lang="en-US" sz="2200" dirty="0">
                <a:latin typeface="Arial"/>
                <a:cs typeface="Arial"/>
              </a:rPr>
              <a:t>configuration [</a:t>
            </a:r>
            <a:r>
              <a:rPr lang="en-US" sz="2200" dirty="0" err="1">
                <a:latin typeface="Arial"/>
                <a:cs typeface="Arial"/>
              </a:rPr>
              <a:t>Xe</a:t>
            </a:r>
            <a:r>
              <a:rPr lang="en-US" sz="2200" dirty="0">
                <a:latin typeface="Arial"/>
                <a:cs typeface="Arial"/>
              </a:rPr>
              <a:t>]4</a:t>
            </a:r>
            <a:r>
              <a:rPr lang="en-US" sz="2200" i="1" dirty="0">
                <a:latin typeface="Arial"/>
                <a:cs typeface="Arial"/>
              </a:rPr>
              <a:t>f </a:t>
            </a:r>
            <a:r>
              <a:rPr lang="en-US" sz="2200" baseline="30000" dirty="0" smtClean="0">
                <a:latin typeface="Arial"/>
                <a:cs typeface="Arial"/>
              </a:rPr>
              <a:t>14</a:t>
            </a:r>
            <a:r>
              <a:rPr lang="en-US" sz="2200" dirty="0" smtClean="0">
                <a:latin typeface="Arial"/>
                <a:cs typeface="Arial"/>
              </a:rPr>
              <a:t>5</a:t>
            </a:r>
            <a:r>
              <a:rPr lang="en-US" sz="2200" i="1" dirty="0" smtClean="0">
                <a:latin typeface="Arial"/>
                <a:cs typeface="Arial"/>
              </a:rPr>
              <a:t>d</a:t>
            </a:r>
            <a:r>
              <a:rPr lang="en-US" sz="2200" baseline="30000" dirty="0" smtClean="0">
                <a:latin typeface="Arial"/>
                <a:cs typeface="Arial"/>
              </a:rPr>
              <a:t>10</a:t>
            </a:r>
            <a:r>
              <a:rPr lang="en-US" sz="2200" dirty="0" smtClean="0">
                <a:latin typeface="Arial"/>
                <a:cs typeface="Arial"/>
              </a:rPr>
              <a:t>6</a:t>
            </a:r>
            <a:r>
              <a:rPr lang="en-US" sz="2200" i="1" dirty="0" smtClean="0">
                <a:latin typeface="Arial"/>
                <a:cs typeface="Arial"/>
              </a:rPr>
              <a:t>s</a:t>
            </a:r>
            <a:r>
              <a:rPr lang="en-US" sz="2200" baseline="30000" dirty="0" smtClean="0">
                <a:latin typeface="Arial"/>
                <a:cs typeface="Arial"/>
              </a:rPr>
              <a:t>2</a:t>
            </a:r>
            <a:r>
              <a:rPr lang="en-US" sz="2200" dirty="0" smtClean="0">
                <a:latin typeface="Arial"/>
                <a:cs typeface="Arial"/>
              </a:rPr>
              <a:t>), which have </a:t>
            </a:r>
            <a:r>
              <a:rPr lang="en-US" sz="2200" dirty="0">
                <a:latin typeface="Arial"/>
                <a:cs typeface="Arial"/>
              </a:rPr>
              <a:t>only paired electrons.</a:t>
            </a:r>
          </a:p>
        </p:txBody>
      </p:sp>
    </p:spTree>
    <p:extLst>
      <p:ext uri="{BB962C8B-B14F-4D97-AF65-F5344CB8AC3E}">
        <p14:creationId xmlns:p14="http://schemas.microsoft.com/office/powerpoint/2010/main" val="2351612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386" y="1434807"/>
            <a:ext cx="7980608" cy="4928016"/>
          </a:xfrm>
          <a:prstGeom prst="rect">
            <a:avLst/>
          </a:prstGeom>
        </p:spPr>
        <p:txBody>
          <a:bodyPr wrap="square">
            <a:spAutoFit/>
          </a:bodyPr>
          <a:lstStyle/>
          <a:p>
            <a:pPr>
              <a:lnSpc>
                <a:spcPct val="110000"/>
              </a:lnSpc>
            </a:pPr>
            <a:r>
              <a:rPr lang="en-US" sz="2200" b="1" dirty="0">
                <a:solidFill>
                  <a:schemeClr val="accent5">
                    <a:lumMod val="75000"/>
                  </a:schemeClr>
                </a:solidFill>
                <a:latin typeface="Arial"/>
                <a:cs typeface="Arial"/>
              </a:rPr>
              <a:t>N</a:t>
            </a:r>
            <a:r>
              <a:rPr lang="en-US" sz="2200" b="1" dirty="0" smtClean="0">
                <a:solidFill>
                  <a:schemeClr val="accent5">
                    <a:lumMod val="75000"/>
                  </a:schemeClr>
                </a:solidFill>
                <a:latin typeface="Arial"/>
                <a:cs typeface="Arial"/>
              </a:rPr>
              <a:t>oble-gas core</a:t>
            </a:r>
            <a:r>
              <a:rPr lang="en-US" sz="2200" dirty="0" smtClean="0">
                <a:latin typeface="Arial"/>
                <a:cs typeface="Arial"/>
              </a:rPr>
              <a:t>, that is, </a:t>
            </a:r>
            <a:r>
              <a:rPr lang="en-US" sz="2200" i="1" dirty="0" smtClean="0">
                <a:latin typeface="Arial"/>
                <a:cs typeface="Arial"/>
              </a:rPr>
              <a:t>an inner-shell configuration corresponding to one of the noble gases</a:t>
            </a:r>
          </a:p>
          <a:p>
            <a:pPr>
              <a:lnSpc>
                <a:spcPct val="110000"/>
              </a:lnSpc>
            </a:pPr>
            <a:endParaRPr lang="en-US" sz="2200" i="1" dirty="0">
              <a:latin typeface="Arial"/>
              <a:cs typeface="Arial"/>
            </a:endParaRPr>
          </a:p>
          <a:p>
            <a:pPr>
              <a:lnSpc>
                <a:spcPct val="110000"/>
              </a:lnSpc>
            </a:pPr>
            <a:r>
              <a:rPr lang="en-US" sz="2200" i="1" dirty="0" smtClean="0">
                <a:latin typeface="Arial"/>
                <a:cs typeface="Arial"/>
              </a:rPr>
              <a:t>The </a:t>
            </a:r>
            <a:r>
              <a:rPr lang="en-US" sz="2200" i="1" dirty="0">
                <a:latin typeface="Arial"/>
                <a:cs typeface="Arial"/>
              </a:rPr>
              <a:t>noble-gas core together </a:t>
            </a:r>
            <a:r>
              <a:rPr lang="en-US" sz="2200" i="1" dirty="0" smtClean="0">
                <a:latin typeface="Arial"/>
                <a:cs typeface="Arial"/>
              </a:rPr>
              <a:t>with (</a:t>
            </a:r>
            <a:r>
              <a:rPr lang="en-US" sz="2200" i="1" dirty="0">
                <a:latin typeface="Arial"/>
                <a:cs typeface="Arial"/>
              </a:rPr>
              <a:t>n </a:t>
            </a:r>
            <a:r>
              <a:rPr lang="en-US" sz="2200" dirty="0" smtClean="0">
                <a:latin typeface="Arial"/>
                <a:cs typeface="Arial"/>
              </a:rPr>
              <a:t>- </a:t>
            </a:r>
            <a:r>
              <a:rPr lang="en-US" sz="2200" i="1" dirty="0">
                <a:latin typeface="Arial"/>
                <a:cs typeface="Arial"/>
              </a:rPr>
              <a:t>1)d</a:t>
            </a:r>
            <a:r>
              <a:rPr lang="en-US" sz="2200" i="1" baseline="30000" dirty="0">
                <a:latin typeface="Arial"/>
                <a:cs typeface="Arial"/>
              </a:rPr>
              <a:t>10</a:t>
            </a:r>
            <a:r>
              <a:rPr lang="en-US" sz="2200" i="1" dirty="0">
                <a:latin typeface="Arial"/>
                <a:cs typeface="Arial"/>
              </a:rPr>
              <a:t> electrons </a:t>
            </a:r>
            <a:r>
              <a:rPr lang="en-US" sz="2200" dirty="0">
                <a:latin typeface="Arial"/>
                <a:cs typeface="Arial"/>
              </a:rPr>
              <a:t>is often referred to as a </a:t>
            </a:r>
            <a:r>
              <a:rPr lang="en-US" sz="2200" b="1" dirty="0">
                <a:solidFill>
                  <a:srgbClr val="31859C"/>
                </a:solidFill>
                <a:latin typeface="Arial"/>
                <a:cs typeface="Arial"/>
              </a:rPr>
              <a:t>pseudo-noble-gas core</a:t>
            </a:r>
            <a:r>
              <a:rPr lang="en-US" sz="2200" dirty="0">
                <a:latin typeface="Arial"/>
                <a:cs typeface="Arial"/>
              </a:rPr>
              <a:t>, because </a:t>
            </a:r>
            <a:r>
              <a:rPr lang="en-US" sz="2200" dirty="0" smtClean="0">
                <a:latin typeface="Arial"/>
                <a:cs typeface="Arial"/>
              </a:rPr>
              <a:t>these electrons </a:t>
            </a:r>
            <a:r>
              <a:rPr lang="en-US" sz="2200" dirty="0">
                <a:latin typeface="Arial"/>
                <a:cs typeface="Arial"/>
              </a:rPr>
              <a:t>usually are not involved in chemical </a:t>
            </a:r>
            <a:r>
              <a:rPr lang="en-US" sz="2200" dirty="0" smtClean="0">
                <a:latin typeface="Arial"/>
                <a:cs typeface="Arial"/>
              </a:rPr>
              <a:t>reactions</a:t>
            </a:r>
          </a:p>
          <a:p>
            <a:pPr>
              <a:lnSpc>
                <a:spcPct val="110000"/>
              </a:lnSpc>
            </a:pPr>
            <a:endParaRPr lang="en-US" sz="2200" dirty="0">
              <a:latin typeface="Arial"/>
              <a:cs typeface="Arial"/>
            </a:endParaRPr>
          </a:p>
          <a:p>
            <a:pPr>
              <a:lnSpc>
                <a:spcPct val="110000"/>
              </a:lnSpc>
            </a:pPr>
            <a:r>
              <a:rPr lang="en-US" sz="2200" i="1" dirty="0">
                <a:latin typeface="Arial"/>
                <a:cs typeface="Arial"/>
              </a:rPr>
              <a:t>An electron in an atom outside the </a:t>
            </a:r>
            <a:r>
              <a:rPr lang="en-US" sz="2200" b="1" i="1" dirty="0">
                <a:solidFill>
                  <a:srgbClr val="31859C"/>
                </a:solidFill>
                <a:latin typeface="Arial"/>
                <a:cs typeface="Arial"/>
              </a:rPr>
              <a:t>noble-gas or pseudo-noble-gas core</a:t>
            </a:r>
            <a:r>
              <a:rPr lang="en-US" sz="2200" i="1" dirty="0">
                <a:latin typeface="Arial"/>
                <a:cs typeface="Arial"/>
              </a:rPr>
              <a:t> </a:t>
            </a:r>
            <a:r>
              <a:rPr lang="en-US" sz="2200" dirty="0">
                <a:latin typeface="Arial"/>
                <a:cs typeface="Arial"/>
              </a:rPr>
              <a:t>is </a:t>
            </a:r>
            <a:r>
              <a:rPr lang="en-US" sz="2200" dirty="0" smtClean="0">
                <a:latin typeface="Arial"/>
                <a:cs typeface="Arial"/>
              </a:rPr>
              <a:t>called a </a:t>
            </a:r>
            <a:r>
              <a:rPr lang="en-US" sz="2200" b="1" dirty="0">
                <a:solidFill>
                  <a:srgbClr val="31859C"/>
                </a:solidFill>
                <a:latin typeface="Arial"/>
                <a:cs typeface="Arial"/>
              </a:rPr>
              <a:t>valence electron</a:t>
            </a:r>
            <a:r>
              <a:rPr lang="en-US" sz="2200" dirty="0">
                <a:latin typeface="Arial"/>
                <a:cs typeface="Arial"/>
              </a:rPr>
              <a:t>. Such electrons are primarily involved in chemical reactions, </a:t>
            </a:r>
            <a:r>
              <a:rPr lang="en-US" sz="2200" dirty="0" smtClean="0">
                <a:latin typeface="Arial"/>
                <a:cs typeface="Arial"/>
              </a:rPr>
              <a:t>and similarities </a:t>
            </a:r>
            <a:r>
              <a:rPr lang="en-US" sz="2200" dirty="0">
                <a:latin typeface="Arial"/>
                <a:cs typeface="Arial"/>
              </a:rPr>
              <a:t>among the configurations of valence electrons (the </a:t>
            </a:r>
            <a:r>
              <a:rPr lang="en-US" sz="2200" i="1" dirty="0">
                <a:latin typeface="Arial"/>
                <a:cs typeface="Arial"/>
              </a:rPr>
              <a:t>valence-</a:t>
            </a:r>
            <a:r>
              <a:rPr lang="en-US" sz="2200" i="1" dirty="0" smtClean="0">
                <a:latin typeface="Arial"/>
                <a:cs typeface="Arial"/>
              </a:rPr>
              <a:t>shell configurations</a:t>
            </a:r>
            <a:r>
              <a:rPr lang="en-US" sz="2200" dirty="0" smtClean="0">
                <a:latin typeface="Arial"/>
                <a:cs typeface="Arial"/>
              </a:rPr>
              <a:t>) account </a:t>
            </a:r>
            <a:r>
              <a:rPr lang="en-US" sz="2200" dirty="0">
                <a:latin typeface="Arial"/>
                <a:cs typeface="Arial"/>
              </a:rPr>
              <a:t>for similarities of the chemical properties among groups </a:t>
            </a:r>
            <a:r>
              <a:rPr lang="en-US" sz="2200" dirty="0" smtClean="0">
                <a:latin typeface="Arial"/>
                <a:cs typeface="Arial"/>
              </a:rPr>
              <a:t>of elements</a:t>
            </a:r>
            <a:r>
              <a:rPr lang="en-US" sz="2200" dirty="0">
                <a:latin typeface="Arial"/>
                <a:cs typeface="Arial"/>
              </a:rPr>
              <a:t>.</a:t>
            </a:r>
          </a:p>
        </p:txBody>
      </p:sp>
      <p:sp>
        <p:nvSpPr>
          <p:cNvPr id="5" name="Title 1"/>
          <p:cNvSpPr txBox="1">
            <a:spLocks/>
          </p:cNvSpPr>
          <p:nvPr/>
        </p:nvSpPr>
        <p:spPr>
          <a:xfrm>
            <a:off x="457200" y="114049"/>
            <a:ext cx="82296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rgbClr val="008000"/>
                </a:solidFill>
                <a:latin typeface="Arial"/>
                <a:cs typeface="Arial"/>
              </a:rPr>
              <a:t>Electron Configurations &amp; Periodicity</a:t>
            </a:r>
            <a:endParaRPr lang="en-US" sz="4000" dirty="0">
              <a:solidFill>
                <a:srgbClr val="008000"/>
              </a:solidFill>
              <a:latin typeface="Arial"/>
              <a:cs typeface="Arial"/>
            </a:endParaRPr>
          </a:p>
        </p:txBody>
      </p:sp>
    </p:spTree>
    <p:extLst>
      <p:ext uri="{BB962C8B-B14F-4D97-AF65-F5344CB8AC3E}">
        <p14:creationId xmlns:p14="http://schemas.microsoft.com/office/powerpoint/2010/main" val="1840890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304800" y="87594"/>
            <a:ext cx="8512493" cy="6858000"/>
          </a:xfrm>
          <a:prstGeom prst="rect">
            <a:avLst/>
          </a:prstGeom>
        </p:spPr>
      </p:pic>
    </p:spTree>
    <p:extLst>
      <p:ext uri="{BB962C8B-B14F-4D97-AF65-F5344CB8AC3E}">
        <p14:creationId xmlns:p14="http://schemas.microsoft.com/office/powerpoint/2010/main" val="8387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975" y="1449406"/>
            <a:ext cx="8802764" cy="4995727"/>
          </a:xfrm>
          <a:prstGeom prst="rect">
            <a:avLst/>
          </a:prstGeom>
        </p:spPr>
        <p:txBody>
          <a:bodyPr wrap="square">
            <a:spAutoFit/>
          </a:bodyPr>
          <a:lstStyle/>
          <a:p>
            <a:pPr>
              <a:lnSpc>
                <a:spcPct val="110000"/>
              </a:lnSpc>
            </a:pPr>
            <a:r>
              <a:rPr lang="en-US" sz="2200" dirty="0">
                <a:latin typeface="Arial"/>
                <a:cs typeface="Arial"/>
              </a:rPr>
              <a:t>T</a:t>
            </a:r>
            <a:r>
              <a:rPr lang="en-US" sz="2200" dirty="0" smtClean="0">
                <a:latin typeface="Arial"/>
                <a:cs typeface="Arial"/>
              </a:rPr>
              <a:t>he </a:t>
            </a:r>
            <a:r>
              <a:rPr lang="en-US" sz="2200" dirty="0">
                <a:latin typeface="Arial"/>
                <a:cs typeface="Arial"/>
              </a:rPr>
              <a:t>building-up principle reproduces most of the ground-state</a:t>
            </a:r>
          </a:p>
          <a:p>
            <a:pPr>
              <a:lnSpc>
                <a:spcPct val="110000"/>
              </a:lnSpc>
            </a:pPr>
            <a:r>
              <a:rPr lang="en-US" sz="2200" dirty="0">
                <a:latin typeface="Arial"/>
                <a:cs typeface="Arial"/>
              </a:rPr>
              <a:t>configurations correctly. </a:t>
            </a:r>
            <a:endParaRPr lang="en-US" sz="2200" dirty="0" smtClean="0">
              <a:latin typeface="Arial"/>
              <a:cs typeface="Arial"/>
            </a:endParaRPr>
          </a:p>
          <a:p>
            <a:pPr>
              <a:lnSpc>
                <a:spcPct val="110000"/>
              </a:lnSpc>
            </a:pPr>
            <a:endParaRPr lang="en-US" sz="1400" dirty="0">
              <a:latin typeface="Arial"/>
              <a:cs typeface="Arial"/>
            </a:endParaRPr>
          </a:p>
          <a:p>
            <a:pPr>
              <a:lnSpc>
                <a:spcPct val="110000"/>
              </a:lnSpc>
            </a:pPr>
            <a:r>
              <a:rPr lang="en-US" sz="2200" dirty="0" smtClean="0">
                <a:latin typeface="Arial"/>
                <a:cs typeface="Arial"/>
              </a:rPr>
              <a:t>There </a:t>
            </a:r>
            <a:r>
              <a:rPr lang="en-US" sz="2200" dirty="0">
                <a:latin typeface="Arial"/>
                <a:cs typeface="Arial"/>
              </a:rPr>
              <a:t>are some </a:t>
            </a:r>
            <a:r>
              <a:rPr lang="en-US" sz="2200" dirty="0" smtClean="0">
                <a:latin typeface="Arial"/>
                <a:cs typeface="Arial"/>
              </a:rPr>
              <a:t>exceptions.</a:t>
            </a:r>
          </a:p>
          <a:p>
            <a:pPr>
              <a:lnSpc>
                <a:spcPct val="110000"/>
              </a:lnSpc>
            </a:pPr>
            <a:endParaRPr lang="en-US" sz="1200" dirty="0">
              <a:latin typeface="Arial"/>
              <a:cs typeface="Arial"/>
            </a:endParaRPr>
          </a:p>
          <a:p>
            <a:pPr>
              <a:lnSpc>
                <a:spcPct val="110000"/>
              </a:lnSpc>
            </a:pPr>
            <a:r>
              <a:rPr lang="en-US" sz="2200" b="1" dirty="0" smtClean="0">
                <a:solidFill>
                  <a:schemeClr val="accent5">
                    <a:lumMod val="75000"/>
                  </a:schemeClr>
                </a:solidFill>
                <a:latin typeface="Arial"/>
                <a:cs typeface="Arial"/>
              </a:rPr>
              <a:t>Chromium (</a:t>
            </a:r>
            <a:r>
              <a:rPr lang="en-US" sz="2200" b="1" i="1" dirty="0" smtClean="0">
                <a:solidFill>
                  <a:schemeClr val="accent5">
                    <a:lumMod val="75000"/>
                  </a:schemeClr>
                </a:solidFill>
                <a:latin typeface="Arial"/>
                <a:cs typeface="Arial"/>
              </a:rPr>
              <a:t>Z </a:t>
            </a:r>
            <a:r>
              <a:rPr lang="en-US" sz="2200" b="1" dirty="0" smtClean="0">
                <a:solidFill>
                  <a:schemeClr val="accent5">
                    <a:lumMod val="75000"/>
                  </a:schemeClr>
                </a:solidFill>
                <a:latin typeface="Arial"/>
                <a:cs typeface="Arial"/>
              </a:rPr>
              <a:t>= 24) </a:t>
            </a:r>
            <a:r>
              <a:rPr lang="en-US" sz="2200" dirty="0" smtClean="0">
                <a:latin typeface="Arial"/>
                <a:cs typeface="Arial"/>
              </a:rPr>
              <a:t>is one example. The </a:t>
            </a:r>
            <a:r>
              <a:rPr lang="en-US" sz="2200" dirty="0">
                <a:latin typeface="Arial"/>
                <a:cs typeface="Arial"/>
              </a:rPr>
              <a:t>building-up principle predicts the </a:t>
            </a:r>
            <a:r>
              <a:rPr lang="en-US" sz="2200" dirty="0" smtClean="0">
                <a:latin typeface="Arial"/>
                <a:cs typeface="Arial"/>
              </a:rPr>
              <a:t>configuration [</a:t>
            </a:r>
            <a:r>
              <a:rPr lang="en-US" sz="2200" dirty="0" err="1">
                <a:latin typeface="Arial"/>
                <a:cs typeface="Arial"/>
              </a:rPr>
              <a:t>Ar</a:t>
            </a:r>
            <a:r>
              <a:rPr lang="en-US" sz="2200" dirty="0">
                <a:latin typeface="Arial"/>
                <a:cs typeface="Arial"/>
              </a:rPr>
              <a:t>]</a:t>
            </a:r>
            <a:r>
              <a:rPr lang="en-US" sz="2200" dirty="0" smtClean="0">
                <a:latin typeface="Arial"/>
                <a:cs typeface="Arial"/>
              </a:rPr>
              <a:t>3</a:t>
            </a:r>
            <a:r>
              <a:rPr lang="en-US" sz="2200" i="1" dirty="0" smtClean="0">
                <a:latin typeface="Arial"/>
                <a:cs typeface="Arial"/>
              </a:rPr>
              <a:t>d</a:t>
            </a:r>
            <a:r>
              <a:rPr lang="en-US" sz="2200" baseline="30000" dirty="0" smtClean="0">
                <a:latin typeface="Arial"/>
                <a:cs typeface="Arial"/>
              </a:rPr>
              <a:t>4</a:t>
            </a:r>
            <a:r>
              <a:rPr lang="en-US" sz="2200" dirty="0" smtClean="0">
                <a:latin typeface="Arial"/>
                <a:cs typeface="Arial"/>
              </a:rPr>
              <a:t>4</a:t>
            </a:r>
            <a:r>
              <a:rPr lang="en-US" sz="2200" i="1" dirty="0" smtClean="0">
                <a:latin typeface="Arial"/>
                <a:cs typeface="Arial"/>
              </a:rPr>
              <a:t>s</a:t>
            </a:r>
            <a:r>
              <a:rPr lang="en-US" sz="2200" baseline="30000" dirty="0" smtClean="0">
                <a:latin typeface="Arial"/>
                <a:cs typeface="Arial"/>
              </a:rPr>
              <a:t>2</a:t>
            </a:r>
            <a:endParaRPr lang="en-US" sz="2200" dirty="0">
              <a:latin typeface="Arial"/>
              <a:cs typeface="Arial"/>
            </a:endParaRPr>
          </a:p>
          <a:p>
            <a:pPr>
              <a:lnSpc>
                <a:spcPct val="110000"/>
              </a:lnSpc>
            </a:pPr>
            <a:endParaRPr lang="en-US" sz="1200" dirty="0" smtClean="0">
              <a:latin typeface="Arial"/>
              <a:cs typeface="Arial"/>
            </a:endParaRPr>
          </a:p>
          <a:p>
            <a:pPr>
              <a:lnSpc>
                <a:spcPct val="110000"/>
              </a:lnSpc>
            </a:pPr>
            <a:r>
              <a:rPr lang="en-US" sz="2200" dirty="0" smtClean="0">
                <a:latin typeface="Arial"/>
                <a:cs typeface="Arial"/>
              </a:rPr>
              <a:t>The </a:t>
            </a:r>
            <a:r>
              <a:rPr lang="en-US" sz="2200" dirty="0">
                <a:latin typeface="Arial"/>
                <a:cs typeface="Arial"/>
              </a:rPr>
              <a:t>correct one is found experimentally to be [</a:t>
            </a:r>
            <a:r>
              <a:rPr lang="en-US" sz="2200" dirty="0" err="1">
                <a:latin typeface="Arial"/>
                <a:cs typeface="Arial"/>
              </a:rPr>
              <a:t>Ar</a:t>
            </a:r>
            <a:r>
              <a:rPr lang="en-US" sz="2200" dirty="0">
                <a:latin typeface="Arial"/>
                <a:cs typeface="Arial"/>
              </a:rPr>
              <a:t>]</a:t>
            </a:r>
            <a:r>
              <a:rPr lang="en-US" sz="2200" dirty="0" smtClean="0">
                <a:latin typeface="Arial"/>
                <a:cs typeface="Arial"/>
              </a:rPr>
              <a:t>3</a:t>
            </a:r>
            <a:r>
              <a:rPr lang="en-US" sz="2200" i="1" dirty="0" smtClean="0">
                <a:latin typeface="Arial"/>
                <a:cs typeface="Arial"/>
              </a:rPr>
              <a:t>d</a:t>
            </a:r>
            <a:r>
              <a:rPr lang="en-US" sz="2200" baseline="30000" dirty="0" smtClean="0">
                <a:latin typeface="Arial"/>
                <a:cs typeface="Arial"/>
              </a:rPr>
              <a:t>5</a:t>
            </a:r>
            <a:r>
              <a:rPr lang="en-US" sz="2200" dirty="0" smtClean="0">
                <a:latin typeface="Arial"/>
                <a:cs typeface="Arial"/>
              </a:rPr>
              <a:t>4</a:t>
            </a:r>
            <a:r>
              <a:rPr lang="en-US" sz="2200" i="1" dirty="0" smtClean="0">
                <a:latin typeface="Arial"/>
                <a:cs typeface="Arial"/>
              </a:rPr>
              <a:t>s</a:t>
            </a:r>
            <a:r>
              <a:rPr lang="en-US" sz="2200" baseline="30000" dirty="0" smtClean="0">
                <a:latin typeface="Arial"/>
                <a:cs typeface="Arial"/>
              </a:rPr>
              <a:t>1</a:t>
            </a:r>
            <a:endParaRPr lang="en-US" sz="2200" dirty="0" smtClean="0">
              <a:latin typeface="Arial"/>
              <a:cs typeface="Arial"/>
            </a:endParaRPr>
          </a:p>
          <a:p>
            <a:pPr>
              <a:lnSpc>
                <a:spcPct val="110000"/>
              </a:lnSpc>
            </a:pPr>
            <a:endParaRPr lang="en-US" sz="2000" dirty="0">
              <a:latin typeface="Arial"/>
              <a:cs typeface="Arial"/>
            </a:endParaRPr>
          </a:p>
          <a:p>
            <a:pPr>
              <a:lnSpc>
                <a:spcPct val="110000"/>
              </a:lnSpc>
            </a:pPr>
            <a:r>
              <a:rPr lang="en-US" sz="2200" b="1" dirty="0" smtClean="0">
                <a:solidFill>
                  <a:schemeClr val="accent5">
                    <a:lumMod val="75000"/>
                  </a:schemeClr>
                </a:solidFill>
                <a:latin typeface="Arial"/>
                <a:cs typeface="Arial"/>
              </a:rPr>
              <a:t>Copper (</a:t>
            </a:r>
            <a:r>
              <a:rPr lang="en-US" sz="2200" b="1" i="1" dirty="0">
                <a:solidFill>
                  <a:schemeClr val="accent5">
                    <a:lumMod val="75000"/>
                  </a:schemeClr>
                </a:solidFill>
                <a:latin typeface="Arial"/>
                <a:cs typeface="Arial"/>
              </a:rPr>
              <a:t>Z </a:t>
            </a:r>
            <a:r>
              <a:rPr lang="en-US" sz="2200" b="1" dirty="0" smtClean="0">
                <a:solidFill>
                  <a:schemeClr val="accent5">
                    <a:lumMod val="75000"/>
                  </a:schemeClr>
                </a:solidFill>
                <a:latin typeface="Arial"/>
                <a:cs typeface="Arial"/>
              </a:rPr>
              <a:t>= </a:t>
            </a:r>
            <a:r>
              <a:rPr lang="en-US" sz="2200" b="1" dirty="0">
                <a:solidFill>
                  <a:schemeClr val="accent5">
                    <a:lumMod val="75000"/>
                  </a:schemeClr>
                </a:solidFill>
                <a:latin typeface="Arial"/>
                <a:cs typeface="Arial"/>
              </a:rPr>
              <a:t>29) </a:t>
            </a:r>
            <a:r>
              <a:rPr lang="en-US" sz="2200" dirty="0">
                <a:latin typeface="Arial"/>
                <a:cs typeface="Arial"/>
              </a:rPr>
              <a:t>is another exception to the building-up principle, which predicts the </a:t>
            </a:r>
            <a:r>
              <a:rPr lang="en-US" sz="2200" dirty="0" smtClean="0">
                <a:latin typeface="Arial"/>
                <a:cs typeface="Arial"/>
              </a:rPr>
              <a:t>configuration [</a:t>
            </a:r>
            <a:r>
              <a:rPr lang="en-US" sz="2200" dirty="0" err="1">
                <a:latin typeface="Arial"/>
                <a:cs typeface="Arial"/>
              </a:rPr>
              <a:t>Ar</a:t>
            </a:r>
            <a:r>
              <a:rPr lang="en-US" sz="2200" dirty="0">
                <a:latin typeface="Arial"/>
                <a:cs typeface="Arial"/>
              </a:rPr>
              <a:t>]</a:t>
            </a:r>
            <a:r>
              <a:rPr lang="en-US" sz="2200" dirty="0" smtClean="0">
                <a:latin typeface="Arial"/>
                <a:cs typeface="Arial"/>
              </a:rPr>
              <a:t>3</a:t>
            </a:r>
            <a:r>
              <a:rPr lang="en-US" sz="2200" i="1" dirty="0" smtClean="0">
                <a:latin typeface="Arial"/>
                <a:cs typeface="Arial"/>
              </a:rPr>
              <a:t>d</a:t>
            </a:r>
            <a:r>
              <a:rPr lang="en-US" sz="2200" baseline="30000" dirty="0" smtClean="0">
                <a:latin typeface="Arial"/>
                <a:cs typeface="Arial"/>
              </a:rPr>
              <a:t>9</a:t>
            </a:r>
            <a:r>
              <a:rPr lang="en-US" sz="2200" dirty="0" smtClean="0">
                <a:latin typeface="Arial"/>
                <a:cs typeface="Arial"/>
              </a:rPr>
              <a:t>4</a:t>
            </a:r>
            <a:r>
              <a:rPr lang="en-US" sz="2200" i="1" dirty="0" smtClean="0">
                <a:latin typeface="Arial"/>
                <a:cs typeface="Arial"/>
              </a:rPr>
              <a:t>s</a:t>
            </a:r>
            <a:r>
              <a:rPr lang="en-US" sz="2200" baseline="30000" dirty="0" smtClean="0">
                <a:latin typeface="Arial"/>
                <a:cs typeface="Arial"/>
              </a:rPr>
              <a:t>2</a:t>
            </a:r>
            <a:endParaRPr lang="en-US" sz="2200" dirty="0">
              <a:latin typeface="Arial"/>
              <a:cs typeface="Arial"/>
            </a:endParaRPr>
          </a:p>
          <a:p>
            <a:pPr>
              <a:lnSpc>
                <a:spcPct val="110000"/>
              </a:lnSpc>
            </a:pPr>
            <a:endParaRPr lang="en-US" sz="1200" dirty="0" smtClean="0">
              <a:latin typeface="Arial"/>
              <a:cs typeface="Arial"/>
            </a:endParaRPr>
          </a:p>
          <a:p>
            <a:pPr>
              <a:lnSpc>
                <a:spcPct val="110000"/>
              </a:lnSpc>
            </a:pPr>
            <a:r>
              <a:rPr lang="en-US" sz="2200" dirty="0">
                <a:latin typeface="Arial"/>
                <a:cs typeface="Arial"/>
              </a:rPr>
              <a:t>A</a:t>
            </a:r>
            <a:r>
              <a:rPr lang="en-US" sz="2200" dirty="0" smtClean="0">
                <a:latin typeface="Arial"/>
                <a:cs typeface="Arial"/>
              </a:rPr>
              <a:t>lthough </a:t>
            </a:r>
            <a:r>
              <a:rPr lang="en-US" sz="2200" dirty="0">
                <a:latin typeface="Arial"/>
                <a:cs typeface="Arial"/>
              </a:rPr>
              <a:t>experiment shows the ground-state configuration to</a:t>
            </a:r>
          </a:p>
          <a:p>
            <a:pPr>
              <a:lnSpc>
                <a:spcPct val="110000"/>
              </a:lnSpc>
            </a:pPr>
            <a:r>
              <a:rPr lang="en-US" sz="2200" dirty="0">
                <a:latin typeface="Arial"/>
                <a:cs typeface="Arial"/>
              </a:rPr>
              <a:t>be [</a:t>
            </a:r>
            <a:r>
              <a:rPr lang="en-US" sz="2200" dirty="0" err="1">
                <a:latin typeface="Arial"/>
                <a:cs typeface="Arial"/>
              </a:rPr>
              <a:t>Ar</a:t>
            </a:r>
            <a:r>
              <a:rPr lang="en-US" sz="2200" dirty="0">
                <a:latin typeface="Arial"/>
                <a:cs typeface="Arial"/>
              </a:rPr>
              <a:t>]</a:t>
            </a:r>
            <a:r>
              <a:rPr lang="en-US" sz="2200" dirty="0" smtClean="0">
                <a:latin typeface="Arial"/>
                <a:cs typeface="Arial"/>
              </a:rPr>
              <a:t>3</a:t>
            </a:r>
            <a:r>
              <a:rPr lang="en-US" sz="2200" i="1" dirty="0" smtClean="0">
                <a:latin typeface="Arial"/>
                <a:cs typeface="Arial"/>
              </a:rPr>
              <a:t>d</a:t>
            </a:r>
            <a:r>
              <a:rPr lang="en-US" sz="2200" baseline="30000" dirty="0" smtClean="0">
                <a:latin typeface="Arial"/>
                <a:cs typeface="Arial"/>
              </a:rPr>
              <a:t>10</a:t>
            </a:r>
            <a:r>
              <a:rPr lang="en-US" sz="2200" dirty="0" smtClean="0">
                <a:latin typeface="Arial"/>
                <a:cs typeface="Arial"/>
              </a:rPr>
              <a:t>4</a:t>
            </a:r>
            <a:r>
              <a:rPr lang="en-US" sz="2200" i="1" dirty="0" smtClean="0">
                <a:latin typeface="Arial"/>
                <a:cs typeface="Arial"/>
              </a:rPr>
              <a:t>s</a:t>
            </a:r>
            <a:r>
              <a:rPr lang="en-US" sz="2200" baseline="30000" dirty="0" smtClean="0">
                <a:latin typeface="Arial"/>
                <a:cs typeface="Arial"/>
              </a:rPr>
              <a:t>1</a:t>
            </a:r>
            <a:endParaRPr lang="en-US" sz="2200" dirty="0">
              <a:latin typeface="Arial"/>
              <a:cs typeface="Arial"/>
            </a:endParaRPr>
          </a:p>
        </p:txBody>
      </p:sp>
      <p:sp>
        <p:nvSpPr>
          <p:cNvPr id="5" name="Title 1"/>
          <p:cNvSpPr txBox="1">
            <a:spLocks/>
          </p:cNvSpPr>
          <p:nvPr/>
        </p:nvSpPr>
        <p:spPr>
          <a:xfrm>
            <a:off x="457200" y="114049"/>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rgbClr val="008000"/>
                </a:solidFill>
                <a:latin typeface="Arial"/>
                <a:cs typeface="Arial"/>
              </a:rPr>
              <a:t>Exceptions to the Building-Up Principle</a:t>
            </a:r>
            <a:endParaRPr lang="en-US" sz="4000" dirty="0">
              <a:solidFill>
                <a:srgbClr val="008000"/>
              </a:solidFill>
              <a:latin typeface="Arial"/>
              <a:cs typeface="Arial"/>
            </a:endParaRPr>
          </a:p>
        </p:txBody>
      </p:sp>
    </p:spTree>
    <p:extLst>
      <p:ext uri="{BB962C8B-B14F-4D97-AF65-F5344CB8AC3E}">
        <p14:creationId xmlns:p14="http://schemas.microsoft.com/office/powerpoint/2010/main" val="153073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14049"/>
            <a:ext cx="8229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008000"/>
                </a:solidFill>
                <a:latin typeface="Arial"/>
                <a:cs typeface="Arial"/>
              </a:rPr>
              <a:t>Some Periodic Properties</a:t>
            </a:r>
          </a:p>
        </p:txBody>
      </p:sp>
      <p:sp>
        <p:nvSpPr>
          <p:cNvPr id="2" name="Rectangle 1"/>
          <p:cNvSpPr/>
          <p:nvPr/>
        </p:nvSpPr>
        <p:spPr>
          <a:xfrm>
            <a:off x="686119" y="1536609"/>
            <a:ext cx="8131243" cy="4733604"/>
          </a:xfrm>
          <a:prstGeom prst="rect">
            <a:avLst/>
          </a:prstGeom>
        </p:spPr>
        <p:txBody>
          <a:bodyPr wrap="square">
            <a:spAutoFit/>
          </a:bodyPr>
          <a:lstStyle/>
          <a:p>
            <a:pPr>
              <a:lnSpc>
                <a:spcPct val="120000"/>
              </a:lnSpc>
            </a:pPr>
            <a:r>
              <a:rPr lang="en-US" sz="2400" dirty="0">
                <a:latin typeface="Arial"/>
                <a:cs typeface="Arial"/>
              </a:rPr>
              <a:t>The electron configurations of the atoms display a periodic variation with </a:t>
            </a:r>
            <a:r>
              <a:rPr lang="en-US" sz="2400" dirty="0" smtClean="0">
                <a:latin typeface="Arial"/>
                <a:cs typeface="Arial"/>
              </a:rPr>
              <a:t>increasing atomic </a:t>
            </a:r>
            <a:r>
              <a:rPr lang="en-US" sz="2400" dirty="0">
                <a:latin typeface="Arial"/>
                <a:cs typeface="Arial"/>
              </a:rPr>
              <a:t>number (nuclear charge</a:t>
            </a:r>
            <a:r>
              <a:rPr lang="en-US" sz="2400" dirty="0" smtClean="0">
                <a:latin typeface="Arial"/>
                <a:cs typeface="Arial"/>
              </a:rPr>
              <a:t>)</a:t>
            </a:r>
            <a:endParaRPr lang="en-US" sz="2400" dirty="0">
              <a:latin typeface="Arial"/>
              <a:cs typeface="Arial"/>
            </a:endParaRPr>
          </a:p>
          <a:p>
            <a:pPr>
              <a:lnSpc>
                <a:spcPct val="120000"/>
              </a:lnSpc>
            </a:pPr>
            <a:endParaRPr lang="en-US" sz="1600" dirty="0" smtClean="0">
              <a:latin typeface="Arial"/>
              <a:cs typeface="Arial"/>
            </a:endParaRPr>
          </a:p>
          <a:p>
            <a:pPr>
              <a:lnSpc>
                <a:spcPct val="120000"/>
              </a:lnSpc>
            </a:pPr>
            <a:r>
              <a:rPr lang="en-US" sz="2400" dirty="0">
                <a:latin typeface="Arial"/>
                <a:cs typeface="Arial"/>
              </a:rPr>
              <a:t>The periodic law states that </a:t>
            </a:r>
            <a:r>
              <a:rPr lang="en-US" sz="2400" i="1" dirty="0">
                <a:latin typeface="Arial"/>
                <a:cs typeface="Arial"/>
              </a:rPr>
              <a:t>when the elements </a:t>
            </a:r>
            <a:r>
              <a:rPr lang="en-US" sz="2400" i="1" dirty="0" smtClean="0">
                <a:latin typeface="Arial"/>
                <a:cs typeface="Arial"/>
              </a:rPr>
              <a:t>are arranged </a:t>
            </a:r>
            <a:r>
              <a:rPr lang="en-US" sz="2400" i="1" dirty="0">
                <a:latin typeface="Arial"/>
                <a:cs typeface="Arial"/>
              </a:rPr>
              <a:t>by atomic number, their physical and chemical properties vary periodically</a:t>
            </a:r>
            <a:r>
              <a:rPr lang="en-US" sz="2400" i="1" dirty="0" smtClean="0">
                <a:latin typeface="Arial"/>
                <a:cs typeface="Arial"/>
              </a:rPr>
              <a:t>.</a:t>
            </a:r>
          </a:p>
          <a:p>
            <a:pPr>
              <a:lnSpc>
                <a:spcPct val="120000"/>
              </a:lnSpc>
            </a:pPr>
            <a:endParaRPr lang="en-US" sz="1200" i="1" dirty="0">
              <a:latin typeface="Arial"/>
              <a:cs typeface="Arial"/>
            </a:endParaRPr>
          </a:p>
          <a:p>
            <a:pPr>
              <a:lnSpc>
                <a:spcPct val="120000"/>
              </a:lnSpc>
            </a:pPr>
            <a:r>
              <a:rPr lang="en-US" sz="2400" i="1" dirty="0" smtClean="0">
                <a:latin typeface="Arial"/>
                <a:cs typeface="Arial"/>
              </a:rPr>
              <a:t>Such periodic properties are:</a:t>
            </a:r>
          </a:p>
          <a:p>
            <a:pPr>
              <a:lnSpc>
                <a:spcPct val="120000"/>
              </a:lnSpc>
            </a:pPr>
            <a:endParaRPr lang="en-US" sz="800" i="1" dirty="0">
              <a:latin typeface="Arial"/>
              <a:cs typeface="Arial"/>
            </a:endParaRPr>
          </a:p>
          <a:p>
            <a:pPr marL="342900" indent="-342900">
              <a:lnSpc>
                <a:spcPct val="120000"/>
              </a:lnSpc>
              <a:buFontTx/>
              <a:buChar char="-"/>
            </a:pPr>
            <a:r>
              <a:rPr lang="en-US" sz="2400" dirty="0" smtClean="0">
                <a:solidFill>
                  <a:schemeClr val="accent5">
                    <a:lumMod val="75000"/>
                  </a:schemeClr>
                </a:solidFill>
                <a:latin typeface="Arial"/>
                <a:cs typeface="Arial"/>
              </a:rPr>
              <a:t>Atomic Radius</a:t>
            </a:r>
          </a:p>
          <a:p>
            <a:pPr marL="342900" indent="-342900">
              <a:lnSpc>
                <a:spcPct val="120000"/>
              </a:lnSpc>
              <a:buFontTx/>
              <a:buChar char="-"/>
            </a:pPr>
            <a:r>
              <a:rPr lang="en-US" sz="2400" dirty="0" smtClean="0">
                <a:solidFill>
                  <a:schemeClr val="accent5">
                    <a:lumMod val="75000"/>
                  </a:schemeClr>
                </a:solidFill>
                <a:latin typeface="Arial"/>
                <a:cs typeface="Arial"/>
              </a:rPr>
              <a:t>Ionization Energy</a:t>
            </a:r>
          </a:p>
          <a:p>
            <a:pPr marL="342900" indent="-342900">
              <a:lnSpc>
                <a:spcPct val="120000"/>
              </a:lnSpc>
              <a:buFontTx/>
              <a:buChar char="-"/>
            </a:pPr>
            <a:r>
              <a:rPr lang="en-US" sz="2400" dirty="0" smtClean="0">
                <a:solidFill>
                  <a:schemeClr val="accent5">
                    <a:lumMod val="75000"/>
                  </a:schemeClr>
                </a:solidFill>
                <a:latin typeface="Arial"/>
                <a:cs typeface="Arial"/>
              </a:rPr>
              <a:t>Electron Affinity</a:t>
            </a:r>
            <a:endParaRPr lang="en-US" sz="2400" dirty="0">
              <a:solidFill>
                <a:schemeClr val="accent5">
                  <a:lumMod val="75000"/>
                </a:schemeClr>
              </a:solidFill>
              <a:latin typeface="Arial"/>
              <a:cs typeface="Arial"/>
            </a:endParaRPr>
          </a:p>
        </p:txBody>
      </p:sp>
    </p:spTree>
    <p:extLst>
      <p:ext uri="{BB962C8B-B14F-4D97-AF65-F5344CB8AC3E}">
        <p14:creationId xmlns:p14="http://schemas.microsoft.com/office/powerpoint/2010/main" val="2123178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0"/>
            <a:ext cx="3048000" cy="461665"/>
          </a:xfrm>
          <a:prstGeom prst="rect">
            <a:avLst/>
          </a:prstGeom>
          <a:noFill/>
        </p:spPr>
        <p:txBody>
          <a:bodyPr wrap="square" rtlCol="0">
            <a:spAutoFit/>
          </a:bodyPr>
          <a:lstStyle/>
          <a:p>
            <a:r>
              <a:rPr lang="en-US" sz="2400" b="1" dirty="0" smtClean="0"/>
              <a:t>Historical background</a:t>
            </a:r>
            <a:endParaRPr lang="en-US" sz="2400" b="1" dirty="0"/>
          </a:p>
        </p:txBody>
      </p:sp>
      <p:sp>
        <p:nvSpPr>
          <p:cNvPr id="5" name="TextBox 4"/>
          <p:cNvSpPr txBox="1"/>
          <p:nvPr/>
        </p:nvSpPr>
        <p:spPr>
          <a:xfrm>
            <a:off x="457200" y="381000"/>
            <a:ext cx="4495800" cy="369332"/>
          </a:xfrm>
          <a:prstGeom prst="rect">
            <a:avLst/>
          </a:prstGeom>
          <a:noFill/>
        </p:spPr>
        <p:txBody>
          <a:bodyPr wrap="square" rtlCol="0">
            <a:spAutoFit/>
          </a:bodyPr>
          <a:lstStyle/>
          <a:p>
            <a:r>
              <a:rPr lang="en-US" dirty="0" smtClean="0"/>
              <a:t>Early 19</a:t>
            </a:r>
            <a:r>
              <a:rPr lang="en-US" baseline="30000" dirty="0" smtClean="0"/>
              <a:t>th</a:t>
            </a:r>
            <a:r>
              <a:rPr lang="en-US" dirty="0" smtClean="0"/>
              <a:t> –according to molecular mass</a:t>
            </a:r>
            <a:endParaRPr lang="en-US" dirty="0"/>
          </a:p>
        </p:txBody>
      </p:sp>
      <p:sp>
        <p:nvSpPr>
          <p:cNvPr id="6" name="Rectangle 5"/>
          <p:cNvSpPr/>
          <p:nvPr/>
        </p:nvSpPr>
        <p:spPr>
          <a:xfrm>
            <a:off x="457200" y="990600"/>
            <a:ext cx="5637634" cy="369332"/>
          </a:xfrm>
          <a:prstGeom prst="rect">
            <a:avLst/>
          </a:prstGeom>
        </p:spPr>
        <p:txBody>
          <a:bodyPr wrap="none">
            <a:spAutoFit/>
          </a:bodyPr>
          <a:lstStyle/>
          <a:p>
            <a:r>
              <a:rPr lang="en-US" dirty="0" smtClean="0"/>
              <a:t>In 1864 the English chemist John Newlands-</a:t>
            </a:r>
            <a:r>
              <a:rPr lang="en-US" i="1" dirty="0" smtClean="0"/>
              <a:t>law of octaves</a:t>
            </a:r>
            <a:endParaRPr lang="en-US" dirty="0"/>
          </a:p>
        </p:txBody>
      </p:sp>
      <p:pic>
        <p:nvPicPr>
          <p:cNvPr id="1026" name="Picture 2" descr="C:\Users\ASUS\Desktop\Newlands-1.jpg"/>
          <p:cNvPicPr>
            <a:picLocks noChangeAspect="1" noChangeArrowheads="1"/>
          </p:cNvPicPr>
          <p:nvPr/>
        </p:nvPicPr>
        <p:blipFill>
          <a:blip r:embed="rId2" cstate="print"/>
          <a:srcRect/>
          <a:stretch>
            <a:fillRect/>
          </a:stretch>
        </p:blipFill>
        <p:spPr bwMode="auto">
          <a:xfrm>
            <a:off x="2819400" y="1447800"/>
            <a:ext cx="6324600" cy="2979860"/>
          </a:xfrm>
          <a:prstGeom prst="rect">
            <a:avLst/>
          </a:prstGeom>
          <a:noFill/>
        </p:spPr>
      </p:pic>
      <p:sp>
        <p:nvSpPr>
          <p:cNvPr id="11" name="Oval 10"/>
          <p:cNvSpPr/>
          <p:nvPr/>
        </p:nvSpPr>
        <p:spPr>
          <a:xfrm>
            <a:off x="8229600" y="1752600"/>
            <a:ext cx="762000" cy="9906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838200" y="5029200"/>
            <a:ext cx="4953000" cy="923330"/>
          </a:xfrm>
          <a:prstGeom prst="rect">
            <a:avLst/>
          </a:prstGeom>
          <a:noFill/>
        </p:spPr>
        <p:txBody>
          <a:bodyPr wrap="square" rtlCol="0">
            <a:spAutoFit/>
          </a:bodyPr>
          <a:lstStyle/>
          <a:p>
            <a:r>
              <a:rPr lang="en-US" dirty="0" smtClean="0"/>
              <a:t>Seems valid up to Ca</a:t>
            </a:r>
          </a:p>
          <a:p>
            <a:r>
              <a:rPr lang="en-US" dirty="0" smtClean="0"/>
              <a:t>No position for inert gases</a:t>
            </a:r>
          </a:p>
          <a:p>
            <a:r>
              <a:rPr lang="en-US" dirty="0" smtClean="0"/>
              <a:t>Placement of gas and metals are in same group</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8458200" cy="369332"/>
          </a:xfrm>
          <a:prstGeom prst="rect">
            <a:avLst/>
          </a:prstGeom>
        </p:spPr>
        <p:txBody>
          <a:bodyPr wrap="square">
            <a:spAutoFit/>
          </a:bodyPr>
          <a:lstStyle/>
          <a:p>
            <a:r>
              <a:rPr lang="en-US" dirty="0" smtClean="0"/>
              <a:t>In 1872-the Russian chemist Dmitri Mendeleev and the German chemist </a:t>
            </a:r>
            <a:r>
              <a:rPr lang="en-US" dirty="0" err="1" smtClean="0"/>
              <a:t>Lother</a:t>
            </a:r>
            <a:r>
              <a:rPr lang="en-US" dirty="0" smtClean="0"/>
              <a:t> Meyer</a:t>
            </a:r>
            <a:endParaRPr lang="en-US" dirty="0"/>
          </a:p>
        </p:txBody>
      </p:sp>
      <p:pic>
        <p:nvPicPr>
          <p:cNvPr id="2051" name="Picture 3" descr="C:\Users\ASUS\Desktop\550px-Mendelejevs_periodiska_system_1871.png"/>
          <p:cNvPicPr>
            <a:picLocks noChangeAspect="1" noChangeArrowheads="1"/>
          </p:cNvPicPr>
          <p:nvPr/>
        </p:nvPicPr>
        <p:blipFill>
          <a:blip r:embed="rId2" cstate="print"/>
          <a:srcRect/>
          <a:stretch>
            <a:fillRect/>
          </a:stretch>
        </p:blipFill>
        <p:spPr bwMode="auto">
          <a:xfrm>
            <a:off x="2438400" y="381000"/>
            <a:ext cx="6376987" cy="3176177"/>
          </a:xfrm>
          <a:prstGeom prst="rect">
            <a:avLst/>
          </a:prstGeom>
          <a:noFill/>
        </p:spPr>
      </p:pic>
      <p:sp>
        <p:nvSpPr>
          <p:cNvPr id="10" name="Rectangle 9"/>
          <p:cNvSpPr/>
          <p:nvPr/>
        </p:nvSpPr>
        <p:spPr>
          <a:xfrm>
            <a:off x="0" y="3580686"/>
            <a:ext cx="9144000" cy="3139321"/>
          </a:xfrm>
          <a:prstGeom prst="rect">
            <a:avLst/>
          </a:prstGeom>
        </p:spPr>
        <p:txBody>
          <a:bodyPr wrap="square">
            <a:spAutoFit/>
          </a:bodyPr>
          <a:lstStyle/>
          <a:p>
            <a:r>
              <a:rPr lang="en-US" dirty="0" smtClean="0"/>
              <a:t>*In some cases Mendeleev placed elements according to their similarities in properties and not in increasing order of their atomic masses. Thus, the position of these elements was not justified e.g. cobalt (atomic mass 58.9) was placed before nickel (atomic mass 58.6). </a:t>
            </a:r>
            <a:br>
              <a:rPr lang="en-US" dirty="0" smtClean="0"/>
            </a:br>
            <a:r>
              <a:rPr lang="en-US" dirty="0" smtClean="0"/>
              <a:t>*Isotopes were not given separate places in the periodic table although Mendeleev's classification is based on the atomic masses. </a:t>
            </a:r>
            <a:br>
              <a:rPr lang="en-US" dirty="0" smtClean="0"/>
            </a:br>
            <a:r>
              <a:rPr lang="en-US" dirty="0" smtClean="0"/>
              <a:t>*Some similar elements were grouped separately while some dissimilar elements were grouped together. For example copper and mercury are similar in their properties but were placed separately. Copper was placed in group I although it did not resemble the elements of this group. </a:t>
            </a:r>
            <a:br>
              <a:rPr lang="en-US" dirty="0" smtClean="0"/>
            </a:br>
            <a:r>
              <a:rPr lang="en-US" dirty="0" smtClean="0"/>
              <a:t>*Mendeleev could not explain the cause of periodicity in the elements. </a:t>
            </a:r>
            <a:br>
              <a:rPr lang="en-US" dirty="0" smtClean="0"/>
            </a:br>
            <a:r>
              <a:rPr lang="en-US" dirty="0" smtClean="0"/>
              <a:t>*The position for lanthanides and actinides were not included in this table. </a:t>
            </a:r>
            <a:endParaRPr lang="en-US" dirty="0"/>
          </a:p>
        </p:txBody>
      </p:sp>
      <p:sp>
        <p:nvSpPr>
          <p:cNvPr id="12" name="TextBox 11"/>
          <p:cNvSpPr txBox="1"/>
          <p:nvPr/>
        </p:nvSpPr>
        <p:spPr>
          <a:xfrm>
            <a:off x="76200" y="2743200"/>
            <a:ext cx="2286000" cy="923330"/>
          </a:xfrm>
          <a:prstGeom prst="rect">
            <a:avLst/>
          </a:prstGeom>
          <a:noFill/>
        </p:spPr>
        <p:txBody>
          <a:bodyPr wrap="square" rtlCol="0">
            <a:spAutoFit/>
          </a:bodyPr>
          <a:lstStyle/>
          <a:p>
            <a:r>
              <a:rPr lang="en-US" dirty="0" smtClean="0"/>
              <a:t>*The position of hydrogen was not correctly defined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9800" y="76200"/>
            <a:ext cx="6781800" cy="646331"/>
          </a:xfrm>
          <a:prstGeom prst="rect">
            <a:avLst/>
          </a:prstGeom>
        </p:spPr>
        <p:txBody>
          <a:bodyPr wrap="square">
            <a:spAutoFit/>
          </a:bodyPr>
          <a:lstStyle/>
          <a:p>
            <a:r>
              <a:rPr lang="en-US" dirty="0" smtClean="0"/>
              <a:t>The periodic law states that </a:t>
            </a:r>
            <a:r>
              <a:rPr lang="en-US" i="1" dirty="0" smtClean="0"/>
              <a:t>when the elements are</a:t>
            </a:r>
            <a:r>
              <a:rPr lang="en-US" dirty="0" smtClean="0"/>
              <a:t> </a:t>
            </a:r>
            <a:r>
              <a:rPr lang="en-US" i="1" dirty="0" smtClean="0"/>
              <a:t>arranged by atomic number, their physical and chemical properties vary periodically.</a:t>
            </a:r>
            <a:r>
              <a:rPr lang="en-US" dirty="0" smtClean="0"/>
              <a:t> </a:t>
            </a:r>
            <a:endParaRPr lang="en-US" dirty="0"/>
          </a:p>
        </p:txBody>
      </p:sp>
      <p:sp>
        <p:nvSpPr>
          <p:cNvPr id="5" name="TextBox 4"/>
          <p:cNvSpPr txBox="1"/>
          <p:nvPr/>
        </p:nvSpPr>
        <p:spPr>
          <a:xfrm>
            <a:off x="0" y="76200"/>
            <a:ext cx="1676400" cy="369332"/>
          </a:xfrm>
          <a:prstGeom prst="rect">
            <a:avLst/>
          </a:prstGeom>
          <a:noFill/>
        </p:spPr>
        <p:txBody>
          <a:bodyPr wrap="square" rtlCol="0">
            <a:spAutoFit/>
          </a:bodyPr>
          <a:lstStyle/>
          <a:p>
            <a:r>
              <a:rPr lang="en-US" b="1" i="1" dirty="0" smtClean="0"/>
              <a:t>Periodic Law</a:t>
            </a:r>
            <a:endParaRPr lang="en-US" b="1" i="1" dirty="0"/>
          </a:p>
        </p:txBody>
      </p:sp>
      <p:pic>
        <p:nvPicPr>
          <p:cNvPr id="3074" name="Picture 2"/>
          <p:cNvPicPr>
            <a:picLocks noChangeAspect="1" noChangeArrowheads="1"/>
          </p:cNvPicPr>
          <p:nvPr/>
        </p:nvPicPr>
        <p:blipFill>
          <a:blip r:embed="rId2" cstate="print"/>
          <a:srcRect l="13470" t="13542" r="41435" b="15625"/>
          <a:stretch>
            <a:fillRect/>
          </a:stretch>
        </p:blipFill>
        <p:spPr bwMode="auto">
          <a:xfrm>
            <a:off x="0" y="761999"/>
            <a:ext cx="8686800" cy="6123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2600" y="0"/>
            <a:ext cx="3581400" cy="461665"/>
          </a:xfrm>
          <a:prstGeom prst="rect">
            <a:avLst/>
          </a:prstGeom>
          <a:noFill/>
        </p:spPr>
        <p:txBody>
          <a:bodyPr wrap="square" rtlCol="0">
            <a:spAutoFit/>
          </a:bodyPr>
          <a:lstStyle/>
          <a:p>
            <a:r>
              <a:rPr lang="en-US" sz="2400" b="1" dirty="0" smtClean="0"/>
              <a:t>Classification of elements</a:t>
            </a:r>
            <a:endParaRPr lang="en-US" sz="2400" dirty="0" smtClean="0"/>
          </a:p>
        </p:txBody>
      </p:sp>
      <p:sp>
        <p:nvSpPr>
          <p:cNvPr id="6" name="TextBox 5"/>
          <p:cNvSpPr txBox="1"/>
          <p:nvPr/>
        </p:nvSpPr>
        <p:spPr>
          <a:xfrm>
            <a:off x="228600" y="609600"/>
            <a:ext cx="8610600" cy="646331"/>
          </a:xfrm>
          <a:prstGeom prst="rect">
            <a:avLst/>
          </a:prstGeom>
          <a:noFill/>
        </p:spPr>
        <p:txBody>
          <a:bodyPr wrap="square" rtlCol="0">
            <a:spAutoFit/>
          </a:bodyPr>
          <a:lstStyle/>
          <a:p>
            <a:r>
              <a:rPr lang="en-US" dirty="0" smtClean="0"/>
              <a:t>a) The representative elements, b) The noble gases, c) The transition elements (d block elements) and d) The inner transition elements (f block elements)</a:t>
            </a:r>
          </a:p>
        </p:txBody>
      </p:sp>
      <p:sp>
        <p:nvSpPr>
          <p:cNvPr id="7" name="Rectangle 6"/>
          <p:cNvSpPr/>
          <p:nvPr/>
        </p:nvSpPr>
        <p:spPr>
          <a:xfrm>
            <a:off x="228600" y="1295400"/>
            <a:ext cx="8686800" cy="923330"/>
          </a:xfrm>
          <a:prstGeom prst="rect">
            <a:avLst/>
          </a:prstGeom>
        </p:spPr>
        <p:txBody>
          <a:bodyPr wrap="square">
            <a:spAutoFit/>
          </a:bodyPr>
          <a:lstStyle/>
          <a:p>
            <a:r>
              <a:rPr lang="en-US" dirty="0" smtClean="0"/>
              <a:t> </a:t>
            </a:r>
            <a:r>
              <a:rPr lang="en-US" b="1" dirty="0" smtClean="0"/>
              <a:t>The representative elements</a:t>
            </a:r>
          </a:p>
          <a:p>
            <a:pPr algn="just"/>
            <a:r>
              <a:rPr lang="en-US" dirty="0" smtClean="0"/>
              <a:t>	 These elements are the elements in Groups 1A through 7A, all of which have 	incompletely filled </a:t>
            </a:r>
            <a:r>
              <a:rPr lang="en-US" i="1" dirty="0" smtClean="0"/>
              <a:t>s</a:t>
            </a:r>
            <a:r>
              <a:rPr lang="en-US" dirty="0" smtClean="0"/>
              <a:t> or </a:t>
            </a:r>
            <a:r>
              <a:rPr lang="en-US" i="1" dirty="0" smtClean="0"/>
              <a:t>p</a:t>
            </a:r>
            <a:r>
              <a:rPr lang="en-US" dirty="0" smtClean="0"/>
              <a:t> sub-shells of the highest principal quantum number.</a:t>
            </a:r>
            <a:r>
              <a:rPr lang="en-US" i="1" dirty="0" smtClean="0"/>
              <a:t> </a:t>
            </a:r>
            <a:endParaRPr lang="en-US" dirty="0"/>
          </a:p>
        </p:txBody>
      </p:sp>
      <p:sp>
        <p:nvSpPr>
          <p:cNvPr id="8" name="TextBox 7"/>
          <p:cNvSpPr txBox="1"/>
          <p:nvPr/>
        </p:nvSpPr>
        <p:spPr>
          <a:xfrm>
            <a:off x="304800" y="2209800"/>
            <a:ext cx="8610600" cy="1200329"/>
          </a:xfrm>
          <a:prstGeom prst="rect">
            <a:avLst/>
          </a:prstGeom>
          <a:noFill/>
        </p:spPr>
        <p:txBody>
          <a:bodyPr wrap="square" rtlCol="0">
            <a:spAutoFit/>
          </a:bodyPr>
          <a:lstStyle/>
          <a:p>
            <a:pPr algn="just"/>
            <a:r>
              <a:rPr lang="en-US" b="1" dirty="0" smtClean="0"/>
              <a:t>The noble gases or the inert gases</a:t>
            </a:r>
          </a:p>
          <a:p>
            <a:pPr algn="just"/>
            <a:r>
              <a:rPr lang="en-US" dirty="0" smtClean="0"/>
              <a:t>	The zero group or 8A group elements have been placed at the end of each 	period 	in the periodic table. It appears that these elements having S</a:t>
            </a:r>
            <a:r>
              <a:rPr lang="en-US" baseline="30000" dirty="0" smtClean="0"/>
              <a:t>2</a:t>
            </a:r>
            <a:r>
              <a:rPr lang="en-US" dirty="0" smtClean="0"/>
              <a:t>P</a:t>
            </a:r>
            <a:r>
              <a:rPr lang="en-US" baseline="30000" dirty="0" smtClean="0"/>
              <a:t>6</a:t>
            </a:r>
            <a:r>
              <a:rPr lang="en-US" dirty="0" smtClean="0"/>
              <a:t> 	electronic arrangements in the outermost level are very stable. </a:t>
            </a:r>
          </a:p>
        </p:txBody>
      </p:sp>
      <p:sp>
        <p:nvSpPr>
          <p:cNvPr id="9" name="TextBox 8"/>
          <p:cNvSpPr txBox="1"/>
          <p:nvPr/>
        </p:nvSpPr>
        <p:spPr>
          <a:xfrm>
            <a:off x="381000" y="3352800"/>
            <a:ext cx="8534400" cy="2585323"/>
          </a:xfrm>
          <a:prstGeom prst="rect">
            <a:avLst/>
          </a:prstGeom>
          <a:noFill/>
        </p:spPr>
        <p:txBody>
          <a:bodyPr wrap="square" rtlCol="0">
            <a:spAutoFit/>
          </a:bodyPr>
          <a:lstStyle/>
          <a:p>
            <a:pPr algn="just"/>
            <a:r>
              <a:rPr lang="en-US" b="1" dirty="0" smtClean="0"/>
              <a:t>The transition elements</a:t>
            </a:r>
          </a:p>
          <a:p>
            <a:pPr algn="just"/>
            <a:r>
              <a:rPr lang="en-US" dirty="0" smtClean="0"/>
              <a:t>	These elements are generally heavy metals of sub group B and contain  	incomplete energy levels because of building up of the </a:t>
            </a:r>
            <a:r>
              <a:rPr lang="en-US" i="1" dirty="0" smtClean="0"/>
              <a:t>d</a:t>
            </a:r>
            <a:r>
              <a:rPr lang="en-US" dirty="0" smtClean="0"/>
              <a:t> electrons. The 	chemical properties of these elements depend upon the electrons from the 	two outermost levels (s and d electrons).</a:t>
            </a:r>
          </a:p>
          <a:p>
            <a:pPr algn="just"/>
            <a:r>
              <a:rPr lang="en-US" dirty="0" smtClean="0"/>
              <a:t>*Electropositive and heavy metal with high melting point * almost same atomic and ionic size * variable oxidation state  * color compounds  * Catalytic activities  * complex compounds </a:t>
            </a:r>
          </a:p>
          <a:p>
            <a:pPr algn="just"/>
            <a:endParaRPr lang="en-US" dirty="0"/>
          </a:p>
        </p:txBody>
      </p:sp>
      <p:sp>
        <p:nvSpPr>
          <p:cNvPr id="11" name="TextBox 10"/>
          <p:cNvSpPr txBox="1"/>
          <p:nvPr/>
        </p:nvSpPr>
        <p:spPr>
          <a:xfrm>
            <a:off x="381000" y="5858470"/>
            <a:ext cx="8610600" cy="923330"/>
          </a:xfrm>
          <a:prstGeom prst="rect">
            <a:avLst/>
          </a:prstGeom>
          <a:noFill/>
        </p:spPr>
        <p:txBody>
          <a:bodyPr wrap="square" rtlCol="0">
            <a:spAutoFit/>
          </a:bodyPr>
          <a:lstStyle/>
          <a:p>
            <a:r>
              <a:rPr lang="en-US" b="1" dirty="0" smtClean="0"/>
              <a:t>The inner transition elements</a:t>
            </a:r>
          </a:p>
          <a:p>
            <a:r>
              <a:rPr lang="en-US" dirty="0" smtClean="0"/>
              <a:t> 	The elements in which the electron is added on increasing the atomic number in 	</a:t>
            </a:r>
            <a:r>
              <a:rPr lang="en-US" i="1" dirty="0" smtClean="0"/>
              <a:t>f</a:t>
            </a:r>
            <a:r>
              <a:rPr lang="en-US" dirty="0" smtClean="0"/>
              <a:t> orbital is classified as inner transition elements.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33382" t="18750" r="22694" b="9375"/>
          <a:stretch>
            <a:fillRect/>
          </a:stretch>
        </p:blipFill>
        <p:spPr bwMode="auto">
          <a:xfrm>
            <a:off x="914400" y="67056"/>
            <a:ext cx="7381460" cy="67909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376" y="221364"/>
            <a:ext cx="8706052" cy="1470025"/>
          </a:xfrm>
        </p:spPr>
        <p:txBody>
          <a:bodyPr>
            <a:normAutofit/>
          </a:bodyPr>
          <a:lstStyle/>
          <a:p>
            <a:r>
              <a:rPr lang="en-US" sz="4000" dirty="0">
                <a:solidFill>
                  <a:srgbClr val="008000"/>
                </a:solidFill>
                <a:latin typeface="Arial"/>
                <a:cs typeface="Arial"/>
              </a:rPr>
              <a:t>Electron </a:t>
            </a:r>
            <a:r>
              <a:rPr lang="en-US" sz="4000" dirty="0" smtClean="0">
                <a:solidFill>
                  <a:srgbClr val="008000"/>
                </a:solidFill>
                <a:latin typeface="Arial"/>
                <a:cs typeface="Arial"/>
              </a:rPr>
              <a:t>Configurations &amp; Periodicity</a:t>
            </a:r>
            <a:endParaRPr lang="en-US" sz="4000" dirty="0">
              <a:solidFill>
                <a:srgbClr val="008000"/>
              </a:solidFill>
              <a:latin typeface="Arial"/>
              <a:cs typeface="Arial"/>
            </a:endParaRPr>
          </a:p>
        </p:txBody>
      </p:sp>
      <p:sp>
        <p:nvSpPr>
          <p:cNvPr id="5" name="TextBox 4"/>
          <p:cNvSpPr txBox="1"/>
          <p:nvPr/>
        </p:nvSpPr>
        <p:spPr>
          <a:xfrm>
            <a:off x="2948853" y="1559993"/>
            <a:ext cx="5961576" cy="4657172"/>
          </a:xfrm>
          <a:prstGeom prst="rect">
            <a:avLst/>
          </a:prstGeom>
          <a:noFill/>
        </p:spPr>
        <p:txBody>
          <a:bodyPr wrap="square" rtlCol="0">
            <a:spAutoFit/>
          </a:bodyPr>
          <a:lstStyle/>
          <a:p>
            <a:pPr>
              <a:lnSpc>
                <a:spcPct val="110000"/>
              </a:lnSpc>
            </a:pPr>
            <a:r>
              <a:rPr lang="en-US" sz="2200" b="1" dirty="0">
                <a:latin typeface="Arial"/>
                <a:cs typeface="Arial"/>
              </a:rPr>
              <a:t>Electronic Structure of </a:t>
            </a:r>
            <a:r>
              <a:rPr lang="en-US" sz="2200" b="1" dirty="0" smtClean="0">
                <a:latin typeface="Arial"/>
                <a:cs typeface="Arial"/>
              </a:rPr>
              <a:t>Atoms</a:t>
            </a:r>
          </a:p>
          <a:p>
            <a:pPr>
              <a:lnSpc>
                <a:spcPct val="110000"/>
              </a:lnSpc>
            </a:pPr>
            <a:endParaRPr lang="en-US" sz="800" b="1" dirty="0">
              <a:latin typeface="Arial"/>
              <a:cs typeface="Arial"/>
            </a:endParaRPr>
          </a:p>
          <a:p>
            <a:pPr marL="342900" indent="-342900">
              <a:lnSpc>
                <a:spcPct val="110000"/>
              </a:lnSpc>
              <a:buFontTx/>
              <a:buChar char="-"/>
            </a:pPr>
            <a:r>
              <a:rPr lang="en-US" sz="2200" dirty="0" smtClean="0">
                <a:latin typeface="Arial"/>
                <a:cs typeface="Arial"/>
              </a:rPr>
              <a:t>Electron </a:t>
            </a:r>
            <a:r>
              <a:rPr lang="en-US" sz="2200" dirty="0">
                <a:latin typeface="Arial"/>
                <a:cs typeface="Arial"/>
              </a:rPr>
              <a:t>Spin and the Pauli </a:t>
            </a:r>
            <a:r>
              <a:rPr lang="en-US" sz="2200" dirty="0" smtClean="0">
                <a:latin typeface="Arial"/>
                <a:cs typeface="Arial"/>
              </a:rPr>
              <a:t>Exclusion Principle</a:t>
            </a:r>
          </a:p>
          <a:p>
            <a:pPr marL="342900" indent="-342900">
              <a:lnSpc>
                <a:spcPct val="110000"/>
              </a:lnSpc>
              <a:buFontTx/>
              <a:buChar char="-"/>
            </a:pPr>
            <a:r>
              <a:rPr lang="en-US" sz="2200" dirty="0" smtClean="0">
                <a:latin typeface="Arial"/>
                <a:cs typeface="Arial"/>
              </a:rPr>
              <a:t>Building</a:t>
            </a:r>
            <a:r>
              <a:rPr lang="en-US" sz="2200" dirty="0">
                <a:latin typeface="Arial"/>
                <a:cs typeface="Arial"/>
              </a:rPr>
              <a:t>-Up Principle and the </a:t>
            </a:r>
            <a:r>
              <a:rPr lang="en-US" sz="2200" dirty="0" smtClean="0">
                <a:latin typeface="Arial"/>
                <a:cs typeface="Arial"/>
              </a:rPr>
              <a:t>Periodic Table</a:t>
            </a:r>
          </a:p>
          <a:p>
            <a:pPr marL="342900" indent="-342900">
              <a:lnSpc>
                <a:spcPct val="110000"/>
              </a:lnSpc>
              <a:buFontTx/>
              <a:buChar char="-"/>
            </a:pPr>
            <a:r>
              <a:rPr lang="en-US" sz="2200" dirty="0" smtClean="0">
                <a:latin typeface="Arial"/>
                <a:cs typeface="Arial"/>
              </a:rPr>
              <a:t>Writing </a:t>
            </a:r>
            <a:r>
              <a:rPr lang="en-US" sz="2200" dirty="0">
                <a:latin typeface="Arial"/>
                <a:cs typeface="Arial"/>
              </a:rPr>
              <a:t>Electron Configurations </a:t>
            </a:r>
            <a:r>
              <a:rPr lang="en-US" sz="2200" dirty="0" smtClean="0">
                <a:latin typeface="Arial"/>
                <a:cs typeface="Arial"/>
              </a:rPr>
              <a:t>Using the </a:t>
            </a:r>
            <a:r>
              <a:rPr lang="en-US" sz="2200" dirty="0">
                <a:latin typeface="Arial"/>
                <a:cs typeface="Arial"/>
              </a:rPr>
              <a:t>Periodic </a:t>
            </a:r>
            <a:r>
              <a:rPr lang="en-US" sz="2200" dirty="0" smtClean="0">
                <a:latin typeface="Arial"/>
                <a:cs typeface="Arial"/>
              </a:rPr>
              <a:t>Table</a:t>
            </a:r>
          </a:p>
          <a:p>
            <a:pPr marL="342900" indent="-342900">
              <a:lnSpc>
                <a:spcPct val="110000"/>
              </a:lnSpc>
              <a:buFontTx/>
              <a:buChar char="-"/>
            </a:pPr>
            <a:r>
              <a:rPr lang="en-US" sz="2200" dirty="0" smtClean="0">
                <a:latin typeface="Arial"/>
                <a:cs typeface="Arial"/>
              </a:rPr>
              <a:t>Orbital </a:t>
            </a:r>
            <a:r>
              <a:rPr lang="en-US" sz="2200" dirty="0">
                <a:latin typeface="Arial"/>
                <a:cs typeface="Arial"/>
              </a:rPr>
              <a:t>Diagrams of Atoms; </a:t>
            </a:r>
            <a:r>
              <a:rPr lang="en-US" sz="2200" dirty="0" err="1">
                <a:latin typeface="Arial"/>
                <a:cs typeface="Arial"/>
              </a:rPr>
              <a:t>Hund’s</a:t>
            </a:r>
            <a:r>
              <a:rPr lang="en-US" sz="2200" dirty="0">
                <a:latin typeface="Arial"/>
                <a:cs typeface="Arial"/>
              </a:rPr>
              <a:t> </a:t>
            </a:r>
            <a:r>
              <a:rPr lang="en-US" sz="2200" dirty="0" smtClean="0">
                <a:latin typeface="Arial"/>
                <a:cs typeface="Arial"/>
              </a:rPr>
              <a:t>Rule</a:t>
            </a:r>
          </a:p>
          <a:p>
            <a:pPr>
              <a:lnSpc>
                <a:spcPct val="110000"/>
              </a:lnSpc>
            </a:pPr>
            <a:endParaRPr lang="en-US" sz="1200" dirty="0">
              <a:latin typeface="Arial"/>
              <a:cs typeface="Arial"/>
            </a:endParaRPr>
          </a:p>
          <a:p>
            <a:pPr>
              <a:lnSpc>
                <a:spcPct val="110000"/>
              </a:lnSpc>
            </a:pPr>
            <a:r>
              <a:rPr lang="en-US" sz="2200" b="1" dirty="0">
                <a:latin typeface="Arial"/>
                <a:cs typeface="Arial"/>
              </a:rPr>
              <a:t>Periodicity of the </a:t>
            </a:r>
            <a:r>
              <a:rPr lang="en-US" sz="2200" b="1" dirty="0" smtClean="0">
                <a:latin typeface="Arial"/>
                <a:cs typeface="Arial"/>
              </a:rPr>
              <a:t>Elements</a:t>
            </a:r>
          </a:p>
          <a:p>
            <a:pPr>
              <a:lnSpc>
                <a:spcPct val="110000"/>
              </a:lnSpc>
            </a:pPr>
            <a:endParaRPr lang="en-US" sz="800" b="1" dirty="0">
              <a:latin typeface="Arial"/>
              <a:cs typeface="Arial"/>
            </a:endParaRPr>
          </a:p>
          <a:p>
            <a:pPr marL="342900" indent="-342900">
              <a:lnSpc>
                <a:spcPct val="110000"/>
              </a:lnSpc>
              <a:buFontTx/>
              <a:buChar char="-"/>
            </a:pPr>
            <a:r>
              <a:rPr lang="en-US" sz="2200" dirty="0" smtClean="0">
                <a:latin typeface="Arial"/>
                <a:cs typeface="Arial"/>
              </a:rPr>
              <a:t>Mendeleev’s </a:t>
            </a:r>
            <a:r>
              <a:rPr lang="en-US" sz="2200" dirty="0">
                <a:latin typeface="Arial"/>
                <a:cs typeface="Arial"/>
              </a:rPr>
              <a:t>Predictions from </a:t>
            </a:r>
            <a:r>
              <a:rPr lang="en-US" sz="2200" dirty="0" smtClean="0">
                <a:latin typeface="Arial"/>
                <a:cs typeface="Arial"/>
              </a:rPr>
              <a:t>the Periodic Table</a:t>
            </a:r>
          </a:p>
          <a:p>
            <a:pPr marL="342900" indent="-342900">
              <a:lnSpc>
                <a:spcPct val="110000"/>
              </a:lnSpc>
              <a:buFontTx/>
              <a:buChar char="-"/>
            </a:pPr>
            <a:r>
              <a:rPr lang="en-US" sz="2200" dirty="0" smtClean="0">
                <a:latin typeface="Arial"/>
                <a:cs typeface="Arial"/>
              </a:rPr>
              <a:t>Some </a:t>
            </a:r>
            <a:r>
              <a:rPr lang="en-US" sz="2200" dirty="0">
                <a:latin typeface="Arial"/>
                <a:cs typeface="Arial"/>
              </a:rPr>
              <a:t>Periodic </a:t>
            </a:r>
            <a:r>
              <a:rPr lang="en-US" sz="2200" dirty="0" smtClean="0">
                <a:latin typeface="Arial"/>
                <a:cs typeface="Arial"/>
              </a:rPr>
              <a:t>Properties</a:t>
            </a:r>
          </a:p>
        </p:txBody>
      </p:sp>
    </p:spTree>
    <p:extLst>
      <p:ext uri="{BB962C8B-B14F-4D97-AF65-F5344CB8AC3E}">
        <p14:creationId xmlns:p14="http://schemas.microsoft.com/office/powerpoint/2010/main" val="126605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3200" y="0"/>
            <a:ext cx="2590800" cy="461665"/>
          </a:xfrm>
          <a:prstGeom prst="rect">
            <a:avLst/>
          </a:prstGeom>
          <a:noFill/>
        </p:spPr>
        <p:txBody>
          <a:bodyPr wrap="square" rtlCol="0">
            <a:spAutoFit/>
          </a:bodyPr>
          <a:lstStyle/>
          <a:p>
            <a:r>
              <a:rPr lang="en-US" sz="2400" b="1" dirty="0" smtClean="0"/>
              <a:t>Atomic Radius</a:t>
            </a:r>
            <a:endParaRPr lang="en-US" sz="2400" b="1" dirty="0"/>
          </a:p>
        </p:txBody>
      </p:sp>
      <p:pic>
        <p:nvPicPr>
          <p:cNvPr id="3" name="Picture 2" descr="D:\BUET\Theory courses\Inorganic Chemistry\Electron distribution in Ar.png"/>
          <p:cNvPicPr/>
          <p:nvPr/>
        </p:nvPicPr>
        <p:blipFill>
          <a:blip r:embed="rId2" cstate="print"/>
          <a:srcRect b="42168"/>
          <a:stretch>
            <a:fillRect/>
          </a:stretch>
        </p:blipFill>
        <p:spPr bwMode="auto">
          <a:xfrm>
            <a:off x="95880" y="0"/>
            <a:ext cx="3573704" cy="2133600"/>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l="24597" t="18750" r="56662" b="23958"/>
          <a:stretch>
            <a:fillRect/>
          </a:stretch>
        </p:blipFill>
        <p:spPr bwMode="auto">
          <a:xfrm>
            <a:off x="6615544" y="533400"/>
            <a:ext cx="1995055" cy="3429000"/>
          </a:xfrm>
          <a:prstGeom prst="rect">
            <a:avLst/>
          </a:prstGeom>
          <a:noFill/>
          <a:ln w="9525">
            <a:noFill/>
            <a:miter lim="800000"/>
            <a:headEnd/>
            <a:tailEnd/>
          </a:ln>
          <a:effectLst/>
        </p:spPr>
      </p:pic>
      <p:pic>
        <p:nvPicPr>
          <p:cNvPr id="5" name="Picture 4"/>
          <p:cNvPicPr/>
          <p:nvPr/>
        </p:nvPicPr>
        <p:blipFill>
          <a:blip r:embed="rId4" cstate="print"/>
          <a:srcRect l="22154"/>
          <a:stretch>
            <a:fillRect/>
          </a:stretch>
        </p:blipFill>
        <p:spPr bwMode="auto">
          <a:xfrm>
            <a:off x="95880" y="2115403"/>
            <a:ext cx="5791200" cy="3429000"/>
          </a:xfrm>
          <a:prstGeom prst="rect">
            <a:avLst/>
          </a:prstGeom>
          <a:noFill/>
          <a:ln w="9525">
            <a:noFill/>
            <a:miter lim="800000"/>
            <a:headEnd/>
            <a:tailEnd/>
          </a:ln>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3333" t="3017" r="10000" b="7866"/>
          <a:stretch/>
        </p:blipFill>
        <p:spPr>
          <a:xfrm>
            <a:off x="3711532" y="2605501"/>
            <a:ext cx="5422232" cy="2971800"/>
          </a:xfrm>
          <a:prstGeom prst="rect">
            <a:avLst/>
          </a:prstGeom>
        </p:spPr>
      </p:pic>
      <p:sp>
        <p:nvSpPr>
          <p:cNvPr id="7" name="Rectangle 6"/>
          <p:cNvSpPr/>
          <p:nvPr/>
        </p:nvSpPr>
        <p:spPr>
          <a:xfrm>
            <a:off x="228600" y="5486400"/>
            <a:ext cx="8905164" cy="1323439"/>
          </a:xfrm>
          <a:prstGeom prst="rect">
            <a:avLst/>
          </a:prstGeom>
        </p:spPr>
        <p:txBody>
          <a:bodyPr wrap="square">
            <a:spAutoFit/>
          </a:bodyPr>
          <a:lstStyle/>
          <a:p>
            <a:pPr>
              <a:buFont typeface="Arial" panose="020B0604020202020204" pitchFamily="34" charset="0"/>
              <a:buChar char="•"/>
            </a:pPr>
            <a:r>
              <a:rPr lang="en-US" sz="1600" i="1" dirty="0"/>
              <a:t>Metallic radius</a:t>
            </a:r>
            <a:r>
              <a:rPr lang="en-US" sz="1600" dirty="0"/>
              <a:t> is half the distance between nuclei in a metallic crystal.</a:t>
            </a:r>
          </a:p>
          <a:p>
            <a:pPr>
              <a:buFont typeface="Arial" panose="020B0604020202020204" pitchFamily="34" charset="0"/>
              <a:buChar char="•"/>
            </a:pPr>
            <a:r>
              <a:rPr lang="en-US" sz="1600" i="1" dirty="0"/>
              <a:t>Covalent radius</a:t>
            </a:r>
            <a:r>
              <a:rPr lang="en-US" sz="1600" dirty="0"/>
              <a:t> is half the distance between like atoms that are bonded together in a molecule.</a:t>
            </a:r>
          </a:p>
          <a:p>
            <a:pPr>
              <a:buFont typeface="Arial" panose="020B0604020202020204" pitchFamily="34" charset="0"/>
              <a:buChar char="•"/>
            </a:pPr>
            <a:r>
              <a:rPr lang="en-US" sz="1600" i="1" dirty="0"/>
              <a:t>van der Waals radius</a:t>
            </a:r>
            <a:r>
              <a:rPr lang="en-US" sz="1600" dirty="0"/>
              <a:t> is the effective radius of adjacent atoms which are not chemically bonded in a solid, but are presumably in "contact". An example would be the distance between the iodine atoms of adjacent I</a:t>
            </a:r>
            <a:r>
              <a:rPr lang="en-US" sz="1600" baseline="-25000" dirty="0"/>
              <a:t>2</a:t>
            </a:r>
            <a:r>
              <a:rPr lang="en-US" sz="1600" dirty="0"/>
              <a:t> molecules in crystalline iodine.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5600" y="0"/>
            <a:ext cx="2438400" cy="461665"/>
          </a:xfrm>
          <a:prstGeom prst="rect">
            <a:avLst/>
          </a:prstGeom>
          <a:noFill/>
        </p:spPr>
        <p:txBody>
          <a:bodyPr wrap="square" rtlCol="0">
            <a:spAutoFit/>
          </a:bodyPr>
          <a:lstStyle/>
          <a:p>
            <a:r>
              <a:rPr lang="en-US" sz="2400" b="1" dirty="0" smtClean="0"/>
              <a:t>Ionization Energy</a:t>
            </a:r>
            <a:endParaRPr lang="en-US" sz="2400" b="1" dirty="0"/>
          </a:p>
        </p:txBody>
      </p:sp>
      <p:sp>
        <p:nvSpPr>
          <p:cNvPr id="3" name="Rectangle 2"/>
          <p:cNvSpPr/>
          <p:nvPr/>
        </p:nvSpPr>
        <p:spPr>
          <a:xfrm>
            <a:off x="381000" y="572869"/>
            <a:ext cx="8305800" cy="646331"/>
          </a:xfrm>
          <a:prstGeom prst="rect">
            <a:avLst/>
          </a:prstGeom>
        </p:spPr>
        <p:txBody>
          <a:bodyPr wrap="square">
            <a:spAutoFit/>
          </a:bodyPr>
          <a:lstStyle/>
          <a:p>
            <a:r>
              <a:rPr lang="en-US" i="1" dirty="0" smtClean="0"/>
              <a:t>Ionization</a:t>
            </a:r>
            <a:r>
              <a:rPr lang="en-US" dirty="0" smtClean="0"/>
              <a:t> </a:t>
            </a:r>
            <a:r>
              <a:rPr lang="en-US" i="1" dirty="0" smtClean="0"/>
              <a:t>energy</a:t>
            </a:r>
            <a:r>
              <a:rPr lang="en-US" b="1" i="1" dirty="0" smtClean="0"/>
              <a:t> </a:t>
            </a:r>
            <a:r>
              <a:rPr lang="en-US" dirty="0" smtClean="0"/>
              <a:t>is </a:t>
            </a:r>
            <a:r>
              <a:rPr lang="en-US" i="1" dirty="0" smtClean="0"/>
              <a:t>the minimum energy (in kJ/mol) required to remove an electron from a gaseous</a:t>
            </a:r>
            <a:r>
              <a:rPr lang="en-US" dirty="0" smtClean="0"/>
              <a:t> </a:t>
            </a:r>
            <a:r>
              <a:rPr lang="en-US" i="1" dirty="0" smtClean="0"/>
              <a:t>atom in its ground state</a:t>
            </a:r>
            <a:endParaRPr lang="en-US" dirty="0"/>
          </a:p>
        </p:txBody>
      </p:sp>
      <p:sp>
        <p:nvSpPr>
          <p:cNvPr id="4" name="TextBox 3"/>
          <p:cNvSpPr txBox="1"/>
          <p:nvPr/>
        </p:nvSpPr>
        <p:spPr>
          <a:xfrm>
            <a:off x="533400" y="1371600"/>
            <a:ext cx="7467600" cy="2031325"/>
          </a:xfrm>
          <a:prstGeom prst="rect">
            <a:avLst/>
          </a:prstGeom>
          <a:noFill/>
        </p:spPr>
        <p:txBody>
          <a:bodyPr wrap="square" rtlCol="0">
            <a:spAutoFit/>
          </a:bodyPr>
          <a:lstStyle/>
          <a:p>
            <a:r>
              <a:rPr lang="en-US" dirty="0" smtClean="0"/>
              <a:t>Energy + X(</a:t>
            </a:r>
            <a:r>
              <a:rPr lang="en-US" i="1" dirty="0" smtClean="0"/>
              <a:t>g</a:t>
            </a:r>
            <a:r>
              <a:rPr lang="en-US" dirty="0" smtClean="0"/>
              <a:t>) </a:t>
            </a:r>
            <a:r>
              <a:rPr lang="en-US" dirty="0" smtClean="0">
                <a:sym typeface="Symbol"/>
              </a:rPr>
              <a:t></a:t>
            </a:r>
            <a:r>
              <a:rPr lang="en-US" dirty="0" smtClean="0"/>
              <a:t> X</a:t>
            </a:r>
            <a:r>
              <a:rPr lang="en-US" baseline="30000" dirty="0" smtClean="0"/>
              <a:t>+</a:t>
            </a:r>
            <a:r>
              <a:rPr lang="en-US" dirty="0" smtClean="0"/>
              <a:t>(</a:t>
            </a:r>
            <a:r>
              <a:rPr lang="en-US" i="1" dirty="0" smtClean="0"/>
              <a:t>g</a:t>
            </a:r>
            <a:r>
              <a:rPr lang="en-US" dirty="0" smtClean="0"/>
              <a:t>) +1</a:t>
            </a:r>
            <a:r>
              <a:rPr lang="en-US" i="1" dirty="0" smtClean="0"/>
              <a:t>e</a:t>
            </a:r>
            <a:endParaRPr lang="en-US" dirty="0" smtClean="0"/>
          </a:p>
          <a:p>
            <a:r>
              <a:rPr lang="en-US" dirty="0" smtClean="0"/>
              <a:t> In the equation, X represents an atom of any element and </a:t>
            </a:r>
            <a:r>
              <a:rPr lang="en-US" i="1" dirty="0" smtClean="0"/>
              <a:t>e</a:t>
            </a:r>
            <a:r>
              <a:rPr lang="en-US" dirty="0" smtClean="0"/>
              <a:t> is an electron. The second ionization energy (</a:t>
            </a:r>
            <a:r>
              <a:rPr lang="en-US" i="1" dirty="0" smtClean="0"/>
              <a:t>I</a:t>
            </a:r>
            <a:r>
              <a:rPr lang="en-US" baseline="-25000" dirty="0" smtClean="0"/>
              <a:t>2</a:t>
            </a:r>
            <a:r>
              <a:rPr lang="en-US" dirty="0" smtClean="0"/>
              <a:t>) and the third ionization energy (</a:t>
            </a:r>
            <a:r>
              <a:rPr lang="en-US" i="1" dirty="0" smtClean="0"/>
              <a:t>I</a:t>
            </a:r>
            <a:r>
              <a:rPr lang="en-US" baseline="-25000" dirty="0" smtClean="0"/>
              <a:t>3</a:t>
            </a:r>
            <a:r>
              <a:rPr lang="en-US" dirty="0" smtClean="0"/>
              <a:t>) are shown in the following equations:</a:t>
            </a:r>
          </a:p>
          <a:p>
            <a:r>
              <a:rPr lang="en-US" dirty="0" smtClean="0"/>
              <a:t>Energy + X</a:t>
            </a:r>
            <a:r>
              <a:rPr lang="en-US" baseline="30000" dirty="0" smtClean="0"/>
              <a:t>+</a:t>
            </a:r>
            <a:r>
              <a:rPr lang="en-US" dirty="0" smtClean="0"/>
              <a:t>(</a:t>
            </a:r>
            <a:r>
              <a:rPr lang="en-US" i="1" dirty="0" smtClean="0"/>
              <a:t>g</a:t>
            </a:r>
            <a:r>
              <a:rPr lang="en-US" dirty="0" smtClean="0"/>
              <a:t>) </a:t>
            </a:r>
            <a:r>
              <a:rPr lang="en-US" dirty="0" smtClean="0">
                <a:sym typeface="Symbol"/>
              </a:rPr>
              <a:t></a:t>
            </a:r>
            <a:r>
              <a:rPr lang="en-US" dirty="0" smtClean="0"/>
              <a:t>X</a:t>
            </a:r>
            <a:r>
              <a:rPr lang="en-US" baseline="30000" dirty="0" smtClean="0"/>
              <a:t>2+</a:t>
            </a:r>
            <a:r>
              <a:rPr lang="en-US" dirty="0" smtClean="0"/>
              <a:t>(</a:t>
            </a:r>
            <a:r>
              <a:rPr lang="en-US" i="1" dirty="0" smtClean="0"/>
              <a:t>g</a:t>
            </a:r>
            <a:r>
              <a:rPr lang="en-US" dirty="0" smtClean="0"/>
              <a:t>) + 1</a:t>
            </a:r>
            <a:r>
              <a:rPr lang="en-US" i="1" dirty="0" smtClean="0"/>
              <a:t>e			</a:t>
            </a:r>
            <a:r>
              <a:rPr lang="en-US" dirty="0" smtClean="0"/>
              <a:t>Second ionization Energy</a:t>
            </a:r>
          </a:p>
          <a:p>
            <a:r>
              <a:rPr lang="en-US" dirty="0" smtClean="0"/>
              <a:t>Energy + X</a:t>
            </a:r>
            <a:r>
              <a:rPr lang="en-US" baseline="30000" dirty="0" smtClean="0"/>
              <a:t>2+</a:t>
            </a:r>
            <a:r>
              <a:rPr lang="en-US" dirty="0" smtClean="0"/>
              <a:t>(</a:t>
            </a:r>
            <a:r>
              <a:rPr lang="en-US" i="1" dirty="0" smtClean="0"/>
              <a:t>g</a:t>
            </a:r>
            <a:r>
              <a:rPr lang="en-US" dirty="0" smtClean="0"/>
              <a:t>) </a:t>
            </a:r>
            <a:r>
              <a:rPr lang="en-US" dirty="0" smtClean="0">
                <a:sym typeface="Symbol"/>
              </a:rPr>
              <a:t></a:t>
            </a:r>
            <a:r>
              <a:rPr lang="en-US" dirty="0" smtClean="0"/>
              <a:t>X</a:t>
            </a:r>
            <a:r>
              <a:rPr lang="en-US" baseline="30000" dirty="0" smtClean="0"/>
              <a:t>3+</a:t>
            </a:r>
            <a:r>
              <a:rPr lang="en-US" dirty="0" smtClean="0"/>
              <a:t>(</a:t>
            </a:r>
            <a:r>
              <a:rPr lang="en-US" i="1" dirty="0" smtClean="0"/>
              <a:t>g</a:t>
            </a:r>
            <a:r>
              <a:rPr lang="en-US" dirty="0" smtClean="0"/>
              <a:t>) +1</a:t>
            </a:r>
            <a:r>
              <a:rPr lang="en-US" i="1" dirty="0" smtClean="0"/>
              <a:t>e 			</a:t>
            </a:r>
            <a:r>
              <a:rPr lang="en-US" dirty="0" smtClean="0"/>
              <a:t>Third ionization Energy</a:t>
            </a:r>
          </a:p>
          <a:p>
            <a:endParaRPr lang="en-US" dirty="0"/>
          </a:p>
        </p:txBody>
      </p:sp>
      <p:pic>
        <p:nvPicPr>
          <p:cNvPr id="5" name="Picture 4"/>
          <p:cNvPicPr/>
          <p:nvPr/>
        </p:nvPicPr>
        <p:blipFill>
          <a:blip r:embed="rId2" cstate="print"/>
          <a:srcRect l="37890" t="13696" r="18943" b="49565"/>
          <a:stretch>
            <a:fillRect/>
          </a:stretch>
        </p:blipFill>
        <p:spPr bwMode="auto">
          <a:xfrm>
            <a:off x="3200400" y="3048000"/>
            <a:ext cx="57912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0" y="0"/>
            <a:ext cx="2286000" cy="461665"/>
          </a:xfrm>
          <a:prstGeom prst="rect">
            <a:avLst/>
          </a:prstGeom>
          <a:noFill/>
        </p:spPr>
        <p:txBody>
          <a:bodyPr wrap="square" rtlCol="0">
            <a:spAutoFit/>
          </a:bodyPr>
          <a:lstStyle/>
          <a:p>
            <a:r>
              <a:rPr lang="en-US" sz="2400" b="1" smtClean="0"/>
              <a:t>Electron affinity</a:t>
            </a:r>
            <a:endParaRPr lang="en-US" sz="2400" b="1" dirty="0"/>
          </a:p>
        </p:txBody>
      </p:sp>
      <p:sp>
        <p:nvSpPr>
          <p:cNvPr id="3" name="Rectangle 2"/>
          <p:cNvSpPr/>
          <p:nvPr/>
        </p:nvSpPr>
        <p:spPr>
          <a:xfrm>
            <a:off x="457200" y="457200"/>
            <a:ext cx="8153400" cy="646331"/>
          </a:xfrm>
          <a:prstGeom prst="rect">
            <a:avLst/>
          </a:prstGeom>
        </p:spPr>
        <p:txBody>
          <a:bodyPr wrap="square">
            <a:spAutoFit/>
          </a:bodyPr>
          <a:lstStyle/>
          <a:p>
            <a:r>
              <a:rPr lang="en-US" dirty="0" smtClean="0"/>
              <a:t>The electron affinity is </a:t>
            </a:r>
            <a:r>
              <a:rPr lang="en-US" i="1" dirty="0" smtClean="0"/>
              <a:t>the energy change for the process of adding an electron to a neutral atom in the gaseous state to form a negative ion. </a:t>
            </a:r>
            <a:endParaRPr lang="en-US" dirty="0"/>
          </a:p>
        </p:txBody>
      </p:sp>
      <p:pic>
        <p:nvPicPr>
          <p:cNvPr id="4" name="Picture 3"/>
          <p:cNvPicPr/>
          <p:nvPr/>
        </p:nvPicPr>
        <p:blipFill>
          <a:blip r:embed="rId2" cstate="print"/>
          <a:srcRect l="41547" t="33946" r="16735" b="30833"/>
          <a:stretch>
            <a:fillRect/>
          </a:stretch>
        </p:blipFill>
        <p:spPr bwMode="auto">
          <a:xfrm>
            <a:off x="1295400" y="1143000"/>
            <a:ext cx="6705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9"/>
            <a:ext cx="8229600" cy="1143000"/>
          </a:xfrm>
        </p:spPr>
        <p:txBody>
          <a:bodyPr>
            <a:normAutofit/>
          </a:bodyPr>
          <a:lstStyle/>
          <a:p>
            <a:r>
              <a:rPr lang="en-US" sz="4000" dirty="0">
                <a:solidFill>
                  <a:srgbClr val="008000"/>
                </a:solidFill>
                <a:latin typeface="Arial"/>
                <a:cs typeface="Arial"/>
              </a:rPr>
              <a:t>Electron </a:t>
            </a:r>
            <a:r>
              <a:rPr lang="en-US" sz="4000" dirty="0" smtClean="0">
                <a:solidFill>
                  <a:srgbClr val="008000"/>
                </a:solidFill>
                <a:latin typeface="Arial"/>
                <a:cs typeface="Arial"/>
              </a:rPr>
              <a:t>Spin</a:t>
            </a:r>
            <a:endParaRPr lang="en-US" sz="4000" dirty="0">
              <a:solidFill>
                <a:srgbClr val="008000"/>
              </a:solidFill>
              <a:latin typeface="Arial"/>
              <a:cs typeface="Arial"/>
            </a:endParaRPr>
          </a:p>
        </p:txBody>
      </p:sp>
      <p:pic>
        <p:nvPicPr>
          <p:cNvPr id="11" name="Picture 10"/>
          <p:cNvPicPr>
            <a:picLocks noChangeAspect="1"/>
          </p:cNvPicPr>
          <p:nvPr/>
        </p:nvPicPr>
        <p:blipFill>
          <a:blip r:embed="rId2" cstate="print"/>
          <a:stretch>
            <a:fillRect/>
          </a:stretch>
        </p:blipFill>
        <p:spPr>
          <a:xfrm>
            <a:off x="58392" y="1399134"/>
            <a:ext cx="8983419" cy="2847645"/>
          </a:xfrm>
          <a:prstGeom prst="rect">
            <a:avLst/>
          </a:prstGeom>
        </p:spPr>
      </p:pic>
      <p:sp>
        <p:nvSpPr>
          <p:cNvPr id="12" name="Rectangle 11"/>
          <p:cNvSpPr/>
          <p:nvPr/>
        </p:nvSpPr>
        <p:spPr>
          <a:xfrm>
            <a:off x="179833" y="4517182"/>
            <a:ext cx="9090078" cy="2084160"/>
          </a:xfrm>
          <a:prstGeom prst="rect">
            <a:avLst/>
          </a:prstGeom>
        </p:spPr>
        <p:txBody>
          <a:bodyPr wrap="square">
            <a:spAutoFit/>
          </a:bodyPr>
          <a:lstStyle/>
          <a:p>
            <a:pPr>
              <a:lnSpc>
                <a:spcPct val="110000"/>
              </a:lnSpc>
            </a:pPr>
            <a:r>
              <a:rPr lang="en-US" sz="2200" b="1" dirty="0">
                <a:latin typeface="Arial"/>
                <a:cs typeface="Arial"/>
              </a:rPr>
              <a:t>The Stern–</a:t>
            </a:r>
            <a:r>
              <a:rPr lang="en-US" sz="2200" b="1" dirty="0" err="1">
                <a:latin typeface="Arial"/>
                <a:cs typeface="Arial"/>
              </a:rPr>
              <a:t>Gerlach</a:t>
            </a:r>
            <a:r>
              <a:rPr lang="en-US" sz="2200" b="1" dirty="0">
                <a:latin typeface="Arial"/>
                <a:cs typeface="Arial"/>
              </a:rPr>
              <a:t> </a:t>
            </a:r>
            <a:r>
              <a:rPr lang="en-US" sz="2200" b="1" dirty="0" smtClean="0">
                <a:latin typeface="Arial"/>
                <a:cs typeface="Arial"/>
              </a:rPr>
              <a:t>experiment</a:t>
            </a:r>
          </a:p>
          <a:p>
            <a:pPr>
              <a:lnSpc>
                <a:spcPct val="110000"/>
              </a:lnSpc>
            </a:pPr>
            <a:endParaRPr lang="en-US" sz="800" b="1" dirty="0">
              <a:latin typeface="Arial"/>
              <a:cs typeface="Arial"/>
            </a:endParaRPr>
          </a:p>
          <a:p>
            <a:pPr>
              <a:lnSpc>
                <a:spcPct val="110000"/>
              </a:lnSpc>
            </a:pPr>
            <a:r>
              <a:rPr lang="en-US" sz="2200" dirty="0" smtClean="0">
                <a:latin typeface="Arial"/>
                <a:cs typeface="Arial"/>
              </a:rPr>
              <a:t>A </a:t>
            </a:r>
            <a:r>
              <a:rPr lang="en-US" sz="2200" dirty="0">
                <a:latin typeface="Arial"/>
                <a:cs typeface="Arial"/>
              </a:rPr>
              <a:t>beam of </a:t>
            </a:r>
            <a:r>
              <a:rPr lang="en-US" sz="2200" dirty="0" smtClean="0">
                <a:latin typeface="Arial"/>
                <a:cs typeface="Arial"/>
              </a:rPr>
              <a:t>hydrogen atoms </a:t>
            </a:r>
            <a:r>
              <a:rPr lang="en-US" sz="2200" dirty="0">
                <a:latin typeface="Arial"/>
                <a:cs typeface="Arial"/>
              </a:rPr>
              <a:t>(shown in blue) is split into two by </a:t>
            </a:r>
            <a:r>
              <a:rPr lang="en-US" sz="2200" dirty="0" smtClean="0">
                <a:latin typeface="Arial"/>
                <a:cs typeface="Arial"/>
              </a:rPr>
              <a:t>a </a:t>
            </a:r>
            <a:r>
              <a:rPr lang="en-US" sz="2200" dirty="0" err="1" smtClean="0">
                <a:latin typeface="Arial"/>
                <a:cs typeface="Arial"/>
              </a:rPr>
              <a:t>nonuniform</a:t>
            </a:r>
            <a:r>
              <a:rPr lang="en-US" sz="2200" dirty="0" smtClean="0">
                <a:latin typeface="Arial"/>
                <a:cs typeface="Arial"/>
              </a:rPr>
              <a:t> </a:t>
            </a:r>
            <a:r>
              <a:rPr lang="en-US" sz="2200" dirty="0">
                <a:latin typeface="Arial"/>
                <a:cs typeface="Arial"/>
              </a:rPr>
              <a:t>magnetic field. One </a:t>
            </a:r>
            <a:r>
              <a:rPr lang="en-US" sz="2200" dirty="0" smtClean="0">
                <a:latin typeface="Arial"/>
                <a:cs typeface="Arial"/>
              </a:rPr>
              <a:t>beam consists </a:t>
            </a:r>
            <a:r>
              <a:rPr lang="en-US" sz="2200" dirty="0">
                <a:latin typeface="Arial"/>
                <a:cs typeface="Arial"/>
              </a:rPr>
              <a:t>of atoms each with an </a:t>
            </a:r>
            <a:r>
              <a:rPr lang="en-US" sz="2200" dirty="0" smtClean="0">
                <a:latin typeface="Arial"/>
                <a:cs typeface="Arial"/>
              </a:rPr>
              <a:t>electron having </a:t>
            </a:r>
            <a:r>
              <a:rPr lang="en-US" sz="2200" i="1" dirty="0" err="1">
                <a:latin typeface="Arial"/>
                <a:cs typeface="Arial"/>
              </a:rPr>
              <a:t>m</a:t>
            </a:r>
            <a:r>
              <a:rPr lang="en-US" sz="2200" i="1" baseline="-25000" dirty="0" err="1">
                <a:latin typeface="Arial"/>
                <a:cs typeface="Arial"/>
              </a:rPr>
              <a:t>s</a:t>
            </a:r>
            <a:r>
              <a:rPr lang="en-US" sz="2200" i="1" dirty="0">
                <a:latin typeface="Arial"/>
                <a:cs typeface="Arial"/>
              </a:rPr>
              <a:t> </a:t>
            </a:r>
            <a:r>
              <a:rPr lang="en-US" sz="2200" dirty="0" smtClean="0">
                <a:latin typeface="Arial"/>
                <a:cs typeface="Arial"/>
              </a:rPr>
              <a:t>= +1/2; the </a:t>
            </a:r>
            <a:r>
              <a:rPr lang="en-US" sz="2200" dirty="0">
                <a:latin typeface="Arial"/>
                <a:cs typeface="Arial"/>
              </a:rPr>
              <a:t>other beam </a:t>
            </a:r>
            <a:r>
              <a:rPr lang="en-US" sz="2200" dirty="0" smtClean="0">
                <a:latin typeface="Arial"/>
                <a:cs typeface="Arial"/>
              </a:rPr>
              <a:t>consists of </a:t>
            </a:r>
            <a:r>
              <a:rPr lang="en-US" sz="2200" dirty="0">
                <a:latin typeface="Arial"/>
                <a:cs typeface="Arial"/>
              </a:rPr>
              <a:t>atoms each having an electron </a:t>
            </a:r>
            <a:r>
              <a:rPr lang="en-US" sz="2200" dirty="0" smtClean="0">
                <a:latin typeface="Arial"/>
                <a:cs typeface="Arial"/>
              </a:rPr>
              <a:t>with </a:t>
            </a:r>
            <a:r>
              <a:rPr lang="en-US" sz="2200" i="1" dirty="0" err="1" smtClean="0">
                <a:latin typeface="Arial"/>
                <a:cs typeface="Arial"/>
              </a:rPr>
              <a:t>m</a:t>
            </a:r>
            <a:r>
              <a:rPr lang="en-US" sz="2200" i="1" baseline="-25000" dirty="0" err="1" smtClean="0">
                <a:latin typeface="Arial"/>
                <a:cs typeface="Arial"/>
              </a:rPr>
              <a:t>s</a:t>
            </a:r>
            <a:r>
              <a:rPr lang="en-US" sz="2200" i="1" dirty="0" smtClean="0">
                <a:latin typeface="Arial"/>
                <a:cs typeface="Arial"/>
              </a:rPr>
              <a:t> </a:t>
            </a:r>
            <a:r>
              <a:rPr lang="en-US" sz="2200" dirty="0" smtClean="0">
                <a:latin typeface="Arial"/>
                <a:cs typeface="Arial"/>
              </a:rPr>
              <a:t>= -1/2</a:t>
            </a:r>
            <a:r>
              <a:rPr lang="en-US" sz="2200" dirty="0">
                <a:latin typeface="Arial"/>
                <a:cs typeface="Arial"/>
              </a:rPr>
              <a:t>.</a:t>
            </a:r>
          </a:p>
        </p:txBody>
      </p:sp>
    </p:spTree>
    <p:extLst>
      <p:ext uri="{BB962C8B-B14F-4D97-AF65-F5344CB8AC3E}">
        <p14:creationId xmlns:p14="http://schemas.microsoft.com/office/powerpoint/2010/main" val="343175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97524" y="1293258"/>
            <a:ext cx="4804061" cy="5331153"/>
          </a:xfrm>
          <a:prstGeom prst="rect">
            <a:avLst/>
          </a:prstGeom>
        </p:spPr>
      </p:pic>
      <p:sp>
        <p:nvSpPr>
          <p:cNvPr id="5" name="Title 1"/>
          <p:cNvSpPr>
            <a:spLocks noGrp="1"/>
          </p:cNvSpPr>
          <p:nvPr>
            <p:ph type="title"/>
          </p:nvPr>
        </p:nvSpPr>
        <p:spPr>
          <a:xfrm>
            <a:off x="457200" y="114049"/>
            <a:ext cx="8229600" cy="1143000"/>
          </a:xfrm>
        </p:spPr>
        <p:txBody>
          <a:bodyPr>
            <a:normAutofit/>
          </a:bodyPr>
          <a:lstStyle/>
          <a:p>
            <a:r>
              <a:rPr lang="en-US" sz="4000" dirty="0">
                <a:solidFill>
                  <a:srgbClr val="008000"/>
                </a:solidFill>
                <a:latin typeface="Arial"/>
                <a:cs typeface="Arial"/>
              </a:rPr>
              <a:t>Electron </a:t>
            </a:r>
            <a:r>
              <a:rPr lang="en-US" sz="4000" dirty="0" smtClean="0">
                <a:solidFill>
                  <a:srgbClr val="008000"/>
                </a:solidFill>
                <a:latin typeface="Arial"/>
                <a:cs typeface="Arial"/>
              </a:rPr>
              <a:t>Spin</a:t>
            </a:r>
            <a:endParaRPr lang="en-US" sz="4000" dirty="0">
              <a:solidFill>
                <a:srgbClr val="008000"/>
              </a:solidFill>
              <a:latin typeface="Arial"/>
              <a:cs typeface="Arial"/>
            </a:endParaRPr>
          </a:p>
        </p:txBody>
      </p:sp>
      <p:sp>
        <p:nvSpPr>
          <p:cNvPr id="6" name="Rectangle 5"/>
          <p:cNvSpPr/>
          <p:nvPr/>
        </p:nvSpPr>
        <p:spPr>
          <a:xfrm>
            <a:off x="4671453" y="2403200"/>
            <a:ext cx="4414156" cy="3032625"/>
          </a:xfrm>
          <a:prstGeom prst="rect">
            <a:avLst/>
          </a:prstGeom>
        </p:spPr>
        <p:txBody>
          <a:bodyPr wrap="square">
            <a:spAutoFit/>
          </a:bodyPr>
          <a:lstStyle/>
          <a:p>
            <a:pPr>
              <a:lnSpc>
                <a:spcPct val="110000"/>
              </a:lnSpc>
            </a:pPr>
            <a:r>
              <a:rPr lang="en-US" sz="2000" b="1" dirty="0">
                <a:latin typeface="Arial"/>
                <a:cs typeface="Arial"/>
              </a:rPr>
              <a:t>A representation of electron </a:t>
            </a:r>
            <a:r>
              <a:rPr lang="en-US" sz="2000" b="1" dirty="0" smtClean="0">
                <a:latin typeface="Arial"/>
                <a:cs typeface="Arial"/>
              </a:rPr>
              <a:t>spin</a:t>
            </a:r>
          </a:p>
          <a:p>
            <a:pPr>
              <a:lnSpc>
                <a:spcPct val="110000"/>
              </a:lnSpc>
            </a:pPr>
            <a:endParaRPr lang="en-US" sz="1400" b="1" dirty="0">
              <a:latin typeface="Arial"/>
              <a:cs typeface="Arial"/>
            </a:endParaRPr>
          </a:p>
          <a:p>
            <a:pPr marL="285750" indent="-285750">
              <a:lnSpc>
                <a:spcPct val="110000"/>
              </a:lnSpc>
              <a:buFontTx/>
              <a:buChar char="-"/>
            </a:pPr>
            <a:r>
              <a:rPr lang="en-US" sz="2000" dirty="0" smtClean="0">
                <a:latin typeface="Arial"/>
                <a:cs typeface="Arial"/>
              </a:rPr>
              <a:t>The </a:t>
            </a:r>
            <a:r>
              <a:rPr lang="en-US" sz="2000" dirty="0">
                <a:latin typeface="Arial"/>
                <a:cs typeface="Arial"/>
              </a:rPr>
              <a:t>two possible </a:t>
            </a:r>
            <a:r>
              <a:rPr lang="en-US" sz="2000" dirty="0" smtClean="0">
                <a:latin typeface="Arial"/>
                <a:cs typeface="Arial"/>
              </a:rPr>
              <a:t>spin orientations are indicated </a:t>
            </a:r>
            <a:r>
              <a:rPr lang="en-US" sz="2000" dirty="0">
                <a:latin typeface="Arial"/>
                <a:cs typeface="Arial"/>
              </a:rPr>
              <a:t>by the </a:t>
            </a:r>
            <a:r>
              <a:rPr lang="en-US" sz="2000" dirty="0" smtClean="0">
                <a:latin typeface="Arial"/>
                <a:cs typeface="Arial"/>
              </a:rPr>
              <a:t>models</a:t>
            </a:r>
            <a:endParaRPr lang="en-US" sz="2000" dirty="0">
              <a:latin typeface="Arial"/>
              <a:cs typeface="Arial"/>
            </a:endParaRPr>
          </a:p>
          <a:p>
            <a:pPr marL="285750" indent="-285750">
              <a:lnSpc>
                <a:spcPct val="110000"/>
              </a:lnSpc>
              <a:buFontTx/>
              <a:buChar char="-"/>
            </a:pPr>
            <a:r>
              <a:rPr lang="en-US" sz="2000" dirty="0" smtClean="0">
                <a:latin typeface="Arial"/>
                <a:cs typeface="Arial"/>
              </a:rPr>
              <a:t>By </a:t>
            </a:r>
            <a:r>
              <a:rPr lang="en-US" sz="2000" dirty="0">
                <a:latin typeface="Arial"/>
                <a:cs typeface="Arial"/>
              </a:rPr>
              <a:t>convention, </a:t>
            </a:r>
            <a:r>
              <a:rPr lang="en-US" sz="2000" dirty="0" smtClean="0">
                <a:latin typeface="Arial"/>
                <a:cs typeface="Arial"/>
              </a:rPr>
              <a:t>the spin </a:t>
            </a:r>
            <a:r>
              <a:rPr lang="en-US" sz="2000" dirty="0">
                <a:latin typeface="Arial"/>
                <a:cs typeface="Arial"/>
              </a:rPr>
              <a:t>direction is given as shown by </a:t>
            </a:r>
            <a:r>
              <a:rPr lang="en-US" sz="2000" dirty="0" smtClean="0">
                <a:latin typeface="Arial"/>
                <a:cs typeface="Arial"/>
              </a:rPr>
              <a:t>the large </a:t>
            </a:r>
            <a:r>
              <a:rPr lang="en-US" sz="2000" dirty="0">
                <a:latin typeface="Arial"/>
                <a:cs typeface="Arial"/>
              </a:rPr>
              <a:t>arrow on the spin </a:t>
            </a:r>
            <a:r>
              <a:rPr lang="en-US" sz="2000" dirty="0" smtClean="0">
                <a:latin typeface="Arial"/>
                <a:cs typeface="Arial"/>
              </a:rPr>
              <a:t>axis </a:t>
            </a:r>
          </a:p>
          <a:p>
            <a:pPr marL="285750" indent="-285750">
              <a:lnSpc>
                <a:spcPct val="110000"/>
              </a:lnSpc>
              <a:buFontTx/>
              <a:buChar char="-"/>
            </a:pPr>
            <a:r>
              <a:rPr lang="en-US" sz="2000" dirty="0" smtClean="0">
                <a:latin typeface="Arial"/>
                <a:cs typeface="Arial"/>
              </a:rPr>
              <a:t>Electrons behave </a:t>
            </a:r>
            <a:r>
              <a:rPr lang="en-US" sz="2000" dirty="0">
                <a:latin typeface="Arial"/>
                <a:cs typeface="Arial"/>
              </a:rPr>
              <a:t>as tiny bar </a:t>
            </a:r>
            <a:r>
              <a:rPr lang="en-US" sz="2000" dirty="0" smtClean="0">
                <a:latin typeface="Arial"/>
                <a:cs typeface="Arial"/>
              </a:rPr>
              <a:t>magnets</a:t>
            </a:r>
            <a:endParaRPr lang="en-US" sz="2000" dirty="0">
              <a:latin typeface="Arial"/>
              <a:cs typeface="Arial"/>
            </a:endParaRPr>
          </a:p>
        </p:txBody>
      </p:sp>
    </p:spTree>
    <p:extLst>
      <p:ext uri="{BB962C8B-B14F-4D97-AF65-F5344CB8AC3E}">
        <p14:creationId xmlns:p14="http://schemas.microsoft.com/office/powerpoint/2010/main" val="1863469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14049"/>
            <a:ext cx="8229600" cy="1143000"/>
          </a:xfrm>
        </p:spPr>
        <p:txBody>
          <a:bodyPr>
            <a:normAutofit/>
          </a:bodyPr>
          <a:lstStyle/>
          <a:p>
            <a:r>
              <a:rPr lang="en-US" sz="4000" dirty="0" smtClean="0">
                <a:solidFill>
                  <a:srgbClr val="008000"/>
                </a:solidFill>
              </a:rPr>
              <a:t>Pauli Exclusion Principle</a:t>
            </a:r>
            <a:endParaRPr lang="en-US" sz="4000" dirty="0">
              <a:solidFill>
                <a:srgbClr val="008000"/>
              </a:solidFill>
              <a:latin typeface="Arial"/>
              <a:cs typeface="Arial"/>
            </a:endParaRPr>
          </a:p>
        </p:txBody>
      </p:sp>
      <p:sp>
        <p:nvSpPr>
          <p:cNvPr id="6" name="Rectangle 5"/>
          <p:cNvSpPr/>
          <p:nvPr/>
        </p:nvSpPr>
        <p:spPr>
          <a:xfrm>
            <a:off x="584752" y="1162273"/>
            <a:ext cx="8102048" cy="3970317"/>
          </a:xfrm>
          <a:prstGeom prst="rect">
            <a:avLst/>
          </a:prstGeom>
        </p:spPr>
        <p:txBody>
          <a:bodyPr wrap="square">
            <a:spAutoFit/>
          </a:bodyPr>
          <a:lstStyle/>
          <a:p>
            <a:r>
              <a:rPr lang="en-US" sz="2200" dirty="0">
                <a:latin typeface="Arial"/>
                <a:cs typeface="Arial"/>
              </a:rPr>
              <a:t>The Pauli exclusion principle, which summarizes </a:t>
            </a:r>
            <a:r>
              <a:rPr lang="en-US" sz="2200" dirty="0" smtClean="0">
                <a:latin typeface="Arial"/>
                <a:cs typeface="Arial"/>
              </a:rPr>
              <a:t>experimental observations</a:t>
            </a:r>
            <a:r>
              <a:rPr lang="en-US" sz="2200" dirty="0">
                <a:latin typeface="Arial"/>
                <a:cs typeface="Arial"/>
              </a:rPr>
              <a:t>, states that </a:t>
            </a:r>
            <a:r>
              <a:rPr lang="en-US" sz="2200" i="1" dirty="0">
                <a:latin typeface="Arial"/>
                <a:cs typeface="Arial"/>
              </a:rPr>
              <a:t>no two electrons in an atom can have the same four </a:t>
            </a:r>
            <a:r>
              <a:rPr lang="en-US" sz="2200" i="1" dirty="0" smtClean="0">
                <a:latin typeface="Arial"/>
                <a:cs typeface="Arial"/>
              </a:rPr>
              <a:t>quantum numbers</a:t>
            </a:r>
            <a:r>
              <a:rPr lang="en-US" sz="2200" i="1" dirty="0">
                <a:latin typeface="Arial"/>
                <a:cs typeface="Arial"/>
              </a:rPr>
              <a:t>. </a:t>
            </a:r>
            <a:endParaRPr lang="en-US" sz="2200" i="1" dirty="0" smtClean="0">
              <a:latin typeface="Arial"/>
              <a:cs typeface="Arial"/>
            </a:endParaRPr>
          </a:p>
          <a:p>
            <a:endParaRPr lang="en-US" sz="1200" i="1" dirty="0">
              <a:latin typeface="Arial"/>
              <a:cs typeface="Arial"/>
            </a:endParaRPr>
          </a:p>
          <a:p>
            <a:r>
              <a:rPr lang="en-US" sz="2200" dirty="0" smtClean="0">
                <a:latin typeface="Arial"/>
                <a:cs typeface="Arial"/>
              </a:rPr>
              <a:t>If </a:t>
            </a:r>
            <a:r>
              <a:rPr lang="en-US" sz="2200" dirty="0">
                <a:latin typeface="Arial"/>
                <a:cs typeface="Arial"/>
              </a:rPr>
              <a:t>one electron in an atom has the quantum numbers </a:t>
            </a:r>
            <a:r>
              <a:rPr lang="en-US" sz="2200" i="1" dirty="0">
                <a:latin typeface="Arial"/>
                <a:cs typeface="Arial"/>
              </a:rPr>
              <a:t>n </a:t>
            </a:r>
            <a:r>
              <a:rPr lang="en-US" sz="2200" dirty="0" smtClean="0">
                <a:latin typeface="Arial"/>
                <a:cs typeface="Arial"/>
              </a:rPr>
              <a:t>= </a:t>
            </a:r>
            <a:r>
              <a:rPr lang="en-US" sz="2200" dirty="0">
                <a:latin typeface="Arial"/>
                <a:cs typeface="Arial"/>
              </a:rPr>
              <a:t>1, </a:t>
            </a:r>
            <a:r>
              <a:rPr lang="en-US" sz="2200" i="1" dirty="0">
                <a:latin typeface="Arial"/>
                <a:cs typeface="Arial"/>
              </a:rPr>
              <a:t>l </a:t>
            </a:r>
            <a:r>
              <a:rPr lang="en-US" sz="2200" dirty="0" smtClean="0">
                <a:latin typeface="Arial"/>
                <a:cs typeface="Arial"/>
              </a:rPr>
              <a:t>= </a:t>
            </a:r>
            <a:r>
              <a:rPr lang="en-US" sz="2200" dirty="0">
                <a:latin typeface="Arial"/>
                <a:cs typeface="Arial"/>
              </a:rPr>
              <a:t>0, </a:t>
            </a:r>
            <a:r>
              <a:rPr lang="en-US" sz="2200" i="1" dirty="0">
                <a:latin typeface="Arial"/>
                <a:cs typeface="Arial"/>
              </a:rPr>
              <a:t>m</a:t>
            </a:r>
            <a:r>
              <a:rPr lang="en-US" sz="2200" i="1" baseline="-25000" dirty="0">
                <a:latin typeface="Arial"/>
                <a:cs typeface="Arial"/>
              </a:rPr>
              <a:t>l</a:t>
            </a:r>
            <a:r>
              <a:rPr lang="en-US" sz="2200" i="1" dirty="0">
                <a:latin typeface="Arial"/>
                <a:cs typeface="Arial"/>
              </a:rPr>
              <a:t> </a:t>
            </a:r>
            <a:r>
              <a:rPr lang="en-US" sz="2200" dirty="0" smtClean="0">
                <a:latin typeface="Arial"/>
                <a:cs typeface="Arial"/>
              </a:rPr>
              <a:t>= </a:t>
            </a:r>
            <a:r>
              <a:rPr lang="en-US" sz="2200" dirty="0">
                <a:latin typeface="Arial"/>
                <a:cs typeface="Arial"/>
              </a:rPr>
              <a:t>0</a:t>
            </a:r>
            <a:r>
              <a:rPr lang="en-US" sz="2200" dirty="0" smtClean="0">
                <a:latin typeface="Arial"/>
                <a:cs typeface="Arial"/>
              </a:rPr>
              <a:t>, and </a:t>
            </a:r>
            <a:r>
              <a:rPr lang="en-US" sz="2200" i="1" dirty="0" err="1">
                <a:latin typeface="Arial"/>
                <a:cs typeface="Arial"/>
              </a:rPr>
              <a:t>m</a:t>
            </a:r>
            <a:r>
              <a:rPr lang="en-US" sz="2200" i="1" baseline="-25000" dirty="0" err="1">
                <a:latin typeface="Arial"/>
                <a:cs typeface="Arial"/>
              </a:rPr>
              <a:t>s</a:t>
            </a:r>
            <a:r>
              <a:rPr lang="en-US" sz="2200" i="1" dirty="0">
                <a:latin typeface="Arial"/>
                <a:cs typeface="Arial"/>
              </a:rPr>
              <a:t> </a:t>
            </a:r>
            <a:r>
              <a:rPr lang="en-US" sz="2200" dirty="0" smtClean="0">
                <a:latin typeface="Arial"/>
                <a:cs typeface="Arial"/>
              </a:rPr>
              <a:t>= -1/2, </a:t>
            </a:r>
            <a:r>
              <a:rPr lang="en-US" sz="2200" dirty="0">
                <a:latin typeface="Arial"/>
                <a:cs typeface="Arial"/>
              </a:rPr>
              <a:t>no other electron can have these same quantum numbers. </a:t>
            </a:r>
            <a:endParaRPr lang="en-US" sz="2200" dirty="0" smtClean="0">
              <a:latin typeface="Arial"/>
              <a:cs typeface="Arial"/>
            </a:endParaRPr>
          </a:p>
          <a:p>
            <a:endParaRPr lang="en-US" sz="800" dirty="0">
              <a:latin typeface="Arial"/>
              <a:cs typeface="Arial"/>
            </a:endParaRPr>
          </a:p>
          <a:p>
            <a:r>
              <a:rPr lang="en-US" sz="2200" dirty="0" smtClean="0">
                <a:latin typeface="Arial"/>
                <a:cs typeface="Arial"/>
              </a:rPr>
              <a:t>In other words</a:t>
            </a:r>
            <a:r>
              <a:rPr lang="en-US" sz="2200" dirty="0">
                <a:latin typeface="Arial"/>
                <a:cs typeface="Arial"/>
              </a:rPr>
              <a:t>, you cannot place two electrons with the same value of </a:t>
            </a:r>
            <a:r>
              <a:rPr lang="en-US" sz="2200" i="1" dirty="0" err="1">
                <a:latin typeface="Arial"/>
                <a:cs typeface="Arial"/>
              </a:rPr>
              <a:t>m</a:t>
            </a:r>
            <a:r>
              <a:rPr lang="en-US" sz="2200" i="1" baseline="-25000" dirty="0" err="1">
                <a:latin typeface="Arial"/>
                <a:cs typeface="Arial"/>
              </a:rPr>
              <a:t>s</a:t>
            </a:r>
            <a:r>
              <a:rPr lang="en-US" sz="2200" i="1" dirty="0">
                <a:latin typeface="Arial"/>
                <a:cs typeface="Arial"/>
              </a:rPr>
              <a:t> </a:t>
            </a:r>
            <a:r>
              <a:rPr lang="en-US" sz="2200" dirty="0">
                <a:latin typeface="Arial"/>
                <a:cs typeface="Arial"/>
              </a:rPr>
              <a:t>in a 1</a:t>
            </a:r>
            <a:r>
              <a:rPr lang="en-US" sz="2200" i="1" dirty="0">
                <a:latin typeface="Arial"/>
                <a:cs typeface="Arial"/>
              </a:rPr>
              <a:t>s </a:t>
            </a:r>
            <a:r>
              <a:rPr lang="en-US" sz="2200" dirty="0">
                <a:latin typeface="Arial"/>
                <a:cs typeface="Arial"/>
              </a:rPr>
              <a:t>orbital</a:t>
            </a:r>
            <a:r>
              <a:rPr lang="en-US" sz="2200" dirty="0" smtClean="0">
                <a:latin typeface="Arial"/>
                <a:cs typeface="Arial"/>
              </a:rPr>
              <a:t>.</a:t>
            </a:r>
          </a:p>
          <a:p>
            <a:endParaRPr lang="en-US" sz="800" dirty="0">
              <a:latin typeface="Arial"/>
              <a:cs typeface="Arial"/>
            </a:endParaRPr>
          </a:p>
          <a:p>
            <a:r>
              <a:rPr lang="en-US" sz="2400" dirty="0"/>
              <a:t>Each subshell holds a maximum of twice as many electrons as the number </a:t>
            </a:r>
            <a:r>
              <a:rPr lang="en-US" sz="2400" dirty="0" smtClean="0"/>
              <a:t>of orbitals </a:t>
            </a:r>
            <a:r>
              <a:rPr lang="en-US" sz="2400" dirty="0"/>
              <a:t>in the subshell.</a:t>
            </a:r>
            <a:endParaRPr lang="en-US" sz="2200" dirty="0">
              <a:latin typeface="Arial"/>
              <a:cs typeface="Arial"/>
            </a:endParaRPr>
          </a:p>
        </p:txBody>
      </p:sp>
    </p:spTree>
    <p:extLst>
      <p:ext uri="{BB962C8B-B14F-4D97-AF65-F5344CB8AC3E}">
        <p14:creationId xmlns:p14="http://schemas.microsoft.com/office/powerpoint/2010/main" val="295231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255453" y="3378357"/>
            <a:ext cx="6656817" cy="2648496"/>
          </a:xfrm>
          <a:prstGeom prst="rect">
            <a:avLst/>
          </a:prstGeom>
        </p:spPr>
      </p:pic>
      <p:sp>
        <p:nvSpPr>
          <p:cNvPr id="5" name="Title 1"/>
          <p:cNvSpPr>
            <a:spLocks noGrp="1"/>
          </p:cNvSpPr>
          <p:nvPr>
            <p:ph type="title"/>
          </p:nvPr>
        </p:nvSpPr>
        <p:spPr>
          <a:xfrm>
            <a:off x="457200" y="114049"/>
            <a:ext cx="8229600" cy="1143000"/>
          </a:xfrm>
        </p:spPr>
        <p:txBody>
          <a:bodyPr>
            <a:normAutofit/>
          </a:bodyPr>
          <a:lstStyle/>
          <a:p>
            <a:r>
              <a:rPr lang="en-US" sz="4000" dirty="0" smtClean="0">
                <a:solidFill>
                  <a:srgbClr val="008000"/>
                </a:solidFill>
              </a:rPr>
              <a:t>Pauli Exclusion Principle</a:t>
            </a:r>
            <a:endParaRPr lang="en-US" sz="4000" dirty="0">
              <a:solidFill>
                <a:srgbClr val="008000"/>
              </a:solidFill>
              <a:latin typeface="Arial"/>
              <a:cs typeface="Arial"/>
            </a:endParaRPr>
          </a:p>
        </p:txBody>
      </p:sp>
      <p:sp>
        <p:nvSpPr>
          <p:cNvPr id="6" name="Rectangle 5"/>
          <p:cNvSpPr/>
          <p:nvPr/>
        </p:nvSpPr>
        <p:spPr>
          <a:xfrm>
            <a:off x="592599" y="1492812"/>
            <a:ext cx="7845210" cy="1409617"/>
          </a:xfrm>
          <a:prstGeom prst="rect">
            <a:avLst/>
          </a:prstGeom>
        </p:spPr>
        <p:txBody>
          <a:bodyPr wrap="square">
            <a:spAutoFit/>
          </a:bodyPr>
          <a:lstStyle/>
          <a:p>
            <a:pPr>
              <a:lnSpc>
                <a:spcPct val="120000"/>
              </a:lnSpc>
            </a:pPr>
            <a:r>
              <a:rPr lang="en-US" sz="2400" b="1" dirty="0">
                <a:solidFill>
                  <a:schemeClr val="accent5">
                    <a:lumMod val="75000"/>
                  </a:schemeClr>
                </a:solidFill>
                <a:latin typeface="Arial"/>
                <a:cs typeface="Arial"/>
              </a:rPr>
              <a:t>Pauli exclusion principle: </a:t>
            </a:r>
            <a:r>
              <a:rPr lang="en-US" sz="2400" dirty="0">
                <a:latin typeface="Arial"/>
                <a:cs typeface="Arial"/>
              </a:rPr>
              <a:t>An orbital can hold at most two electrons, and </a:t>
            </a:r>
            <a:r>
              <a:rPr lang="en-US" sz="2400" dirty="0" smtClean="0">
                <a:latin typeface="Arial"/>
                <a:cs typeface="Arial"/>
              </a:rPr>
              <a:t>then only </a:t>
            </a:r>
            <a:r>
              <a:rPr lang="en-US" sz="2400" dirty="0">
                <a:latin typeface="Arial"/>
                <a:cs typeface="Arial"/>
              </a:rPr>
              <a:t>if the electrons have opposite spins.</a:t>
            </a:r>
          </a:p>
        </p:txBody>
      </p:sp>
    </p:spTree>
    <p:extLst>
      <p:ext uri="{BB962C8B-B14F-4D97-AF65-F5344CB8AC3E}">
        <p14:creationId xmlns:p14="http://schemas.microsoft.com/office/powerpoint/2010/main" val="321067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14049"/>
            <a:ext cx="8229600" cy="1143000"/>
          </a:xfrm>
        </p:spPr>
        <p:txBody>
          <a:bodyPr>
            <a:normAutofit/>
          </a:bodyPr>
          <a:lstStyle/>
          <a:p>
            <a:r>
              <a:rPr lang="en-US" sz="4000" dirty="0">
                <a:solidFill>
                  <a:srgbClr val="008000"/>
                </a:solidFill>
                <a:latin typeface="Arial"/>
                <a:cs typeface="Arial"/>
              </a:rPr>
              <a:t>Building-Up </a:t>
            </a:r>
            <a:r>
              <a:rPr lang="en-US" sz="4000" dirty="0" smtClean="0">
                <a:solidFill>
                  <a:srgbClr val="008000"/>
                </a:solidFill>
                <a:latin typeface="Arial"/>
                <a:cs typeface="Arial"/>
              </a:rPr>
              <a:t>Principle</a:t>
            </a:r>
            <a:endParaRPr lang="en-US" sz="4000" dirty="0">
              <a:solidFill>
                <a:srgbClr val="008000"/>
              </a:solidFill>
              <a:latin typeface="Arial"/>
              <a:cs typeface="Arial"/>
            </a:endParaRPr>
          </a:p>
        </p:txBody>
      </p:sp>
      <p:pic>
        <p:nvPicPr>
          <p:cNvPr id="2" name="Picture 1"/>
          <p:cNvPicPr>
            <a:picLocks noChangeAspect="1"/>
          </p:cNvPicPr>
          <p:nvPr/>
        </p:nvPicPr>
        <p:blipFill>
          <a:blip r:embed="rId2" cstate="print"/>
          <a:stretch>
            <a:fillRect/>
          </a:stretch>
        </p:blipFill>
        <p:spPr>
          <a:xfrm>
            <a:off x="305157" y="1357732"/>
            <a:ext cx="3330877" cy="5412674"/>
          </a:xfrm>
          <a:prstGeom prst="rect">
            <a:avLst/>
          </a:prstGeom>
        </p:spPr>
      </p:pic>
      <p:sp>
        <p:nvSpPr>
          <p:cNvPr id="3" name="Rectangle 2"/>
          <p:cNvSpPr/>
          <p:nvPr/>
        </p:nvSpPr>
        <p:spPr>
          <a:xfrm>
            <a:off x="3503588" y="4427763"/>
            <a:ext cx="5333848" cy="2321148"/>
          </a:xfrm>
          <a:prstGeom prst="rect">
            <a:avLst/>
          </a:prstGeom>
        </p:spPr>
        <p:txBody>
          <a:bodyPr wrap="square">
            <a:spAutoFit/>
          </a:bodyPr>
          <a:lstStyle/>
          <a:p>
            <a:pPr>
              <a:lnSpc>
                <a:spcPct val="110000"/>
              </a:lnSpc>
            </a:pPr>
            <a:r>
              <a:rPr lang="en-US" sz="2200" dirty="0" smtClean="0">
                <a:latin typeface="Arial"/>
                <a:cs typeface="Arial"/>
              </a:rPr>
              <a:t>Building</a:t>
            </a:r>
            <a:r>
              <a:rPr lang="en-US" sz="2200" dirty="0">
                <a:latin typeface="Arial"/>
                <a:cs typeface="Arial"/>
              </a:rPr>
              <a:t>-</a:t>
            </a:r>
            <a:r>
              <a:rPr lang="en-US" sz="2200" dirty="0" smtClean="0">
                <a:latin typeface="Arial"/>
                <a:cs typeface="Arial"/>
              </a:rPr>
              <a:t>up principle </a:t>
            </a:r>
            <a:r>
              <a:rPr lang="en-US" sz="2200" dirty="0">
                <a:latin typeface="Arial"/>
                <a:cs typeface="Arial"/>
              </a:rPr>
              <a:t>(or </a:t>
            </a:r>
            <a:r>
              <a:rPr lang="en-US" sz="2200" dirty="0" err="1">
                <a:latin typeface="Arial"/>
                <a:cs typeface="Arial"/>
              </a:rPr>
              <a:t>Aufbau</a:t>
            </a:r>
            <a:r>
              <a:rPr lang="en-US" sz="2200" dirty="0">
                <a:latin typeface="Arial"/>
                <a:cs typeface="Arial"/>
              </a:rPr>
              <a:t> principle</a:t>
            </a:r>
            <a:r>
              <a:rPr lang="en-US" sz="2200" dirty="0" smtClean="0">
                <a:latin typeface="Arial"/>
                <a:cs typeface="Arial"/>
              </a:rPr>
              <a:t>) is </a:t>
            </a:r>
            <a:r>
              <a:rPr lang="en-US" sz="2200" i="1" dirty="0">
                <a:latin typeface="Arial"/>
                <a:cs typeface="Arial"/>
              </a:rPr>
              <a:t>a scheme used to reproduce the electron </a:t>
            </a:r>
            <a:r>
              <a:rPr lang="en-US" sz="2200" i="1" dirty="0" smtClean="0">
                <a:latin typeface="Arial"/>
                <a:cs typeface="Arial"/>
              </a:rPr>
              <a:t>configurations of </a:t>
            </a:r>
            <a:r>
              <a:rPr lang="en-US" sz="2200" i="1" dirty="0">
                <a:latin typeface="Arial"/>
                <a:cs typeface="Arial"/>
              </a:rPr>
              <a:t>the ground states of atoms by successively filling subshells with electrons </a:t>
            </a:r>
            <a:r>
              <a:rPr lang="en-US" sz="2200" i="1" dirty="0" smtClean="0">
                <a:latin typeface="Arial"/>
                <a:cs typeface="Arial"/>
              </a:rPr>
              <a:t>in a </a:t>
            </a:r>
            <a:r>
              <a:rPr lang="en-US" sz="2200" i="1" dirty="0">
                <a:latin typeface="Arial"/>
                <a:cs typeface="Arial"/>
              </a:rPr>
              <a:t>specific order (the building-up order).</a:t>
            </a:r>
            <a:endParaRPr lang="en-US" sz="2200" dirty="0">
              <a:latin typeface="Arial"/>
              <a:cs typeface="Arial"/>
            </a:endParaRPr>
          </a:p>
        </p:txBody>
      </p:sp>
    </p:spTree>
    <p:extLst>
      <p:ext uri="{BB962C8B-B14F-4D97-AF65-F5344CB8AC3E}">
        <p14:creationId xmlns:p14="http://schemas.microsoft.com/office/powerpoint/2010/main" val="3954757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14049"/>
            <a:ext cx="8229600" cy="1143000"/>
          </a:xfrm>
        </p:spPr>
        <p:txBody>
          <a:bodyPr>
            <a:normAutofit/>
          </a:bodyPr>
          <a:lstStyle/>
          <a:p>
            <a:r>
              <a:rPr lang="en-US" sz="4000" dirty="0" smtClean="0">
                <a:solidFill>
                  <a:srgbClr val="008000"/>
                </a:solidFill>
                <a:latin typeface="Arial"/>
                <a:cs typeface="Arial"/>
              </a:rPr>
              <a:t>Electron Configurations</a:t>
            </a:r>
            <a:endParaRPr lang="en-US" sz="4000" dirty="0">
              <a:solidFill>
                <a:srgbClr val="008000"/>
              </a:solidFill>
              <a:latin typeface="Arial"/>
              <a:cs typeface="Arial"/>
            </a:endParaRPr>
          </a:p>
        </p:txBody>
      </p:sp>
      <p:pic>
        <p:nvPicPr>
          <p:cNvPr id="4" name="Picture 3"/>
          <p:cNvPicPr>
            <a:picLocks noChangeAspect="1"/>
          </p:cNvPicPr>
          <p:nvPr/>
        </p:nvPicPr>
        <p:blipFill>
          <a:blip r:embed="rId2" cstate="print"/>
          <a:stretch>
            <a:fillRect/>
          </a:stretch>
        </p:blipFill>
        <p:spPr>
          <a:xfrm>
            <a:off x="457200" y="1512719"/>
            <a:ext cx="5132412" cy="1929659"/>
          </a:xfrm>
          <a:prstGeom prst="rect">
            <a:avLst/>
          </a:prstGeom>
        </p:spPr>
      </p:pic>
      <p:pic>
        <p:nvPicPr>
          <p:cNvPr id="6" name="Picture 5"/>
          <p:cNvPicPr>
            <a:picLocks noChangeAspect="1"/>
          </p:cNvPicPr>
          <p:nvPr/>
        </p:nvPicPr>
        <p:blipFill>
          <a:blip r:embed="rId3" cstate="print"/>
          <a:stretch>
            <a:fillRect/>
          </a:stretch>
        </p:blipFill>
        <p:spPr>
          <a:xfrm>
            <a:off x="1357640" y="3881665"/>
            <a:ext cx="7479796" cy="1540748"/>
          </a:xfrm>
          <a:prstGeom prst="rect">
            <a:avLst/>
          </a:prstGeom>
        </p:spPr>
      </p:pic>
      <p:sp>
        <p:nvSpPr>
          <p:cNvPr id="7" name="Rectangle 6"/>
          <p:cNvSpPr/>
          <p:nvPr/>
        </p:nvSpPr>
        <p:spPr>
          <a:xfrm>
            <a:off x="484866" y="5521574"/>
            <a:ext cx="8380236" cy="1107996"/>
          </a:xfrm>
          <a:prstGeom prst="rect">
            <a:avLst/>
          </a:prstGeom>
        </p:spPr>
        <p:txBody>
          <a:bodyPr wrap="square">
            <a:spAutoFit/>
          </a:bodyPr>
          <a:lstStyle/>
          <a:p>
            <a:r>
              <a:rPr lang="en-US" sz="2200" dirty="0">
                <a:latin typeface="Arial"/>
                <a:cs typeface="Arial"/>
              </a:rPr>
              <a:t>Each of these configurations consists of a noble-gas core, that is, </a:t>
            </a:r>
            <a:r>
              <a:rPr lang="en-US" sz="2200" i="1" dirty="0">
                <a:latin typeface="Arial"/>
                <a:cs typeface="Arial"/>
              </a:rPr>
              <a:t>an inner-shell </a:t>
            </a:r>
            <a:r>
              <a:rPr lang="en-US" sz="2200" i="1" dirty="0" smtClean="0">
                <a:latin typeface="Arial"/>
                <a:cs typeface="Arial"/>
              </a:rPr>
              <a:t>configuration corresponding </a:t>
            </a:r>
            <a:r>
              <a:rPr lang="en-US" sz="2200" i="1" dirty="0">
                <a:latin typeface="Arial"/>
                <a:cs typeface="Arial"/>
              </a:rPr>
              <a:t>to one of the noble gases, </a:t>
            </a:r>
            <a:r>
              <a:rPr lang="en-US" sz="2200" dirty="0">
                <a:latin typeface="Arial"/>
                <a:cs typeface="Arial"/>
              </a:rPr>
              <a:t>plus two outer electrons with </a:t>
            </a:r>
            <a:r>
              <a:rPr lang="en-US" sz="2200" dirty="0" smtClean="0">
                <a:latin typeface="Arial"/>
                <a:cs typeface="Arial"/>
              </a:rPr>
              <a:t>an </a:t>
            </a:r>
            <a:r>
              <a:rPr lang="en-US" sz="2200" i="1" dirty="0" smtClean="0">
                <a:latin typeface="Arial"/>
                <a:cs typeface="Arial"/>
              </a:rPr>
              <a:t>ns</a:t>
            </a:r>
            <a:r>
              <a:rPr lang="en-US" sz="2200" baseline="30000" dirty="0" smtClean="0">
                <a:latin typeface="Arial"/>
                <a:cs typeface="Arial"/>
              </a:rPr>
              <a:t>2</a:t>
            </a:r>
            <a:r>
              <a:rPr lang="en-US" sz="2200" dirty="0" smtClean="0">
                <a:latin typeface="Arial"/>
                <a:cs typeface="Arial"/>
              </a:rPr>
              <a:t> </a:t>
            </a:r>
            <a:r>
              <a:rPr lang="en-US" sz="2200" dirty="0">
                <a:latin typeface="Arial"/>
                <a:cs typeface="Arial"/>
              </a:rPr>
              <a:t>configuration.</a:t>
            </a:r>
          </a:p>
        </p:txBody>
      </p:sp>
    </p:spTree>
    <p:extLst>
      <p:ext uri="{BB962C8B-B14F-4D97-AF65-F5344CB8AC3E}">
        <p14:creationId xmlns:p14="http://schemas.microsoft.com/office/powerpoint/2010/main" val="23903704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14049"/>
            <a:ext cx="8229600" cy="1143000"/>
          </a:xfrm>
        </p:spPr>
        <p:txBody>
          <a:bodyPr>
            <a:normAutofit/>
          </a:bodyPr>
          <a:lstStyle/>
          <a:p>
            <a:r>
              <a:rPr lang="en-US" sz="4000" dirty="0" smtClean="0">
                <a:solidFill>
                  <a:srgbClr val="008000"/>
                </a:solidFill>
                <a:latin typeface="Arial"/>
                <a:cs typeface="Arial"/>
              </a:rPr>
              <a:t>Electron Configurations</a:t>
            </a:r>
            <a:endParaRPr lang="en-US" sz="4000" dirty="0">
              <a:solidFill>
                <a:srgbClr val="008000"/>
              </a:solidFill>
              <a:latin typeface="Arial"/>
              <a:cs typeface="Arial"/>
            </a:endParaRPr>
          </a:p>
        </p:txBody>
      </p:sp>
      <p:sp>
        <p:nvSpPr>
          <p:cNvPr id="2" name="Rectangle 1"/>
          <p:cNvSpPr/>
          <p:nvPr/>
        </p:nvSpPr>
        <p:spPr>
          <a:xfrm>
            <a:off x="348828" y="1420697"/>
            <a:ext cx="8516274" cy="4336571"/>
          </a:xfrm>
          <a:prstGeom prst="rect">
            <a:avLst/>
          </a:prstGeom>
        </p:spPr>
        <p:txBody>
          <a:bodyPr wrap="square">
            <a:spAutoFit/>
          </a:bodyPr>
          <a:lstStyle/>
          <a:p>
            <a:pPr>
              <a:lnSpc>
                <a:spcPct val="110000"/>
              </a:lnSpc>
            </a:pPr>
            <a:r>
              <a:rPr lang="en-US" sz="2200" dirty="0" err="1">
                <a:latin typeface="Arial"/>
                <a:cs typeface="Arial"/>
              </a:rPr>
              <a:t>Hund’s</a:t>
            </a:r>
            <a:r>
              <a:rPr lang="en-US" sz="2200" dirty="0">
                <a:latin typeface="Arial"/>
                <a:cs typeface="Arial"/>
              </a:rPr>
              <a:t> rule states that </a:t>
            </a:r>
            <a:r>
              <a:rPr lang="en-US" sz="2200" i="1" dirty="0">
                <a:latin typeface="Arial"/>
                <a:cs typeface="Arial"/>
              </a:rPr>
              <a:t>the lowest-</a:t>
            </a:r>
            <a:r>
              <a:rPr lang="en-US" sz="2200" i="1" dirty="0" smtClean="0">
                <a:latin typeface="Arial"/>
                <a:cs typeface="Arial"/>
              </a:rPr>
              <a:t>energy arrangement of electrons </a:t>
            </a:r>
            <a:r>
              <a:rPr lang="en-US" sz="2200" i="1" dirty="0">
                <a:latin typeface="Arial"/>
                <a:cs typeface="Arial"/>
              </a:rPr>
              <a:t>in a subshell is obtained by putting electrons </a:t>
            </a:r>
            <a:r>
              <a:rPr lang="en-US" sz="2200" i="1" dirty="0" smtClean="0">
                <a:latin typeface="Arial"/>
                <a:cs typeface="Arial"/>
              </a:rPr>
              <a:t>into separate orbitals </a:t>
            </a:r>
            <a:r>
              <a:rPr lang="en-US" sz="2200" i="1" dirty="0">
                <a:latin typeface="Arial"/>
                <a:cs typeface="Arial"/>
              </a:rPr>
              <a:t>of the subshell with the same spin before pairing electrons</a:t>
            </a:r>
            <a:r>
              <a:rPr lang="en-US" sz="2200" i="1" dirty="0" smtClean="0">
                <a:latin typeface="Arial"/>
                <a:cs typeface="Arial"/>
              </a:rPr>
              <a:t>.</a:t>
            </a:r>
          </a:p>
          <a:p>
            <a:pPr>
              <a:lnSpc>
                <a:spcPct val="110000"/>
              </a:lnSpc>
            </a:pPr>
            <a:endParaRPr lang="en-US" sz="1200" i="1" dirty="0">
              <a:latin typeface="Arial"/>
              <a:cs typeface="Arial"/>
            </a:endParaRPr>
          </a:p>
          <a:p>
            <a:r>
              <a:rPr lang="en-US" sz="2200" dirty="0">
                <a:latin typeface="Arial"/>
                <a:cs typeface="Arial"/>
              </a:rPr>
              <a:t>G</a:t>
            </a:r>
            <a:r>
              <a:rPr lang="en-US" sz="2200" dirty="0" smtClean="0">
                <a:latin typeface="Arial"/>
                <a:cs typeface="Arial"/>
              </a:rPr>
              <a:t>round</a:t>
            </a:r>
            <a:r>
              <a:rPr lang="en-US" sz="2200" dirty="0">
                <a:latin typeface="Arial"/>
                <a:cs typeface="Arial"/>
              </a:rPr>
              <a:t>-state </a:t>
            </a:r>
            <a:r>
              <a:rPr lang="en-US" sz="2200" dirty="0" smtClean="0">
                <a:latin typeface="Arial"/>
                <a:cs typeface="Arial"/>
              </a:rPr>
              <a:t>configuration of carbon atom </a:t>
            </a:r>
            <a:r>
              <a:rPr lang="en-US" sz="2200" dirty="0">
                <a:latin typeface="Arial"/>
                <a:cs typeface="Arial"/>
              </a:rPr>
              <a:t>is 1</a:t>
            </a:r>
            <a:r>
              <a:rPr lang="en-US" sz="2200" i="1" dirty="0">
                <a:latin typeface="Arial"/>
                <a:cs typeface="Arial"/>
              </a:rPr>
              <a:t>s</a:t>
            </a:r>
            <a:r>
              <a:rPr lang="en-US" sz="2200" baseline="30000" dirty="0">
                <a:latin typeface="Arial"/>
                <a:cs typeface="Arial"/>
              </a:rPr>
              <a:t>2</a:t>
            </a:r>
            <a:r>
              <a:rPr lang="en-US" sz="2200" dirty="0">
                <a:latin typeface="Arial"/>
                <a:cs typeface="Arial"/>
              </a:rPr>
              <a:t>2</a:t>
            </a:r>
            <a:r>
              <a:rPr lang="en-US" sz="2200" i="1" dirty="0">
                <a:latin typeface="Arial"/>
                <a:cs typeface="Arial"/>
              </a:rPr>
              <a:t>s</a:t>
            </a:r>
            <a:r>
              <a:rPr lang="en-US" sz="2200" baseline="30000" dirty="0">
                <a:latin typeface="Arial"/>
                <a:cs typeface="Arial"/>
              </a:rPr>
              <a:t>2</a:t>
            </a:r>
            <a:r>
              <a:rPr lang="en-US" sz="2200" dirty="0">
                <a:latin typeface="Arial"/>
                <a:cs typeface="Arial"/>
              </a:rPr>
              <a:t>2</a:t>
            </a:r>
            <a:r>
              <a:rPr lang="en-US" sz="2200" i="1" dirty="0">
                <a:latin typeface="Arial"/>
                <a:cs typeface="Arial"/>
              </a:rPr>
              <a:t>p</a:t>
            </a:r>
            <a:r>
              <a:rPr lang="en-US" sz="2200" baseline="30000" dirty="0">
                <a:latin typeface="Arial"/>
                <a:cs typeface="Arial"/>
              </a:rPr>
              <a:t>2</a:t>
            </a:r>
            <a:r>
              <a:rPr lang="en-US" sz="2200" dirty="0">
                <a:latin typeface="Arial"/>
                <a:cs typeface="Arial"/>
              </a:rPr>
              <a:t>.</a:t>
            </a:r>
          </a:p>
          <a:p>
            <a:endParaRPr lang="en-US" sz="1400" dirty="0" smtClean="0">
              <a:latin typeface="Arial"/>
              <a:cs typeface="Arial"/>
            </a:endParaRPr>
          </a:p>
          <a:p>
            <a:r>
              <a:rPr lang="en-US" sz="2200" dirty="0" smtClean="0">
                <a:latin typeface="Arial"/>
                <a:cs typeface="Arial"/>
              </a:rPr>
              <a:t>The </a:t>
            </a:r>
            <a:r>
              <a:rPr lang="en-US" sz="2200" dirty="0">
                <a:latin typeface="Arial"/>
                <a:cs typeface="Arial"/>
              </a:rPr>
              <a:t>first four electrons go into the 1</a:t>
            </a:r>
            <a:r>
              <a:rPr lang="en-US" sz="2200" i="1" dirty="0">
                <a:latin typeface="Arial"/>
                <a:cs typeface="Arial"/>
              </a:rPr>
              <a:t>s </a:t>
            </a:r>
            <a:r>
              <a:rPr lang="en-US" sz="2200" dirty="0">
                <a:latin typeface="Arial"/>
                <a:cs typeface="Arial"/>
              </a:rPr>
              <a:t>and 2</a:t>
            </a:r>
            <a:r>
              <a:rPr lang="en-US" sz="2200" i="1" dirty="0">
                <a:latin typeface="Arial"/>
                <a:cs typeface="Arial"/>
              </a:rPr>
              <a:t>s </a:t>
            </a:r>
            <a:r>
              <a:rPr lang="en-US" sz="2200" dirty="0">
                <a:latin typeface="Arial"/>
                <a:cs typeface="Arial"/>
              </a:rPr>
              <a:t>orbitals</a:t>
            </a:r>
            <a:r>
              <a:rPr lang="en-US" sz="2200" dirty="0" smtClean="0">
                <a:latin typeface="Arial"/>
                <a:cs typeface="Arial"/>
              </a:rPr>
              <a:t>.</a:t>
            </a:r>
          </a:p>
          <a:p>
            <a:endParaRPr lang="en-US" sz="2800" dirty="0">
              <a:latin typeface="Arial"/>
              <a:cs typeface="Arial"/>
            </a:endParaRPr>
          </a:p>
          <a:p>
            <a:endParaRPr lang="en-US" sz="2400" dirty="0" smtClean="0">
              <a:latin typeface="Arial"/>
              <a:cs typeface="Arial"/>
            </a:endParaRPr>
          </a:p>
          <a:p>
            <a:endParaRPr lang="en-US" sz="2400" dirty="0" smtClean="0">
              <a:latin typeface="Arial"/>
              <a:cs typeface="Arial"/>
            </a:endParaRPr>
          </a:p>
          <a:p>
            <a:endParaRPr lang="en-US" sz="800" dirty="0" smtClean="0">
              <a:latin typeface="Arial"/>
              <a:cs typeface="Arial"/>
            </a:endParaRPr>
          </a:p>
          <a:p>
            <a:r>
              <a:rPr lang="en-US" sz="2200" dirty="0" smtClean="0">
                <a:latin typeface="Arial"/>
                <a:cs typeface="Arial"/>
              </a:rPr>
              <a:t>The </a:t>
            </a:r>
            <a:r>
              <a:rPr lang="en-US" sz="2200" dirty="0">
                <a:latin typeface="Arial"/>
                <a:cs typeface="Arial"/>
              </a:rPr>
              <a:t>next two electrons go into separate 2</a:t>
            </a:r>
            <a:r>
              <a:rPr lang="en-US" sz="2200" i="1" dirty="0">
                <a:latin typeface="Arial"/>
                <a:cs typeface="Arial"/>
              </a:rPr>
              <a:t>p </a:t>
            </a:r>
            <a:r>
              <a:rPr lang="en-US" sz="2200" dirty="0">
                <a:latin typeface="Arial"/>
                <a:cs typeface="Arial"/>
              </a:rPr>
              <a:t>orbitals, with both electrons having </a:t>
            </a:r>
            <a:r>
              <a:rPr lang="en-US" sz="2200" dirty="0" smtClean="0">
                <a:latin typeface="Arial"/>
                <a:cs typeface="Arial"/>
              </a:rPr>
              <a:t>the same </a:t>
            </a:r>
            <a:r>
              <a:rPr lang="en-US" sz="2200" dirty="0">
                <a:latin typeface="Arial"/>
                <a:cs typeface="Arial"/>
              </a:rPr>
              <a:t>spin, following </a:t>
            </a:r>
            <a:r>
              <a:rPr lang="en-US" sz="2200" dirty="0" err="1">
                <a:latin typeface="Arial"/>
                <a:cs typeface="Arial"/>
              </a:rPr>
              <a:t>Hund’s</a:t>
            </a:r>
            <a:r>
              <a:rPr lang="en-US" sz="2200" dirty="0">
                <a:latin typeface="Arial"/>
                <a:cs typeface="Arial"/>
              </a:rPr>
              <a:t> rule.</a:t>
            </a:r>
          </a:p>
        </p:txBody>
      </p:sp>
      <p:pic>
        <p:nvPicPr>
          <p:cNvPr id="3" name="Picture 2"/>
          <p:cNvPicPr>
            <a:picLocks noChangeAspect="1"/>
          </p:cNvPicPr>
          <p:nvPr/>
        </p:nvPicPr>
        <p:blipFill>
          <a:blip r:embed="rId2" cstate="print"/>
          <a:stretch>
            <a:fillRect/>
          </a:stretch>
        </p:blipFill>
        <p:spPr>
          <a:xfrm>
            <a:off x="2992648" y="3947530"/>
            <a:ext cx="2627691" cy="914339"/>
          </a:xfrm>
          <a:prstGeom prst="rect">
            <a:avLst/>
          </a:prstGeom>
        </p:spPr>
      </p:pic>
      <p:pic>
        <p:nvPicPr>
          <p:cNvPr id="8" name="Picture 7"/>
          <p:cNvPicPr>
            <a:picLocks noChangeAspect="1"/>
          </p:cNvPicPr>
          <p:nvPr/>
        </p:nvPicPr>
        <p:blipFill>
          <a:blip r:embed="rId3" cstate="print"/>
          <a:stretch>
            <a:fillRect/>
          </a:stretch>
        </p:blipFill>
        <p:spPr>
          <a:xfrm>
            <a:off x="3021844" y="5822973"/>
            <a:ext cx="2729879" cy="918232"/>
          </a:xfrm>
          <a:prstGeom prst="rect">
            <a:avLst/>
          </a:prstGeom>
        </p:spPr>
      </p:pic>
    </p:spTree>
    <p:extLst>
      <p:ext uri="{BB962C8B-B14F-4D97-AF65-F5344CB8AC3E}">
        <p14:creationId xmlns:p14="http://schemas.microsoft.com/office/powerpoint/2010/main" val="2948044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1216</Words>
  <Application>Microsoft Office PowerPoint</Application>
  <PresentationFormat>On-screen Show (4:3)</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Symbol</vt:lpstr>
      <vt:lpstr>Office Theme</vt:lpstr>
      <vt:lpstr>PowerPoint Presentation</vt:lpstr>
      <vt:lpstr>Electron Configurations &amp; Periodicity</vt:lpstr>
      <vt:lpstr>Electron Spin</vt:lpstr>
      <vt:lpstr>Electron Spin</vt:lpstr>
      <vt:lpstr>Pauli Exclusion Principle</vt:lpstr>
      <vt:lpstr>Pauli Exclusion Principle</vt:lpstr>
      <vt:lpstr>Building-Up Principle</vt:lpstr>
      <vt:lpstr>Electron Configurations</vt:lpstr>
      <vt:lpstr>Electron Configurations</vt:lpstr>
      <vt:lpstr>Magnetic Properties of Atoms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SciTech-12-13</dc:creator>
  <cp:lastModifiedBy>Naysa</cp:lastModifiedBy>
  <cp:revision>43</cp:revision>
  <dcterms:created xsi:type="dcterms:W3CDTF">2006-08-16T00:00:00Z</dcterms:created>
  <dcterms:modified xsi:type="dcterms:W3CDTF">2017-05-16T16:35:51Z</dcterms:modified>
</cp:coreProperties>
</file>