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82" r:id="rId9"/>
    <p:sldId id="271" r:id="rId10"/>
    <p:sldId id="272" r:id="rId11"/>
    <p:sldId id="263" r:id="rId12"/>
    <p:sldId id="267" r:id="rId13"/>
    <p:sldId id="264" r:id="rId14"/>
    <p:sldId id="268" r:id="rId15"/>
    <p:sldId id="266" r:id="rId16"/>
    <p:sldId id="269" r:id="rId17"/>
    <p:sldId id="270" r:id="rId18"/>
    <p:sldId id="273" r:id="rId19"/>
    <p:sldId id="274" r:id="rId20"/>
    <p:sldId id="275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5F0B-B4F0-6142-918A-A04A26FE122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7D39-2D81-AE46-8C01-FD5A56CD8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4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5F0B-B4F0-6142-918A-A04A26FE122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7D39-2D81-AE46-8C01-FD5A56CD8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6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5F0B-B4F0-6142-918A-A04A26FE122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7D39-2D81-AE46-8C01-FD5A56CD8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4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5F0B-B4F0-6142-918A-A04A26FE122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7D39-2D81-AE46-8C01-FD5A56CD8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8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5F0B-B4F0-6142-918A-A04A26FE122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7D39-2D81-AE46-8C01-FD5A56CD8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6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5F0B-B4F0-6142-918A-A04A26FE122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7D39-2D81-AE46-8C01-FD5A56CD8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5F0B-B4F0-6142-918A-A04A26FE122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7D39-2D81-AE46-8C01-FD5A56CD8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5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5F0B-B4F0-6142-918A-A04A26FE122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7D39-2D81-AE46-8C01-FD5A56CD8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5F0B-B4F0-6142-918A-A04A26FE122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7D39-2D81-AE46-8C01-FD5A56CD8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5F0B-B4F0-6142-918A-A04A26FE122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7D39-2D81-AE46-8C01-FD5A56CD8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1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5F0B-B4F0-6142-918A-A04A26FE122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7D39-2D81-AE46-8C01-FD5A56CD8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9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D5F0B-B4F0-6142-918A-A04A26FE122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27D39-2D81-AE46-8C01-FD5A56CD8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3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Arial"/>
                <a:cs typeface="Arial"/>
              </a:rPr>
              <a:t>Phase Rule &amp; Phase Diagram</a:t>
            </a:r>
            <a:endParaRPr lang="en-US" dirty="0">
              <a:solidFill>
                <a:srgbClr val="008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264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247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Arial"/>
                <a:cs typeface="Arial"/>
              </a:rPr>
              <a:t>Phase Diagram</a:t>
            </a:r>
            <a:endParaRPr lang="en-US" sz="3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3984" y="1318509"/>
            <a:ext cx="8229600" cy="1299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rgbClr val="31859C"/>
                </a:solidFill>
                <a:latin typeface="Arial"/>
                <a:cs typeface="Arial"/>
              </a:rPr>
              <a:t>Phase Diagram: </a:t>
            </a:r>
            <a:r>
              <a:rPr lang="en-US" sz="2200" dirty="0" smtClean="0">
                <a:latin typeface="Arial"/>
                <a:cs typeface="Arial"/>
              </a:rPr>
              <a:t>A </a:t>
            </a:r>
            <a:r>
              <a:rPr lang="en-US" sz="2200" dirty="0">
                <a:latin typeface="Arial"/>
                <a:cs typeface="Arial"/>
              </a:rPr>
              <a:t>phase diagram </a:t>
            </a:r>
            <a:r>
              <a:rPr lang="en-US" sz="2200" dirty="0" smtClean="0">
                <a:latin typeface="Arial"/>
                <a:cs typeface="Arial"/>
              </a:rPr>
              <a:t>is </a:t>
            </a:r>
            <a:r>
              <a:rPr lang="en-US" sz="2200" i="1" dirty="0" smtClean="0">
                <a:latin typeface="Arial"/>
                <a:cs typeface="Arial"/>
              </a:rPr>
              <a:t>a </a:t>
            </a:r>
            <a:r>
              <a:rPr lang="en-US" sz="2200" i="1" dirty="0">
                <a:latin typeface="Arial"/>
                <a:cs typeface="Arial"/>
              </a:rPr>
              <a:t>graphical way to summarize the conditions under which the different states of </a:t>
            </a:r>
            <a:r>
              <a:rPr lang="en-US" sz="2200" i="1" dirty="0" smtClean="0">
                <a:latin typeface="Arial"/>
                <a:cs typeface="Arial"/>
              </a:rPr>
              <a:t>a substance </a:t>
            </a:r>
            <a:r>
              <a:rPr lang="en-US" sz="2200" i="1" dirty="0">
                <a:latin typeface="Arial"/>
                <a:cs typeface="Arial"/>
              </a:rPr>
              <a:t>are stable.</a:t>
            </a:r>
            <a:endParaRPr lang="en-US"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154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4" y="1283961"/>
            <a:ext cx="5737126" cy="556950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106691" y="5143668"/>
            <a:ext cx="2108871" cy="369332"/>
            <a:chOff x="6165083" y="5742227"/>
            <a:chExt cx="2108871" cy="369332"/>
          </a:xfrm>
        </p:grpSpPr>
        <p:sp>
          <p:nvSpPr>
            <p:cNvPr id="8" name="Rectangle 7"/>
            <p:cNvSpPr/>
            <p:nvPr/>
          </p:nvSpPr>
          <p:spPr>
            <a:xfrm>
              <a:off x="6165083" y="5742227"/>
              <a:ext cx="21088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Solid 	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smtClean="0">
                  <a:latin typeface="Arial"/>
                  <a:cs typeface="Arial"/>
                </a:rPr>
                <a:t>     Liquid</a:t>
              </a:r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0392" y="5837743"/>
              <a:ext cx="583926" cy="244618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5791747" y="2044907"/>
            <a:ext cx="3303797" cy="4662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Arial"/>
                <a:cs typeface="Arial"/>
              </a:rPr>
              <a:t>The curves </a:t>
            </a:r>
            <a:r>
              <a:rPr lang="en-US" i="1" dirty="0">
                <a:latin typeface="Arial"/>
                <a:cs typeface="Arial"/>
              </a:rPr>
              <a:t>AB, AC, </a:t>
            </a:r>
            <a:r>
              <a:rPr lang="en-US" dirty="0">
                <a:latin typeface="Arial"/>
                <a:cs typeface="Arial"/>
              </a:rPr>
              <a:t>and </a:t>
            </a:r>
            <a:r>
              <a:rPr lang="en-US" i="1" dirty="0">
                <a:latin typeface="Arial"/>
                <a:cs typeface="Arial"/>
              </a:rPr>
              <a:t>AD </a:t>
            </a:r>
            <a:r>
              <a:rPr lang="en-US" dirty="0">
                <a:latin typeface="Arial"/>
                <a:cs typeface="Arial"/>
              </a:rPr>
              <a:t>divide </a:t>
            </a:r>
            <a:r>
              <a:rPr lang="en-US" dirty="0" smtClean="0">
                <a:latin typeface="Arial"/>
                <a:cs typeface="Arial"/>
              </a:rPr>
              <a:t>the diagram </a:t>
            </a:r>
            <a:r>
              <a:rPr lang="en-US" dirty="0">
                <a:latin typeface="Arial"/>
                <a:cs typeface="Arial"/>
              </a:rPr>
              <a:t>into regions that </a:t>
            </a:r>
            <a:r>
              <a:rPr lang="en-US" dirty="0" smtClean="0">
                <a:latin typeface="Arial"/>
                <a:cs typeface="Arial"/>
              </a:rPr>
              <a:t>give combinations of </a:t>
            </a:r>
            <a:r>
              <a:rPr lang="en-US" dirty="0">
                <a:latin typeface="Arial"/>
                <a:cs typeface="Arial"/>
              </a:rPr>
              <a:t>temperature and pressure for which </a:t>
            </a:r>
            <a:r>
              <a:rPr lang="en-US" dirty="0" smtClean="0">
                <a:latin typeface="Arial"/>
                <a:cs typeface="Arial"/>
              </a:rPr>
              <a:t>only one </a:t>
            </a:r>
            <a:r>
              <a:rPr lang="en-US" dirty="0">
                <a:latin typeface="Arial"/>
                <a:cs typeface="Arial"/>
              </a:rPr>
              <a:t>state is stable. 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Arial"/>
                <a:cs typeface="Arial"/>
              </a:rPr>
              <a:t>Along </a:t>
            </a:r>
            <a:r>
              <a:rPr lang="en-US" dirty="0">
                <a:latin typeface="Arial"/>
                <a:cs typeface="Arial"/>
              </a:rPr>
              <a:t>any curve, the two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/>
                <a:cs typeface="Arial"/>
              </a:rPr>
              <a:t>states from the adjoining regions are </a:t>
            </a:r>
            <a:r>
              <a:rPr lang="en-US" dirty="0" smtClean="0">
                <a:latin typeface="Arial"/>
                <a:cs typeface="Arial"/>
              </a:rPr>
              <a:t>in equilibrium.</a:t>
            </a:r>
          </a:p>
          <a:p>
            <a:pPr>
              <a:lnSpc>
                <a:spcPct val="120000"/>
              </a:lnSpc>
            </a:pPr>
            <a:endParaRPr lang="en-US" dirty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Arial"/>
                <a:cs typeface="Arial"/>
              </a:rPr>
              <a:t>    F	= C – P + 2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 smtClean="0">
                <a:latin typeface="Arial"/>
                <a:cs typeface="Arial"/>
              </a:rPr>
              <a:t>= 1 – 2 + 2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 smtClean="0">
                <a:latin typeface="Arial"/>
                <a:cs typeface="Arial"/>
              </a:rPr>
              <a:t>= 1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6455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Arial"/>
                <a:cs typeface="Arial"/>
              </a:rPr>
              <a:t>Phase Diagram – H</a:t>
            </a:r>
            <a:r>
              <a:rPr lang="en-US" sz="3600" baseline="-25000" dirty="0" smtClean="0">
                <a:solidFill>
                  <a:srgbClr val="008000"/>
                </a:solidFill>
                <a:latin typeface="Arial"/>
                <a:cs typeface="Arial"/>
              </a:rPr>
              <a:t>2</a:t>
            </a:r>
            <a:r>
              <a:rPr lang="en-US" sz="3600" dirty="0" smtClean="0">
                <a:solidFill>
                  <a:srgbClr val="008000"/>
                </a:solidFill>
                <a:latin typeface="Arial"/>
                <a:cs typeface="Arial"/>
              </a:rPr>
              <a:t>O </a:t>
            </a:r>
            <a:endParaRPr lang="en-US" sz="3600" dirty="0">
              <a:solidFill>
                <a:srgbClr val="008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933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4154" y="156344"/>
            <a:ext cx="8574669" cy="6759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b="1" dirty="0">
                <a:latin typeface="Arial"/>
                <a:cs typeface="Arial"/>
              </a:rPr>
              <a:t>Curve </a:t>
            </a:r>
            <a:r>
              <a:rPr lang="en-US" sz="2200" b="1" i="1" dirty="0" smtClean="0">
                <a:latin typeface="Arial"/>
                <a:cs typeface="Arial"/>
              </a:rPr>
              <a:t>AB </a:t>
            </a:r>
            <a:r>
              <a:rPr lang="en-US" sz="2200" b="1" dirty="0" smtClean="0">
                <a:latin typeface="Arial"/>
                <a:cs typeface="Arial"/>
              </a:rPr>
              <a:t>: F = 2</a:t>
            </a:r>
            <a:r>
              <a:rPr lang="en-US" sz="2200" dirty="0" smtClean="0">
                <a:latin typeface="Arial"/>
                <a:cs typeface="Arial"/>
              </a:rPr>
              <a:t> 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sz="2200" dirty="0" smtClean="0">
                <a:latin typeface="Arial"/>
                <a:cs typeface="Arial"/>
              </a:rPr>
              <a:t>Divides </a:t>
            </a:r>
            <a:r>
              <a:rPr lang="en-US" sz="2200" dirty="0">
                <a:latin typeface="Arial"/>
                <a:cs typeface="Arial"/>
              </a:rPr>
              <a:t>the solid region from the liquid region, represents the conditions under which the solid and liquid are in equilibrium</a:t>
            </a:r>
            <a:r>
              <a:rPr lang="en-US" sz="2200" dirty="0" smtClean="0">
                <a:latin typeface="Arial"/>
                <a:cs typeface="Arial"/>
              </a:rPr>
              <a:t>.</a:t>
            </a:r>
          </a:p>
          <a:p>
            <a:pPr>
              <a:lnSpc>
                <a:spcPct val="110000"/>
              </a:lnSpc>
            </a:pPr>
            <a:endParaRPr lang="en-US" sz="800" dirty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sz="2200" b="1" dirty="0">
                <a:latin typeface="Arial"/>
                <a:cs typeface="Arial"/>
              </a:rPr>
              <a:t>C</a:t>
            </a:r>
            <a:r>
              <a:rPr lang="en-US" sz="2200" b="1" dirty="0" smtClean="0">
                <a:latin typeface="Arial"/>
                <a:cs typeface="Arial"/>
              </a:rPr>
              <a:t>urve </a:t>
            </a:r>
            <a:r>
              <a:rPr lang="en-US" sz="2200" b="1" i="1" dirty="0" smtClean="0">
                <a:latin typeface="Arial"/>
                <a:cs typeface="Arial"/>
              </a:rPr>
              <a:t>AC</a:t>
            </a:r>
            <a:r>
              <a:rPr lang="en-US" sz="2200" b="1" dirty="0" smtClean="0">
                <a:latin typeface="Arial"/>
                <a:cs typeface="Arial"/>
              </a:rPr>
              <a:t>:</a:t>
            </a:r>
            <a:r>
              <a:rPr lang="en-US" sz="2200" i="1" dirty="0" smtClean="0">
                <a:latin typeface="Arial"/>
                <a:cs typeface="Arial"/>
              </a:rPr>
              <a:t> </a:t>
            </a:r>
            <a:r>
              <a:rPr lang="en-US" sz="2200" b="1" dirty="0">
                <a:latin typeface="Arial"/>
                <a:cs typeface="Arial"/>
              </a:rPr>
              <a:t>F = 2</a:t>
            </a:r>
            <a:r>
              <a:rPr lang="en-US" sz="2200" dirty="0">
                <a:latin typeface="Arial"/>
                <a:cs typeface="Arial"/>
              </a:rPr>
              <a:t> </a:t>
            </a:r>
            <a:endParaRPr lang="en-US" sz="2200" i="1" dirty="0" smtClean="0">
              <a:latin typeface="Arial"/>
              <a:cs typeface="Arial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sz="2200" dirty="0" smtClean="0">
                <a:latin typeface="Arial"/>
                <a:cs typeface="Arial"/>
              </a:rPr>
              <a:t>Divides </a:t>
            </a:r>
            <a:r>
              <a:rPr lang="en-US" sz="2200" dirty="0">
                <a:latin typeface="Arial"/>
                <a:cs typeface="Arial"/>
              </a:rPr>
              <a:t>the liquid region from the gaseous region gives the </a:t>
            </a:r>
            <a:r>
              <a:rPr lang="en-US" sz="2200" dirty="0" smtClean="0">
                <a:latin typeface="Arial"/>
                <a:cs typeface="Arial"/>
              </a:rPr>
              <a:t>vapor pressures </a:t>
            </a:r>
            <a:r>
              <a:rPr lang="en-US" sz="2200" dirty="0">
                <a:latin typeface="Arial"/>
                <a:cs typeface="Arial"/>
              </a:rPr>
              <a:t>of the liquid at various temperatures. </a:t>
            </a:r>
            <a:endParaRPr lang="en-US" sz="2200" dirty="0" smtClean="0">
              <a:latin typeface="Arial"/>
              <a:cs typeface="Arial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sz="2200" dirty="0" smtClean="0">
                <a:latin typeface="Arial"/>
                <a:cs typeface="Arial"/>
              </a:rPr>
              <a:t>Gives </a:t>
            </a:r>
            <a:r>
              <a:rPr lang="en-US" sz="2200" dirty="0">
                <a:latin typeface="Arial"/>
                <a:cs typeface="Arial"/>
              </a:rPr>
              <a:t>the boiling points of </a:t>
            </a:r>
            <a:r>
              <a:rPr lang="en-US" sz="2200" dirty="0" smtClean="0">
                <a:latin typeface="Arial"/>
                <a:cs typeface="Arial"/>
              </a:rPr>
              <a:t>the liquid </a:t>
            </a:r>
            <a:r>
              <a:rPr lang="en-US" sz="2200" dirty="0">
                <a:latin typeface="Arial"/>
                <a:cs typeface="Arial"/>
              </a:rPr>
              <a:t>for various pressures</a:t>
            </a:r>
            <a:r>
              <a:rPr lang="en-US" sz="2200" dirty="0" smtClean="0">
                <a:latin typeface="Arial"/>
                <a:cs typeface="Arial"/>
              </a:rPr>
              <a:t>.</a:t>
            </a:r>
          </a:p>
          <a:p>
            <a:pPr>
              <a:lnSpc>
                <a:spcPct val="110000"/>
              </a:lnSpc>
            </a:pPr>
            <a:endParaRPr lang="en-US" sz="800" dirty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sz="2200" b="1" dirty="0">
                <a:latin typeface="Arial"/>
                <a:cs typeface="Arial"/>
              </a:rPr>
              <a:t>C</a:t>
            </a:r>
            <a:r>
              <a:rPr lang="en-US" sz="2200" b="1" dirty="0" smtClean="0">
                <a:latin typeface="Arial"/>
                <a:cs typeface="Arial"/>
              </a:rPr>
              <a:t>urve </a:t>
            </a:r>
            <a:r>
              <a:rPr lang="en-US" sz="2200" b="1" i="1" dirty="0" smtClean="0">
                <a:latin typeface="Arial"/>
                <a:cs typeface="Arial"/>
              </a:rPr>
              <a:t>AD</a:t>
            </a:r>
            <a:r>
              <a:rPr lang="en-US" sz="2200" b="1" dirty="0" smtClean="0">
                <a:latin typeface="Arial"/>
                <a:cs typeface="Arial"/>
              </a:rPr>
              <a:t>:</a:t>
            </a:r>
            <a:r>
              <a:rPr lang="en-US" sz="2200" i="1" dirty="0" smtClean="0">
                <a:latin typeface="Arial"/>
                <a:cs typeface="Arial"/>
              </a:rPr>
              <a:t> </a:t>
            </a:r>
            <a:r>
              <a:rPr lang="en-US" sz="2200" b="1" dirty="0">
                <a:latin typeface="Arial"/>
                <a:cs typeface="Arial"/>
              </a:rPr>
              <a:t>F = 2</a:t>
            </a:r>
            <a:r>
              <a:rPr lang="en-US" sz="2200" dirty="0">
                <a:latin typeface="Arial"/>
                <a:cs typeface="Arial"/>
              </a:rPr>
              <a:t> 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sz="2200" dirty="0" smtClean="0">
                <a:latin typeface="Arial"/>
                <a:cs typeface="Arial"/>
              </a:rPr>
              <a:t>Divides </a:t>
            </a:r>
            <a:r>
              <a:rPr lang="en-US" sz="2200" dirty="0">
                <a:latin typeface="Arial"/>
                <a:cs typeface="Arial"/>
              </a:rPr>
              <a:t>the solid region from the gaseous region gives the </a:t>
            </a:r>
            <a:r>
              <a:rPr lang="en-US" sz="2200" dirty="0" smtClean="0">
                <a:latin typeface="Arial"/>
                <a:cs typeface="Arial"/>
              </a:rPr>
              <a:t>vapor pressures </a:t>
            </a:r>
            <a:r>
              <a:rPr lang="en-US" sz="2200" dirty="0">
                <a:latin typeface="Arial"/>
                <a:cs typeface="Arial"/>
              </a:rPr>
              <a:t>of the solid at various temperatures.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sz="2200" dirty="0" smtClean="0">
                <a:latin typeface="Arial"/>
                <a:cs typeface="Arial"/>
              </a:rPr>
              <a:t>This curve intersects </a:t>
            </a:r>
            <a:r>
              <a:rPr lang="en-US" sz="2200" dirty="0">
                <a:latin typeface="Arial"/>
                <a:cs typeface="Arial"/>
              </a:rPr>
              <a:t>the other </a:t>
            </a:r>
            <a:r>
              <a:rPr lang="en-US" sz="2200" dirty="0" smtClean="0">
                <a:latin typeface="Arial"/>
                <a:cs typeface="Arial"/>
              </a:rPr>
              <a:t>curves at </a:t>
            </a:r>
            <a:r>
              <a:rPr lang="en-US" sz="2200" dirty="0">
                <a:latin typeface="Arial"/>
                <a:cs typeface="Arial"/>
              </a:rPr>
              <a:t>point </a:t>
            </a:r>
            <a:r>
              <a:rPr lang="en-US" sz="2200" i="1" dirty="0">
                <a:latin typeface="Arial"/>
                <a:cs typeface="Arial"/>
              </a:rPr>
              <a:t>A</a:t>
            </a:r>
            <a:r>
              <a:rPr lang="en-US" sz="2200" dirty="0">
                <a:latin typeface="Arial"/>
                <a:cs typeface="Arial"/>
              </a:rPr>
              <a:t>, the triple </a:t>
            </a:r>
            <a:r>
              <a:rPr lang="en-US" sz="2200" dirty="0" smtClean="0">
                <a:latin typeface="Arial"/>
                <a:cs typeface="Arial"/>
              </a:rPr>
              <a:t>point.</a:t>
            </a:r>
          </a:p>
          <a:p>
            <a:pPr>
              <a:lnSpc>
                <a:spcPct val="110000"/>
              </a:lnSpc>
            </a:pPr>
            <a:endParaRPr lang="en-US" sz="800" dirty="0" smtClean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n-US" sz="2200" b="1" dirty="0" smtClean="0">
                <a:latin typeface="Arial"/>
                <a:cs typeface="Arial"/>
              </a:rPr>
              <a:t>Triple Point </a:t>
            </a:r>
            <a:r>
              <a:rPr lang="en-US" sz="2200" b="1" i="1" dirty="0" smtClean="0">
                <a:latin typeface="Arial"/>
                <a:cs typeface="Arial"/>
              </a:rPr>
              <a:t>A</a:t>
            </a:r>
            <a:r>
              <a:rPr lang="en-US" sz="2200" b="1" dirty="0" smtClean="0">
                <a:latin typeface="Arial"/>
                <a:cs typeface="Arial"/>
              </a:rPr>
              <a:t>:</a:t>
            </a:r>
            <a:r>
              <a:rPr lang="en-US" sz="2200" i="1" dirty="0" smtClean="0">
                <a:latin typeface="Arial"/>
                <a:cs typeface="Arial"/>
              </a:rPr>
              <a:t> The </a:t>
            </a:r>
            <a:r>
              <a:rPr lang="en-US" sz="2200" i="1" dirty="0">
                <a:latin typeface="Arial"/>
                <a:cs typeface="Arial"/>
              </a:rPr>
              <a:t>point on a phase diagram representing </a:t>
            </a:r>
            <a:r>
              <a:rPr lang="en-US" sz="2200" i="1" dirty="0" smtClean="0">
                <a:latin typeface="Arial"/>
                <a:cs typeface="Arial"/>
              </a:rPr>
              <a:t>the temperature </a:t>
            </a:r>
            <a:r>
              <a:rPr lang="en-US" sz="2200" i="1" dirty="0">
                <a:latin typeface="Arial"/>
                <a:cs typeface="Arial"/>
              </a:rPr>
              <a:t>and pressure at which three phases of a substance coexist in </a:t>
            </a:r>
            <a:r>
              <a:rPr lang="en-US" sz="2200" i="1" dirty="0" smtClean="0">
                <a:latin typeface="Arial"/>
                <a:cs typeface="Arial"/>
              </a:rPr>
              <a:t>equilibrium. </a:t>
            </a:r>
            <a:r>
              <a:rPr lang="en-US" sz="2400" dirty="0" smtClean="0">
                <a:latin typeface="Arial"/>
                <a:cs typeface="Arial"/>
              </a:rPr>
              <a:t>F = </a:t>
            </a:r>
            <a:r>
              <a:rPr lang="en-US" sz="2400" dirty="0">
                <a:latin typeface="Arial"/>
                <a:cs typeface="Arial"/>
              </a:rPr>
              <a:t>C – P + </a:t>
            </a:r>
            <a:r>
              <a:rPr lang="en-US" sz="2400" dirty="0" smtClean="0">
                <a:latin typeface="Arial"/>
                <a:cs typeface="Arial"/>
              </a:rPr>
              <a:t>2 = </a:t>
            </a:r>
            <a:r>
              <a:rPr lang="en-US" sz="2400" dirty="0">
                <a:latin typeface="Arial"/>
                <a:cs typeface="Arial"/>
              </a:rPr>
              <a:t>1 – </a:t>
            </a:r>
            <a:r>
              <a:rPr lang="en-US" sz="2400" b="1" dirty="0" smtClean="0">
                <a:latin typeface="Arial"/>
                <a:cs typeface="Arial"/>
              </a:rPr>
              <a:t>3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+ </a:t>
            </a:r>
            <a:r>
              <a:rPr lang="en-US" sz="2400" dirty="0" smtClean="0">
                <a:latin typeface="Arial"/>
                <a:cs typeface="Arial"/>
              </a:rPr>
              <a:t>2 = 0</a:t>
            </a:r>
            <a:endParaRPr lang="en-US" sz="2200" i="1" dirty="0" smtClean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endParaRPr lang="en-US" sz="800" i="1" dirty="0" smtClean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sz="2200" dirty="0" smtClean="0">
                <a:solidFill>
                  <a:srgbClr val="31859C"/>
                </a:solidFill>
                <a:latin typeface="Arial"/>
                <a:cs typeface="Arial"/>
              </a:rPr>
              <a:t>For </a:t>
            </a:r>
            <a:r>
              <a:rPr lang="en-US" sz="2200" dirty="0">
                <a:solidFill>
                  <a:srgbClr val="31859C"/>
                </a:solidFill>
                <a:latin typeface="Arial"/>
                <a:cs typeface="Arial"/>
              </a:rPr>
              <a:t>water, the triple point occurs at </a:t>
            </a:r>
            <a:r>
              <a:rPr lang="en-US" sz="2200" dirty="0" smtClean="0">
                <a:solidFill>
                  <a:srgbClr val="31859C"/>
                </a:solidFill>
                <a:latin typeface="Arial"/>
                <a:cs typeface="Arial"/>
              </a:rPr>
              <a:t>0.01°C</a:t>
            </a:r>
            <a:r>
              <a:rPr lang="en-US" sz="2200" dirty="0">
                <a:solidFill>
                  <a:srgbClr val="31859C"/>
                </a:solidFill>
                <a:latin typeface="Arial"/>
                <a:cs typeface="Arial"/>
              </a:rPr>
              <a:t>, 0.00603 </a:t>
            </a:r>
            <a:r>
              <a:rPr lang="en-US" sz="2200" dirty="0" err="1" smtClean="0">
                <a:solidFill>
                  <a:srgbClr val="31859C"/>
                </a:solidFill>
                <a:latin typeface="Arial"/>
                <a:cs typeface="Arial"/>
              </a:rPr>
              <a:t>atm</a:t>
            </a:r>
            <a:r>
              <a:rPr lang="en-US" sz="2200" dirty="0" smtClean="0">
                <a:solidFill>
                  <a:srgbClr val="31859C"/>
                </a:solidFill>
                <a:latin typeface="Arial"/>
                <a:cs typeface="Arial"/>
              </a:rPr>
              <a:t>, </a:t>
            </a:r>
            <a:r>
              <a:rPr lang="en-US" sz="2200" dirty="0">
                <a:solidFill>
                  <a:srgbClr val="31859C"/>
                </a:solidFill>
                <a:latin typeface="Arial"/>
                <a:cs typeface="Arial"/>
              </a:rPr>
              <a:t>and the solid</a:t>
            </a:r>
            <a:r>
              <a:rPr lang="en-US" sz="2200" dirty="0" smtClean="0">
                <a:solidFill>
                  <a:srgbClr val="31859C"/>
                </a:solidFill>
                <a:latin typeface="Arial"/>
                <a:cs typeface="Arial"/>
              </a:rPr>
              <a:t>, liquid</a:t>
            </a:r>
            <a:r>
              <a:rPr lang="en-US" sz="2200" dirty="0">
                <a:solidFill>
                  <a:srgbClr val="31859C"/>
                </a:solidFill>
                <a:latin typeface="Arial"/>
                <a:cs typeface="Arial"/>
              </a:rPr>
              <a:t>, and vapor phases coexist.</a:t>
            </a:r>
          </a:p>
        </p:txBody>
      </p:sp>
    </p:spTree>
    <p:extLst>
      <p:ext uri="{BB962C8B-B14F-4D97-AF65-F5344CB8AC3E}">
        <p14:creationId xmlns:p14="http://schemas.microsoft.com/office/powerpoint/2010/main" val="275838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0" y="1357734"/>
            <a:ext cx="5261467" cy="503860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64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008000"/>
                </a:solidFill>
                <a:latin typeface="Arial"/>
                <a:cs typeface="Arial"/>
              </a:rPr>
              <a:t>Phase Diagram – CO</a:t>
            </a:r>
            <a:r>
              <a:rPr lang="en-US" sz="3600" baseline="-25000" dirty="0" smtClean="0">
                <a:solidFill>
                  <a:srgbClr val="008000"/>
                </a:solidFill>
                <a:latin typeface="Arial"/>
                <a:cs typeface="Arial"/>
              </a:rPr>
              <a:t>2</a:t>
            </a:r>
            <a:r>
              <a:rPr lang="en-US" sz="3600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endParaRPr lang="en-US" sz="3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38226" y="1435196"/>
            <a:ext cx="3488990" cy="4217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latin typeface="Arial"/>
                <a:cs typeface="Arial"/>
              </a:rPr>
              <a:t>The triple point of CO</a:t>
            </a:r>
            <a:r>
              <a:rPr lang="en-US" sz="2200" baseline="-25000" dirty="0">
                <a:latin typeface="Arial"/>
                <a:cs typeface="Arial"/>
              </a:rPr>
              <a:t>2</a:t>
            </a:r>
            <a:r>
              <a:rPr lang="en-US" sz="2200" dirty="0" smtClean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is at </a:t>
            </a:r>
            <a:r>
              <a:rPr lang="en-US" sz="2200" dirty="0" smtClean="0">
                <a:latin typeface="Arial"/>
                <a:cs typeface="Arial"/>
              </a:rPr>
              <a:t>–57 °C </a:t>
            </a:r>
            <a:r>
              <a:rPr lang="en-US" sz="2200" dirty="0">
                <a:latin typeface="Arial"/>
                <a:cs typeface="Arial"/>
              </a:rPr>
              <a:t>and 5.1 </a:t>
            </a:r>
            <a:r>
              <a:rPr lang="en-US" sz="2200" dirty="0" smtClean="0">
                <a:latin typeface="Arial"/>
                <a:cs typeface="Arial"/>
              </a:rPr>
              <a:t>atm.</a:t>
            </a:r>
            <a:endParaRPr lang="en-US" sz="2200" dirty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sz="2200" dirty="0">
                <a:latin typeface="Arial"/>
                <a:cs typeface="Arial"/>
              </a:rPr>
              <a:t>Therefore, the solid sublimes if warmed at any pressure below 5.1 atm. </a:t>
            </a:r>
            <a:endParaRPr lang="en-US" sz="2200" dirty="0" smtClean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endParaRPr lang="en-US" sz="1200" dirty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sz="2200" dirty="0" smtClean="0">
                <a:latin typeface="Arial"/>
                <a:cs typeface="Arial"/>
              </a:rPr>
              <a:t>This </a:t>
            </a:r>
            <a:r>
              <a:rPr lang="en-US" sz="2200" dirty="0">
                <a:latin typeface="Arial"/>
                <a:cs typeface="Arial"/>
              </a:rPr>
              <a:t>is </a:t>
            </a:r>
            <a:r>
              <a:rPr lang="en-US" sz="2200" dirty="0" smtClean="0">
                <a:latin typeface="Arial"/>
                <a:cs typeface="Arial"/>
              </a:rPr>
              <a:t>why solid CO</a:t>
            </a:r>
            <a:r>
              <a:rPr lang="en-US" sz="2200" baseline="-25000" dirty="0" smtClean="0">
                <a:latin typeface="Arial"/>
                <a:cs typeface="Arial"/>
              </a:rPr>
              <a:t>2</a:t>
            </a:r>
            <a:r>
              <a:rPr lang="en-US" sz="2200" dirty="0" smtClean="0">
                <a:latin typeface="Arial"/>
                <a:cs typeface="Arial"/>
              </a:rPr>
              <a:t> sublimes </a:t>
            </a:r>
            <a:r>
              <a:rPr lang="en-US" sz="2200" dirty="0">
                <a:latin typeface="Arial"/>
                <a:cs typeface="Arial"/>
              </a:rPr>
              <a:t>at normal </a:t>
            </a:r>
            <a:r>
              <a:rPr lang="en-US" sz="2200" dirty="0" err="1" smtClean="0">
                <a:latin typeface="Arial"/>
                <a:cs typeface="Arial"/>
              </a:rPr>
              <a:t>atm</a:t>
            </a:r>
            <a:r>
              <a:rPr lang="en-US" sz="2200" dirty="0" smtClean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pressure (1 </a:t>
            </a:r>
            <a:r>
              <a:rPr lang="en-US" sz="2200" dirty="0" err="1">
                <a:latin typeface="Arial"/>
                <a:cs typeface="Arial"/>
              </a:rPr>
              <a:t>atm</a:t>
            </a:r>
            <a:r>
              <a:rPr lang="en-US" sz="2200" dirty="0">
                <a:latin typeface="Arial"/>
                <a:cs typeface="Arial"/>
              </a:rPr>
              <a:t>). </a:t>
            </a:r>
            <a:endParaRPr lang="en-US" sz="2200" dirty="0" smtClean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endParaRPr lang="en-US" sz="1200" dirty="0" smtClean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sz="2200" dirty="0" smtClean="0">
                <a:latin typeface="Arial"/>
                <a:cs typeface="Arial"/>
              </a:rPr>
              <a:t>Above </a:t>
            </a:r>
            <a:r>
              <a:rPr lang="en-US" sz="2200" dirty="0">
                <a:latin typeface="Arial"/>
                <a:cs typeface="Arial"/>
              </a:rPr>
              <a:t>5.1 </a:t>
            </a:r>
            <a:r>
              <a:rPr lang="en-US" sz="2200" dirty="0" err="1">
                <a:latin typeface="Arial"/>
                <a:cs typeface="Arial"/>
              </a:rPr>
              <a:t>atm</a:t>
            </a:r>
            <a:r>
              <a:rPr lang="en-US" sz="2200" dirty="0" smtClean="0">
                <a:latin typeface="Arial"/>
                <a:cs typeface="Arial"/>
              </a:rPr>
              <a:t>, however</a:t>
            </a:r>
            <a:r>
              <a:rPr lang="en-US" sz="2200" dirty="0">
                <a:latin typeface="Arial"/>
                <a:cs typeface="Arial"/>
              </a:rPr>
              <a:t>, the solid melts if warmed.</a:t>
            </a:r>
          </a:p>
        </p:txBody>
      </p:sp>
    </p:spTree>
    <p:extLst>
      <p:ext uri="{BB962C8B-B14F-4D97-AF65-F5344CB8AC3E}">
        <p14:creationId xmlns:p14="http://schemas.microsoft.com/office/powerpoint/2010/main" val="229689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6455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8000"/>
                </a:solidFill>
                <a:latin typeface="Arial"/>
                <a:cs typeface="Arial"/>
              </a:rPr>
              <a:t>Critical Temperature and Pressure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248170" y="828403"/>
            <a:ext cx="4627660" cy="396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i="1" dirty="0">
                <a:latin typeface="Arial"/>
                <a:cs typeface="Arial"/>
              </a:rPr>
              <a:t>The temperature above which the liquid state of a substance no longer </a:t>
            </a:r>
            <a:r>
              <a:rPr lang="en-US" sz="2000" i="1" dirty="0" smtClean="0">
                <a:latin typeface="Arial"/>
                <a:cs typeface="Arial"/>
              </a:rPr>
              <a:t>exists regardless </a:t>
            </a:r>
            <a:r>
              <a:rPr lang="en-US" sz="2000" i="1" dirty="0">
                <a:latin typeface="Arial"/>
                <a:cs typeface="Arial"/>
              </a:rPr>
              <a:t>of the pressure </a:t>
            </a:r>
            <a:r>
              <a:rPr lang="en-US" sz="2000" dirty="0">
                <a:latin typeface="Arial"/>
                <a:cs typeface="Arial"/>
              </a:rPr>
              <a:t>is called the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critical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temperature</a:t>
            </a:r>
            <a:r>
              <a:rPr lang="en-US" sz="2000" dirty="0" smtClean="0">
                <a:latin typeface="Arial"/>
                <a:cs typeface="Arial"/>
              </a:rPr>
              <a:t> (31 °C for CO</a:t>
            </a:r>
            <a:r>
              <a:rPr lang="en-US" sz="2000" baseline="-25000" dirty="0" smtClean="0">
                <a:latin typeface="Arial"/>
                <a:cs typeface="Arial"/>
              </a:rPr>
              <a:t>2</a:t>
            </a:r>
            <a:r>
              <a:rPr lang="en-US" sz="2000" dirty="0" smtClean="0">
                <a:latin typeface="Arial"/>
                <a:cs typeface="Arial"/>
              </a:rPr>
              <a:t>). </a:t>
            </a:r>
          </a:p>
          <a:p>
            <a:pPr>
              <a:lnSpc>
                <a:spcPct val="120000"/>
              </a:lnSpc>
            </a:pPr>
            <a:endParaRPr lang="en-US" sz="500" i="1" dirty="0" smtClean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n-US" sz="2000" i="1" dirty="0" smtClean="0">
                <a:latin typeface="Arial"/>
                <a:cs typeface="Arial"/>
              </a:rPr>
              <a:t>The </a:t>
            </a:r>
            <a:r>
              <a:rPr lang="en-US" sz="2000" i="1" dirty="0">
                <a:latin typeface="Arial"/>
                <a:cs typeface="Arial"/>
              </a:rPr>
              <a:t>vapor pressure at the critical temperature </a:t>
            </a:r>
            <a:r>
              <a:rPr lang="en-US" sz="2000" dirty="0">
                <a:latin typeface="Arial"/>
                <a:cs typeface="Arial"/>
              </a:rPr>
              <a:t>is called the </a:t>
            </a:r>
            <a:r>
              <a:rPr lang="en-US" sz="2000" b="1" dirty="0">
                <a:solidFill>
                  <a:srgbClr val="31859C"/>
                </a:solidFill>
                <a:latin typeface="Arial"/>
                <a:cs typeface="Arial"/>
              </a:rPr>
              <a:t>critical </a:t>
            </a:r>
            <a:r>
              <a:rPr lang="en-US" sz="2000" b="1" dirty="0" smtClean="0">
                <a:solidFill>
                  <a:srgbClr val="31859C"/>
                </a:solidFill>
                <a:latin typeface="Arial"/>
                <a:cs typeface="Arial"/>
              </a:rPr>
              <a:t>pressure</a:t>
            </a:r>
            <a:r>
              <a:rPr lang="en-US" sz="2000" dirty="0" smtClean="0">
                <a:latin typeface="Arial"/>
                <a:cs typeface="Arial"/>
              </a:rPr>
              <a:t> (</a:t>
            </a:r>
            <a:r>
              <a:rPr lang="en-US" sz="2000" dirty="0">
                <a:latin typeface="Arial"/>
                <a:cs typeface="Arial"/>
              </a:rPr>
              <a:t>73 </a:t>
            </a:r>
            <a:r>
              <a:rPr lang="en-US" sz="2000" dirty="0" err="1">
                <a:latin typeface="Arial"/>
                <a:cs typeface="Arial"/>
              </a:rPr>
              <a:t>atm</a:t>
            </a:r>
            <a:r>
              <a:rPr lang="en-US" sz="2000" dirty="0">
                <a:latin typeface="Arial"/>
                <a:cs typeface="Arial"/>
              </a:rPr>
              <a:t> for </a:t>
            </a:r>
            <a:r>
              <a:rPr lang="en-US" sz="2000" dirty="0" smtClean="0">
                <a:latin typeface="Arial"/>
                <a:cs typeface="Arial"/>
              </a:rPr>
              <a:t>CO</a:t>
            </a:r>
            <a:r>
              <a:rPr lang="en-US" sz="2000" baseline="-25000" dirty="0" smtClean="0">
                <a:latin typeface="Arial"/>
                <a:cs typeface="Arial"/>
              </a:rPr>
              <a:t>2</a:t>
            </a:r>
            <a:r>
              <a:rPr lang="en-US" sz="2000" dirty="0" smtClean="0">
                <a:latin typeface="Arial"/>
                <a:cs typeface="Arial"/>
              </a:rPr>
              <a:t>)</a:t>
            </a:r>
            <a:r>
              <a:rPr lang="en-US" sz="2000" dirty="0">
                <a:latin typeface="Arial"/>
                <a:cs typeface="Arial"/>
              </a:rPr>
              <a:t>. </a:t>
            </a:r>
            <a:endParaRPr lang="en-US" sz="2000" dirty="0" smtClean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/>
                <a:cs typeface="Arial"/>
              </a:rPr>
              <a:t>It </a:t>
            </a:r>
            <a:r>
              <a:rPr lang="en-US" sz="2000" dirty="0">
                <a:latin typeface="Arial"/>
                <a:cs typeface="Arial"/>
              </a:rPr>
              <a:t>is the minimum pressure that must be applied to a </a:t>
            </a:r>
            <a:r>
              <a:rPr lang="en-US" sz="2000" dirty="0" smtClean="0">
                <a:latin typeface="Arial"/>
                <a:cs typeface="Arial"/>
              </a:rPr>
              <a:t>gas at </a:t>
            </a:r>
            <a:r>
              <a:rPr lang="en-US" sz="2000" dirty="0">
                <a:latin typeface="Arial"/>
                <a:cs typeface="Arial"/>
              </a:rPr>
              <a:t>the critical temperature to liquefy </a:t>
            </a:r>
            <a:r>
              <a:rPr lang="en-US" sz="2000" dirty="0" smtClean="0">
                <a:latin typeface="Arial"/>
                <a:cs typeface="Arial"/>
              </a:rPr>
              <a:t>it.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872" y="1035835"/>
            <a:ext cx="4071156" cy="38987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4374" y="5048274"/>
            <a:ext cx="8759873" cy="1809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>
                <a:latin typeface="Arial"/>
                <a:cs typeface="Arial"/>
              </a:rPr>
              <a:t>In figure, the </a:t>
            </a:r>
            <a:r>
              <a:rPr lang="en-US" sz="2000" i="1" dirty="0">
                <a:latin typeface="Arial"/>
                <a:cs typeface="Arial"/>
              </a:rPr>
              <a:t>top </a:t>
            </a:r>
            <a:r>
              <a:rPr lang="en-US" sz="2000" dirty="0">
                <a:latin typeface="Arial"/>
                <a:cs typeface="Arial"/>
              </a:rPr>
              <a:t>ends at a point at which the temperature and pressure have their critical values. This is the </a:t>
            </a:r>
            <a:r>
              <a:rPr lang="en-US" sz="2000" b="1" i="1" dirty="0">
                <a:solidFill>
                  <a:srgbClr val="31859C"/>
                </a:solidFill>
                <a:latin typeface="Arial"/>
                <a:cs typeface="Arial"/>
              </a:rPr>
              <a:t>critical point</a:t>
            </a:r>
            <a:r>
              <a:rPr lang="en-US" sz="2000" i="1" dirty="0" smtClean="0">
                <a:latin typeface="Arial"/>
                <a:cs typeface="Arial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800" i="1" dirty="0" smtClean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Many important gases cannot be liquefied at room temperature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.</a:t>
            </a:r>
          </a:p>
          <a:p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lang="en-US" i="1" baseline="-25000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2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has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 critical temperature of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–147 °C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. This means the gas cannot be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liquefied until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the temperature is below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–147 °C.</a:t>
            </a:r>
            <a:endParaRPr lang="en-US" i="1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619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8971" y="4735389"/>
            <a:ext cx="86867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>
                <a:latin typeface="Arial"/>
                <a:cs typeface="Arial"/>
              </a:rPr>
              <a:t>(</a:t>
            </a:r>
            <a:r>
              <a:rPr lang="en-US" sz="2000" b="1" i="1" dirty="0">
                <a:latin typeface="Arial"/>
                <a:cs typeface="Arial"/>
              </a:rPr>
              <a:t>A) </a:t>
            </a:r>
            <a:r>
              <a:rPr lang="en-US" sz="2000" dirty="0" smtClean="0">
                <a:latin typeface="Arial"/>
                <a:cs typeface="Arial"/>
              </a:rPr>
              <a:t>CO</a:t>
            </a:r>
            <a:r>
              <a:rPr lang="en-US" sz="2000" baseline="-25000" dirty="0" smtClean="0">
                <a:latin typeface="Arial"/>
                <a:cs typeface="Arial"/>
              </a:rPr>
              <a:t>2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liquid </a:t>
            </a:r>
            <a:r>
              <a:rPr lang="en-US" sz="2000" dirty="0" smtClean="0">
                <a:latin typeface="Arial"/>
                <a:cs typeface="Arial"/>
              </a:rPr>
              <a:t>in equilibrium with its vapor </a:t>
            </a:r>
            <a:r>
              <a:rPr lang="en-US" sz="2000" dirty="0">
                <a:latin typeface="Arial"/>
                <a:cs typeface="Arial"/>
              </a:rPr>
              <a:t>at </a:t>
            </a:r>
            <a:r>
              <a:rPr lang="en-US" sz="2000" dirty="0" smtClean="0">
                <a:latin typeface="Arial"/>
                <a:cs typeface="Arial"/>
              </a:rPr>
              <a:t>20 °C</a:t>
            </a:r>
            <a:r>
              <a:rPr lang="en-US" sz="2000" dirty="0">
                <a:latin typeface="Arial"/>
                <a:cs typeface="Arial"/>
              </a:rPr>
              <a:t>. </a:t>
            </a:r>
            <a:r>
              <a:rPr lang="en-US" sz="2000" b="1" i="1" dirty="0">
                <a:latin typeface="Arial"/>
                <a:cs typeface="Arial"/>
              </a:rPr>
              <a:t>(B) </a:t>
            </a:r>
            <a:r>
              <a:rPr lang="en-US" sz="2000" dirty="0">
                <a:latin typeface="Arial"/>
                <a:cs typeface="Arial"/>
              </a:rPr>
              <a:t>The same </a:t>
            </a:r>
            <a:r>
              <a:rPr lang="en-US" sz="2000" dirty="0" smtClean="0">
                <a:latin typeface="Arial"/>
                <a:cs typeface="Arial"/>
              </a:rPr>
              <a:t>two states </a:t>
            </a:r>
            <a:r>
              <a:rPr lang="en-US" sz="2000" dirty="0">
                <a:latin typeface="Arial"/>
                <a:cs typeface="Arial"/>
              </a:rPr>
              <a:t>in equilibrium at </a:t>
            </a:r>
            <a:r>
              <a:rPr lang="en-US" sz="2000" dirty="0" smtClean="0">
                <a:latin typeface="Arial"/>
                <a:cs typeface="Arial"/>
              </a:rPr>
              <a:t>30 °C </a:t>
            </a:r>
            <a:r>
              <a:rPr lang="en-US" sz="2000" dirty="0">
                <a:latin typeface="Arial"/>
                <a:cs typeface="Arial"/>
              </a:rPr>
              <a:t>( just </a:t>
            </a:r>
            <a:r>
              <a:rPr lang="en-US" sz="2000" dirty="0" smtClean="0">
                <a:latin typeface="Arial"/>
                <a:cs typeface="Arial"/>
              </a:rPr>
              <a:t>below the </a:t>
            </a:r>
            <a:r>
              <a:rPr lang="en-US" sz="2000" dirty="0">
                <a:latin typeface="Arial"/>
                <a:cs typeface="Arial"/>
              </a:rPr>
              <a:t>critical point); the densities of the </a:t>
            </a:r>
            <a:r>
              <a:rPr lang="en-US" sz="2000" dirty="0" smtClean="0">
                <a:latin typeface="Arial"/>
                <a:cs typeface="Arial"/>
              </a:rPr>
              <a:t>liquid and </a:t>
            </a:r>
            <a:r>
              <a:rPr lang="en-US" sz="2000" dirty="0">
                <a:latin typeface="Arial"/>
                <a:cs typeface="Arial"/>
              </a:rPr>
              <a:t>vapor are becoming equal. </a:t>
            </a:r>
            <a:r>
              <a:rPr lang="en-US" sz="2000" b="1" i="1" dirty="0">
                <a:latin typeface="Arial"/>
                <a:cs typeface="Arial"/>
              </a:rPr>
              <a:t>(C) </a:t>
            </a:r>
            <a:r>
              <a:rPr lang="en-US" sz="2000" dirty="0" smtClean="0">
                <a:latin typeface="Arial"/>
                <a:cs typeface="Arial"/>
              </a:rPr>
              <a:t>CO</a:t>
            </a:r>
            <a:r>
              <a:rPr lang="en-US" sz="2000" baseline="-25000" dirty="0" smtClean="0">
                <a:latin typeface="Arial"/>
                <a:cs typeface="Arial"/>
              </a:rPr>
              <a:t>2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at </a:t>
            </a:r>
            <a:r>
              <a:rPr lang="en-US" sz="2000" dirty="0" smtClean="0">
                <a:latin typeface="Arial"/>
                <a:cs typeface="Arial"/>
              </a:rPr>
              <a:t>31 °C </a:t>
            </a:r>
            <a:r>
              <a:rPr lang="en-US" sz="2000" dirty="0">
                <a:latin typeface="Arial"/>
                <a:cs typeface="Arial"/>
              </a:rPr>
              <a:t>(the critical temperature)</a:t>
            </a:r>
            <a:r>
              <a:rPr lang="en-US" sz="2000" dirty="0" smtClean="0">
                <a:latin typeface="Arial"/>
                <a:cs typeface="Arial"/>
              </a:rPr>
              <a:t>; the </a:t>
            </a:r>
            <a:r>
              <a:rPr lang="en-US" sz="2000" dirty="0">
                <a:latin typeface="Arial"/>
                <a:cs typeface="Arial"/>
              </a:rPr>
              <a:t>liquid and vapor now have the </a:t>
            </a:r>
            <a:r>
              <a:rPr lang="en-US" sz="2000" dirty="0" smtClean="0">
                <a:latin typeface="Arial"/>
                <a:cs typeface="Arial"/>
              </a:rPr>
              <a:t>same densities</a:t>
            </a:r>
            <a:r>
              <a:rPr lang="en-US" sz="2000" dirty="0">
                <a:latin typeface="Arial"/>
                <a:cs typeface="Arial"/>
              </a:rPr>
              <a:t>—in fact, the </a:t>
            </a:r>
            <a:r>
              <a:rPr lang="en-US" sz="2000" dirty="0" smtClean="0">
                <a:latin typeface="Arial"/>
                <a:cs typeface="Arial"/>
              </a:rPr>
              <a:t>distinction between liquid </a:t>
            </a:r>
            <a:r>
              <a:rPr lang="en-US" sz="2000" dirty="0">
                <a:latin typeface="Arial"/>
                <a:cs typeface="Arial"/>
              </a:rPr>
              <a:t>and vapor has disappeared, </a:t>
            </a:r>
            <a:r>
              <a:rPr lang="en-US" sz="2000" dirty="0" smtClean="0">
                <a:latin typeface="Arial"/>
                <a:cs typeface="Arial"/>
              </a:rPr>
              <a:t>resulting in </a:t>
            </a:r>
            <a:r>
              <a:rPr lang="en-US" sz="2000" dirty="0">
                <a:latin typeface="Arial"/>
                <a:cs typeface="Arial"/>
              </a:rPr>
              <a:t>what is called a supercritical fluid.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0337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Arial"/>
                <a:cs typeface="Arial"/>
              </a:rPr>
              <a:t>Observing the Critical </a:t>
            </a:r>
            <a:r>
              <a:rPr lang="en-US" sz="3600" dirty="0">
                <a:solidFill>
                  <a:srgbClr val="008000"/>
                </a:solidFill>
                <a:latin typeface="Arial"/>
                <a:cs typeface="Arial"/>
              </a:rPr>
              <a:t>P</a:t>
            </a:r>
            <a:r>
              <a:rPr lang="en-US" sz="3600" dirty="0" smtClean="0">
                <a:solidFill>
                  <a:srgbClr val="008000"/>
                </a:solidFill>
                <a:latin typeface="Arial"/>
                <a:cs typeface="Arial"/>
              </a:rPr>
              <a:t>henomenon </a:t>
            </a:r>
            <a:endParaRPr lang="en-US" sz="3600" dirty="0">
              <a:solidFill>
                <a:srgbClr val="008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15" y="848277"/>
            <a:ext cx="6052824" cy="3867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62735" y="1357737"/>
            <a:ext cx="499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A					B				     C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44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48" y="1036544"/>
            <a:ext cx="5493395" cy="522288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6455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Arial"/>
                <a:cs typeface="Arial"/>
              </a:rPr>
              <a:t>Phase Diagram – Sulfur </a:t>
            </a:r>
            <a:endParaRPr lang="en-US" sz="3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5831" y="6332014"/>
            <a:ext cx="89195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This substance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has a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complicated phase diagram with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three triple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points.</a:t>
            </a:r>
          </a:p>
        </p:txBody>
      </p:sp>
    </p:spTree>
    <p:extLst>
      <p:ext uri="{BB962C8B-B14F-4D97-AF65-F5344CB8AC3E}">
        <p14:creationId xmlns:p14="http://schemas.microsoft.com/office/powerpoint/2010/main" val="44898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74" y="375256"/>
            <a:ext cx="8720652" cy="256082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46730" y="3384378"/>
            <a:ext cx="8720652" cy="3053894"/>
            <a:chOff x="-29196" y="2946400"/>
            <a:chExt cx="9173196" cy="318735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946400"/>
              <a:ext cx="9144000" cy="95479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9196" y="3875190"/>
              <a:ext cx="9144000" cy="22585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117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Arial"/>
                <a:cs typeface="Arial"/>
              </a:rPr>
              <a:t>Self-Ionization of Water and pH</a:t>
            </a:r>
            <a:endParaRPr lang="en-US" dirty="0">
              <a:solidFill>
                <a:srgbClr val="008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206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55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/>
                <a:cs typeface="Arial"/>
              </a:rPr>
              <a:t>Self-Ionization of Water</a:t>
            </a:r>
            <a:endParaRPr lang="en-US" sz="40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0581" y="1067262"/>
            <a:ext cx="8685979" cy="5724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900" dirty="0">
                <a:latin typeface="Arial"/>
                <a:cs typeface="Arial"/>
              </a:rPr>
              <a:t>S</a:t>
            </a:r>
            <a:r>
              <a:rPr lang="en-US" sz="1900" dirty="0" smtClean="0">
                <a:latin typeface="Arial"/>
                <a:cs typeface="Arial"/>
              </a:rPr>
              <a:t>elf</a:t>
            </a:r>
            <a:r>
              <a:rPr lang="en-US" sz="1900" dirty="0">
                <a:latin typeface="Arial"/>
                <a:cs typeface="Arial"/>
              </a:rPr>
              <a:t>-ionization </a:t>
            </a:r>
            <a:r>
              <a:rPr lang="en-US" sz="1900" dirty="0" smtClean="0">
                <a:latin typeface="Arial"/>
                <a:cs typeface="Arial"/>
              </a:rPr>
              <a:t>is </a:t>
            </a:r>
            <a:r>
              <a:rPr lang="en-US" sz="1900" i="1" dirty="0">
                <a:latin typeface="Arial"/>
                <a:cs typeface="Arial"/>
              </a:rPr>
              <a:t>a reaction in which two like molecules react to </a:t>
            </a:r>
            <a:r>
              <a:rPr lang="en-US" sz="1900" i="1" dirty="0" smtClean="0">
                <a:latin typeface="Arial"/>
                <a:cs typeface="Arial"/>
              </a:rPr>
              <a:t>give ions</a:t>
            </a:r>
            <a:r>
              <a:rPr lang="en-US" sz="1900" i="1" dirty="0">
                <a:latin typeface="Arial"/>
                <a:cs typeface="Arial"/>
              </a:rPr>
              <a:t>. </a:t>
            </a:r>
            <a:r>
              <a:rPr lang="en-US" sz="1900" dirty="0">
                <a:latin typeface="Arial"/>
                <a:cs typeface="Arial"/>
              </a:rPr>
              <a:t>In the case of water, a proton from one H</a:t>
            </a:r>
            <a:r>
              <a:rPr lang="en-US" sz="1900" baseline="-25000" dirty="0">
                <a:latin typeface="Arial"/>
                <a:cs typeface="Arial"/>
              </a:rPr>
              <a:t>2</a:t>
            </a:r>
            <a:r>
              <a:rPr lang="en-US" sz="1900" dirty="0">
                <a:latin typeface="Arial"/>
                <a:cs typeface="Arial"/>
              </a:rPr>
              <a:t>O molecule is transferred to </a:t>
            </a:r>
            <a:r>
              <a:rPr lang="en-US" sz="1900" dirty="0" smtClean="0">
                <a:latin typeface="Arial"/>
                <a:cs typeface="Arial"/>
              </a:rPr>
              <a:t>another H</a:t>
            </a:r>
            <a:r>
              <a:rPr lang="en-US" sz="1900" baseline="-25000" dirty="0" smtClean="0">
                <a:latin typeface="Arial"/>
                <a:cs typeface="Arial"/>
              </a:rPr>
              <a:t>2</a:t>
            </a:r>
            <a:r>
              <a:rPr lang="en-US" sz="1900" dirty="0" smtClean="0">
                <a:latin typeface="Arial"/>
                <a:cs typeface="Arial"/>
              </a:rPr>
              <a:t>O </a:t>
            </a:r>
            <a:r>
              <a:rPr lang="en-US" sz="1900" dirty="0">
                <a:latin typeface="Arial"/>
                <a:cs typeface="Arial"/>
              </a:rPr>
              <a:t>molecule, leaving behind an </a:t>
            </a:r>
            <a:r>
              <a:rPr lang="en-US" sz="1900" dirty="0" smtClean="0">
                <a:latin typeface="Arial"/>
                <a:cs typeface="Arial"/>
              </a:rPr>
              <a:t>OH</a:t>
            </a:r>
            <a:r>
              <a:rPr lang="en-US" sz="1900" baseline="30000" dirty="0" smtClean="0">
                <a:latin typeface="Arial"/>
                <a:cs typeface="Arial"/>
              </a:rPr>
              <a:t>−</a:t>
            </a:r>
            <a:r>
              <a:rPr lang="en-US" sz="1900" dirty="0" smtClean="0">
                <a:latin typeface="Arial"/>
                <a:cs typeface="Arial"/>
              </a:rPr>
              <a:t> </a:t>
            </a:r>
            <a:r>
              <a:rPr lang="en-US" sz="1900" dirty="0">
                <a:latin typeface="Arial"/>
                <a:cs typeface="Arial"/>
              </a:rPr>
              <a:t>ion and forming a hydronium ion, </a:t>
            </a:r>
            <a:r>
              <a:rPr lang="en-US" sz="1900" dirty="0" smtClean="0">
                <a:latin typeface="Arial"/>
                <a:cs typeface="Arial"/>
              </a:rPr>
              <a:t>H</a:t>
            </a:r>
            <a:r>
              <a:rPr lang="en-US" sz="1900" baseline="-25000" dirty="0" smtClean="0">
                <a:latin typeface="Arial"/>
                <a:cs typeface="Arial"/>
              </a:rPr>
              <a:t>3</a:t>
            </a:r>
            <a:r>
              <a:rPr lang="en-US" sz="1900" dirty="0" smtClean="0">
                <a:latin typeface="Arial"/>
                <a:cs typeface="Arial"/>
              </a:rPr>
              <a:t>O</a:t>
            </a:r>
            <a:r>
              <a:rPr lang="en-US" sz="1900" baseline="30000" dirty="0" smtClean="0">
                <a:latin typeface="Arial"/>
                <a:cs typeface="Arial"/>
              </a:rPr>
              <a:t>+</a:t>
            </a:r>
            <a:r>
              <a:rPr lang="en-US" sz="1900" dirty="0" smtClean="0">
                <a:latin typeface="Arial"/>
                <a:cs typeface="Arial"/>
              </a:rPr>
              <a:t>(</a:t>
            </a:r>
            <a:r>
              <a:rPr lang="en-US" sz="1900" i="1" dirty="0" err="1">
                <a:latin typeface="Arial"/>
                <a:cs typeface="Arial"/>
              </a:rPr>
              <a:t>aq</a:t>
            </a:r>
            <a:r>
              <a:rPr lang="en-US" sz="1900" dirty="0">
                <a:latin typeface="Arial"/>
                <a:cs typeface="Arial"/>
              </a:rPr>
              <a:t>)</a:t>
            </a:r>
            <a:r>
              <a:rPr lang="en-US" sz="1900" dirty="0" smtClean="0">
                <a:latin typeface="Arial"/>
                <a:cs typeface="Arial"/>
              </a:rPr>
              <a:t>.</a:t>
            </a:r>
          </a:p>
          <a:p>
            <a:pPr>
              <a:lnSpc>
                <a:spcPct val="110000"/>
              </a:lnSpc>
            </a:pPr>
            <a:endParaRPr lang="en-US" sz="1900" dirty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endParaRPr lang="en-US" sz="1400" dirty="0" smtClean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sz="1900" dirty="0" smtClean="0">
                <a:latin typeface="Arial"/>
                <a:cs typeface="Arial"/>
              </a:rPr>
              <a:t>The equilibrium </a:t>
            </a:r>
            <a:r>
              <a:rPr lang="en-US" sz="1900" dirty="0">
                <a:latin typeface="Arial"/>
                <a:cs typeface="Arial"/>
              </a:rPr>
              <a:t>constant </a:t>
            </a:r>
            <a:r>
              <a:rPr lang="en-US" sz="1900" dirty="0" smtClean="0">
                <a:latin typeface="Arial"/>
                <a:cs typeface="Arial"/>
              </a:rPr>
              <a:t>of the </a:t>
            </a:r>
            <a:r>
              <a:rPr lang="en-US" sz="1900" dirty="0">
                <a:latin typeface="Arial"/>
                <a:cs typeface="Arial"/>
              </a:rPr>
              <a:t>self-ionization of water </a:t>
            </a:r>
            <a:r>
              <a:rPr lang="en-US" sz="1900" i="1" dirty="0" err="1" smtClean="0">
                <a:latin typeface="Arial"/>
                <a:cs typeface="Arial"/>
              </a:rPr>
              <a:t>Kc</a:t>
            </a:r>
            <a:r>
              <a:rPr lang="en-US" sz="1900" dirty="0">
                <a:latin typeface="Arial"/>
                <a:cs typeface="Arial"/>
              </a:rPr>
              <a:t> </a:t>
            </a:r>
            <a:r>
              <a:rPr lang="en-US" sz="1900" dirty="0" smtClean="0">
                <a:latin typeface="Arial"/>
                <a:cs typeface="Arial"/>
              </a:rPr>
              <a:t>is:</a:t>
            </a:r>
          </a:p>
          <a:p>
            <a:pPr>
              <a:lnSpc>
                <a:spcPct val="110000"/>
              </a:lnSpc>
            </a:pPr>
            <a:endParaRPr lang="en-US" sz="1900" dirty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endParaRPr lang="en-US" sz="2800" dirty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sz="1900" dirty="0">
                <a:latin typeface="Arial"/>
                <a:cs typeface="Arial"/>
              </a:rPr>
              <a:t>Because the concentration of ions formed is very small, the concentration of </a:t>
            </a:r>
            <a:r>
              <a:rPr lang="en-US" sz="1900" dirty="0" smtClean="0">
                <a:latin typeface="Arial"/>
                <a:cs typeface="Arial"/>
              </a:rPr>
              <a:t>H</a:t>
            </a:r>
            <a:r>
              <a:rPr lang="en-US" sz="1900" baseline="-25000" dirty="0" smtClean="0">
                <a:latin typeface="Arial"/>
                <a:cs typeface="Arial"/>
              </a:rPr>
              <a:t>2</a:t>
            </a:r>
            <a:r>
              <a:rPr lang="en-US" sz="1900" dirty="0" smtClean="0">
                <a:latin typeface="Arial"/>
                <a:cs typeface="Arial"/>
              </a:rPr>
              <a:t>O remains </a:t>
            </a:r>
            <a:r>
              <a:rPr lang="en-US" sz="1900" dirty="0">
                <a:latin typeface="Arial"/>
                <a:cs typeface="Arial"/>
              </a:rPr>
              <a:t>essentially constant</a:t>
            </a:r>
          </a:p>
          <a:p>
            <a:pPr>
              <a:lnSpc>
                <a:spcPct val="110000"/>
              </a:lnSpc>
            </a:pPr>
            <a:endParaRPr lang="en-US" sz="1900" dirty="0" smtClean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endParaRPr lang="en-US" sz="2800" dirty="0" smtClean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sz="1900" dirty="0">
                <a:latin typeface="Arial"/>
                <a:cs typeface="Arial"/>
              </a:rPr>
              <a:t>We call </a:t>
            </a:r>
            <a:r>
              <a:rPr lang="en-US" sz="1900" i="1" dirty="0">
                <a:latin typeface="Arial"/>
                <a:cs typeface="Arial"/>
              </a:rPr>
              <a:t>the equilibrium value of the ion product </a:t>
            </a:r>
            <a:r>
              <a:rPr lang="en-US" sz="1900" dirty="0">
                <a:latin typeface="Arial"/>
                <a:cs typeface="Arial"/>
              </a:rPr>
              <a:t>[</a:t>
            </a:r>
            <a:r>
              <a:rPr lang="en-US" sz="1900" dirty="0" smtClean="0">
                <a:latin typeface="Arial"/>
                <a:cs typeface="Arial"/>
              </a:rPr>
              <a:t>H</a:t>
            </a:r>
            <a:r>
              <a:rPr lang="en-US" sz="1900" baseline="-25000" dirty="0" smtClean="0">
                <a:latin typeface="Arial"/>
                <a:cs typeface="Arial"/>
              </a:rPr>
              <a:t>3</a:t>
            </a:r>
            <a:r>
              <a:rPr lang="en-US" sz="1900" dirty="0" smtClean="0">
                <a:latin typeface="Arial"/>
                <a:cs typeface="Arial"/>
              </a:rPr>
              <a:t>O</a:t>
            </a:r>
            <a:r>
              <a:rPr lang="en-US" sz="1900" baseline="30000" dirty="0" smtClean="0">
                <a:latin typeface="Arial"/>
                <a:cs typeface="Arial"/>
              </a:rPr>
              <a:t>+</a:t>
            </a:r>
            <a:r>
              <a:rPr lang="en-US" sz="1900" dirty="0" smtClean="0">
                <a:latin typeface="Arial"/>
                <a:cs typeface="Arial"/>
              </a:rPr>
              <a:t>]</a:t>
            </a:r>
            <a:r>
              <a:rPr lang="en-US" sz="1900" dirty="0">
                <a:latin typeface="Arial"/>
                <a:cs typeface="Arial"/>
              </a:rPr>
              <a:t>[</a:t>
            </a:r>
            <a:r>
              <a:rPr lang="en-US" sz="1900" dirty="0" smtClean="0">
                <a:latin typeface="Arial"/>
                <a:cs typeface="Arial"/>
              </a:rPr>
              <a:t>OH</a:t>
            </a:r>
            <a:r>
              <a:rPr lang="en-US" sz="1900" baseline="30000" dirty="0" smtClean="0">
                <a:latin typeface="Arial"/>
                <a:cs typeface="Arial"/>
              </a:rPr>
              <a:t>−</a:t>
            </a:r>
            <a:r>
              <a:rPr lang="en-US" sz="1900" dirty="0" smtClean="0">
                <a:latin typeface="Arial"/>
                <a:cs typeface="Arial"/>
              </a:rPr>
              <a:t>] </a:t>
            </a:r>
            <a:r>
              <a:rPr lang="en-US" sz="1900" dirty="0">
                <a:latin typeface="Arial"/>
                <a:cs typeface="Arial"/>
              </a:rPr>
              <a:t>the ion-product </a:t>
            </a:r>
            <a:r>
              <a:rPr lang="en-US" sz="1900" dirty="0" smtClean="0">
                <a:latin typeface="Arial"/>
                <a:cs typeface="Arial"/>
              </a:rPr>
              <a:t>constant for </a:t>
            </a:r>
            <a:r>
              <a:rPr lang="en-US" sz="1900" dirty="0">
                <a:latin typeface="Arial"/>
                <a:cs typeface="Arial"/>
              </a:rPr>
              <a:t>water, which is written </a:t>
            </a:r>
            <a:r>
              <a:rPr lang="en-US" sz="1900" b="1" i="1" dirty="0" smtClean="0">
                <a:latin typeface="Arial"/>
                <a:cs typeface="Arial"/>
              </a:rPr>
              <a:t>K</a:t>
            </a:r>
            <a:r>
              <a:rPr lang="en-US" sz="1900" b="1" i="1" baseline="-25000" dirty="0" smtClean="0">
                <a:latin typeface="Arial"/>
                <a:cs typeface="Arial"/>
              </a:rPr>
              <a:t>w</a:t>
            </a:r>
            <a:r>
              <a:rPr lang="en-US" sz="1900" dirty="0" smtClean="0">
                <a:latin typeface="Arial"/>
                <a:cs typeface="Arial"/>
              </a:rPr>
              <a:t>.</a:t>
            </a:r>
          </a:p>
          <a:p>
            <a:pPr>
              <a:lnSpc>
                <a:spcPct val="110000"/>
              </a:lnSpc>
            </a:pPr>
            <a:endParaRPr lang="en-US" sz="1900" dirty="0" smtClean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endParaRPr lang="en-US" sz="1600" dirty="0" smtClean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sz="1900" dirty="0" smtClean="0">
                <a:latin typeface="Arial"/>
                <a:cs typeface="Arial"/>
              </a:rPr>
              <a:t>Thus</a:t>
            </a:r>
            <a:r>
              <a:rPr lang="en-US" sz="1900" dirty="0">
                <a:latin typeface="Arial"/>
                <a:cs typeface="Arial"/>
              </a:rPr>
              <a:t>, the concentrations of </a:t>
            </a:r>
            <a:r>
              <a:rPr lang="en-US" sz="1900" dirty="0" smtClean="0">
                <a:latin typeface="Arial"/>
                <a:cs typeface="Arial"/>
              </a:rPr>
              <a:t>H</a:t>
            </a:r>
            <a:r>
              <a:rPr lang="en-US" sz="1900" baseline="-25000" dirty="0" smtClean="0">
                <a:latin typeface="Arial"/>
                <a:cs typeface="Arial"/>
              </a:rPr>
              <a:t>3</a:t>
            </a:r>
            <a:r>
              <a:rPr lang="en-US" sz="1900" dirty="0" smtClean="0">
                <a:latin typeface="Arial"/>
                <a:cs typeface="Arial"/>
              </a:rPr>
              <a:t>O</a:t>
            </a:r>
            <a:r>
              <a:rPr lang="en-US" sz="1900" baseline="30000" dirty="0" smtClean="0">
                <a:latin typeface="Arial"/>
                <a:cs typeface="Arial"/>
              </a:rPr>
              <a:t>+</a:t>
            </a:r>
            <a:r>
              <a:rPr lang="en-US" sz="1900" dirty="0" smtClean="0">
                <a:latin typeface="Arial"/>
                <a:cs typeface="Arial"/>
              </a:rPr>
              <a:t> </a:t>
            </a:r>
            <a:r>
              <a:rPr lang="en-US" sz="1900" dirty="0">
                <a:latin typeface="Arial"/>
                <a:cs typeface="Arial"/>
              </a:rPr>
              <a:t>and </a:t>
            </a:r>
            <a:r>
              <a:rPr lang="en-US" sz="1900" dirty="0" smtClean="0">
                <a:latin typeface="Arial"/>
                <a:cs typeface="Arial"/>
              </a:rPr>
              <a:t>OH</a:t>
            </a:r>
            <a:r>
              <a:rPr lang="en-US" sz="1900" baseline="30000" dirty="0" smtClean="0">
                <a:latin typeface="Arial"/>
                <a:cs typeface="Arial"/>
              </a:rPr>
              <a:t>−</a:t>
            </a:r>
            <a:r>
              <a:rPr lang="en-US" sz="1900" dirty="0" smtClean="0">
                <a:latin typeface="Arial"/>
                <a:cs typeface="Arial"/>
              </a:rPr>
              <a:t> </a:t>
            </a:r>
            <a:r>
              <a:rPr lang="en-US" sz="1900" dirty="0">
                <a:latin typeface="Arial"/>
                <a:cs typeface="Arial"/>
              </a:rPr>
              <a:t>are </a:t>
            </a:r>
            <a:r>
              <a:rPr lang="en-US" sz="1900" dirty="0" smtClean="0">
                <a:latin typeface="Arial"/>
                <a:cs typeface="Arial"/>
              </a:rPr>
              <a:t>both </a:t>
            </a:r>
            <a:r>
              <a:rPr lang="nl-NL" sz="1900" dirty="0" smtClean="0">
                <a:latin typeface="Arial"/>
                <a:cs typeface="Arial"/>
              </a:rPr>
              <a:t>1.0 × 10</a:t>
            </a:r>
            <a:r>
              <a:rPr lang="nl-NL" sz="1900" baseline="30000" dirty="0" smtClean="0">
                <a:latin typeface="Arial"/>
                <a:cs typeface="Arial"/>
              </a:rPr>
              <a:t>−7</a:t>
            </a:r>
            <a:r>
              <a:rPr lang="nl-NL" sz="1900" dirty="0" smtClean="0">
                <a:latin typeface="Arial"/>
                <a:cs typeface="Arial"/>
              </a:rPr>
              <a:t> </a:t>
            </a:r>
            <a:r>
              <a:rPr lang="nl-NL" sz="1900" i="1" dirty="0">
                <a:latin typeface="Arial"/>
                <a:cs typeface="Arial"/>
              </a:rPr>
              <a:t>M </a:t>
            </a:r>
            <a:r>
              <a:rPr lang="nl-NL" sz="1900" dirty="0">
                <a:latin typeface="Arial"/>
                <a:cs typeface="Arial"/>
              </a:rPr>
              <a:t>in pure water.</a:t>
            </a:r>
            <a:endParaRPr lang="en-US" sz="1900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21" y="2212981"/>
            <a:ext cx="5231659" cy="357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401" y="3033188"/>
            <a:ext cx="2170908" cy="6824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237" y="4452467"/>
            <a:ext cx="2917135" cy="6169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524" y="5957474"/>
            <a:ext cx="4859045" cy="35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55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Arial"/>
                <a:cs typeface="Arial"/>
              </a:rPr>
              <a:t>Phase Transitions</a:t>
            </a:r>
            <a:endParaRPr lang="en-US" sz="3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32" y="935871"/>
            <a:ext cx="7360505" cy="39256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0359" y="4934548"/>
            <a:ext cx="856919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The heat needed for the melting of a solid </a:t>
            </a:r>
            <a:r>
              <a:rPr lang="en-US" dirty="0">
                <a:latin typeface="Arial"/>
                <a:cs typeface="Arial"/>
              </a:rPr>
              <a:t>is called the heat of fusion (or </a:t>
            </a:r>
            <a:r>
              <a:rPr lang="en-US" i="1" dirty="0" smtClean="0">
                <a:latin typeface="Arial"/>
                <a:cs typeface="Arial"/>
              </a:rPr>
              <a:t>enthalpy of </a:t>
            </a:r>
            <a:r>
              <a:rPr lang="en-US" i="1" dirty="0">
                <a:latin typeface="Arial"/>
                <a:cs typeface="Arial"/>
              </a:rPr>
              <a:t>fusion</a:t>
            </a:r>
            <a:r>
              <a:rPr lang="en-US" dirty="0">
                <a:latin typeface="Arial"/>
                <a:cs typeface="Arial"/>
              </a:rPr>
              <a:t>) and is denoted </a:t>
            </a:r>
            <a:r>
              <a:rPr lang="en-US" dirty="0" err="1" smtClean="0">
                <a:latin typeface="Arial"/>
                <a:cs typeface="Arial"/>
              </a:rPr>
              <a:t>Δ</a:t>
            </a:r>
            <a:r>
              <a:rPr lang="en-US" i="1" dirty="0" err="1" smtClean="0">
                <a:latin typeface="Arial"/>
                <a:cs typeface="Arial"/>
              </a:rPr>
              <a:t>H</a:t>
            </a:r>
            <a:r>
              <a:rPr lang="en-US" i="1" baseline="-25000" dirty="0" err="1" smtClean="0">
                <a:latin typeface="Arial"/>
                <a:cs typeface="Arial"/>
              </a:rPr>
              <a:t>fus</a:t>
            </a:r>
            <a:r>
              <a:rPr lang="en-US" dirty="0">
                <a:latin typeface="Arial"/>
                <a:cs typeface="Arial"/>
              </a:rPr>
              <a:t>. </a:t>
            </a:r>
            <a:endParaRPr lang="en-US" dirty="0" smtClean="0">
              <a:latin typeface="Arial"/>
              <a:cs typeface="Arial"/>
            </a:endParaRPr>
          </a:p>
          <a:p>
            <a:pPr algn="ctr"/>
            <a:r>
              <a:rPr lang="en-US" dirty="0" smtClean="0">
                <a:solidFill>
                  <a:srgbClr val="31859C"/>
                </a:solidFill>
                <a:latin typeface="Arial"/>
                <a:cs typeface="Arial"/>
              </a:rPr>
              <a:t>H</a:t>
            </a:r>
            <a:r>
              <a:rPr lang="en-US" baseline="-25000" dirty="0" smtClean="0">
                <a:solidFill>
                  <a:srgbClr val="31859C"/>
                </a:solidFill>
                <a:latin typeface="Arial"/>
                <a:cs typeface="Arial"/>
              </a:rPr>
              <a:t>2</a:t>
            </a:r>
            <a:r>
              <a:rPr lang="en-US" dirty="0" smtClean="0">
                <a:solidFill>
                  <a:srgbClr val="31859C"/>
                </a:solidFill>
                <a:latin typeface="Arial"/>
                <a:cs typeface="Arial"/>
              </a:rPr>
              <a:t>O</a:t>
            </a:r>
            <a:r>
              <a:rPr lang="en-US" dirty="0">
                <a:solidFill>
                  <a:srgbClr val="31859C"/>
                </a:solidFill>
                <a:latin typeface="Arial"/>
                <a:cs typeface="Arial"/>
              </a:rPr>
              <a:t>(</a:t>
            </a:r>
            <a:r>
              <a:rPr lang="en-US" i="1" dirty="0">
                <a:solidFill>
                  <a:srgbClr val="31859C"/>
                </a:solidFill>
                <a:latin typeface="Arial"/>
                <a:cs typeface="Arial"/>
              </a:rPr>
              <a:t>s</a:t>
            </a:r>
            <a:r>
              <a:rPr lang="en-US" dirty="0">
                <a:solidFill>
                  <a:srgbClr val="31859C"/>
                </a:solidFill>
                <a:latin typeface="Arial"/>
                <a:cs typeface="Arial"/>
              </a:rPr>
              <a:t>) </a:t>
            </a:r>
            <a:r>
              <a:rPr lang="en-US" dirty="0" smtClean="0">
                <a:solidFill>
                  <a:srgbClr val="31859C"/>
                </a:solidFill>
                <a:latin typeface="Arial"/>
                <a:ea typeface="Wingdings"/>
                <a:cs typeface="Arial"/>
                <a:sym typeface="Wingdings"/>
              </a:rPr>
              <a:t></a:t>
            </a:r>
            <a:r>
              <a:rPr lang="en-US" dirty="0" smtClean="0">
                <a:solidFill>
                  <a:srgbClr val="31859C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31859C"/>
                </a:solidFill>
                <a:latin typeface="Arial"/>
                <a:cs typeface="Arial"/>
              </a:rPr>
              <a:t>H</a:t>
            </a:r>
            <a:r>
              <a:rPr lang="en-US" baseline="-25000" dirty="0">
                <a:solidFill>
                  <a:srgbClr val="31859C"/>
                </a:solidFill>
                <a:latin typeface="Arial"/>
                <a:cs typeface="Arial"/>
              </a:rPr>
              <a:t>2</a:t>
            </a:r>
            <a:r>
              <a:rPr lang="en-US" dirty="0">
                <a:solidFill>
                  <a:srgbClr val="31859C"/>
                </a:solidFill>
                <a:latin typeface="Arial"/>
                <a:cs typeface="Arial"/>
              </a:rPr>
              <a:t>O(</a:t>
            </a:r>
            <a:r>
              <a:rPr lang="en-US" i="1" dirty="0">
                <a:solidFill>
                  <a:srgbClr val="31859C"/>
                </a:solidFill>
                <a:latin typeface="Arial"/>
                <a:cs typeface="Arial"/>
              </a:rPr>
              <a:t>l</a:t>
            </a:r>
            <a:r>
              <a:rPr lang="en-US" dirty="0">
                <a:solidFill>
                  <a:srgbClr val="31859C"/>
                </a:solidFill>
                <a:latin typeface="Arial"/>
                <a:cs typeface="Arial"/>
              </a:rPr>
              <a:t>); </a:t>
            </a:r>
            <a:r>
              <a:rPr lang="en-US" dirty="0" err="1" smtClean="0">
                <a:solidFill>
                  <a:srgbClr val="31859C"/>
                </a:solidFill>
                <a:latin typeface="Arial"/>
                <a:cs typeface="Arial"/>
              </a:rPr>
              <a:t>Δ</a:t>
            </a:r>
            <a:r>
              <a:rPr lang="en-US" i="1" dirty="0" err="1">
                <a:solidFill>
                  <a:srgbClr val="31859C"/>
                </a:solidFill>
                <a:latin typeface="Arial"/>
                <a:cs typeface="Arial"/>
              </a:rPr>
              <a:t>H</a:t>
            </a:r>
            <a:r>
              <a:rPr lang="en-US" i="1" baseline="-25000" dirty="0" err="1" smtClean="0">
                <a:solidFill>
                  <a:srgbClr val="31859C"/>
                </a:solidFill>
                <a:latin typeface="Arial"/>
                <a:cs typeface="Arial"/>
              </a:rPr>
              <a:t>fus</a:t>
            </a:r>
            <a:r>
              <a:rPr lang="en-US" i="1" dirty="0" smtClean="0">
                <a:solidFill>
                  <a:srgbClr val="31859C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31859C"/>
                </a:solidFill>
                <a:latin typeface="Arial"/>
                <a:cs typeface="Arial"/>
              </a:rPr>
              <a:t>= </a:t>
            </a:r>
            <a:r>
              <a:rPr lang="en-US" dirty="0">
                <a:solidFill>
                  <a:srgbClr val="31859C"/>
                </a:solidFill>
                <a:latin typeface="Arial"/>
                <a:cs typeface="Arial"/>
              </a:rPr>
              <a:t>6.01 kJ/</a:t>
            </a:r>
            <a:r>
              <a:rPr lang="en-US" dirty="0" err="1" smtClean="0">
                <a:solidFill>
                  <a:srgbClr val="31859C"/>
                </a:solidFill>
                <a:latin typeface="Arial"/>
                <a:cs typeface="Arial"/>
              </a:rPr>
              <a:t>mol</a:t>
            </a:r>
            <a:endParaRPr lang="en-US" dirty="0" smtClean="0">
              <a:solidFill>
                <a:srgbClr val="31859C"/>
              </a:solidFill>
              <a:latin typeface="Arial"/>
              <a:cs typeface="Arial"/>
            </a:endParaRPr>
          </a:p>
          <a:p>
            <a:pPr algn="ctr"/>
            <a:endParaRPr lang="en-US" sz="800" dirty="0">
              <a:latin typeface="Arial"/>
              <a:cs typeface="Arial"/>
            </a:endParaRPr>
          </a:p>
          <a:p>
            <a:r>
              <a:rPr lang="en-US" i="1" dirty="0">
                <a:latin typeface="Arial"/>
                <a:cs typeface="Arial"/>
              </a:rPr>
              <a:t>The heat needed for the vaporization of a liquid </a:t>
            </a:r>
            <a:r>
              <a:rPr lang="en-US" dirty="0">
                <a:latin typeface="Arial"/>
                <a:cs typeface="Arial"/>
              </a:rPr>
              <a:t>is called the heat of </a:t>
            </a:r>
            <a:r>
              <a:rPr lang="en-US" dirty="0" smtClean="0">
                <a:latin typeface="Arial"/>
                <a:cs typeface="Arial"/>
              </a:rPr>
              <a:t>vaporization (</a:t>
            </a:r>
            <a:r>
              <a:rPr lang="en-US" dirty="0">
                <a:latin typeface="Arial"/>
                <a:cs typeface="Arial"/>
              </a:rPr>
              <a:t>or </a:t>
            </a:r>
            <a:r>
              <a:rPr lang="en-US" i="1" dirty="0">
                <a:latin typeface="Arial"/>
                <a:cs typeface="Arial"/>
              </a:rPr>
              <a:t>enthalpy of vaporization</a:t>
            </a:r>
            <a:r>
              <a:rPr lang="en-US" dirty="0">
                <a:latin typeface="Arial"/>
                <a:cs typeface="Arial"/>
              </a:rPr>
              <a:t>) and is denoted </a:t>
            </a:r>
            <a:r>
              <a:rPr lang="en-US" dirty="0" err="1" smtClean="0">
                <a:latin typeface="Arial"/>
                <a:cs typeface="Arial"/>
              </a:rPr>
              <a:t>Δ</a:t>
            </a:r>
            <a:r>
              <a:rPr lang="en-US" i="1" dirty="0" err="1" smtClean="0">
                <a:latin typeface="Arial"/>
                <a:cs typeface="Arial"/>
              </a:rPr>
              <a:t>H</a:t>
            </a:r>
            <a:r>
              <a:rPr lang="en-US" i="1" baseline="-25000" dirty="0" err="1" smtClean="0">
                <a:latin typeface="Arial"/>
                <a:cs typeface="Arial"/>
              </a:rPr>
              <a:t>vap</a:t>
            </a:r>
            <a:r>
              <a:rPr lang="en-US" dirty="0">
                <a:latin typeface="Arial"/>
                <a:cs typeface="Arial"/>
              </a:rPr>
              <a:t>. </a:t>
            </a:r>
            <a:endParaRPr lang="en-US" dirty="0" smtClean="0">
              <a:latin typeface="Arial"/>
              <a:cs typeface="Arial"/>
            </a:endParaRPr>
          </a:p>
          <a:p>
            <a:pPr algn="ctr"/>
            <a:r>
              <a:rPr lang="sk-SK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lang="sk-SK" baseline="-250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2</a:t>
            </a:r>
            <a:r>
              <a:rPr lang="sk-SK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lang="sk-SK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(</a:t>
            </a:r>
            <a:r>
              <a:rPr lang="sk-SK" i="1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lang="sk-SK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) </a:t>
            </a:r>
            <a:r>
              <a:rPr lang="sk-SK" dirty="0" smtClean="0">
                <a:solidFill>
                  <a:schemeClr val="accent5">
                    <a:lumMod val="75000"/>
                  </a:schemeClr>
                </a:solidFill>
                <a:latin typeface="Arial"/>
                <a:ea typeface="Wingdings"/>
                <a:cs typeface="Arial"/>
                <a:sym typeface="Wingdings"/>
              </a:rPr>
              <a:t></a:t>
            </a:r>
            <a:r>
              <a:rPr lang="sk-SK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sk-SK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lang="sk-SK" baseline="-25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2</a:t>
            </a:r>
            <a:r>
              <a:rPr lang="sk-SK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O(</a:t>
            </a:r>
            <a:r>
              <a:rPr lang="sk-SK" i="1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lang="sk-SK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); </a:t>
            </a:r>
            <a:r>
              <a:rPr lang="sk-SK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Δ</a:t>
            </a:r>
            <a:r>
              <a:rPr lang="sk-SK" i="1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lang="sk-SK" i="1" baseline="-250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vap</a:t>
            </a:r>
            <a:r>
              <a:rPr lang="sk-SK" i="1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sk-SK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= </a:t>
            </a:r>
            <a:r>
              <a:rPr lang="sk-SK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40.7 kJ/mol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499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55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8000"/>
                </a:solidFill>
                <a:latin typeface="Arial"/>
                <a:cs typeface="Arial"/>
              </a:rPr>
              <a:t>Solutions of a Strong Acid or Base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82" y="972919"/>
            <a:ext cx="6819254" cy="107276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90720" y="2181753"/>
            <a:ext cx="9023041" cy="4482797"/>
            <a:chOff x="90720" y="2181753"/>
            <a:chExt cx="9023041" cy="448279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20" y="2181753"/>
              <a:ext cx="4502805" cy="362364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29042" y="3850344"/>
              <a:ext cx="4484719" cy="28142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423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564" y="114049"/>
            <a:ext cx="8554594" cy="11430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8000"/>
                </a:solidFill>
                <a:latin typeface="Arial"/>
                <a:cs typeface="Arial"/>
              </a:rPr>
              <a:t>The pH of a Solution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115" y="2059954"/>
            <a:ext cx="2458572" cy="5074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184" y="3880606"/>
            <a:ext cx="9216987" cy="34822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4230" y="1154719"/>
            <a:ext cx="8554594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>
                <a:latin typeface="Arial"/>
                <a:cs typeface="Arial"/>
              </a:rPr>
              <a:t>pH </a:t>
            </a:r>
            <a:r>
              <a:rPr lang="en-US" sz="2000" dirty="0">
                <a:latin typeface="Arial"/>
                <a:cs typeface="Arial"/>
              </a:rPr>
              <a:t>is </a:t>
            </a:r>
            <a:r>
              <a:rPr lang="en-US" sz="2000" dirty="0" smtClean="0">
                <a:latin typeface="Arial"/>
                <a:cs typeface="Arial"/>
              </a:rPr>
              <a:t>defined as </a:t>
            </a:r>
            <a:r>
              <a:rPr lang="en-US" sz="2000" i="1" dirty="0">
                <a:latin typeface="Arial"/>
                <a:cs typeface="Arial"/>
              </a:rPr>
              <a:t>the negative of the logarithm of the </a:t>
            </a:r>
            <a:r>
              <a:rPr lang="en-US" sz="2000" i="1" dirty="0" smtClean="0">
                <a:latin typeface="Arial"/>
                <a:cs typeface="Arial"/>
              </a:rPr>
              <a:t>molar hydronium</a:t>
            </a:r>
            <a:r>
              <a:rPr lang="en-US" sz="2000" i="1" dirty="0">
                <a:latin typeface="Arial"/>
                <a:cs typeface="Arial"/>
              </a:rPr>
              <a:t>-ion concentration:</a:t>
            </a:r>
            <a:endParaRPr lang="en-US" sz="2000" dirty="0"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033" y="2645738"/>
            <a:ext cx="2402654" cy="4312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8685" y="3212679"/>
            <a:ext cx="2102154" cy="38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4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577858"/>
            <a:ext cx="8724900" cy="10160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34584" y="2966696"/>
            <a:ext cx="8358767" cy="2663782"/>
            <a:chOff x="406400" y="3886453"/>
            <a:chExt cx="8358767" cy="266378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400" y="3886453"/>
              <a:ext cx="8331200" cy="12319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6400" y="5118353"/>
              <a:ext cx="8358767" cy="1431882"/>
            </a:xfrm>
            <a:prstGeom prst="rect">
              <a:avLst/>
            </a:prstGeom>
          </p:spPr>
        </p:pic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6564" y="114049"/>
            <a:ext cx="8554594" cy="11430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8000"/>
                </a:solidFill>
                <a:latin typeface="Arial"/>
                <a:cs typeface="Arial"/>
              </a:rPr>
              <a:t>The pH of a Solution</a:t>
            </a:r>
          </a:p>
        </p:txBody>
      </p:sp>
    </p:spTree>
    <p:extLst>
      <p:ext uri="{BB962C8B-B14F-4D97-AF65-F5344CB8AC3E}">
        <p14:creationId xmlns:p14="http://schemas.microsoft.com/office/powerpoint/2010/main" val="85496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8" y="832832"/>
            <a:ext cx="9144000" cy="63171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0051" y="62084"/>
            <a:ext cx="8881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Acid–base indicators are dyes whose </a:t>
            </a:r>
            <a:r>
              <a:rPr lang="en-US" sz="2200" b="1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acid form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has one color and whose base </a:t>
            </a:r>
            <a:r>
              <a:rPr lang="en-US" sz="2200" b="1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form has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another color.</a:t>
            </a:r>
          </a:p>
        </p:txBody>
      </p:sp>
    </p:spTree>
    <p:extLst>
      <p:ext uri="{BB962C8B-B14F-4D97-AF65-F5344CB8AC3E}">
        <p14:creationId xmlns:p14="http://schemas.microsoft.com/office/powerpoint/2010/main" val="157306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pH Problems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8529" y="2303103"/>
            <a:ext cx="8308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What happens when you mix two solutions of two different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pHs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79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564" y="114049"/>
            <a:ext cx="8554594" cy="1143000"/>
          </a:xfrm>
        </p:spPr>
        <p:txBody>
          <a:bodyPr>
            <a:noAutofit/>
          </a:bodyPr>
          <a:lstStyle/>
          <a:p>
            <a:r>
              <a:rPr lang="en-US" sz="3600" dirty="0" err="1">
                <a:solidFill>
                  <a:srgbClr val="008000"/>
                </a:solidFill>
                <a:latin typeface="Arial"/>
                <a:cs typeface="Arial"/>
              </a:rPr>
              <a:t>Clausius</a:t>
            </a:r>
            <a:r>
              <a:rPr lang="en-US" sz="3600" dirty="0">
                <a:solidFill>
                  <a:srgbClr val="008000"/>
                </a:solidFill>
                <a:latin typeface="Arial"/>
                <a:cs typeface="Arial"/>
              </a:rPr>
              <a:t>–</a:t>
            </a:r>
            <a:r>
              <a:rPr lang="en-US" sz="3600" dirty="0" err="1">
                <a:solidFill>
                  <a:srgbClr val="008000"/>
                </a:solidFill>
                <a:latin typeface="Arial"/>
                <a:cs typeface="Arial"/>
              </a:rPr>
              <a:t>Clapeyron</a:t>
            </a:r>
            <a:r>
              <a:rPr lang="en-US" sz="3600" dirty="0">
                <a:solidFill>
                  <a:srgbClr val="008000"/>
                </a:solidFill>
                <a:latin typeface="Arial"/>
                <a:cs typeface="Arial"/>
              </a:rPr>
              <a:t> Equation: Relating Vapor </a:t>
            </a:r>
            <a:r>
              <a:rPr lang="en-US" sz="3600" dirty="0" smtClean="0">
                <a:solidFill>
                  <a:srgbClr val="008000"/>
                </a:solidFill>
                <a:latin typeface="Arial"/>
                <a:cs typeface="Arial"/>
              </a:rPr>
              <a:t>Pressure &amp;</a:t>
            </a:r>
            <a:r>
              <a:rPr lang="en-US" sz="360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sz="3600" dirty="0" smtClean="0">
                <a:solidFill>
                  <a:srgbClr val="008000"/>
                </a:solidFill>
                <a:latin typeface="Arial"/>
                <a:cs typeface="Arial"/>
              </a:rPr>
              <a:t>Liquid </a:t>
            </a:r>
            <a:r>
              <a:rPr lang="en-US" sz="3600" dirty="0">
                <a:solidFill>
                  <a:srgbClr val="008000"/>
                </a:solidFill>
                <a:latin typeface="Arial"/>
                <a:cs typeface="Arial"/>
              </a:rPr>
              <a:t>Temperature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583930" y="1609169"/>
            <a:ext cx="7999859" cy="451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latin typeface="Arial"/>
                <a:cs typeface="Arial"/>
              </a:rPr>
              <a:t>The </a:t>
            </a:r>
            <a:r>
              <a:rPr lang="en-US" sz="2200" dirty="0">
                <a:latin typeface="Arial"/>
                <a:cs typeface="Arial"/>
              </a:rPr>
              <a:t>vapor pressure of a substance depends on temperature</a:t>
            </a:r>
            <a:r>
              <a:rPr lang="en-US" sz="2200" dirty="0" smtClean="0">
                <a:latin typeface="Arial"/>
                <a:cs typeface="Arial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800" dirty="0" smtClean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n-US" sz="2200" dirty="0" smtClean="0">
                <a:latin typeface="Arial"/>
                <a:cs typeface="Arial"/>
              </a:rPr>
              <a:t>It </a:t>
            </a:r>
            <a:r>
              <a:rPr lang="en-US" sz="2200" dirty="0">
                <a:latin typeface="Arial"/>
                <a:cs typeface="Arial"/>
              </a:rPr>
              <a:t>can be shown that the logarithm of the vapor pressure of a </a:t>
            </a:r>
            <a:r>
              <a:rPr lang="en-US" sz="2200" dirty="0" smtClean="0">
                <a:latin typeface="Arial"/>
                <a:cs typeface="Arial"/>
              </a:rPr>
              <a:t>liquid or </a:t>
            </a:r>
            <a:r>
              <a:rPr lang="en-US" sz="2200" dirty="0">
                <a:latin typeface="Arial"/>
                <a:cs typeface="Arial"/>
              </a:rPr>
              <a:t>solid varies with the absolute temperature according to </a:t>
            </a:r>
            <a:r>
              <a:rPr lang="en-US" sz="2200" dirty="0" smtClean="0">
                <a:latin typeface="Arial"/>
                <a:cs typeface="Arial"/>
              </a:rPr>
              <a:t>the following approximate </a:t>
            </a:r>
            <a:r>
              <a:rPr lang="en-US" sz="2200" dirty="0">
                <a:latin typeface="Arial"/>
                <a:cs typeface="Arial"/>
              </a:rPr>
              <a:t>relation</a:t>
            </a:r>
            <a:r>
              <a:rPr lang="en-US" sz="2200" dirty="0" smtClean="0">
                <a:latin typeface="Arial"/>
                <a:cs typeface="Arial"/>
              </a:rPr>
              <a:t>:</a:t>
            </a:r>
          </a:p>
          <a:p>
            <a:pPr>
              <a:lnSpc>
                <a:spcPct val="120000"/>
              </a:lnSpc>
            </a:pPr>
            <a:endParaRPr lang="en-US" sz="2200" dirty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endParaRPr lang="en-US" sz="2200" dirty="0" smtClean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endParaRPr lang="en-US" sz="2200" dirty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n-US" sz="2200" dirty="0" smtClean="0">
                <a:latin typeface="Arial"/>
                <a:cs typeface="Arial"/>
              </a:rPr>
              <a:t>Here </a:t>
            </a:r>
            <a:r>
              <a:rPr lang="en-US" sz="2200" dirty="0" err="1">
                <a:latin typeface="Arial"/>
                <a:cs typeface="Arial"/>
              </a:rPr>
              <a:t>ln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i="1" dirty="0">
                <a:latin typeface="Arial"/>
                <a:cs typeface="Arial"/>
              </a:rPr>
              <a:t>P </a:t>
            </a:r>
            <a:r>
              <a:rPr lang="en-US" sz="2200" dirty="0">
                <a:latin typeface="Arial"/>
                <a:cs typeface="Arial"/>
              </a:rPr>
              <a:t>is the natural logarithm of the vapor pressure, and </a:t>
            </a:r>
            <a:r>
              <a:rPr lang="en-US" sz="2200" i="1" dirty="0">
                <a:latin typeface="Arial"/>
                <a:cs typeface="Arial"/>
              </a:rPr>
              <a:t>A </a:t>
            </a:r>
            <a:r>
              <a:rPr lang="en-US" sz="2200" dirty="0" smtClean="0">
                <a:latin typeface="Arial"/>
                <a:cs typeface="Arial"/>
              </a:rPr>
              <a:t>and </a:t>
            </a:r>
            <a:r>
              <a:rPr lang="en-US" sz="2200" i="1" dirty="0" smtClean="0">
                <a:latin typeface="Arial"/>
                <a:cs typeface="Arial"/>
              </a:rPr>
              <a:t>B </a:t>
            </a:r>
            <a:r>
              <a:rPr lang="en-US" sz="2200" dirty="0">
                <a:latin typeface="Arial"/>
                <a:cs typeface="Arial"/>
              </a:rPr>
              <a:t>are positive constants. </a:t>
            </a:r>
            <a:endParaRPr lang="en-US" sz="2200" dirty="0" smtClean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endParaRPr lang="fr-FR" sz="1200" dirty="0" smtClean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fr-FR" sz="22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Plot of </a:t>
            </a:r>
            <a:r>
              <a:rPr lang="fr-FR" sz="22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ln </a:t>
            </a:r>
            <a:r>
              <a:rPr lang="fr-FR" sz="2200" i="1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P </a:t>
            </a:r>
            <a:r>
              <a:rPr lang="fr-FR" sz="22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versus 1</a:t>
            </a:r>
            <a:r>
              <a:rPr lang="fr-FR" sz="22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/</a:t>
            </a:r>
            <a:r>
              <a:rPr lang="fr-FR" sz="2200" i="1" dirty="0" err="1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lang="fr-FR" sz="22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fr-FR" sz="2200" dirty="0" err="1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should</a:t>
            </a:r>
            <a:r>
              <a:rPr lang="fr-FR" sz="22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fr-FR" sz="2200" dirty="0" err="1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give</a:t>
            </a:r>
            <a:r>
              <a:rPr lang="fr-FR" sz="22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fr-FR" sz="22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a </a:t>
            </a:r>
            <a:r>
              <a:rPr lang="fr-FR" sz="22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straight line </a:t>
            </a:r>
            <a:r>
              <a:rPr lang="fr-FR" sz="2200" dirty="0" err="1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with</a:t>
            </a:r>
            <a:r>
              <a:rPr lang="fr-FR" sz="22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fr-FR" sz="2200" dirty="0" err="1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slope</a:t>
            </a:r>
            <a:r>
              <a:rPr lang="fr-FR" sz="22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fr-FR" sz="22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–</a:t>
            </a:r>
            <a:r>
              <a:rPr lang="fr-FR" sz="2200" i="1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lang="fr-FR" sz="22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975" y="3633534"/>
            <a:ext cx="2282994" cy="76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3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39" y="1160672"/>
            <a:ext cx="5797943" cy="55087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190" y="3809581"/>
            <a:ext cx="2282994" cy="7695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61662" y="4591731"/>
            <a:ext cx="1699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Slope</a:t>
            </a:r>
            <a:r>
              <a:rPr lang="fr-FR" sz="24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= –</a:t>
            </a:r>
            <a:r>
              <a:rPr lang="fr-FR" sz="2400" i="1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88591" y="312792"/>
            <a:ext cx="80870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Arial"/>
                <a:cs typeface="Arial"/>
              </a:rPr>
              <a:t>This equation has been derived from thermodynamics, by</a:t>
            </a:r>
          </a:p>
          <a:p>
            <a:r>
              <a:rPr lang="en-US" sz="2200" dirty="0" smtClean="0">
                <a:latin typeface="Arial"/>
                <a:cs typeface="Arial"/>
              </a:rPr>
              <a:t>assuming the vapor behaves like an ideal gas.</a:t>
            </a:r>
            <a:endParaRPr lang="en-US"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895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5983" y="230983"/>
            <a:ext cx="8998017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The </a:t>
            </a:r>
            <a:r>
              <a:rPr lang="en-US" sz="2000" dirty="0">
                <a:latin typeface="Arial"/>
                <a:cs typeface="Arial"/>
              </a:rPr>
              <a:t>result, known </a:t>
            </a:r>
            <a:r>
              <a:rPr lang="en-US" sz="2000" dirty="0" smtClean="0">
                <a:latin typeface="Arial"/>
                <a:cs typeface="Arial"/>
              </a:rPr>
              <a:t>as the </a:t>
            </a:r>
            <a:r>
              <a:rPr lang="en-US" sz="2000" i="1" dirty="0" err="1">
                <a:solidFill>
                  <a:srgbClr val="008000"/>
                </a:solidFill>
                <a:latin typeface="Arial"/>
                <a:cs typeface="Arial"/>
              </a:rPr>
              <a:t>Clausius</a:t>
            </a:r>
            <a:r>
              <a:rPr lang="en-US" sz="2000" dirty="0">
                <a:solidFill>
                  <a:srgbClr val="008000"/>
                </a:solidFill>
                <a:latin typeface="Arial"/>
                <a:cs typeface="Arial"/>
              </a:rPr>
              <a:t>–</a:t>
            </a:r>
            <a:r>
              <a:rPr lang="en-US" sz="2000" i="1" dirty="0" err="1">
                <a:solidFill>
                  <a:srgbClr val="008000"/>
                </a:solidFill>
                <a:latin typeface="Arial"/>
                <a:cs typeface="Arial"/>
              </a:rPr>
              <a:t>Clapeyron</a:t>
            </a:r>
            <a:r>
              <a:rPr lang="en-US" sz="2000" i="1" dirty="0">
                <a:solidFill>
                  <a:srgbClr val="008000"/>
                </a:solidFill>
                <a:latin typeface="Arial"/>
                <a:cs typeface="Arial"/>
              </a:rPr>
              <a:t> equation</a:t>
            </a:r>
            <a:r>
              <a:rPr lang="en-US" sz="2000" i="1" dirty="0">
                <a:latin typeface="Arial"/>
                <a:cs typeface="Arial"/>
              </a:rPr>
              <a:t>, </a:t>
            </a:r>
            <a:r>
              <a:rPr lang="en-US" sz="2000" dirty="0">
                <a:latin typeface="Arial"/>
                <a:cs typeface="Arial"/>
              </a:rPr>
              <a:t>shows that the constant </a:t>
            </a:r>
            <a:r>
              <a:rPr lang="en-US" sz="2000" i="1" dirty="0">
                <a:latin typeface="Arial"/>
                <a:cs typeface="Arial"/>
              </a:rPr>
              <a:t>A </a:t>
            </a:r>
            <a:r>
              <a:rPr lang="en-US" sz="2000" dirty="0">
                <a:latin typeface="Arial"/>
                <a:cs typeface="Arial"/>
              </a:rPr>
              <a:t>is proportional to the </a:t>
            </a:r>
            <a:r>
              <a:rPr lang="en-US" sz="2000" dirty="0" smtClean="0">
                <a:latin typeface="Arial"/>
                <a:cs typeface="Arial"/>
              </a:rPr>
              <a:t>heat of </a:t>
            </a:r>
            <a:r>
              <a:rPr lang="en-US" sz="2000" dirty="0">
                <a:latin typeface="Arial"/>
                <a:cs typeface="Arial"/>
              </a:rPr>
              <a:t>vaporization of the liquid, </a:t>
            </a:r>
            <a:r>
              <a:rPr lang="en-US" sz="2000" dirty="0" err="1" smtClean="0">
                <a:latin typeface="Arial"/>
                <a:cs typeface="Arial"/>
              </a:rPr>
              <a:t>Δ</a:t>
            </a:r>
            <a:r>
              <a:rPr lang="en-US" sz="2000" i="1" dirty="0" err="1" smtClean="0">
                <a:latin typeface="Arial"/>
                <a:cs typeface="Arial"/>
              </a:rPr>
              <a:t>H</a:t>
            </a:r>
            <a:r>
              <a:rPr lang="en-US" sz="2000" i="1" baseline="-25000" dirty="0" err="1" smtClean="0">
                <a:latin typeface="Arial"/>
                <a:cs typeface="Arial"/>
              </a:rPr>
              <a:t>vap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endParaRPr lang="en-US" sz="2000" dirty="0" smtClean="0">
              <a:latin typeface="Arial"/>
              <a:cs typeface="Arial"/>
            </a:endParaRPr>
          </a:p>
          <a:p>
            <a:endParaRPr lang="en-US" sz="2000" dirty="0" smtClean="0">
              <a:latin typeface="Arial"/>
              <a:cs typeface="Arial"/>
            </a:endParaRPr>
          </a:p>
          <a:p>
            <a:endParaRPr lang="en-US" sz="1600" dirty="0" smtClean="0">
              <a:latin typeface="Arial"/>
              <a:cs typeface="Arial"/>
            </a:endParaRPr>
          </a:p>
          <a:p>
            <a:r>
              <a:rPr lang="en-US" sz="2000" dirty="0" smtClean="0">
                <a:latin typeface="Arial"/>
                <a:cs typeface="Arial"/>
              </a:rPr>
              <a:t>A </a:t>
            </a:r>
            <a:r>
              <a:rPr lang="en-US" sz="2000" dirty="0">
                <a:latin typeface="Arial"/>
                <a:cs typeface="Arial"/>
              </a:rPr>
              <a:t>two-point form of the </a:t>
            </a:r>
            <a:r>
              <a:rPr lang="en-US" sz="2000" dirty="0" err="1">
                <a:latin typeface="Arial"/>
                <a:cs typeface="Arial"/>
              </a:rPr>
              <a:t>Clausius</a:t>
            </a:r>
            <a:r>
              <a:rPr lang="en-US" sz="2000" dirty="0">
                <a:latin typeface="Arial"/>
                <a:cs typeface="Arial"/>
              </a:rPr>
              <a:t>–</a:t>
            </a:r>
            <a:r>
              <a:rPr lang="en-US" sz="2000" dirty="0" err="1">
                <a:latin typeface="Arial"/>
                <a:cs typeface="Arial"/>
              </a:rPr>
              <a:t>Clapeyron</a:t>
            </a:r>
            <a:r>
              <a:rPr lang="en-US" sz="2000" dirty="0">
                <a:latin typeface="Arial"/>
                <a:cs typeface="Arial"/>
              </a:rPr>
              <a:t> equation is very useful for </a:t>
            </a:r>
            <a:r>
              <a:rPr lang="en-US" sz="2000" dirty="0" smtClean="0">
                <a:latin typeface="Arial"/>
                <a:cs typeface="Arial"/>
              </a:rPr>
              <a:t>calculations. Let </a:t>
            </a:r>
            <a:r>
              <a:rPr lang="en-US" sz="2000" dirty="0">
                <a:latin typeface="Arial"/>
                <a:cs typeface="Arial"/>
              </a:rPr>
              <a:t>us write the previous equation for two different temperatures</a:t>
            </a:r>
            <a:r>
              <a:rPr lang="en-US" sz="2000" dirty="0" smtClean="0">
                <a:latin typeface="Arial"/>
                <a:cs typeface="Arial"/>
              </a:rPr>
              <a:t>:</a:t>
            </a: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 smtClean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 smtClean="0">
              <a:latin typeface="Arial"/>
              <a:cs typeface="Arial"/>
            </a:endParaRPr>
          </a:p>
          <a:p>
            <a:endParaRPr lang="en-US" sz="2000" dirty="0" smtClean="0"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r>
              <a:rPr lang="en-US" sz="2000" dirty="0">
                <a:latin typeface="Arial"/>
                <a:cs typeface="Arial"/>
              </a:rPr>
              <a:t>Here </a:t>
            </a:r>
            <a:r>
              <a:rPr lang="en-US" sz="2000" i="1" dirty="0">
                <a:latin typeface="Arial"/>
                <a:cs typeface="Arial"/>
              </a:rPr>
              <a:t>P</a:t>
            </a:r>
            <a:r>
              <a:rPr lang="en-US" sz="2000" baseline="-25000" dirty="0">
                <a:latin typeface="Arial"/>
                <a:cs typeface="Arial"/>
              </a:rPr>
              <a:t>1</a:t>
            </a:r>
            <a:r>
              <a:rPr lang="en-US" sz="2000" dirty="0">
                <a:latin typeface="Arial"/>
                <a:cs typeface="Arial"/>
              </a:rPr>
              <a:t> is the vapor pressure at absolute temperature </a:t>
            </a:r>
            <a:r>
              <a:rPr lang="en-US" sz="2000" i="1" dirty="0">
                <a:latin typeface="Arial"/>
                <a:cs typeface="Arial"/>
              </a:rPr>
              <a:t>T</a:t>
            </a:r>
            <a:r>
              <a:rPr lang="en-US" sz="2000" baseline="-25000" dirty="0">
                <a:latin typeface="Arial"/>
                <a:cs typeface="Arial"/>
              </a:rPr>
              <a:t>1</a:t>
            </a:r>
            <a:r>
              <a:rPr lang="en-US" sz="2000" dirty="0">
                <a:latin typeface="Arial"/>
                <a:cs typeface="Arial"/>
              </a:rPr>
              <a:t>, and </a:t>
            </a:r>
            <a:r>
              <a:rPr lang="en-US" sz="2000" i="1" dirty="0">
                <a:latin typeface="Arial"/>
                <a:cs typeface="Arial"/>
              </a:rPr>
              <a:t>P</a:t>
            </a:r>
            <a:r>
              <a:rPr lang="en-US" sz="2000" baseline="-25000" dirty="0">
                <a:latin typeface="Arial"/>
                <a:cs typeface="Arial"/>
              </a:rPr>
              <a:t>2</a:t>
            </a:r>
            <a:r>
              <a:rPr lang="en-US" sz="2000" dirty="0">
                <a:latin typeface="Arial"/>
                <a:cs typeface="Arial"/>
              </a:rPr>
              <a:t> is the vapor </a:t>
            </a:r>
            <a:r>
              <a:rPr lang="en-US" sz="2000" dirty="0" smtClean="0">
                <a:latin typeface="Arial"/>
                <a:cs typeface="Arial"/>
              </a:rPr>
              <a:t>pressure at </a:t>
            </a:r>
            <a:r>
              <a:rPr lang="en-US" sz="2000" dirty="0">
                <a:latin typeface="Arial"/>
                <a:cs typeface="Arial"/>
              </a:rPr>
              <a:t>absolute temperature </a:t>
            </a:r>
            <a:r>
              <a:rPr lang="en-US" sz="2000" i="1" dirty="0">
                <a:latin typeface="Arial"/>
                <a:cs typeface="Arial"/>
              </a:rPr>
              <a:t>T</a:t>
            </a:r>
            <a:r>
              <a:rPr lang="en-US" sz="2000" baseline="-25000" dirty="0">
                <a:latin typeface="Arial"/>
                <a:cs typeface="Arial"/>
              </a:rPr>
              <a:t>2</a:t>
            </a:r>
            <a:r>
              <a:rPr lang="en-US" sz="2000" dirty="0">
                <a:latin typeface="Arial"/>
                <a:cs typeface="Arial"/>
              </a:rPr>
              <a:t>. If you subtract the second equation from the first</a:t>
            </a:r>
            <a:r>
              <a:rPr lang="en-US" sz="2000" dirty="0" smtClean="0">
                <a:latin typeface="Arial"/>
                <a:cs typeface="Arial"/>
              </a:rPr>
              <a:t>, you get</a:t>
            </a: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 smtClean="0">
              <a:latin typeface="Arial"/>
              <a:cs typeface="Arial"/>
            </a:endParaRPr>
          </a:p>
          <a:p>
            <a:endParaRPr lang="en-US" sz="2000" dirty="0" smtClean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r>
              <a:rPr lang="en-US" sz="2000" dirty="0" smtClean="0">
                <a:latin typeface="Arial"/>
                <a:cs typeface="Arial"/>
              </a:rPr>
              <a:t>Or, </a:t>
            </a:r>
            <a:endParaRPr lang="en-US" sz="2000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957" y="1042752"/>
            <a:ext cx="2235911" cy="614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665" y="2476987"/>
            <a:ext cx="2491247" cy="15665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589" y="4998145"/>
            <a:ext cx="4968691" cy="7892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1030" y="5867033"/>
            <a:ext cx="2773685" cy="85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68" y="319254"/>
            <a:ext cx="8715175" cy="5507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68" y="1919832"/>
            <a:ext cx="8715175" cy="47687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218" y="952973"/>
            <a:ext cx="2642289" cy="81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4430" t="26190" r="25483" b="24802"/>
          <a:stretch>
            <a:fillRect/>
          </a:stretch>
        </p:blipFill>
        <p:spPr bwMode="auto">
          <a:xfrm>
            <a:off x="182210" y="615741"/>
            <a:ext cx="8853952" cy="5320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4876" t="36706" r="25594" b="40278"/>
          <a:stretch>
            <a:fillRect/>
          </a:stretch>
        </p:blipFill>
        <p:spPr bwMode="auto">
          <a:xfrm>
            <a:off x="352809" y="237364"/>
            <a:ext cx="8299019" cy="216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24267" t="42740" r="25673" b="18221"/>
          <a:stretch>
            <a:fillRect/>
          </a:stretch>
        </p:blipFill>
        <p:spPr bwMode="auto">
          <a:xfrm>
            <a:off x="227538" y="2947181"/>
            <a:ext cx="8823494" cy="386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247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Arial"/>
                <a:cs typeface="Arial"/>
              </a:rPr>
              <a:t>Phase Rule</a:t>
            </a:r>
            <a:endParaRPr lang="en-US" sz="3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3984" y="1318509"/>
            <a:ext cx="8229600" cy="5325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rgbClr val="31859C"/>
                </a:solidFill>
                <a:latin typeface="Arial"/>
                <a:cs typeface="Arial"/>
              </a:rPr>
              <a:t>Phase Rule: </a:t>
            </a:r>
            <a:r>
              <a:rPr lang="en-US" sz="2200" dirty="0" smtClean="0">
                <a:latin typeface="Arial"/>
                <a:cs typeface="Arial"/>
              </a:rPr>
              <a:t>For </a:t>
            </a:r>
            <a:r>
              <a:rPr lang="en-US" sz="2200" dirty="0">
                <a:latin typeface="Arial"/>
                <a:cs typeface="Arial"/>
              </a:rPr>
              <a:t>a system at equilibrium the phase rule relates:</a:t>
            </a:r>
          </a:p>
          <a:p>
            <a:pPr>
              <a:lnSpc>
                <a:spcPct val="120000"/>
              </a:lnSpc>
            </a:pPr>
            <a:endParaRPr lang="en-US" sz="800" b="1" dirty="0" smtClean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n-US" sz="2200" b="1" dirty="0" smtClean="0">
                <a:latin typeface="Arial"/>
                <a:cs typeface="Arial"/>
              </a:rPr>
              <a:t>P</a:t>
            </a:r>
            <a:r>
              <a:rPr lang="en-US" sz="2200" dirty="0" smtClean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= number of phases that can coexist, to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Arial"/>
                <a:cs typeface="Arial"/>
              </a:rPr>
              <a:t>C</a:t>
            </a:r>
            <a:r>
              <a:rPr lang="en-US" sz="2200" dirty="0">
                <a:latin typeface="Arial"/>
                <a:cs typeface="Arial"/>
              </a:rPr>
              <a:t> = number of components making up the phases, and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Arial"/>
                <a:cs typeface="Arial"/>
              </a:rPr>
              <a:t>F</a:t>
            </a:r>
            <a:r>
              <a:rPr lang="en-US" sz="2200" dirty="0">
                <a:latin typeface="Arial"/>
                <a:cs typeface="Arial"/>
              </a:rPr>
              <a:t> = degrees of </a:t>
            </a:r>
            <a:r>
              <a:rPr lang="en-US" sz="2200" dirty="0" smtClean="0">
                <a:latin typeface="Arial"/>
                <a:cs typeface="Arial"/>
              </a:rPr>
              <a:t>freedom. Where </a:t>
            </a:r>
            <a:r>
              <a:rPr lang="en-US" sz="2200" dirty="0">
                <a:latin typeface="Arial"/>
                <a:cs typeface="Arial"/>
              </a:rPr>
              <a:t>these three variables are related in the equation</a:t>
            </a:r>
            <a:r>
              <a:rPr lang="en-US" sz="400" dirty="0" smtClean="0">
                <a:latin typeface="Arial"/>
                <a:cs typeface="Arial"/>
              </a:rPr>
              <a:t> </a:t>
            </a:r>
          </a:p>
          <a:p>
            <a:pPr algn="ctr">
              <a:lnSpc>
                <a:spcPct val="120000"/>
              </a:lnSpc>
            </a:pPr>
            <a:r>
              <a:rPr lang="en-US" sz="2200" b="1" dirty="0" smtClean="0">
                <a:latin typeface="Arial"/>
                <a:cs typeface="Arial"/>
              </a:rPr>
              <a:t>F </a:t>
            </a:r>
            <a:r>
              <a:rPr lang="en-US" sz="2200" b="1" dirty="0">
                <a:latin typeface="Arial"/>
                <a:cs typeface="Arial"/>
              </a:rPr>
              <a:t>= </a:t>
            </a:r>
            <a:r>
              <a:rPr lang="en-US" sz="2200" b="1" dirty="0" smtClean="0">
                <a:latin typeface="Arial"/>
                <a:cs typeface="Arial"/>
              </a:rPr>
              <a:t>C – P </a:t>
            </a:r>
            <a:r>
              <a:rPr lang="en-US" sz="2200" b="1" dirty="0">
                <a:latin typeface="Arial"/>
                <a:cs typeface="Arial"/>
              </a:rPr>
              <a:t>+</a:t>
            </a:r>
            <a:r>
              <a:rPr lang="en-US" sz="2200" b="1" dirty="0" smtClean="0">
                <a:latin typeface="Arial"/>
                <a:cs typeface="Arial"/>
              </a:rPr>
              <a:t> 2</a:t>
            </a:r>
          </a:p>
          <a:p>
            <a:pPr algn="ctr">
              <a:lnSpc>
                <a:spcPct val="120000"/>
              </a:lnSpc>
            </a:pPr>
            <a:endParaRPr lang="en-US" sz="800" b="1" dirty="0" smtClean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n-US" sz="2200" dirty="0">
                <a:latin typeface="Arial"/>
                <a:cs typeface="Arial"/>
              </a:rPr>
              <a:t>The degrees of freedom represent the environmental conditions which can be </a:t>
            </a:r>
            <a:r>
              <a:rPr lang="en-US" sz="2200" dirty="0" smtClean="0">
                <a:latin typeface="Arial"/>
                <a:cs typeface="Arial"/>
              </a:rPr>
              <a:t>independently </a:t>
            </a:r>
            <a:r>
              <a:rPr lang="en-US" sz="2200" dirty="0">
                <a:latin typeface="Arial"/>
                <a:cs typeface="Arial"/>
              </a:rPr>
              <a:t>varied without changing the number of phases in the system. Conditions include: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z="2200" dirty="0" smtClean="0">
                <a:latin typeface="Arial"/>
                <a:cs typeface="Arial"/>
              </a:rPr>
              <a:t>Temperature</a:t>
            </a:r>
            <a:endParaRPr lang="en-US" sz="2200" dirty="0">
              <a:latin typeface="Arial"/>
              <a:cs typeface="Arial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z="2200" dirty="0" smtClean="0">
                <a:latin typeface="Arial"/>
                <a:cs typeface="Arial"/>
              </a:rPr>
              <a:t>Pressure</a:t>
            </a:r>
            <a:endParaRPr lang="en-US" sz="2200" dirty="0">
              <a:latin typeface="Arial"/>
              <a:cs typeface="Arial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z="2200" dirty="0" smtClean="0">
                <a:latin typeface="Arial"/>
                <a:cs typeface="Arial"/>
              </a:rPr>
              <a:t>Chemical Composition etc.</a:t>
            </a:r>
            <a:endParaRPr lang="en-US"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112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1065</Words>
  <Application>Microsoft Office PowerPoint</Application>
  <PresentationFormat>On-screen Show (4:3)</PresentationFormat>
  <Paragraphs>119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Phase Rule &amp; Phase Diagram</vt:lpstr>
      <vt:lpstr>Phase Transitions</vt:lpstr>
      <vt:lpstr>Clausius–Clapeyron Equation: Relating Vapor Pressure &amp; Liquid Temperature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Phase Rule</vt:lpstr>
      <vt:lpstr>Phase Diagram</vt:lpstr>
      <vt:lpstr>Phase Diagram – H2O </vt:lpstr>
      <vt:lpstr>PowerPoint Presentation</vt:lpstr>
      <vt:lpstr>PowerPoint Presentation</vt:lpstr>
      <vt:lpstr>Critical Temperature and Pressure</vt:lpstr>
      <vt:lpstr>Observing the Critical Phenomenon </vt:lpstr>
      <vt:lpstr>Phase Diagram – Sulfur </vt:lpstr>
      <vt:lpstr>PowerPoint Presentation</vt:lpstr>
      <vt:lpstr>Self-Ionization of Water and pH</vt:lpstr>
      <vt:lpstr>Self-Ionization of Water</vt:lpstr>
      <vt:lpstr>Solutions of a Strong Acid or Base</vt:lpstr>
      <vt:lpstr>The pH of a Solution</vt:lpstr>
      <vt:lpstr>The pH of a Solution</vt:lpstr>
      <vt:lpstr>PowerPoint Presentation</vt:lpstr>
      <vt:lpstr>pH Problems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Rule &amp; Phase Diagram</dc:title>
  <dc:creator>Shafiul Azam</dc:creator>
  <cp:lastModifiedBy>Dr.Rajibul Islam</cp:lastModifiedBy>
  <cp:revision>28</cp:revision>
  <dcterms:created xsi:type="dcterms:W3CDTF">2014-10-24T05:56:10Z</dcterms:created>
  <dcterms:modified xsi:type="dcterms:W3CDTF">2017-08-02T09:19:46Z</dcterms:modified>
</cp:coreProperties>
</file>