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2" r:id="rId5"/>
    <p:sldId id="276" r:id="rId6"/>
    <p:sldId id="273" r:id="rId7"/>
    <p:sldId id="274" r:id="rId8"/>
    <p:sldId id="277" r:id="rId9"/>
    <p:sldId id="275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01623" y="5111624"/>
            <a:ext cx="5458968" cy="621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Dr. </a:t>
            </a:r>
            <a:r>
              <a:rPr lang="en-US" sz="1800" dirty="0" err="1" smtClean="0"/>
              <a:t>Sheak</a:t>
            </a:r>
            <a:r>
              <a:rPr lang="en-US" sz="1800" dirty="0" smtClean="0"/>
              <a:t> </a:t>
            </a:r>
            <a:r>
              <a:rPr lang="en-US" sz="1800" dirty="0" err="1" smtClean="0"/>
              <a:t>Rashed</a:t>
            </a:r>
            <a:r>
              <a:rPr lang="en-US" sz="1800" dirty="0" smtClean="0"/>
              <a:t> </a:t>
            </a:r>
            <a:r>
              <a:rPr lang="en-US" sz="1800" dirty="0" err="1" smtClean="0"/>
              <a:t>Haider</a:t>
            </a:r>
            <a:r>
              <a:rPr lang="en-US" sz="1800" dirty="0" smtClean="0"/>
              <a:t> Noori</a:t>
            </a:r>
          </a:p>
          <a:p>
            <a:r>
              <a:rPr lang="en-US" sz="1800" dirty="0" smtClean="0"/>
              <a:t>Assistant Professor</a:t>
            </a: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072091" y="4223720"/>
            <a:ext cx="5861492" cy="819698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latin typeface="Calibri" charset="0"/>
                <a:cs typeface="Times New Roman" charset="0"/>
              </a:rPr>
              <a:t/>
            </a:r>
            <a:br>
              <a:rPr lang="en-US" sz="2800" b="1" dirty="0" smtClean="0">
                <a:latin typeface="Calibri" charset="0"/>
                <a:cs typeface="Times New Roman" charset="0"/>
              </a:rPr>
            </a:br>
            <a:r>
              <a:rPr lang="en-US" sz="2800" b="1" dirty="0">
                <a:latin typeface="Calibri" charset="0"/>
                <a:cs typeface="Times New Roman" charset="0"/>
              </a:rPr>
              <a:t/>
            </a:r>
            <a:br>
              <a:rPr lang="en-US" sz="2800" b="1" dirty="0">
                <a:latin typeface="Calibri" charset="0"/>
                <a:cs typeface="Times New Roman" charset="0"/>
              </a:rPr>
            </a:br>
            <a:r>
              <a:rPr lang="en-US" sz="3200" b="1" dirty="0" smtClean="0">
                <a:latin typeface="Calibri" charset="0"/>
                <a:cs typeface="Times New Roman" charset="0"/>
              </a:rPr>
              <a:t>Dynamic Memory Allocation in C</a:t>
            </a:r>
            <a:endParaRPr lang="en-US" sz="3200" b="1" dirty="0">
              <a:latin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7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00897"/>
            <a:ext cx="6896393" cy="695328"/>
          </a:xfrm>
        </p:spPr>
        <p:txBody>
          <a:bodyPr/>
          <a:lstStyle/>
          <a:p>
            <a:r>
              <a:rPr lang="en-US" sz="4000" b="1" dirty="0" err="1">
                <a:latin typeface="Calibri" charset="0"/>
                <a:cs typeface="Times New Roman" charset="0"/>
              </a:rPr>
              <a:t>realloc</a:t>
            </a:r>
            <a:r>
              <a:rPr lang="en-US" sz="4000" b="1" dirty="0">
                <a:latin typeface="Calibri" charset="0"/>
                <a:cs typeface="Times New Roman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583"/>
            <a:ext cx="8387784" cy="50681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tantia" charset="0"/>
                <a:cs typeface="Times New Roman" charset="0"/>
              </a:rPr>
              <a:t>The </a:t>
            </a:r>
            <a:r>
              <a:rPr lang="en-US" sz="2400" dirty="0" err="1">
                <a:latin typeface="Constantia" charset="0"/>
                <a:cs typeface="Times New Roman" charset="0"/>
              </a:rPr>
              <a:t>realloc</a:t>
            </a:r>
            <a:r>
              <a:rPr lang="en-US" sz="2400" dirty="0">
                <a:latin typeface="Constantia" charset="0"/>
                <a:cs typeface="Times New Roman" charset="0"/>
              </a:rPr>
              <a:t>() function changes the size of a block of memory that was previously allocated with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() or </a:t>
            </a:r>
            <a:r>
              <a:rPr lang="en-US" sz="2400" dirty="0" err="1">
                <a:latin typeface="Constantia" charset="0"/>
                <a:cs typeface="Times New Roman" charset="0"/>
              </a:rPr>
              <a:t>calloc</a:t>
            </a:r>
            <a:r>
              <a:rPr lang="en-US" sz="2400" dirty="0">
                <a:latin typeface="Constantia" charset="0"/>
                <a:cs typeface="Times New Roman" charset="0"/>
              </a:rPr>
              <a:t>().</a:t>
            </a:r>
          </a:p>
          <a:p>
            <a:r>
              <a:rPr lang="en-US" sz="2400" dirty="0" smtClean="0">
                <a:latin typeface="Constantia" charset="0"/>
                <a:cs typeface="Times New Roman" charset="0"/>
              </a:rPr>
              <a:t>If </a:t>
            </a:r>
            <a:r>
              <a:rPr lang="en-US" sz="2400" dirty="0">
                <a:latin typeface="Constantia" charset="0"/>
                <a:cs typeface="Times New Roman" charset="0"/>
              </a:rPr>
              <a:t>the previously allocated memory is insufficient or more than sufficient. Then, you can change memory size previously allocated using </a:t>
            </a:r>
            <a:r>
              <a:rPr lang="en-US" sz="2400" dirty="0" err="1">
                <a:latin typeface="Constantia" charset="0"/>
                <a:cs typeface="Times New Roman" charset="0"/>
              </a:rPr>
              <a:t>realloc</a:t>
            </a:r>
            <a:r>
              <a:rPr lang="en-US" sz="2400" dirty="0">
                <a:latin typeface="Constantia" charset="0"/>
                <a:cs typeface="Times New Roman" charset="0"/>
              </a:rPr>
              <a:t>(</a:t>
            </a:r>
            <a:r>
              <a:rPr lang="en-US" sz="2400" dirty="0" smtClean="0">
                <a:latin typeface="Constantia" charset="0"/>
                <a:cs typeface="Times New Roman" charset="0"/>
              </a:rPr>
              <a:t>). </a:t>
            </a:r>
          </a:p>
          <a:p>
            <a:r>
              <a:rPr lang="en-US" sz="2400" b="1" dirty="0" smtClean="0"/>
              <a:t>Prototype:</a:t>
            </a:r>
            <a:endParaRPr lang="en-US" sz="2400" b="1" dirty="0"/>
          </a:p>
          <a:p>
            <a:pPr marL="228600" lvl="1" indent="0">
              <a:buNone/>
            </a:pPr>
            <a:r>
              <a:rPr lang="en-US" sz="2000" dirty="0">
                <a:latin typeface="Constantia" charset="0"/>
                <a:cs typeface="Times New Roman" charset="0"/>
              </a:rPr>
              <a:t>	void *</a:t>
            </a:r>
            <a:r>
              <a:rPr lang="en-US" sz="2000" dirty="0" err="1">
                <a:latin typeface="Constantia" charset="0"/>
                <a:cs typeface="Times New Roman" charset="0"/>
              </a:rPr>
              <a:t>realloc</a:t>
            </a:r>
            <a:r>
              <a:rPr lang="en-US" sz="2000" dirty="0">
                <a:latin typeface="Constantia" charset="0"/>
                <a:cs typeface="Times New Roman" charset="0"/>
              </a:rPr>
              <a:t>(void *</a:t>
            </a:r>
            <a:r>
              <a:rPr lang="en-US" sz="2000" dirty="0" err="1">
                <a:latin typeface="Constantia" charset="0"/>
                <a:cs typeface="Times New Roman" charset="0"/>
              </a:rPr>
              <a:t>ptr</a:t>
            </a:r>
            <a:r>
              <a:rPr lang="en-US" sz="2000" dirty="0">
                <a:latin typeface="Constantia" charset="0"/>
                <a:cs typeface="Times New Roman" charset="0"/>
              </a:rPr>
              <a:t>, </a:t>
            </a:r>
            <a:r>
              <a:rPr lang="en-US" sz="2000" dirty="0" err="1">
                <a:latin typeface="Constantia" charset="0"/>
                <a:cs typeface="Times New Roman" charset="0"/>
              </a:rPr>
              <a:t>size_t</a:t>
            </a:r>
            <a:r>
              <a:rPr lang="en-US" sz="2000" dirty="0">
                <a:latin typeface="Constantia" charset="0"/>
                <a:cs typeface="Times New Roman" charset="0"/>
              </a:rPr>
              <a:t> size)</a:t>
            </a:r>
            <a:r>
              <a:rPr lang="en-US" sz="2000" dirty="0" smtClean="0">
                <a:latin typeface="Constantia" charset="0"/>
                <a:cs typeface="Times New Roman" charset="0"/>
              </a:rPr>
              <a:t>;</a:t>
            </a:r>
          </a:p>
          <a:p>
            <a:r>
              <a:rPr lang="en-US" sz="2400" dirty="0">
                <a:latin typeface="Constantia" charset="0"/>
                <a:cs typeface="Times New Roman" charset="0"/>
              </a:rPr>
              <a:t>The </a:t>
            </a:r>
            <a:r>
              <a:rPr lang="en-US" sz="2400" dirty="0" err="1">
                <a:latin typeface="Constantia" charset="0"/>
                <a:cs typeface="Times New Roman" charset="0"/>
              </a:rPr>
              <a:t>ptr</a:t>
            </a:r>
            <a:r>
              <a:rPr lang="en-US" sz="2400" dirty="0">
                <a:latin typeface="Constantia" charset="0"/>
                <a:cs typeface="Times New Roman" charset="0"/>
              </a:rPr>
              <a:t> argument is a pointer to the original block of memory. The new size, in bytes, is specified by size.</a:t>
            </a:r>
            <a:endParaRPr lang="en-US" sz="2000" dirty="0">
              <a:latin typeface="Constanti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28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4444"/>
            <a:ext cx="6508377" cy="669195"/>
          </a:xfrm>
        </p:spPr>
        <p:txBody>
          <a:bodyPr/>
          <a:lstStyle/>
          <a:p>
            <a:r>
              <a:rPr lang="en-US" b="1" dirty="0">
                <a:latin typeface="Calibri" charset="0"/>
                <a:cs typeface="Times New Roman" charset="0"/>
              </a:rPr>
              <a:t>Code Example </a:t>
            </a:r>
            <a:r>
              <a:rPr lang="en-US" b="1" dirty="0" smtClean="0">
                <a:latin typeface="Calibri" charset="0"/>
                <a:cs typeface="Times New Roman" charset="0"/>
              </a:rPr>
              <a:t>of </a:t>
            </a:r>
            <a:r>
              <a:rPr lang="en-US" b="1" dirty="0" err="1" smtClean="0">
                <a:latin typeface="Calibri" charset="0"/>
                <a:cs typeface="Times New Roman" charset="0"/>
              </a:rPr>
              <a:t>realloc</a:t>
            </a:r>
            <a:r>
              <a:rPr lang="en-US" b="1" dirty="0">
                <a:latin typeface="Calibri" charset="0"/>
                <a:cs typeface="Times New Roman" charset="0"/>
              </a:rPr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683" y="1580203"/>
            <a:ext cx="6665597" cy="49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44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39" y="590736"/>
            <a:ext cx="6881625" cy="664571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cs typeface="Times New Roman" charset="0"/>
              </a:rPr>
              <a:t>Dynamic Memory Allocation</a:t>
            </a:r>
            <a:r>
              <a:rPr lang="en-US" b="1" dirty="0">
                <a:latin typeface="Calibri" charset="0"/>
                <a:cs typeface="Times New Roman" charset="0"/>
              </a:rPr>
              <a:t> </a:t>
            </a:r>
            <a:r>
              <a:rPr lang="en-US" b="1" dirty="0" smtClean="0">
                <a:latin typeface="Calibri" charset="0"/>
                <a:cs typeface="Times New Roman" charset="0"/>
              </a:rPr>
              <a:t>in C</a:t>
            </a:r>
            <a:endParaRPr lang="en-US" b="1" dirty="0">
              <a:latin typeface="Calibri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71" y="1840600"/>
            <a:ext cx="8476380" cy="111305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onstantia" charset="0"/>
                <a:cs typeface="Times New Roman" charset="0"/>
              </a:rPr>
              <a:t>In C </a:t>
            </a:r>
            <a:r>
              <a:rPr lang="en-US" sz="2800" dirty="0">
                <a:latin typeface="Constantia" charset="0"/>
                <a:cs typeface="Times New Roman" charset="0"/>
              </a:rPr>
              <a:t>language </a:t>
            </a:r>
            <a:r>
              <a:rPr lang="en-US" sz="2800" dirty="0" smtClean="0">
                <a:latin typeface="Constantia" charset="0"/>
                <a:cs typeface="Times New Roman" charset="0"/>
              </a:rPr>
              <a:t>there </a:t>
            </a:r>
            <a:r>
              <a:rPr lang="en-US" sz="2800" dirty="0">
                <a:latin typeface="Constantia" charset="0"/>
                <a:cs typeface="Times New Roman" charset="0"/>
              </a:rPr>
              <a:t>are 4 library functions under "</a:t>
            </a:r>
            <a:r>
              <a:rPr lang="en-US" sz="2800" dirty="0" err="1">
                <a:latin typeface="Constantia" charset="0"/>
                <a:cs typeface="Times New Roman" charset="0"/>
              </a:rPr>
              <a:t>stdlib.h</a:t>
            </a:r>
            <a:r>
              <a:rPr lang="en-US" sz="2800" dirty="0">
                <a:latin typeface="Constantia" charset="0"/>
                <a:cs typeface="Times New Roman" charset="0"/>
              </a:rPr>
              <a:t>" for dynamic memory allocation. 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596" y="3027490"/>
            <a:ext cx="8369300" cy="29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641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8913"/>
            <a:ext cx="6896393" cy="695328"/>
          </a:xfrm>
        </p:spPr>
        <p:txBody>
          <a:bodyPr/>
          <a:lstStyle/>
          <a:p>
            <a:r>
              <a:rPr lang="en-US" sz="4000" b="1" dirty="0" err="1">
                <a:latin typeface="Calibri" charset="0"/>
                <a:cs typeface="Times New Roman" charset="0"/>
              </a:rPr>
              <a:t>malloc</a:t>
            </a:r>
            <a:r>
              <a:rPr lang="en-US" sz="4000" b="1" dirty="0">
                <a:latin typeface="Calibri" charset="0"/>
                <a:cs typeface="Times New Roman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38" y="1799047"/>
            <a:ext cx="8697874" cy="50681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tantia" charset="0"/>
                <a:cs typeface="Times New Roman" charset="0"/>
              </a:rPr>
              <a:t>The name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 stands for "memory </a:t>
            </a:r>
            <a:r>
              <a:rPr lang="en-US" sz="2400" dirty="0" smtClean="0">
                <a:latin typeface="Constantia" charset="0"/>
                <a:cs typeface="Times New Roman" charset="0"/>
              </a:rPr>
              <a:t>allocation”. The </a:t>
            </a:r>
            <a:r>
              <a:rPr lang="en-US" sz="2400" dirty="0">
                <a:latin typeface="Constantia" charset="0"/>
                <a:cs typeface="Times New Roman" charset="0"/>
              </a:rPr>
              <a:t>function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() reserves a block of memory of specified size and return a pointer of type void which can be casted into pointer of any form</a:t>
            </a:r>
            <a:r>
              <a:rPr lang="en-US" sz="2400" dirty="0" smtClean="0">
                <a:latin typeface="Constantia" charset="0"/>
                <a:cs typeface="Times New Roman" charset="0"/>
              </a:rPr>
              <a:t>.</a:t>
            </a:r>
          </a:p>
          <a:p>
            <a:r>
              <a:rPr lang="en-US" sz="2400" b="1" dirty="0" smtClean="0"/>
              <a:t>Prototype:</a:t>
            </a:r>
            <a:endParaRPr lang="en-US" b="1" dirty="0"/>
          </a:p>
          <a:p>
            <a:pPr marL="228600" lvl="1" indent="0">
              <a:buNone/>
            </a:pPr>
            <a:r>
              <a:rPr lang="en-US" sz="2000" dirty="0" smtClean="0">
                <a:latin typeface="Constantia" charset="0"/>
                <a:cs typeface="Times New Roman" charset="0"/>
              </a:rPr>
              <a:t>	void * </a:t>
            </a:r>
            <a:r>
              <a:rPr lang="en-US" sz="2000" dirty="0" err="1" smtClean="0">
                <a:latin typeface="Constantia" charset="0"/>
                <a:cs typeface="Times New Roman" charset="0"/>
              </a:rPr>
              <a:t>malloc</a:t>
            </a:r>
            <a:r>
              <a:rPr lang="en-US" sz="2000" dirty="0" smtClean="0">
                <a:latin typeface="Constantia" charset="0"/>
                <a:cs typeface="Times New Roman" charset="0"/>
              </a:rPr>
              <a:t>(size in byte);</a:t>
            </a:r>
          </a:p>
          <a:p>
            <a:r>
              <a:rPr lang="en-US" sz="2400" b="1" dirty="0" smtClean="0"/>
              <a:t>Syntax:</a:t>
            </a:r>
            <a:endParaRPr lang="en-US" sz="2400" b="1" dirty="0"/>
          </a:p>
          <a:p>
            <a:pPr marL="685800" lvl="3" indent="0">
              <a:buNone/>
            </a:pPr>
            <a:r>
              <a:rPr lang="en-US" sz="2000" dirty="0" smtClean="0">
                <a:latin typeface="Constantia" charset="0"/>
                <a:cs typeface="Times New Roman" charset="0"/>
              </a:rPr>
              <a:t>	</a:t>
            </a:r>
            <a:r>
              <a:rPr lang="en-US" sz="2000" dirty="0" err="1" smtClean="0">
                <a:latin typeface="Constantia" charset="0"/>
                <a:cs typeface="Times New Roman" charset="0"/>
              </a:rPr>
              <a:t>ptr</a:t>
            </a:r>
            <a:r>
              <a:rPr lang="en-US" sz="2000" dirty="0">
                <a:latin typeface="Constantia" charset="0"/>
                <a:cs typeface="Times New Roman" charset="0"/>
              </a:rPr>
              <a:t>=(cast-type*)</a:t>
            </a:r>
            <a:r>
              <a:rPr lang="en-US" sz="2000" dirty="0" err="1">
                <a:latin typeface="Constantia" charset="0"/>
                <a:cs typeface="Times New Roman" charset="0"/>
              </a:rPr>
              <a:t>malloc</a:t>
            </a:r>
            <a:r>
              <a:rPr lang="en-US" sz="2000" dirty="0">
                <a:latin typeface="Constantia" charset="0"/>
                <a:cs typeface="Times New Roman" charset="0"/>
              </a:rPr>
              <a:t>(byte-size</a:t>
            </a:r>
            <a:r>
              <a:rPr lang="en-US" sz="2000" dirty="0" smtClean="0">
                <a:latin typeface="Constantia" charset="0"/>
                <a:cs typeface="Times New Roman" charset="0"/>
              </a:rPr>
              <a:t>);</a:t>
            </a:r>
          </a:p>
          <a:p>
            <a:r>
              <a:rPr lang="en-US" sz="2400" dirty="0">
                <a:latin typeface="Constantia" charset="0"/>
                <a:cs typeface="Times New Roman" charset="0"/>
              </a:rPr>
              <a:t>Here, </a:t>
            </a:r>
            <a:r>
              <a:rPr lang="en-US" sz="2400" dirty="0" err="1">
                <a:latin typeface="Constantia" charset="0"/>
                <a:cs typeface="Times New Roman" charset="0"/>
              </a:rPr>
              <a:t>ptr</a:t>
            </a:r>
            <a:r>
              <a:rPr lang="en-US" sz="2400" dirty="0">
                <a:latin typeface="Constantia" charset="0"/>
                <a:cs typeface="Times New Roman" charset="0"/>
              </a:rPr>
              <a:t> is pointer of cast-type. The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() function returns a pointer to an area of memory with size of byte size. If the space is insufficient, allocation fails and returns NULL pointer.</a:t>
            </a:r>
          </a:p>
          <a:p>
            <a:pPr marL="228600" lvl="1" indent="0">
              <a:buNone/>
            </a:pPr>
            <a:endParaRPr lang="en-US" sz="2000" dirty="0">
              <a:latin typeface="Constanti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21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8913"/>
            <a:ext cx="6896393" cy="695328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  <a:cs typeface="Times New Roman" charset="0"/>
              </a:rPr>
              <a:t>malloc</a:t>
            </a:r>
            <a:r>
              <a:rPr lang="en-US" sz="4000" b="1" dirty="0">
                <a:latin typeface="Calibri" charset="0"/>
                <a:cs typeface="Times New Roman" charset="0"/>
              </a:rPr>
              <a:t>(</a:t>
            </a:r>
            <a:r>
              <a:rPr lang="en-US" sz="4000" b="1" dirty="0" smtClean="0">
                <a:latin typeface="Calibri" charset="0"/>
                <a:cs typeface="Times New Roman" charset="0"/>
              </a:rPr>
              <a:t>)  cont.</a:t>
            </a:r>
            <a:endParaRPr lang="en-US" sz="4000" b="1" dirty="0">
              <a:latin typeface="Calibri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3" y="1917191"/>
            <a:ext cx="8387784" cy="308923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  <a:p>
            <a:pPr marL="685800" lvl="3" indent="0">
              <a:buNone/>
            </a:pPr>
            <a:r>
              <a:rPr lang="en-US" sz="2400" dirty="0" err="1" smtClean="0">
                <a:latin typeface="Constantia" charset="0"/>
                <a:cs typeface="Times New Roman" charset="0"/>
              </a:rPr>
              <a:t>int</a:t>
            </a:r>
            <a:r>
              <a:rPr lang="en-US" sz="2400" dirty="0" smtClean="0">
                <a:latin typeface="Constantia" charset="0"/>
                <a:cs typeface="Times New Roman" charset="0"/>
              </a:rPr>
              <a:t> *</a:t>
            </a:r>
            <a:r>
              <a:rPr lang="en-US" sz="2400" dirty="0" err="1" smtClean="0">
                <a:latin typeface="Constantia" charset="0"/>
                <a:cs typeface="Times New Roman" charset="0"/>
              </a:rPr>
              <a:t>ptr</a:t>
            </a:r>
            <a:r>
              <a:rPr lang="en-US" sz="2400" dirty="0" smtClean="0">
                <a:latin typeface="Constantia" charset="0"/>
                <a:cs typeface="Times New Roman" charset="0"/>
              </a:rPr>
              <a:t>; </a:t>
            </a:r>
          </a:p>
          <a:p>
            <a:pPr marL="685800" lvl="3" indent="0">
              <a:buNone/>
            </a:pPr>
            <a:r>
              <a:rPr lang="en-US" sz="2400" dirty="0" err="1">
                <a:latin typeface="Constantia" charset="0"/>
                <a:cs typeface="Times New Roman" charset="0"/>
              </a:rPr>
              <a:t>ptr</a:t>
            </a:r>
            <a:r>
              <a:rPr lang="en-US" sz="2400" dirty="0">
                <a:latin typeface="Constantia" charset="0"/>
                <a:cs typeface="Times New Roman" charset="0"/>
              </a:rPr>
              <a:t>=(</a:t>
            </a:r>
            <a:r>
              <a:rPr lang="en-US" sz="2400" dirty="0" err="1">
                <a:latin typeface="Constantia" charset="0"/>
                <a:cs typeface="Times New Roman" charset="0"/>
              </a:rPr>
              <a:t>int</a:t>
            </a:r>
            <a:r>
              <a:rPr lang="en-US" sz="2400" dirty="0">
                <a:latin typeface="Constantia" charset="0"/>
                <a:cs typeface="Times New Roman" charset="0"/>
              </a:rPr>
              <a:t>*)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(100*</a:t>
            </a:r>
            <a:r>
              <a:rPr lang="en-US" sz="2400" dirty="0" err="1">
                <a:latin typeface="Constantia" charset="0"/>
                <a:cs typeface="Times New Roman" charset="0"/>
              </a:rPr>
              <a:t>sizeof</a:t>
            </a:r>
            <a:r>
              <a:rPr lang="en-US" sz="2400" dirty="0">
                <a:latin typeface="Constantia" charset="0"/>
                <a:cs typeface="Times New Roman" charset="0"/>
              </a:rPr>
              <a:t>(</a:t>
            </a:r>
            <a:r>
              <a:rPr lang="en-US" sz="2400" dirty="0" err="1">
                <a:latin typeface="Constantia" charset="0"/>
                <a:cs typeface="Times New Roman" charset="0"/>
              </a:rPr>
              <a:t>int</a:t>
            </a:r>
            <a:r>
              <a:rPr lang="en-US" sz="2400" dirty="0">
                <a:latin typeface="Constantia" charset="0"/>
                <a:cs typeface="Times New Roman" charset="0"/>
              </a:rPr>
              <a:t>)</a:t>
            </a:r>
            <a:r>
              <a:rPr lang="en-US" sz="2400" dirty="0" smtClean="0">
                <a:latin typeface="Constantia" charset="0"/>
                <a:cs typeface="Times New Roman" charset="0"/>
              </a:rPr>
              <a:t>);</a:t>
            </a:r>
          </a:p>
          <a:p>
            <a:r>
              <a:rPr lang="en-US" sz="2800" dirty="0">
                <a:latin typeface="Constantia" charset="0"/>
                <a:cs typeface="Times New Roman" charset="0"/>
              </a:rPr>
              <a:t>This statement will allocate either 200 or 400 according to size of </a:t>
            </a:r>
            <a:r>
              <a:rPr lang="en-US" sz="2800" dirty="0" err="1">
                <a:latin typeface="Constantia" charset="0"/>
                <a:cs typeface="Times New Roman" charset="0"/>
              </a:rPr>
              <a:t>int</a:t>
            </a:r>
            <a:r>
              <a:rPr lang="en-US" sz="2800" dirty="0">
                <a:latin typeface="Constantia" charset="0"/>
                <a:cs typeface="Times New Roman" charset="0"/>
              </a:rPr>
              <a:t> 2 or 4 bytes respectively and the pointer points to the address of first byte of memory.</a:t>
            </a:r>
          </a:p>
          <a:p>
            <a:pPr marL="228600" lvl="1" indent="0">
              <a:buNone/>
            </a:pPr>
            <a:endParaRPr lang="en-US" sz="2000" dirty="0">
              <a:latin typeface="Constanti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1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01" y="310136"/>
            <a:ext cx="6508377" cy="561193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cs typeface="Times New Roman" charset="0"/>
              </a:rPr>
              <a:t>Code Example </a:t>
            </a:r>
            <a:r>
              <a:rPr lang="en-US" b="1" dirty="0">
                <a:latin typeface="Calibri" charset="0"/>
                <a:cs typeface="Times New Roman" charset="0"/>
              </a:rPr>
              <a:t>of </a:t>
            </a:r>
            <a:r>
              <a:rPr lang="en-US" b="1" dirty="0" err="1">
                <a:latin typeface="Calibri" charset="0"/>
                <a:cs typeface="Times New Roman" charset="0"/>
              </a:rPr>
              <a:t>malloc</a:t>
            </a:r>
            <a:r>
              <a:rPr lang="en-US" b="1" dirty="0">
                <a:latin typeface="Calibri" charset="0"/>
                <a:cs typeface="Times New Roman" charset="0"/>
              </a:rPr>
              <a:t>(</a:t>
            </a:r>
            <a:r>
              <a:rPr lang="en-US" b="1" dirty="0" smtClean="0">
                <a:latin typeface="Calibri" charset="0"/>
                <a:cs typeface="Times New Roman" charset="0"/>
              </a:rPr>
              <a:t>)</a:t>
            </a:r>
            <a:endParaRPr lang="en-US" b="1" dirty="0">
              <a:latin typeface="Calibri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99" y="1373448"/>
            <a:ext cx="6700749" cy="51053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049" y="4257182"/>
            <a:ext cx="3898291" cy="247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C program to find sum of n elements entered by user. To perform this program, allocate memory dynamically using </a:t>
            </a:r>
            <a:r>
              <a:rPr lang="en-US" dirty="0" err="1"/>
              <a:t>malloc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8770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00897"/>
            <a:ext cx="6896393" cy="695328"/>
          </a:xfrm>
        </p:spPr>
        <p:txBody>
          <a:bodyPr/>
          <a:lstStyle/>
          <a:p>
            <a:r>
              <a:rPr lang="en-US" sz="4000" b="1" dirty="0" err="1">
                <a:latin typeface="Calibri" charset="0"/>
                <a:cs typeface="Times New Roman" charset="0"/>
              </a:rPr>
              <a:t>calloc</a:t>
            </a:r>
            <a:r>
              <a:rPr lang="en-US" sz="4000" b="1" dirty="0">
                <a:latin typeface="Calibri" charset="0"/>
                <a:cs typeface="Times New Roman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39975"/>
            <a:ext cx="8387784" cy="50681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tantia" charset="0"/>
                <a:cs typeface="Times New Roman" charset="0"/>
              </a:rPr>
              <a:t>The name </a:t>
            </a:r>
            <a:r>
              <a:rPr lang="en-US" sz="2400" dirty="0" err="1">
                <a:latin typeface="Constantia" charset="0"/>
                <a:cs typeface="Times New Roman" charset="0"/>
              </a:rPr>
              <a:t>calloc</a:t>
            </a:r>
            <a:r>
              <a:rPr lang="en-US" sz="2400" dirty="0">
                <a:latin typeface="Constantia" charset="0"/>
                <a:cs typeface="Times New Roman" charset="0"/>
              </a:rPr>
              <a:t> stands for "contiguous allocation". </a:t>
            </a:r>
            <a:endParaRPr lang="en-US" sz="2400" dirty="0" smtClean="0">
              <a:latin typeface="Constantia" charset="0"/>
              <a:cs typeface="Times New Roman" charset="0"/>
            </a:endParaRPr>
          </a:p>
          <a:p>
            <a:r>
              <a:rPr lang="en-US" sz="2400" dirty="0">
                <a:latin typeface="Constantia" charset="0"/>
                <a:cs typeface="Times New Roman" charset="0"/>
              </a:rPr>
              <a:t>The difference between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() and </a:t>
            </a:r>
            <a:r>
              <a:rPr lang="en-US" sz="2400" dirty="0" err="1">
                <a:latin typeface="Constantia" charset="0"/>
                <a:cs typeface="Times New Roman" charset="0"/>
              </a:rPr>
              <a:t>calloc</a:t>
            </a:r>
            <a:r>
              <a:rPr lang="en-US" sz="2400" dirty="0">
                <a:latin typeface="Constantia" charset="0"/>
                <a:cs typeface="Times New Roman" charset="0"/>
              </a:rPr>
              <a:t>() is that, </a:t>
            </a:r>
            <a:r>
              <a:rPr lang="en-US" sz="2400" dirty="0" err="1">
                <a:latin typeface="Constantia" charset="0"/>
                <a:cs typeface="Times New Roman" charset="0"/>
              </a:rPr>
              <a:t>calloc</a:t>
            </a:r>
            <a:r>
              <a:rPr lang="en-US" sz="2400" dirty="0">
                <a:latin typeface="Constantia" charset="0"/>
                <a:cs typeface="Times New Roman" charset="0"/>
              </a:rPr>
              <a:t>() zero-initializes the memory blocks, while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() leaves the memory uninitialized.</a:t>
            </a:r>
          </a:p>
          <a:p>
            <a:r>
              <a:rPr lang="en-US" sz="2400" b="1" dirty="0" smtClean="0"/>
              <a:t>Prototype:</a:t>
            </a:r>
            <a:endParaRPr lang="en-US" sz="2400" b="1" dirty="0"/>
          </a:p>
          <a:p>
            <a:pPr marL="228600" lvl="1" indent="0">
              <a:buNone/>
            </a:pPr>
            <a:r>
              <a:rPr lang="en-US" sz="2000" dirty="0" smtClean="0">
                <a:latin typeface="Constantia" charset="0"/>
                <a:cs typeface="Times New Roman" charset="0"/>
              </a:rPr>
              <a:t>  void </a:t>
            </a:r>
            <a:r>
              <a:rPr lang="en-US" sz="2000" dirty="0">
                <a:latin typeface="Constantia" charset="0"/>
                <a:cs typeface="Times New Roman" charset="0"/>
              </a:rPr>
              <a:t>*</a:t>
            </a:r>
            <a:r>
              <a:rPr lang="en-US" sz="2000" dirty="0" err="1">
                <a:latin typeface="Constantia" charset="0"/>
                <a:cs typeface="Times New Roman" charset="0"/>
              </a:rPr>
              <a:t>calloc</a:t>
            </a:r>
            <a:r>
              <a:rPr lang="en-US" sz="2000" dirty="0">
                <a:latin typeface="Constantia" charset="0"/>
                <a:cs typeface="Times New Roman" charset="0"/>
              </a:rPr>
              <a:t> (</a:t>
            </a:r>
            <a:r>
              <a:rPr lang="en-US" sz="2000" dirty="0" err="1" smtClean="0">
                <a:latin typeface="Constantia" charset="0"/>
                <a:cs typeface="Times New Roman" charset="0"/>
              </a:rPr>
              <a:t>no_of_blocks</a:t>
            </a:r>
            <a:r>
              <a:rPr lang="en-US" sz="2000" dirty="0">
                <a:latin typeface="Constantia" charset="0"/>
                <a:cs typeface="Times New Roman" charset="0"/>
              </a:rPr>
              <a:t>, </a:t>
            </a:r>
            <a:r>
              <a:rPr lang="en-US" sz="2000" dirty="0" err="1">
                <a:latin typeface="Constantia" charset="0"/>
                <a:cs typeface="Times New Roman" charset="0"/>
              </a:rPr>
              <a:t>size_of_each_block_in_bytes</a:t>
            </a:r>
            <a:r>
              <a:rPr lang="en-US" sz="2000" dirty="0">
                <a:latin typeface="Constantia" charset="0"/>
                <a:cs typeface="Times New Roman" charset="0"/>
              </a:rPr>
              <a:t>)</a:t>
            </a:r>
            <a:r>
              <a:rPr lang="en-US" sz="2000" dirty="0" smtClean="0">
                <a:latin typeface="Constantia" charset="0"/>
                <a:cs typeface="Times New Roman" charset="0"/>
              </a:rPr>
              <a:t>;</a:t>
            </a:r>
          </a:p>
          <a:p>
            <a:r>
              <a:rPr lang="en-US" sz="2600" b="1" dirty="0" smtClean="0"/>
              <a:t>Syntax:</a:t>
            </a:r>
            <a:endParaRPr lang="en-US" sz="2600" b="1" dirty="0"/>
          </a:p>
          <a:p>
            <a:pPr marL="228600" lvl="1" indent="0">
              <a:buNone/>
            </a:pPr>
            <a:r>
              <a:rPr lang="en-US" sz="2000" dirty="0" smtClean="0">
                <a:latin typeface="Constantia" charset="0"/>
                <a:cs typeface="Times New Roman" charset="0"/>
              </a:rPr>
              <a:t>  </a:t>
            </a:r>
            <a:r>
              <a:rPr lang="en-US" sz="2000" dirty="0" err="1" smtClean="0">
                <a:latin typeface="Constantia" charset="0"/>
                <a:cs typeface="Times New Roman" charset="0"/>
              </a:rPr>
              <a:t>ptr</a:t>
            </a:r>
            <a:r>
              <a:rPr lang="en-US" sz="2000" dirty="0">
                <a:latin typeface="Constantia" charset="0"/>
                <a:cs typeface="Times New Roman" charset="0"/>
              </a:rPr>
              <a:t>=(cast-type*)</a:t>
            </a:r>
            <a:r>
              <a:rPr lang="en-US" sz="2000" dirty="0" err="1">
                <a:latin typeface="Constantia" charset="0"/>
                <a:cs typeface="Times New Roman" charset="0"/>
              </a:rPr>
              <a:t>calloc</a:t>
            </a:r>
            <a:r>
              <a:rPr lang="en-US" sz="2000" dirty="0" smtClean="0">
                <a:latin typeface="Constantia" charset="0"/>
                <a:cs typeface="Times New Roman" charset="0"/>
              </a:rPr>
              <a:t>(</a:t>
            </a:r>
            <a:r>
              <a:rPr lang="en-US" sz="2000" dirty="0" err="1">
                <a:latin typeface="Constantia" charset="0"/>
                <a:cs typeface="Times New Roman" charset="0"/>
              </a:rPr>
              <a:t>no_of_blocks</a:t>
            </a:r>
            <a:r>
              <a:rPr lang="en-US" sz="2000" dirty="0">
                <a:latin typeface="Constantia" charset="0"/>
                <a:cs typeface="Times New Roman" charset="0"/>
              </a:rPr>
              <a:t>, </a:t>
            </a:r>
            <a:r>
              <a:rPr lang="en-US" sz="2000" dirty="0" err="1">
                <a:latin typeface="Constantia" charset="0"/>
                <a:cs typeface="Times New Roman" charset="0"/>
              </a:rPr>
              <a:t>size_of_each_block_in_bytes</a:t>
            </a:r>
            <a:r>
              <a:rPr lang="en-US" sz="2000" dirty="0" smtClean="0">
                <a:latin typeface="Constantia" charset="0"/>
                <a:cs typeface="Times New Roman" charset="0"/>
              </a:rPr>
              <a:t>);</a:t>
            </a:r>
          </a:p>
          <a:p>
            <a:r>
              <a:rPr lang="en-US" sz="2400" dirty="0">
                <a:latin typeface="Constantia" charset="0"/>
                <a:cs typeface="Times New Roman" charset="0"/>
              </a:rPr>
              <a:t>This statement will allocate contiguous space in memory for an array of n </a:t>
            </a:r>
            <a:r>
              <a:rPr lang="en-US" sz="2400" dirty="0" smtClean="0">
                <a:latin typeface="Constantia" charset="0"/>
                <a:cs typeface="Times New Roman" charset="0"/>
              </a:rPr>
              <a:t>elements.</a:t>
            </a:r>
            <a:endParaRPr lang="en-US" sz="2400" dirty="0">
              <a:latin typeface="Constantia" charset="0"/>
              <a:cs typeface="Times New Roman" charset="0"/>
            </a:endParaRPr>
          </a:p>
          <a:p>
            <a:pPr marL="228600" lvl="1" indent="0">
              <a:buNone/>
            </a:pPr>
            <a:endParaRPr lang="en-US" sz="2000" dirty="0">
              <a:latin typeface="Constanti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95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8913"/>
            <a:ext cx="6896393" cy="695328"/>
          </a:xfrm>
        </p:spPr>
        <p:txBody>
          <a:bodyPr/>
          <a:lstStyle/>
          <a:p>
            <a:r>
              <a:rPr lang="en-US" sz="4000" b="1" dirty="0" err="1">
                <a:latin typeface="Calibri" charset="0"/>
                <a:cs typeface="Times New Roman" charset="0"/>
              </a:rPr>
              <a:t>c</a:t>
            </a:r>
            <a:r>
              <a:rPr lang="en-US" sz="4000" b="1" dirty="0" err="1" smtClean="0">
                <a:latin typeface="Calibri" charset="0"/>
                <a:cs typeface="Times New Roman" charset="0"/>
              </a:rPr>
              <a:t>alloc</a:t>
            </a:r>
            <a:r>
              <a:rPr lang="en-US" sz="4000" b="1" dirty="0">
                <a:latin typeface="Calibri" charset="0"/>
                <a:cs typeface="Times New Roman" charset="0"/>
              </a:rPr>
              <a:t>(</a:t>
            </a:r>
            <a:r>
              <a:rPr lang="en-US" sz="4000" b="1" dirty="0" smtClean="0">
                <a:latin typeface="Calibri" charset="0"/>
                <a:cs typeface="Times New Roman" charset="0"/>
              </a:rPr>
              <a:t>)  cont.</a:t>
            </a:r>
            <a:endParaRPr lang="en-US" sz="4000" b="1" dirty="0">
              <a:latin typeface="Calibri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3" y="1917191"/>
            <a:ext cx="8387784" cy="308923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  <a:p>
            <a:pPr marL="914400" lvl="4" indent="0">
              <a:buNone/>
            </a:pPr>
            <a:r>
              <a:rPr lang="en-US" sz="2400" dirty="0" smtClean="0">
                <a:latin typeface="Constantia" charset="0"/>
                <a:cs typeface="Times New Roman" charset="0"/>
              </a:rPr>
              <a:t>float *</a:t>
            </a:r>
            <a:r>
              <a:rPr lang="en-US" sz="2400" dirty="0" err="1" smtClean="0">
                <a:latin typeface="Constantia" charset="0"/>
                <a:cs typeface="Times New Roman" charset="0"/>
              </a:rPr>
              <a:t>ptr</a:t>
            </a:r>
            <a:r>
              <a:rPr lang="en-US" sz="2400" dirty="0" smtClean="0">
                <a:latin typeface="Constantia" charset="0"/>
                <a:cs typeface="Times New Roman" charset="0"/>
              </a:rPr>
              <a:t>; </a:t>
            </a:r>
          </a:p>
          <a:p>
            <a:pPr marL="914400" lvl="4" indent="0">
              <a:buNone/>
            </a:pPr>
            <a:r>
              <a:rPr lang="en-US" sz="2400" dirty="0" err="1">
                <a:latin typeface="Constantia" charset="0"/>
                <a:cs typeface="Times New Roman" charset="0"/>
              </a:rPr>
              <a:t>ptr</a:t>
            </a:r>
            <a:r>
              <a:rPr lang="en-US" sz="2400" dirty="0">
                <a:latin typeface="Constantia" charset="0"/>
                <a:cs typeface="Times New Roman" charset="0"/>
              </a:rPr>
              <a:t>=(float*)</a:t>
            </a:r>
            <a:r>
              <a:rPr lang="en-US" sz="2400" dirty="0" err="1">
                <a:latin typeface="Constantia" charset="0"/>
                <a:cs typeface="Times New Roman" charset="0"/>
              </a:rPr>
              <a:t>calloc</a:t>
            </a:r>
            <a:r>
              <a:rPr lang="en-US" sz="2400" dirty="0">
                <a:latin typeface="Constantia" charset="0"/>
                <a:cs typeface="Times New Roman" charset="0"/>
              </a:rPr>
              <a:t>(25</a:t>
            </a:r>
            <a:r>
              <a:rPr lang="en-US" sz="2400" dirty="0" smtClean="0">
                <a:latin typeface="Constantia" charset="0"/>
                <a:cs typeface="Times New Roman" charset="0"/>
              </a:rPr>
              <a:t>, </a:t>
            </a:r>
            <a:r>
              <a:rPr lang="en-US" sz="2400" dirty="0" err="1" smtClean="0">
                <a:latin typeface="Constantia" charset="0"/>
                <a:cs typeface="Times New Roman" charset="0"/>
              </a:rPr>
              <a:t>sizeof</a:t>
            </a:r>
            <a:r>
              <a:rPr lang="en-US" sz="2400" dirty="0">
                <a:latin typeface="Constantia" charset="0"/>
                <a:cs typeface="Times New Roman" charset="0"/>
              </a:rPr>
              <a:t>(float)</a:t>
            </a:r>
            <a:r>
              <a:rPr lang="en-US" sz="2400" dirty="0" smtClean="0">
                <a:latin typeface="Constantia" charset="0"/>
                <a:cs typeface="Times New Roman" charset="0"/>
              </a:rPr>
              <a:t>);</a:t>
            </a:r>
          </a:p>
          <a:p>
            <a:r>
              <a:rPr lang="en-US" sz="2800" dirty="0">
                <a:latin typeface="Constantia" charset="0"/>
                <a:cs typeface="Times New Roman" charset="0"/>
              </a:rPr>
              <a:t>This statement allocates contiguous space in memory for an array of 25 elements each of size of float, </a:t>
            </a:r>
            <a:r>
              <a:rPr lang="en-US" sz="2800" dirty="0" err="1">
                <a:latin typeface="Constantia" charset="0"/>
                <a:cs typeface="Times New Roman" charset="0"/>
              </a:rPr>
              <a:t>i.e</a:t>
            </a:r>
            <a:r>
              <a:rPr lang="en-US" sz="2800" dirty="0">
                <a:latin typeface="Constantia" charset="0"/>
                <a:cs typeface="Times New Roman" charset="0"/>
              </a:rPr>
              <a:t>, 4 bytes</a:t>
            </a:r>
            <a:r>
              <a:rPr lang="en-US" sz="2800" dirty="0" smtClean="0">
                <a:latin typeface="Constantia" charset="0"/>
                <a:cs typeface="Times New Roman" charset="0"/>
              </a:rPr>
              <a:t>.</a:t>
            </a:r>
            <a:endParaRPr lang="en-US" sz="2800" dirty="0">
              <a:latin typeface="Constantia" charset="0"/>
              <a:cs typeface="Times New Roman" charset="0"/>
            </a:endParaRPr>
          </a:p>
          <a:p>
            <a:pPr marL="228600" lvl="1" indent="0">
              <a:buNone/>
            </a:pPr>
            <a:endParaRPr lang="en-US" sz="2000" dirty="0">
              <a:latin typeface="Constanti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98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35" y="310136"/>
            <a:ext cx="6508377" cy="561193"/>
          </a:xfrm>
        </p:spPr>
        <p:txBody>
          <a:bodyPr/>
          <a:lstStyle/>
          <a:p>
            <a:r>
              <a:rPr lang="en-US" b="1" dirty="0" smtClean="0">
                <a:latin typeface="Calibri" charset="0"/>
                <a:cs typeface="Times New Roman" charset="0"/>
              </a:rPr>
              <a:t>Code Example </a:t>
            </a:r>
            <a:r>
              <a:rPr lang="en-US" b="1" dirty="0">
                <a:latin typeface="Calibri" charset="0"/>
                <a:cs typeface="Times New Roman" charset="0"/>
              </a:rPr>
              <a:t>of </a:t>
            </a:r>
            <a:r>
              <a:rPr lang="en-US" b="1" dirty="0" err="1" smtClean="0">
                <a:latin typeface="Calibri" charset="0"/>
                <a:cs typeface="Times New Roman" charset="0"/>
              </a:rPr>
              <a:t>calloc</a:t>
            </a:r>
            <a:r>
              <a:rPr lang="en-US" b="1" dirty="0">
                <a:latin typeface="Calibri" charset="0"/>
                <a:cs typeface="Times New Roman" charset="0"/>
              </a:rPr>
              <a:t>(</a:t>
            </a:r>
            <a:r>
              <a:rPr lang="en-US" b="1" dirty="0" smtClean="0">
                <a:latin typeface="Calibri" charset="0"/>
                <a:cs typeface="Times New Roman" charset="0"/>
              </a:rPr>
              <a:t>)</a:t>
            </a:r>
            <a:endParaRPr lang="en-US" b="1" dirty="0">
              <a:latin typeface="Calibri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965" y="1033777"/>
            <a:ext cx="5215592" cy="56685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201" y="2342733"/>
            <a:ext cx="3159978" cy="300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C program to find sum of n elements entered by user. To perform this program, allocate memory dynamically using </a:t>
            </a:r>
            <a:r>
              <a:rPr lang="en-US" dirty="0" err="1"/>
              <a:t>calloc</a:t>
            </a:r>
            <a:r>
              <a:rPr lang="en-US" dirty="0"/>
              <a:t>()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05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00897"/>
            <a:ext cx="6896393" cy="695328"/>
          </a:xfrm>
        </p:spPr>
        <p:txBody>
          <a:bodyPr/>
          <a:lstStyle/>
          <a:p>
            <a:r>
              <a:rPr lang="en-US" sz="4000" b="1" dirty="0">
                <a:latin typeface="Calibri" charset="0"/>
                <a:cs typeface="Times New Roman" charset="0"/>
              </a:rPr>
              <a:t>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583"/>
            <a:ext cx="8387784" cy="50681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tantia" charset="0"/>
                <a:cs typeface="Times New Roman" charset="0"/>
              </a:rPr>
              <a:t>Dynamically allocated memory with either </a:t>
            </a:r>
            <a:r>
              <a:rPr lang="en-US" sz="2400" dirty="0" err="1">
                <a:latin typeface="Constantia" charset="0"/>
                <a:cs typeface="Times New Roman" charset="0"/>
              </a:rPr>
              <a:t>calloc</a:t>
            </a:r>
            <a:r>
              <a:rPr lang="en-US" sz="2400" dirty="0">
                <a:latin typeface="Constantia" charset="0"/>
                <a:cs typeface="Times New Roman" charset="0"/>
              </a:rPr>
              <a:t>() or </a:t>
            </a:r>
            <a:r>
              <a:rPr lang="en-US" sz="2400" dirty="0" err="1">
                <a:latin typeface="Constantia" charset="0"/>
                <a:cs typeface="Times New Roman" charset="0"/>
              </a:rPr>
              <a:t>malloc</a:t>
            </a:r>
            <a:r>
              <a:rPr lang="en-US" sz="2400" dirty="0">
                <a:latin typeface="Constantia" charset="0"/>
                <a:cs typeface="Times New Roman" charset="0"/>
              </a:rPr>
              <a:t>() does not get return on its own. </a:t>
            </a:r>
            <a:endParaRPr lang="en-US" sz="2400" dirty="0" smtClean="0">
              <a:latin typeface="Constantia" charset="0"/>
              <a:cs typeface="Times New Roman" charset="0"/>
            </a:endParaRPr>
          </a:p>
          <a:p>
            <a:r>
              <a:rPr lang="en-US" sz="2400" dirty="0" smtClean="0">
                <a:latin typeface="Constantia" charset="0"/>
                <a:cs typeface="Times New Roman" charset="0"/>
              </a:rPr>
              <a:t>The </a:t>
            </a:r>
            <a:r>
              <a:rPr lang="en-US" sz="2400" dirty="0">
                <a:latin typeface="Constantia" charset="0"/>
                <a:cs typeface="Times New Roman" charset="0"/>
              </a:rPr>
              <a:t>programmer must use free() explicitly to release </a:t>
            </a:r>
            <a:r>
              <a:rPr lang="en-US" sz="2400" dirty="0" smtClean="0">
                <a:latin typeface="Constantia" charset="0"/>
                <a:cs typeface="Times New Roman" charset="0"/>
              </a:rPr>
              <a:t>space taken from the Heap.</a:t>
            </a:r>
          </a:p>
          <a:p>
            <a:r>
              <a:rPr lang="en-US" sz="2400" b="1" dirty="0" smtClean="0"/>
              <a:t>Prototype:</a:t>
            </a:r>
            <a:endParaRPr lang="en-US" sz="2400" b="1" dirty="0"/>
          </a:p>
          <a:p>
            <a:pPr marL="228600" lvl="1" indent="0">
              <a:buNone/>
            </a:pPr>
            <a:r>
              <a:rPr lang="en-US" sz="2000" dirty="0" smtClean="0">
                <a:latin typeface="Constantia" charset="0"/>
                <a:cs typeface="Times New Roman" charset="0"/>
              </a:rPr>
              <a:t>	void  free(pointer to heap memory);</a:t>
            </a:r>
            <a:endParaRPr lang="en-US" dirty="0" smtClean="0">
              <a:latin typeface="Constantia" charset="0"/>
              <a:cs typeface="Times New Roman" charset="0"/>
            </a:endParaRPr>
          </a:p>
          <a:p>
            <a:r>
              <a:rPr lang="en-US" sz="2400" b="1" dirty="0" smtClean="0"/>
              <a:t>Example:</a:t>
            </a:r>
            <a:endParaRPr lang="en-US" sz="2400" b="1" dirty="0"/>
          </a:p>
          <a:p>
            <a:pPr marL="228600" lvl="1" indent="0">
              <a:buNone/>
            </a:pPr>
            <a:r>
              <a:rPr lang="en-US" sz="2000" dirty="0" smtClean="0">
                <a:latin typeface="Constantia" charset="0"/>
                <a:cs typeface="Times New Roman" charset="0"/>
              </a:rPr>
              <a:t>	free(</a:t>
            </a:r>
            <a:r>
              <a:rPr lang="en-US" sz="2000" dirty="0" err="1" smtClean="0">
                <a:latin typeface="Constantia" charset="0"/>
                <a:cs typeface="Times New Roman" charset="0"/>
              </a:rPr>
              <a:t>ptr</a:t>
            </a:r>
            <a:r>
              <a:rPr lang="en-US" sz="2000" dirty="0" smtClean="0">
                <a:latin typeface="Constantia" charset="0"/>
                <a:cs typeface="Times New Roman" charset="0"/>
              </a:rPr>
              <a:t>);</a:t>
            </a:r>
          </a:p>
          <a:p>
            <a:r>
              <a:rPr lang="en-US" sz="2400" dirty="0">
                <a:latin typeface="Constantia" charset="0"/>
                <a:cs typeface="Times New Roman" charset="0"/>
              </a:rPr>
              <a:t>This statement cause the space in memory pointer by </a:t>
            </a:r>
            <a:r>
              <a:rPr lang="en-US" sz="2400" dirty="0" err="1">
                <a:latin typeface="Constantia" charset="0"/>
                <a:cs typeface="Times New Roman" charset="0"/>
              </a:rPr>
              <a:t>ptr</a:t>
            </a:r>
            <a:r>
              <a:rPr lang="en-US" sz="2400" dirty="0">
                <a:latin typeface="Constantia" charset="0"/>
                <a:cs typeface="Times New Roman" charset="0"/>
              </a:rPr>
              <a:t> to be </a:t>
            </a:r>
            <a:r>
              <a:rPr lang="en-US" sz="2400" dirty="0" err="1" smtClean="0">
                <a:latin typeface="Constantia" charset="0"/>
                <a:cs typeface="Times New Roman" charset="0"/>
              </a:rPr>
              <a:t>deallocated</a:t>
            </a:r>
            <a:r>
              <a:rPr lang="en-US" sz="2400" dirty="0" smtClean="0">
                <a:latin typeface="Constantia" charset="0"/>
                <a:cs typeface="Times New Roman" charset="0"/>
              </a:rPr>
              <a:t>.</a:t>
            </a:r>
            <a:endParaRPr lang="en-US" sz="2400" dirty="0">
              <a:latin typeface="Constantia" charset="0"/>
              <a:cs typeface="Times New Roman" charset="0"/>
            </a:endParaRPr>
          </a:p>
          <a:p>
            <a:pPr marL="228600" lvl="1" indent="0">
              <a:buNone/>
            </a:pPr>
            <a:endParaRPr lang="en-US" sz="2000" dirty="0">
              <a:latin typeface="Constanti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69515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559</TotalTime>
  <Words>395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  Dynamic Memory Allocation in C</vt:lpstr>
      <vt:lpstr>Dynamic Memory Allocation in C</vt:lpstr>
      <vt:lpstr>malloc()</vt:lpstr>
      <vt:lpstr>malloc()  cont.</vt:lpstr>
      <vt:lpstr>Code Example of malloc()</vt:lpstr>
      <vt:lpstr>calloc()</vt:lpstr>
      <vt:lpstr>calloc()  cont.</vt:lpstr>
      <vt:lpstr>Code Example of calloc()</vt:lpstr>
      <vt:lpstr>free()</vt:lpstr>
      <vt:lpstr>realloc()</vt:lpstr>
      <vt:lpstr>Code Example of realloc()</vt:lpstr>
    </vt:vector>
  </TitlesOfParts>
  <Company>University of Trento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R. H. Noori</dc:creator>
  <cp:lastModifiedBy>DIU</cp:lastModifiedBy>
  <cp:revision>205</cp:revision>
  <dcterms:created xsi:type="dcterms:W3CDTF">2014-05-23T04:24:52Z</dcterms:created>
  <dcterms:modified xsi:type="dcterms:W3CDTF">2014-09-29T08:41:59Z</dcterms:modified>
</cp:coreProperties>
</file>