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71" r:id="rId5"/>
    <p:sldId id="267" r:id="rId6"/>
    <p:sldId id="260" r:id="rId7"/>
    <p:sldId id="268" r:id="rId8"/>
    <p:sldId id="269" r:id="rId9"/>
    <p:sldId id="263" r:id="rId10"/>
    <p:sldId id="264" r:id="rId11"/>
    <p:sldId id="270"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it-IT"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it-IT" smtClean="0"/>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pPr/>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pPr/>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it-IT"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it-IT"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it-IT"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it-IT"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it-IT"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it-IT"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it-IT"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it-I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it-IT"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it-IT" smtClean="0"/>
              <a:t>Drag picture to placeholder or click icon to add</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it-IT"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pPr/>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it-IT"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it-IT"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pPr/>
              <a:t>9/29/2014</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it-IT"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pPr/>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it-IT"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it-IT"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pPr/>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it-IT"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pPr/>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it-IT"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pPr/>
              <a:t>9/29/2014</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175453" y="5303608"/>
            <a:ext cx="5458968" cy="621792"/>
          </a:xfrm>
        </p:spPr>
        <p:txBody>
          <a:bodyPr>
            <a:noAutofit/>
          </a:bodyPr>
          <a:lstStyle/>
          <a:p>
            <a:r>
              <a:rPr lang="en-US" sz="1800" dirty="0" smtClean="0"/>
              <a:t>Dr. </a:t>
            </a:r>
            <a:r>
              <a:rPr lang="en-US" sz="1800" dirty="0" err="1" smtClean="0"/>
              <a:t>Sheak</a:t>
            </a:r>
            <a:r>
              <a:rPr lang="en-US" sz="1800" dirty="0" smtClean="0"/>
              <a:t> </a:t>
            </a:r>
            <a:r>
              <a:rPr lang="en-US" sz="1800" dirty="0" err="1" smtClean="0"/>
              <a:t>Rashed</a:t>
            </a:r>
            <a:r>
              <a:rPr lang="en-US" sz="1800" dirty="0" smtClean="0"/>
              <a:t> </a:t>
            </a:r>
            <a:r>
              <a:rPr lang="en-US" sz="1800" dirty="0" err="1" smtClean="0"/>
              <a:t>Haider</a:t>
            </a:r>
            <a:r>
              <a:rPr lang="en-US" sz="1800" dirty="0" smtClean="0"/>
              <a:t> Noori</a:t>
            </a:r>
          </a:p>
          <a:p>
            <a:r>
              <a:rPr lang="en-US" sz="1800" dirty="0" smtClean="0"/>
              <a:t>Assistant Professor</a:t>
            </a:r>
            <a:endParaRPr lang="en-US" sz="1800" dirty="0"/>
          </a:p>
        </p:txBody>
      </p:sp>
      <p:sp>
        <p:nvSpPr>
          <p:cNvPr id="6" name="Title 1"/>
          <p:cNvSpPr>
            <a:spLocks noGrp="1"/>
          </p:cNvSpPr>
          <p:nvPr>
            <p:ph type="ctrTitle"/>
          </p:nvPr>
        </p:nvSpPr>
        <p:spPr>
          <a:xfrm>
            <a:off x="3175453" y="4268020"/>
            <a:ext cx="5690165" cy="1041222"/>
          </a:xfrm>
        </p:spPr>
        <p:txBody>
          <a:bodyPr>
            <a:noAutofit/>
          </a:bodyPr>
          <a:lstStyle/>
          <a:p>
            <a:pPr lvl="0"/>
            <a:r>
              <a:rPr lang="en-US" sz="2800" b="1" dirty="0" smtClean="0">
                <a:latin typeface="Calibri" charset="0"/>
                <a:cs typeface="Times New Roman" charset="0"/>
              </a:rPr>
              <a:t/>
            </a:r>
            <a:br>
              <a:rPr lang="en-US" sz="2800" b="1" dirty="0" smtClean="0">
                <a:latin typeface="Calibri" charset="0"/>
                <a:cs typeface="Times New Roman" charset="0"/>
              </a:rPr>
            </a:br>
            <a:r>
              <a:rPr lang="en-US" sz="2800" b="1" dirty="0">
                <a:latin typeface="Calibri" charset="0"/>
                <a:cs typeface="Times New Roman" charset="0"/>
              </a:rPr>
              <a:t/>
            </a:r>
            <a:br>
              <a:rPr lang="en-US" sz="2800" b="1" dirty="0">
                <a:latin typeface="Calibri" charset="0"/>
                <a:cs typeface="Times New Roman" charset="0"/>
              </a:rPr>
            </a:br>
            <a:r>
              <a:rPr lang="en-US" sz="2800" b="1" dirty="0" smtClean="0">
                <a:latin typeface="Calibri" charset="0"/>
                <a:cs typeface="Times New Roman" charset="0"/>
              </a:rPr>
              <a:t>Memory </a:t>
            </a:r>
            <a:r>
              <a:rPr lang="en-US" sz="2800" b="1" dirty="0">
                <a:latin typeface="Calibri" charset="0"/>
                <a:cs typeface="Times New Roman" charset="0"/>
              </a:rPr>
              <a:t>Layout of C Process </a:t>
            </a:r>
            <a:r>
              <a:rPr lang="en-US" sz="2800" b="1" dirty="0" smtClean="0">
                <a:latin typeface="Calibri" charset="0"/>
                <a:cs typeface="Times New Roman" charset="0"/>
              </a:rPr>
              <a:t/>
            </a:r>
            <a:br>
              <a:rPr lang="en-US" sz="2800" b="1" dirty="0" smtClean="0">
                <a:latin typeface="Calibri" charset="0"/>
                <a:cs typeface="Times New Roman" charset="0"/>
              </a:rPr>
            </a:br>
            <a:r>
              <a:rPr lang="en-US" sz="2800" b="1" dirty="0" smtClean="0">
                <a:latin typeface="Calibri" charset="0"/>
                <a:cs typeface="Times New Roman" charset="0"/>
              </a:rPr>
              <a:t>[The Runtime Data Structures]</a:t>
            </a:r>
            <a:endParaRPr lang="en-US" sz="2800" b="1" dirty="0">
              <a:latin typeface="Calibri" charset="0"/>
              <a:cs typeface="Times New Roman" charset="0"/>
            </a:endParaRPr>
          </a:p>
        </p:txBody>
      </p:sp>
    </p:spTree>
    <p:extLst>
      <p:ext uri="{BB962C8B-B14F-4D97-AF65-F5344CB8AC3E}">
        <p14:creationId xmlns:p14="http://schemas.microsoft.com/office/powerpoint/2010/main" xmlns="" val="242376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33" y="531660"/>
            <a:ext cx="6508377" cy="698732"/>
          </a:xfrm>
        </p:spPr>
        <p:txBody>
          <a:bodyPr/>
          <a:lstStyle/>
          <a:p>
            <a:r>
              <a:rPr lang="en-US" sz="4000" b="1" dirty="0">
                <a:latin typeface="Calibri" charset="0"/>
                <a:cs typeface="Times New Roman" charset="0"/>
              </a:rPr>
              <a:t>Stack</a:t>
            </a:r>
          </a:p>
        </p:txBody>
      </p:sp>
      <p:sp>
        <p:nvSpPr>
          <p:cNvPr id="3" name="Content Placeholder 2"/>
          <p:cNvSpPr>
            <a:spLocks noGrp="1"/>
          </p:cNvSpPr>
          <p:nvPr>
            <p:ph idx="1"/>
          </p:nvPr>
        </p:nvSpPr>
        <p:spPr>
          <a:xfrm>
            <a:off x="220943" y="1843232"/>
            <a:ext cx="8653572" cy="4824854"/>
          </a:xfrm>
        </p:spPr>
        <p:txBody>
          <a:bodyPr>
            <a:noAutofit/>
          </a:bodyPr>
          <a:lstStyle/>
          <a:p>
            <a:r>
              <a:rPr lang="en-US" sz="2400" dirty="0">
                <a:latin typeface="Constantia" charset="0"/>
                <a:cs typeface="Times New Roman" charset="0"/>
              </a:rPr>
              <a:t>The stack segment is where local (automatic) variables are allocated. </a:t>
            </a:r>
            <a:r>
              <a:rPr lang="en-US" sz="2400" dirty="0" smtClean="0">
                <a:latin typeface="Constantia" charset="0"/>
                <a:cs typeface="Times New Roman" charset="0"/>
              </a:rPr>
              <a:t> </a:t>
            </a:r>
          </a:p>
          <a:p>
            <a:r>
              <a:rPr lang="en-US" sz="2400" dirty="0" smtClean="0">
                <a:latin typeface="Constantia" charset="0"/>
                <a:cs typeface="Times New Roman" charset="0"/>
              </a:rPr>
              <a:t>In </a:t>
            </a:r>
            <a:r>
              <a:rPr lang="en-US" sz="2400" dirty="0">
                <a:latin typeface="Constantia" charset="0"/>
                <a:cs typeface="Times New Roman" charset="0"/>
              </a:rPr>
              <a:t>C program, local variables are all variables declared inside the opening left curly brace of a function body including the main() or other left curly brace that aren’t defined as static.  </a:t>
            </a:r>
            <a:endParaRPr lang="en-US" sz="2400" dirty="0" smtClean="0">
              <a:latin typeface="Constantia" charset="0"/>
              <a:cs typeface="Times New Roman" charset="0"/>
            </a:endParaRPr>
          </a:p>
          <a:p>
            <a:r>
              <a:rPr lang="en-US" sz="2400" dirty="0" smtClean="0">
                <a:latin typeface="Constantia" charset="0"/>
                <a:cs typeface="Times New Roman" charset="0"/>
              </a:rPr>
              <a:t>The </a:t>
            </a:r>
            <a:r>
              <a:rPr lang="en-US" sz="2400" dirty="0">
                <a:latin typeface="Constantia" charset="0"/>
                <a:cs typeface="Times New Roman" charset="0"/>
              </a:rPr>
              <a:t>data is popped up or pushed into the stack following the </a:t>
            </a:r>
            <a:r>
              <a:rPr lang="en-US" sz="2400" dirty="0" smtClean="0">
                <a:latin typeface="Constantia" charset="0"/>
                <a:cs typeface="Times New Roman" charset="0"/>
              </a:rPr>
              <a:t>LIFO </a:t>
            </a:r>
            <a:r>
              <a:rPr lang="en-US" sz="2400" dirty="0">
                <a:latin typeface="Constantia" charset="0"/>
                <a:cs typeface="Times New Roman" charset="0"/>
              </a:rPr>
              <a:t>rule.  </a:t>
            </a:r>
            <a:endParaRPr lang="en-US" sz="2400" dirty="0" smtClean="0">
              <a:latin typeface="Constantia" charset="0"/>
              <a:cs typeface="Times New Roman" charset="0"/>
            </a:endParaRPr>
          </a:p>
          <a:p>
            <a:r>
              <a:rPr lang="en-US" sz="2400" dirty="0" smtClean="0">
                <a:latin typeface="Constantia" charset="0"/>
                <a:cs typeface="Times New Roman" charset="0"/>
              </a:rPr>
              <a:t>The </a:t>
            </a:r>
            <a:r>
              <a:rPr lang="en-US" sz="2400" dirty="0">
                <a:latin typeface="Constantia" charset="0"/>
                <a:cs typeface="Times New Roman" charset="0"/>
              </a:rPr>
              <a:t>stack holds local variables, temporary information/data, function </a:t>
            </a:r>
            <a:r>
              <a:rPr lang="en-US" sz="2400" dirty="0" smtClean="0">
                <a:latin typeface="Constantia" charset="0"/>
                <a:cs typeface="Times New Roman" charset="0"/>
              </a:rPr>
              <a:t>parameters and </a:t>
            </a:r>
            <a:r>
              <a:rPr lang="en-US" sz="2400" dirty="0">
                <a:latin typeface="Constantia" charset="0"/>
                <a:cs typeface="Times New Roman" charset="0"/>
              </a:rPr>
              <a:t>return </a:t>
            </a:r>
            <a:r>
              <a:rPr lang="en-US" sz="2400" dirty="0" smtClean="0">
                <a:latin typeface="Constantia" charset="0"/>
                <a:cs typeface="Times New Roman" charset="0"/>
              </a:rPr>
              <a:t>address.</a:t>
            </a:r>
            <a:r>
              <a:rPr lang="en-US" sz="2400" dirty="0">
                <a:latin typeface="Constantia" charset="0"/>
                <a:cs typeface="Times New Roman" charset="0"/>
              </a:rPr>
              <a:t>  </a:t>
            </a:r>
            <a:endParaRPr lang="en-US" sz="2400" dirty="0" smtClean="0">
              <a:latin typeface="Constantia" charset="0"/>
              <a:cs typeface="Times New Roman" charset="0"/>
            </a:endParaRPr>
          </a:p>
        </p:txBody>
      </p:sp>
    </p:spTree>
    <p:extLst>
      <p:ext uri="{BB962C8B-B14F-4D97-AF65-F5344CB8AC3E}">
        <p14:creationId xmlns:p14="http://schemas.microsoft.com/office/powerpoint/2010/main" xmlns="" val="328400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837" y="531660"/>
            <a:ext cx="6508377" cy="698732"/>
          </a:xfrm>
        </p:spPr>
        <p:txBody>
          <a:bodyPr/>
          <a:lstStyle/>
          <a:p>
            <a:r>
              <a:rPr lang="en-US" sz="4000" b="1" dirty="0">
                <a:latin typeface="Calibri" charset="0"/>
                <a:cs typeface="Times New Roman" charset="0"/>
              </a:rPr>
              <a:t>Stack</a:t>
            </a:r>
          </a:p>
        </p:txBody>
      </p:sp>
      <p:sp>
        <p:nvSpPr>
          <p:cNvPr id="3" name="Content Placeholder 2"/>
          <p:cNvSpPr>
            <a:spLocks noGrp="1"/>
          </p:cNvSpPr>
          <p:nvPr>
            <p:ph idx="1"/>
          </p:nvPr>
        </p:nvSpPr>
        <p:spPr>
          <a:xfrm>
            <a:off x="220943" y="1825831"/>
            <a:ext cx="8653572" cy="4746033"/>
          </a:xfrm>
        </p:spPr>
        <p:txBody>
          <a:bodyPr>
            <a:noAutofit/>
          </a:bodyPr>
          <a:lstStyle/>
          <a:p>
            <a:r>
              <a:rPr lang="en-US" sz="2200" dirty="0" smtClean="0">
                <a:latin typeface="Constantia" charset="0"/>
                <a:cs typeface="Times New Roman" charset="0"/>
              </a:rPr>
              <a:t>When </a:t>
            </a:r>
            <a:r>
              <a:rPr lang="en-US" sz="2200" dirty="0">
                <a:latin typeface="Constantia" charset="0"/>
                <a:cs typeface="Times New Roman" charset="0"/>
              </a:rPr>
              <a:t>a function is called, a stack frame (or a procedure activation record) is created and </a:t>
            </a:r>
            <a:r>
              <a:rPr lang="en-US" sz="2200" dirty="0" err="1">
                <a:latin typeface="Constantia" charset="0"/>
                <a:cs typeface="Times New Roman" charset="0"/>
              </a:rPr>
              <a:t>PUSHed</a:t>
            </a:r>
            <a:r>
              <a:rPr lang="en-US" sz="2200" dirty="0">
                <a:latin typeface="Constantia" charset="0"/>
                <a:cs typeface="Times New Roman" charset="0"/>
              </a:rPr>
              <a:t> onto the top of the stack. </a:t>
            </a:r>
            <a:endParaRPr lang="en-US" sz="2200" dirty="0" smtClean="0">
              <a:latin typeface="Constantia" charset="0"/>
              <a:cs typeface="Times New Roman" charset="0"/>
            </a:endParaRPr>
          </a:p>
          <a:p>
            <a:r>
              <a:rPr lang="en-US" sz="2200" dirty="0" smtClean="0">
                <a:latin typeface="Constantia" charset="0"/>
                <a:cs typeface="Times New Roman" charset="0"/>
              </a:rPr>
              <a:t>This </a:t>
            </a:r>
            <a:r>
              <a:rPr lang="en-US" sz="2200" dirty="0">
                <a:latin typeface="Constantia" charset="0"/>
                <a:cs typeface="Times New Roman" charset="0"/>
              </a:rPr>
              <a:t>stack frame contains information such as the address from which the function was called and where to jump back to when the function is finished (return address), parameters, local variables, and any other information needed by the invoked function. </a:t>
            </a:r>
            <a:endParaRPr lang="en-US" sz="2200" dirty="0" smtClean="0">
              <a:latin typeface="Constantia" charset="0"/>
              <a:cs typeface="Times New Roman" charset="0"/>
            </a:endParaRPr>
          </a:p>
          <a:p>
            <a:r>
              <a:rPr lang="en-US" sz="2200" dirty="0" smtClean="0">
                <a:latin typeface="Constantia" charset="0"/>
                <a:cs typeface="Times New Roman" charset="0"/>
              </a:rPr>
              <a:t>The </a:t>
            </a:r>
            <a:r>
              <a:rPr lang="en-US" sz="2200" dirty="0">
                <a:latin typeface="Constantia" charset="0"/>
                <a:cs typeface="Times New Roman" charset="0"/>
              </a:rPr>
              <a:t>order of the information may vary by system and compiler.  </a:t>
            </a:r>
            <a:endParaRPr lang="en-US" sz="2200" dirty="0" smtClean="0">
              <a:latin typeface="Constantia" charset="0"/>
              <a:cs typeface="Times New Roman" charset="0"/>
            </a:endParaRPr>
          </a:p>
          <a:p>
            <a:r>
              <a:rPr lang="en-US" sz="2200" dirty="0" smtClean="0">
                <a:latin typeface="Constantia" charset="0"/>
                <a:cs typeface="Times New Roman" charset="0"/>
              </a:rPr>
              <a:t>When </a:t>
            </a:r>
            <a:r>
              <a:rPr lang="en-US" sz="2200" dirty="0">
                <a:latin typeface="Constantia" charset="0"/>
                <a:cs typeface="Times New Roman" charset="0"/>
              </a:rPr>
              <a:t>a function returns, the stack frame is </a:t>
            </a:r>
            <a:r>
              <a:rPr lang="en-US" sz="2200" dirty="0" err="1">
                <a:latin typeface="Constantia" charset="0"/>
                <a:cs typeface="Times New Roman" charset="0"/>
              </a:rPr>
              <a:t>POPped</a:t>
            </a:r>
            <a:r>
              <a:rPr lang="en-US" sz="2200" dirty="0">
                <a:latin typeface="Constantia" charset="0"/>
                <a:cs typeface="Times New Roman" charset="0"/>
              </a:rPr>
              <a:t> from the stack.  </a:t>
            </a:r>
            <a:endParaRPr lang="en-US" sz="2200" dirty="0" smtClean="0">
              <a:latin typeface="Constantia" charset="0"/>
              <a:cs typeface="Times New Roman" charset="0"/>
            </a:endParaRPr>
          </a:p>
          <a:p>
            <a:r>
              <a:rPr lang="en-US" sz="2200" dirty="0" smtClean="0">
                <a:latin typeface="Constantia" charset="0"/>
                <a:cs typeface="Times New Roman" charset="0"/>
              </a:rPr>
              <a:t>Typically </a:t>
            </a:r>
            <a:r>
              <a:rPr lang="en-US" sz="2200" dirty="0">
                <a:latin typeface="Constantia" charset="0"/>
                <a:cs typeface="Times New Roman" charset="0"/>
              </a:rPr>
              <a:t>the stack grows downward, meaning that items deeper in the call chain are at numerically lower addresses and toward the heap.</a:t>
            </a:r>
          </a:p>
          <a:p>
            <a:pPr marL="0" indent="0">
              <a:buNone/>
            </a:pPr>
            <a:endParaRPr lang="en-US" sz="2200" dirty="0">
              <a:latin typeface="Constantia" charset="0"/>
              <a:cs typeface="Times New Roman" charset="0"/>
            </a:endParaRPr>
          </a:p>
          <a:p>
            <a:endParaRPr lang="en-US" sz="2200" dirty="0">
              <a:latin typeface="Constantia" charset="0"/>
              <a:cs typeface="Times New Roman" charset="0"/>
            </a:endParaRPr>
          </a:p>
        </p:txBody>
      </p:sp>
    </p:spTree>
    <p:extLst>
      <p:ext uri="{BB962C8B-B14F-4D97-AF65-F5344CB8AC3E}">
        <p14:creationId xmlns:p14="http://schemas.microsoft.com/office/powerpoint/2010/main" xmlns="" val="156495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209800"/>
            <a:ext cx="8387784" cy="3916363"/>
          </a:xfrm>
        </p:spPr>
        <p:txBody>
          <a:bodyPr>
            <a:normAutofit/>
          </a:bodyPr>
          <a:lstStyle/>
          <a:p>
            <a:r>
              <a:rPr lang="en-US" sz="2800" dirty="0">
                <a:latin typeface="Constantia" charset="0"/>
                <a:cs typeface="Times New Roman" charset="0"/>
              </a:rPr>
              <a:t>When a program is running, the initialized data, BSS and heap areas are usually placed into a single contiguous area called a data segment.  </a:t>
            </a:r>
            <a:endParaRPr lang="en-US" sz="2800" dirty="0" smtClean="0">
              <a:latin typeface="Constantia" charset="0"/>
              <a:cs typeface="Times New Roman" charset="0"/>
            </a:endParaRPr>
          </a:p>
          <a:p>
            <a:r>
              <a:rPr lang="en-US" sz="2800" dirty="0" smtClean="0">
                <a:latin typeface="Constantia" charset="0"/>
                <a:cs typeface="Times New Roman" charset="0"/>
              </a:rPr>
              <a:t>The </a:t>
            </a:r>
            <a:r>
              <a:rPr lang="en-US" sz="2800" dirty="0">
                <a:latin typeface="Constantia" charset="0"/>
                <a:cs typeface="Times New Roman" charset="0"/>
              </a:rPr>
              <a:t>stack segment and code/text segment are separate from the data segment and from each other as illustrated in f</a:t>
            </a:r>
            <a:r>
              <a:rPr lang="en-US" sz="2800" dirty="0" smtClean="0">
                <a:latin typeface="Constantia" charset="0"/>
                <a:cs typeface="Times New Roman" charset="0"/>
              </a:rPr>
              <a:t>igure.</a:t>
            </a:r>
            <a:endParaRPr lang="en-US" sz="2800" dirty="0">
              <a:latin typeface="Constantia" charset="0"/>
              <a:cs typeface="Times New Roman" charset="0"/>
            </a:endParaRPr>
          </a:p>
        </p:txBody>
      </p:sp>
      <p:sp>
        <p:nvSpPr>
          <p:cNvPr id="4" name="Title 1"/>
          <p:cNvSpPr>
            <a:spLocks noGrp="1"/>
          </p:cNvSpPr>
          <p:nvPr>
            <p:ph type="title"/>
          </p:nvPr>
        </p:nvSpPr>
        <p:spPr>
          <a:xfrm>
            <a:off x="442433" y="531660"/>
            <a:ext cx="6508377" cy="698732"/>
          </a:xfrm>
        </p:spPr>
        <p:txBody>
          <a:bodyPr/>
          <a:lstStyle/>
          <a:p>
            <a:r>
              <a:rPr lang="en-US" sz="4000" b="1" dirty="0" smtClean="0">
                <a:latin typeface="Calibri" charset="0"/>
                <a:cs typeface="Times New Roman" charset="0"/>
              </a:rPr>
              <a:t>Segments placement</a:t>
            </a:r>
            <a:endParaRPr lang="en-US" sz="4000" b="1" dirty="0">
              <a:latin typeface="Calibri" charset="0"/>
              <a:cs typeface="Times New Roman" charset="0"/>
            </a:endParaRPr>
          </a:p>
        </p:txBody>
      </p:sp>
    </p:spTree>
    <p:extLst>
      <p:ext uri="{BB962C8B-B14F-4D97-AF65-F5344CB8AC3E}">
        <p14:creationId xmlns:p14="http://schemas.microsoft.com/office/powerpoint/2010/main" xmlns="" val="273776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39" y="324902"/>
            <a:ext cx="6940690" cy="1388214"/>
          </a:xfrm>
        </p:spPr>
        <p:txBody>
          <a:bodyPr/>
          <a:lstStyle/>
          <a:p>
            <a:r>
              <a:rPr lang="en-US" sz="4000" b="1" dirty="0">
                <a:latin typeface="Calibri" charset="0"/>
                <a:cs typeface="Times New Roman" charset="0"/>
              </a:rPr>
              <a:t>THE RUNTIME DATA STRUCTURES</a:t>
            </a:r>
          </a:p>
        </p:txBody>
      </p:sp>
      <p:sp>
        <p:nvSpPr>
          <p:cNvPr id="3" name="Content Placeholder 2"/>
          <p:cNvSpPr>
            <a:spLocks noGrp="1"/>
          </p:cNvSpPr>
          <p:nvPr>
            <p:ph idx="1"/>
          </p:nvPr>
        </p:nvSpPr>
        <p:spPr>
          <a:xfrm>
            <a:off x="368603" y="1892131"/>
            <a:ext cx="8476380" cy="4754202"/>
          </a:xfrm>
        </p:spPr>
        <p:txBody>
          <a:bodyPr>
            <a:normAutofit fontScale="85000" lnSpcReduction="20000"/>
          </a:bodyPr>
          <a:lstStyle/>
          <a:p>
            <a:pPr algn="just"/>
            <a:r>
              <a:rPr lang="en-US" sz="2800" dirty="0">
                <a:latin typeface="Constantia" charset="0"/>
                <a:cs typeface="Times New Roman" charset="0"/>
              </a:rPr>
              <a:t>A process is a running program.  This means that the operating system has loaded the executable file for the program into memory, has arranged it to have access to its command-line arguments and environment variables, and has started it running.  </a:t>
            </a:r>
          </a:p>
          <a:p>
            <a:pPr algn="just"/>
            <a:r>
              <a:rPr lang="en-US" sz="2800" dirty="0">
                <a:latin typeface="Constantia" charset="0"/>
                <a:cs typeface="Times New Roman" charset="0"/>
              </a:rPr>
              <a:t>Conceptually a process has </a:t>
            </a:r>
            <a:r>
              <a:rPr lang="en-US" sz="2800" dirty="0" smtClean="0">
                <a:latin typeface="Constantia" charset="0"/>
                <a:cs typeface="Times New Roman" charset="0"/>
              </a:rPr>
              <a:t>four </a:t>
            </a:r>
            <a:r>
              <a:rPr lang="en-US" sz="2800" dirty="0">
                <a:latin typeface="Constantia" charset="0"/>
                <a:cs typeface="Times New Roman" charset="0"/>
              </a:rPr>
              <a:t>different areas of memory allocated to it as listed (refer to </a:t>
            </a:r>
            <a:r>
              <a:rPr lang="en-US" sz="2800" dirty="0" smtClean="0">
                <a:latin typeface="Constantia" charset="0"/>
                <a:cs typeface="Times New Roman" charset="0"/>
              </a:rPr>
              <a:t>figure in next slide):</a:t>
            </a:r>
            <a:endParaRPr lang="en-US" sz="2800" dirty="0">
              <a:latin typeface="Constantia" charset="0"/>
              <a:cs typeface="Times New Roman" charset="0"/>
            </a:endParaRPr>
          </a:p>
          <a:p>
            <a:pPr lvl="2"/>
            <a:r>
              <a:rPr lang="en-US" sz="2600" dirty="0">
                <a:latin typeface="Constantia" charset="0"/>
                <a:cs typeface="Times New Roman" charset="0"/>
              </a:rPr>
              <a:t>Code/text </a:t>
            </a:r>
            <a:r>
              <a:rPr lang="en-US" sz="2600" dirty="0" smtClean="0">
                <a:latin typeface="Constantia" charset="0"/>
                <a:cs typeface="Times New Roman" charset="0"/>
              </a:rPr>
              <a:t>segment</a:t>
            </a:r>
          </a:p>
          <a:p>
            <a:pPr lvl="2"/>
            <a:r>
              <a:rPr lang="en-US" sz="2600" dirty="0" smtClean="0">
                <a:latin typeface="Constantia" charset="0"/>
                <a:cs typeface="Times New Roman" charset="0"/>
              </a:rPr>
              <a:t>Data segment</a:t>
            </a:r>
            <a:endParaRPr lang="en-US" sz="2600" dirty="0">
              <a:latin typeface="Constantia" charset="0"/>
              <a:cs typeface="Times New Roman" charset="0"/>
            </a:endParaRPr>
          </a:p>
          <a:p>
            <a:pPr lvl="3"/>
            <a:r>
              <a:rPr lang="en-US" sz="2600" dirty="0">
                <a:latin typeface="Constantia" charset="0"/>
                <a:cs typeface="Times New Roman" charset="0"/>
              </a:rPr>
              <a:t>Initialized data – data segment</a:t>
            </a:r>
          </a:p>
          <a:p>
            <a:pPr lvl="3"/>
            <a:r>
              <a:rPr lang="en-US" sz="2600" dirty="0">
                <a:latin typeface="Constantia" charset="0"/>
                <a:cs typeface="Times New Roman" charset="0"/>
              </a:rPr>
              <a:t>Uninitialized data – </a:t>
            </a:r>
            <a:r>
              <a:rPr lang="en-US" sz="2600" dirty="0" err="1">
                <a:latin typeface="Constantia" charset="0"/>
                <a:cs typeface="Times New Roman" charset="0"/>
              </a:rPr>
              <a:t>bss</a:t>
            </a:r>
            <a:r>
              <a:rPr lang="en-US" sz="2600" dirty="0">
                <a:latin typeface="Constantia" charset="0"/>
                <a:cs typeface="Times New Roman" charset="0"/>
              </a:rPr>
              <a:t> segment</a:t>
            </a:r>
          </a:p>
          <a:p>
            <a:pPr lvl="2"/>
            <a:r>
              <a:rPr lang="en-US" sz="2600" dirty="0">
                <a:latin typeface="Constantia" charset="0"/>
                <a:cs typeface="Times New Roman" charset="0"/>
              </a:rPr>
              <a:t>Heap</a:t>
            </a:r>
          </a:p>
          <a:p>
            <a:pPr lvl="2"/>
            <a:r>
              <a:rPr lang="en-US" sz="2600" dirty="0">
                <a:latin typeface="Constantia" charset="0"/>
                <a:cs typeface="Times New Roman" charset="0"/>
              </a:rPr>
              <a:t>Stack</a:t>
            </a:r>
          </a:p>
          <a:p>
            <a:pPr lvl="1"/>
            <a:endParaRPr lang="en-US" dirty="0"/>
          </a:p>
          <a:p>
            <a:endParaRPr lang="en-US" dirty="0"/>
          </a:p>
        </p:txBody>
      </p:sp>
    </p:spTree>
    <p:extLst>
      <p:ext uri="{BB962C8B-B14F-4D97-AF65-F5344CB8AC3E}">
        <p14:creationId xmlns:p14="http://schemas.microsoft.com/office/powerpoint/2010/main" xmlns="" val="381641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13"/>
            <a:ext cx="6896393" cy="695328"/>
          </a:xfrm>
        </p:spPr>
        <p:txBody>
          <a:bodyPr/>
          <a:lstStyle/>
          <a:p>
            <a:r>
              <a:rPr lang="en-US" sz="4000" b="1" dirty="0">
                <a:latin typeface="Calibri" charset="0"/>
                <a:cs typeface="Times New Roman" charset="0"/>
              </a:rPr>
              <a:t>Memory Layout for </a:t>
            </a:r>
            <a:r>
              <a:rPr lang="en-US" sz="4000" b="1" dirty="0" smtClean="0">
                <a:latin typeface="Calibri" charset="0"/>
                <a:cs typeface="Times New Roman" charset="0"/>
              </a:rPr>
              <a:t>a C </a:t>
            </a:r>
            <a:r>
              <a:rPr lang="en-US" sz="4000" b="1" dirty="0">
                <a:latin typeface="Calibri" charset="0"/>
                <a:cs typeface="Times New Roman" charset="0"/>
              </a:rPr>
              <a:t>Process</a:t>
            </a:r>
          </a:p>
        </p:txBody>
      </p:sp>
      <p:pic>
        <p:nvPicPr>
          <p:cNvPr id="4" name="Picture 3"/>
          <p:cNvPicPr>
            <a:picLocks noChangeAspect="1"/>
          </p:cNvPicPr>
          <p:nvPr/>
        </p:nvPicPr>
        <p:blipFill>
          <a:blip r:embed="rId2" cstate="print"/>
          <a:stretch>
            <a:fillRect/>
          </a:stretch>
        </p:blipFill>
        <p:spPr>
          <a:xfrm>
            <a:off x="4504831" y="1370775"/>
            <a:ext cx="4564607" cy="5068176"/>
          </a:xfrm>
          <a:prstGeom prst="rect">
            <a:avLst/>
          </a:prstGeom>
        </p:spPr>
      </p:pic>
      <p:sp>
        <p:nvSpPr>
          <p:cNvPr id="3" name="Content Placeholder 2"/>
          <p:cNvSpPr>
            <a:spLocks noGrp="1"/>
          </p:cNvSpPr>
          <p:nvPr>
            <p:ph idx="1"/>
          </p:nvPr>
        </p:nvSpPr>
        <p:spPr>
          <a:xfrm>
            <a:off x="457199" y="1518455"/>
            <a:ext cx="4253235" cy="5068175"/>
          </a:xfrm>
        </p:spPr>
        <p:txBody>
          <a:bodyPr>
            <a:noAutofit/>
          </a:bodyPr>
          <a:lstStyle/>
          <a:p>
            <a:r>
              <a:rPr lang="en-US" dirty="0">
                <a:latin typeface="Constantia" charset="0"/>
                <a:cs typeface="Times New Roman" charset="0"/>
              </a:rPr>
              <a:t>Address space is memory space that contains program code, stack</a:t>
            </a:r>
            <a:r>
              <a:rPr lang="en-US" dirty="0" smtClean="0">
                <a:latin typeface="Constantia" charset="0"/>
                <a:cs typeface="Times New Roman" charset="0"/>
              </a:rPr>
              <a:t>, heap </a:t>
            </a:r>
            <a:r>
              <a:rPr lang="en-US" dirty="0">
                <a:latin typeface="Constantia" charset="0"/>
                <a:cs typeface="Times New Roman" charset="0"/>
              </a:rPr>
              <a:t>and data segments or in other word, all data the program uses as it runs.</a:t>
            </a:r>
          </a:p>
          <a:p>
            <a:r>
              <a:rPr lang="en-US" dirty="0">
                <a:latin typeface="Constantia" charset="0"/>
                <a:cs typeface="Times New Roman" charset="0"/>
              </a:rPr>
              <a:t>The memory layout, typically consists of </a:t>
            </a:r>
            <a:r>
              <a:rPr lang="en-US" dirty="0" smtClean="0">
                <a:latin typeface="Constantia" charset="0"/>
                <a:cs typeface="Times New Roman" charset="0"/>
              </a:rPr>
              <a:t>four </a:t>
            </a:r>
            <a:r>
              <a:rPr lang="en-US" dirty="0">
                <a:latin typeface="Constantia" charset="0"/>
                <a:cs typeface="Times New Roman" charset="0"/>
              </a:rPr>
              <a:t>segments (text, data, </a:t>
            </a:r>
            <a:r>
              <a:rPr lang="en-US" dirty="0" smtClean="0">
                <a:latin typeface="Constantia" charset="0"/>
                <a:cs typeface="Times New Roman" charset="0"/>
              </a:rPr>
              <a:t>stack and heap)</a:t>
            </a:r>
            <a:r>
              <a:rPr lang="en-US" dirty="0">
                <a:latin typeface="Constantia" charset="0"/>
                <a:cs typeface="Times New Roman" charset="0"/>
              </a:rPr>
              <a:t>, in simplified form is shown in </a:t>
            </a:r>
            <a:r>
              <a:rPr lang="en-US" dirty="0" smtClean="0">
                <a:latin typeface="Constantia" charset="0"/>
                <a:cs typeface="Times New Roman" charset="0"/>
              </a:rPr>
              <a:t>figure</a:t>
            </a:r>
            <a:r>
              <a:rPr lang="en-US" dirty="0">
                <a:latin typeface="Constantia" charset="0"/>
                <a:cs typeface="Times New Roman" charset="0"/>
              </a:rPr>
              <a:t>.</a:t>
            </a:r>
          </a:p>
          <a:p>
            <a:r>
              <a:rPr lang="en-US" dirty="0">
                <a:latin typeface="Constantia" charset="0"/>
                <a:cs typeface="Times New Roman" charset="0"/>
              </a:rPr>
              <a:t>The dynamic data segment is also referred to as the heap, the place dynamically allocated memory (such as from malloc() and new) comes from.</a:t>
            </a:r>
          </a:p>
        </p:txBody>
      </p:sp>
      <p:sp>
        <p:nvSpPr>
          <p:cNvPr id="5" name="Rectangle 4"/>
          <p:cNvSpPr/>
          <p:nvPr/>
        </p:nvSpPr>
        <p:spPr>
          <a:xfrm>
            <a:off x="1931588" y="6475762"/>
            <a:ext cx="5997868" cy="261610"/>
          </a:xfrm>
          <a:prstGeom prst="rect">
            <a:avLst/>
          </a:prstGeom>
        </p:spPr>
        <p:txBody>
          <a:bodyPr wrap="square">
            <a:spAutoFit/>
          </a:bodyPr>
          <a:lstStyle/>
          <a:p>
            <a:r>
              <a:rPr lang="en-US" sz="1100" dirty="0" smtClean="0"/>
              <a:t>Source: http</a:t>
            </a:r>
            <a:r>
              <a:rPr lang="en-US" sz="1100" dirty="0"/>
              <a:t>://</a:t>
            </a:r>
            <a:r>
              <a:rPr lang="en-US" sz="1100" dirty="0" err="1"/>
              <a:t>www.tenouk.com</a:t>
            </a:r>
            <a:r>
              <a:rPr lang="en-US" sz="1100" dirty="0"/>
              <a:t>/</a:t>
            </a:r>
            <a:r>
              <a:rPr lang="en-US" sz="1100" dirty="0" err="1"/>
              <a:t>Bufferoverflowc</a:t>
            </a:r>
            <a:r>
              <a:rPr lang="en-US" sz="1100" dirty="0"/>
              <a:t>/Bufferoverflow1c.html</a:t>
            </a:r>
          </a:p>
        </p:txBody>
      </p:sp>
    </p:spTree>
    <p:extLst>
      <p:ext uri="{BB962C8B-B14F-4D97-AF65-F5344CB8AC3E}">
        <p14:creationId xmlns:p14="http://schemas.microsoft.com/office/powerpoint/2010/main" xmlns="" val="427521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eft Arrow Callout 22"/>
          <p:cNvSpPr/>
          <p:nvPr/>
        </p:nvSpPr>
        <p:spPr>
          <a:xfrm>
            <a:off x="3701052" y="2003172"/>
            <a:ext cx="4887615" cy="635039"/>
          </a:xfrm>
          <a:prstGeom prst="leftArrowCallout">
            <a:avLst>
              <a:gd name="adj1" fmla="val 25000"/>
              <a:gd name="adj2" fmla="val 36628"/>
              <a:gd name="adj3" fmla="val 25000"/>
              <a:gd name="adj4" fmla="val 95047"/>
            </a:avLst>
          </a:prstGeom>
          <a:gradFill flip="none" rotWithShape="1">
            <a:gsLst>
              <a:gs pos="0">
                <a:srgbClr val="66CCFF">
                  <a:alpha val="99000"/>
                </a:srgbClr>
              </a:gs>
              <a:gs pos="100000">
                <a:srgbClr val="FFFFFF"/>
              </a:gs>
            </a:gsLst>
            <a:lin ang="0" scaled="1"/>
            <a:tileRect/>
          </a:gradFill>
          <a:ln>
            <a:noFill/>
          </a:ln>
          <a:scene3d>
            <a:camera prst="orthographicFront">
              <a:rot lat="0" lon="0" rev="0"/>
            </a:camera>
            <a:lightRig rig="twoPt" dir="r">
              <a:rot lat="0" lon="0" rev="6000000"/>
            </a:lightRig>
          </a:scene3d>
          <a:sp3d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333333"/>
                </a:solidFill>
              </a:rPr>
              <a:t>Local variables, local pointers</a:t>
            </a:r>
          </a:p>
        </p:txBody>
      </p:sp>
      <p:sp>
        <p:nvSpPr>
          <p:cNvPr id="2" name="Title 1"/>
          <p:cNvSpPr>
            <a:spLocks noGrp="1"/>
          </p:cNvSpPr>
          <p:nvPr>
            <p:ph type="title"/>
          </p:nvPr>
        </p:nvSpPr>
        <p:spPr>
          <a:xfrm>
            <a:off x="678689" y="456592"/>
            <a:ext cx="6508377" cy="813474"/>
          </a:xfrm>
        </p:spPr>
        <p:txBody>
          <a:bodyPr/>
          <a:lstStyle/>
          <a:p>
            <a:r>
              <a:rPr lang="en-US" b="1" dirty="0">
                <a:latin typeface="Calibri" charset="0"/>
                <a:cs typeface="Times New Roman" charset="0"/>
              </a:rPr>
              <a:t>Memory Layout for a C Process</a:t>
            </a:r>
            <a:endParaRPr lang="en-US" dirty="0"/>
          </a:p>
        </p:txBody>
      </p:sp>
      <p:sp>
        <p:nvSpPr>
          <p:cNvPr id="4" name="Down Arrow Callout 3"/>
          <p:cNvSpPr/>
          <p:nvPr/>
        </p:nvSpPr>
        <p:spPr>
          <a:xfrm>
            <a:off x="1520920" y="1949407"/>
            <a:ext cx="1934379" cy="1019017"/>
          </a:xfrm>
          <a:prstGeom prst="downArrowCallout">
            <a:avLst>
              <a:gd name="adj1" fmla="val 128601"/>
              <a:gd name="adj2" fmla="val 72995"/>
              <a:gd name="adj3" fmla="val 25000"/>
              <a:gd name="adj4" fmla="val 64977"/>
            </a:avLst>
          </a:prstGeom>
          <a:solidFill>
            <a:srgbClr val="CCFFCC"/>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2"/>
                </a:solidFill>
              </a:rPr>
              <a:t>Stack</a:t>
            </a:r>
            <a:endParaRPr lang="en-US" b="1" dirty="0">
              <a:solidFill>
                <a:schemeClr val="tx2"/>
              </a:solidFill>
            </a:endParaRPr>
          </a:p>
        </p:txBody>
      </p:sp>
      <p:sp>
        <p:nvSpPr>
          <p:cNvPr id="13" name="Down Arrow Callout 12"/>
          <p:cNvSpPr/>
          <p:nvPr/>
        </p:nvSpPr>
        <p:spPr>
          <a:xfrm rot="10800000">
            <a:off x="1535686" y="3002666"/>
            <a:ext cx="1934379" cy="1019017"/>
          </a:xfrm>
          <a:prstGeom prst="downArrowCallout">
            <a:avLst>
              <a:gd name="adj1" fmla="val 128601"/>
              <a:gd name="adj2" fmla="val 72995"/>
              <a:gd name="adj3" fmla="val 25000"/>
              <a:gd name="adj4" fmla="val 64977"/>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535685" y="4046499"/>
            <a:ext cx="1934380" cy="75960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BSS</a:t>
            </a:r>
            <a:endParaRPr lang="en-US" b="1" dirty="0"/>
          </a:p>
        </p:txBody>
      </p:sp>
      <p:sp>
        <p:nvSpPr>
          <p:cNvPr id="15" name="Rectangle 14"/>
          <p:cNvSpPr/>
          <p:nvPr/>
        </p:nvSpPr>
        <p:spPr>
          <a:xfrm>
            <a:off x="1540425" y="4833923"/>
            <a:ext cx="1934380" cy="759600"/>
          </a:xfrm>
          <a:prstGeom prst="rect">
            <a:avLst/>
          </a:prstGeom>
          <a:solidFill>
            <a:schemeClr val="accent4">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Data</a:t>
            </a:r>
            <a:endParaRPr lang="en-US" b="1" dirty="0"/>
          </a:p>
        </p:txBody>
      </p:sp>
      <p:sp>
        <p:nvSpPr>
          <p:cNvPr id="16" name="Rectangle 15"/>
          <p:cNvSpPr/>
          <p:nvPr/>
        </p:nvSpPr>
        <p:spPr>
          <a:xfrm>
            <a:off x="1540425" y="5631395"/>
            <a:ext cx="1934380" cy="759600"/>
          </a:xfrm>
          <a:prstGeom prst="rect">
            <a:avLst/>
          </a:prstGeom>
          <a:solidFill>
            <a:schemeClr val="accent4">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Code</a:t>
            </a:r>
            <a:endParaRPr lang="en-US" b="1" dirty="0"/>
          </a:p>
        </p:txBody>
      </p:sp>
      <p:sp>
        <p:nvSpPr>
          <p:cNvPr id="17" name="Rectangle 16"/>
          <p:cNvSpPr/>
          <p:nvPr/>
        </p:nvSpPr>
        <p:spPr>
          <a:xfrm>
            <a:off x="1801478" y="3411460"/>
            <a:ext cx="1417560" cy="5021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333333"/>
                </a:solidFill>
              </a:rPr>
              <a:t>Heap</a:t>
            </a:r>
            <a:endParaRPr lang="en-US" b="1" dirty="0">
              <a:solidFill>
                <a:srgbClr val="333333"/>
              </a:solidFill>
            </a:endParaRPr>
          </a:p>
        </p:txBody>
      </p:sp>
      <p:sp>
        <p:nvSpPr>
          <p:cNvPr id="18" name="Left Arrow Callout 17"/>
          <p:cNvSpPr/>
          <p:nvPr/>
        </p:nvSpPr>
        <p:spPr>
          <a:xfrm>
            <a:off x="3706338" y="4149860"/>
            <a:ext cx="4887615" cy="635039"/>
          </a:xfrm>
          <a:prstGeom prst="leftArrowCallout">
            <a:avLst>
              <a:gd name="adj1" fmla="val 25000"/>
              <a:gd name="adj2" fmla="val 36628"/>
              <a:gd name="adj3" fmla="val 25000"/>
              <a:gd name="adj4" fmla="val 95047"/>
            </a:avLst>
          </a:prstGeom>
          <a:gradFill flip="none" rotWithShape="1">
            <a:gsLst>
              <a:gs pos="0">
                <a:srgbClr val="66CCFF">
                  <a:alpha val="99000"/>
                </a:srgbClr>
              </a:gs>
              <a:gs pos="100000">
                <a:srgbClr val="FFFFFF"/>
              </a:gs>
            </a:gsLst>
            <a:lin ang="0" scaled="1"/>
            <a:tileRect/>
          </a:gradFill>
          <a:ln>
            <a:noFill/>
          </a:ln>
          <a:scene3d>
            <a:camera prst="orthographicFront">
              <a:rot lat="0" lon="0" rev="0"/>
            </a:camera>
            <a:lightRig rig="twoPt" dir="r">
              <a:rot lat="0" lon="0" rev="6000000"/>
            </a:lightRig>
          </a:scene3d>
          <a:sp3d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333333"/>
                </a:solidFill>
              </a:rPr>
              <a:t>Uninitialized </a:t>
            </a:r>
            <a:r>
              <a:rPr lang="en-US" dirty="0">
                <a:solidFill>
                  <a:srgbClr val="333333"/>
                </a:solidFill>
              </a:rPr>
              <a:t>static and global variables</a:t>
            </a:r>
          </a:p>
        </p:txBody>
      </p:sp>
      <p:sp>
        <p:nvSpPr>
          <p:cNvPr id="20" name="Left Arrow Callout 19"/>
          <p:cNvSpPr/>
          <p:nvPr/>
        </p:nvSpPr>
        <p:spPr>
          <a:xfrm>
            <a:off x="3711078" y="4937284"/>
            <a:ext cx="4882875" cy="635039"/>
          </a:xfrm>
          <a:prstGeom prst="leftArrowCallout">
            <a:avLst>
              <a:gd name="adj1" fmla="val 25000"/>
              <a:gd name="adj2" fmla="val 36628"/>
              <a:gd name="adj3" fmla="val 25000"/>
              <a:gd name="adj4" fmla="val 95047"/>
            </a:avLst>
          </a:prstGeom>
          <a:gradFill flip="none" rotWithShape="1">
            <a:gsLst>
              <a:gs pos="0">
                <a:srgbClr val="66CCFF">
                  <a:alpha val="99000"/>
                </a:srgbClr>
              </a:gs>
              <a:gs pos="100000">
                <a:srgbClr val="FFFFFF"/>
              </a:gs>
            </a:gsLst>
            <a:lin ang="0" scaled="1"/>
            <a:tileRect/>
          </a:gradFill>
          <a:ln>
            <a:noFill/>
          </a:ln>
          <a:scene3d>
            <a:camera prst="orthographicFront">
              <a:rot lat="0" lon="0" rev="0"/>
            </a:camera>
            <a:lightRig rig="twoPt" dir="r">
              <a:rot lat="0" lon="0" rev="6000000"/>
            </a:lightRig>
          </a:scene3d>
          <a:sp3d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333333"/>
                </a:solidFill>
              </a:rPr>
              <a:t>Initialized </a:t>
            </a:r>
            <a:r>
              <a:rPr lang="en-US" dirty="0">
                <a:solidFill>
                  <a:srgbClr val="333333"/>
                </a:solidFill>
              </a:rPr>
              <a:t>static and global variables</a:t>
            </a:r>
          </a:p>
        </p:txBody>
      </p:sp>
      <p:sp>
        <p:nvSpPr>
          <p:cNvPr id="21" name="Left Arrow Callout 20"/>
          <p:cNvSpPr/>
          <p:nvPr/>
        </p:nvSpPr>
        <p:spPr>
          <a:xfrm>
            <a:off x="3715818" y="5739476"/>
            <a:ext cx="4882875" cy="635039"/>
          </a:xfrm>
          <a:prstGeom prst="leftArrowCallout">
            <a:avLst>
              <a:gd name="adj1" fmla="val 25000"/>
              <a:gd name="adj2" fmla="val 36628"/>
              <a:gd name="adj3" fmla="val 25000"/>
              <a:gd name="adj4" fmla="val 95047"/>
            </a:avLst>
          </a:prstGeom>
          <a:gradFill flip="none" rotWithShape="1">
            <a:gsLst>
              <a:gs pos="0">
                <a:srgbClr val="66CCFF">
                  <a:alpha val="99000"/>
                </a:srgbClr>
              </a:gs>
              <a:gs pos="100000">
                <a:srgbClr val="FFFFFF"/>
              </a:gs>
            </a:gsLst>
            <a:lin ang="0" scaled="1"/>
            <a:tileRect/>
          </a:gradFill>
          <a:ln>
            <a:noFill/>
          </a:ln>
          <a:scene3d>
            <a:camera prst="orthographicFront">
              <a:rot lat="0" lon="0" rev="0"/>
            </a:camera>
            <a:lightRig rig="twoPt" dir="r">
              <a:rot lat="0" lon="0" rev="6000000"/>
            </a:lightRig>
          </a:scene3d>
          <a:sp3d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333333"/>
                </a:solidFill>
              </a:rPr>
              <a:t>Executable </a:t>
            </a:r>
            <a:r>
              <a:rPr lang="en-US" dirty="0">
                <a:solidFill>
                  <a:srgbClr val="333333"/>
                </a:solidFill>
              </a:rPr>
              <a:t>instructions (program code)</a:t>
            </a:r>
          </a:p>
        </p:txBody>
      </p:sp>
      <p:sp>
        <p:nvSpPr>
          <p:cNvPr id="22" name="Left Arrow Callout 21"/>
          <p:cNvSpPr/>
          <p:nvPr/>
        </p:nvSpPr>
        <p:spPr>
          <a:xfrm>
            <a:off x="3696312" y="3357108"/>
            <a:ext cx="4887615" cy="635039"/>
          </a:xfrm>
          <a:prstGeom prst="leftArrowCallout">
            <a:avLst>
              <a:gd name="adj1" fmla="val 25000"/>
              <a:gd name="adj2" fmla="val 36628"/>
              <a:gd name="adj3" fmla="val 25000"/>
              <a:gd name="adj4" fmla="val 95047"/>
            </a:avLst>
          </a:prstGeom>
          <a:gradFill flip="none" rotWithShape="1">
            <a:gsLst>
              <a:gs pos="0">
                <a:srgbClr val="66CCFF">
                  <a:alpha val="99000"/>
                </a:srgbClr>
              </a:gs>
              <a:gs pos="100000">
                <a:srgbClr val="FFFFFF"/>
              </a:gs>
            </a:gsLst>
            <a:lin ang="0" scaled="1"/>
            <a:tileRect/>
          </a:gradFill>
          <a:ln>
            <a:noFill/>
          </a:ln>
          <a:scene3d>
            <a:camera prst="orthographicFront">
              <a:rot lat="0" lon="0" rev="0"/>
            </a:camera>
            <a:lightRig rig="twoPt" dir="r">
              <a:rot lat="0" lon="0" rev="6000000"/>
            </a:lightRig>
          </a:scene3d>
          <a:sp3d prstMaterial="matte">
            <a:bevelT w="0" h="0" prst="relaxedInset"/>
          </a:sp3d>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333333"/>
                </a:solidFill>
              </a:rPr>
              <a:t>Obtained by malloc(), calloc(), realloc() </a:t>
            </a:r>
            <a:r>
              <a:rPr lang="en-US" dirty="0" smtClean="0">
                <a:solidFill>
                  <a:srgbClr val="333333"/>
                </a:solidFill>
              </a:rPr>
              <a:t>of C or </a:t>
            </a:r>
            <a:r>
              <a:rPr lang="en-US" i="1" dirty="0">
                <a:solidFill>
                  <a:srgbClr val="333333"/>
                </a:solidFill>
              </a:rPr>
              <a:t>new</a:t>
            </a:r>
            <a:r>
              <a:rPr lang="en-US" dirty="0">
                <a:solidFill>
                  <a:srgbClr val="333333"/>
                </a:solidFill>
              </a:rPr>
              <a:t> operator of C++</a:t>
            </a:r>
          </a:p>
        </p:txBody>
      </p:sp>
      <p:sp>
        <p:nvSpPr>
          <p:cNvPr id="26" name="Left Brace 25"/>
          <p:cNvSpPr/>
          <p:nvPr/>
        </p:nvSpPr>
        <p:spPr>
          <a:xfrm>
            <a:off x="1181292" y="1949407"/>
            <a:ext cx="253620" cy="44415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248172" y="4018786"/>
            <a:ext cx="1003099" cy="276999"/>
          </a:xfrm>
          <a:prstGeom prst="rect">
            <a:avLst/>
          </a:prstGeom>
          <a:noFill/>
        </p:spPr>
        <p:txBody>
          <a:bodyPr wrap="none" rtlCol="0">
            <a:spAutoFit/>
          </a:bodyPr>
          <a:lstStyle/>
          <a:p>
            <a:r>
              <a:rPr lang="en-US" sz="1200" b="1" dirty="0" smtClean="0"/>
              <a:t>C program</a:t>
            </a:r>
            <a:endParaRPr lang="en-US" sz="1200" b="1" dirty="0"/>
          </a:p>
        </p:txBody>
      </p:sp>
      <p:sp>
        <p:nvSpPr>
          <p:cNvPr id="29" name="TextBox 28"/>
          <p:cNvSpPr txBox="1"/>
          <p:nvPr/>
        </p:nvSpPr>
        <p:spPr>
          <a:xfrm>
            <a:off x="364618" y="1895052"/>
            <a:ext cx="813043" cy="461665"/>
          </a:xfrm>
          <a:prstGeom prst="rect">
            <a:avLst/>
          </a:prstGeom>
          <a:noFill/>
        </p:spPr>
        <p:txBody>
          <a:bodyPr wrap="none" rtlCol="0">
            <a:spAutoFit/>
          </a:bodyPr>
          <a:lstStyle/>
          <a:p>
            <a:pPr algn="ctr"/>
            <a:r>
              <a:rPr lang="en-US" sz="1200" b="1" dirty="0" smtClean="0"/>
              <a:t>High </a:t>
            </a:r>
          </a:p>
          <a:p>
            <a:pPr algn="ctr"/>
            <a:r>
              <a:rPr lang="en-US" sz="1200" b="1" dirty="0" smtClean="0"/>
              <a:t>memory</a:t>
            </a:r>
            <a:endParaRPr lang="en-US" sz="1200" b="1" dirty="0"/>
          </a:p>
        </p:txBody>
      </p:sp>
      <p:sp>
        <p:nvSpPr>
          <p:cNvPr id="30" name="TextBox 29"/>
          <p:cNvSpPr txBox="1"/>
          <p:nvPr/>
        </p:nvSpPr>
        <p:spPr>
          <a:xfrm>
            <a:off x="354592" y="5872364"/>
            <a:ext cx="813043" cy="461665"/>
          </a:xfrm>
          <a:prstGeom prst="rect">
            <a:avLst/>
          </a:prstGeom>
          <a:noFill/>
        </p:spPr>
        <p:txBody>
          <a:bodyPr wrap="none" rtlCol="0">
            <a:spAutoFit/>
          </a:bodyPr>
          <a:lstStyle/>
          <a:p>
            <a:pPr algn="ctr"/>
            <a:r>
              <a:rPr lang="en-US" sz="1200" b="1" dirty="0" smtClean="0"/>
              <a:t>Low</a:t>
            </a:r>
          </a:p>
          <a:p>
            <a:pPr algn="ctr"/>
            <a:r>
              <a:rPr lang="en-US" sz="1200" b="1" dirty="0" smtClean="0"/>
              <a:t>memory</a:t>
            </a:r>
            <a:endParaRPr lang="en-US" sz="1200" b="1" dirty="0"/>
          </a:p>
        </p:txBody>
      </p:sp>
    </p:spTree>
    <p:extLst>
      <p:ext uri="{BB962C8B-B14F-4D97-AF65-F5344CB8AC3E}">
        <p14:creationId xmlns:p14="http://schemas.microsoft.com/office/powerpoint/2010/main" xmlns="" val="287128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51" y="1871535"/>
            <a:ext cx="8904849" cy="4958329"/>
          </a:xfrm>
        </p:spPr>
        <p:txBody>
          <a:bodyPr>
            <a:normAutofit fontScale="92500"/>
          </a:bodyPr>
          <a:lstStyle/>
          <a:p>
            <a:r>
              <a:rPr lang="en-US" dirty="0">
                <a:latin typeface="Constantia" charset="0"/>
                <a:cs typeface="Times New Roman" charset="0"/>
              </a:rPr>
              <a:t>Global and function static variables are allocated in the </a:t>
            </a:r>
            <a:r>
              <a:rPr lang="en-US" b="1" dirty="0">
                <a:latin typeface="Constantia" charset="0"/>
                <a:cs typeface="Times New Roman" charset="0"/>
              </a:rPr>
              <a:t>data segment</a:t>
            </a:r>
            <a:r>
              <a:rPr lang="en-US" dirty="0">
                <a:latin typeface="Constantia" charset="0"/>
                <a:cs typeface="Times New Roman" charset="0"/>
              </a:rPr>
              <a:t>. </a:t>
            </a:r>
            <a:endParaRPr lang="en-US" dirty="0" smtClean="0">
              <a:latin typeface="Constantia" charset="0"/>
              <a:cs typeface="Times New Roman" charset="0"/>
            </a:endParaRPr>
          </a:p>
          <a:p>
            <a:r>
              <a:rPr lang="en-US" dirty="0" smtClean="0">
                <a:latin typeface="Constantia" charset="0"/>
                <a:cs typeface="Times New Roman" charset="0"/>
              </a:rPr>
              <a:t>The </a:t>
            </a:r>
            <a:r>
              <a:rPr lang="en-US" dirty="0">
                <a:latin typeface="Constantia" charset="0"/>
                <a:cs typeface="Times New Roman" charset="0"/>
              </a:rPr>
              <a:t>compiler converts the executable statements in C program such as </a:t>
            </a:r>
            <a:r>
              <a:rPr lang="en-US" dirty="0" err="1">
                <a:solidFill>
                  <a:srgbClr val="0000FF"/>
                </a:solidFill>
                <a:latin typeface="Constantia" charset="0"/>
                <a:cs typeface="Times New Roman" charset="0"/>
              </a:rPr>
              <a:t>printf</a:t>
            </a:r>
            <a:r>
              <a:rPr lang="en-US" dirty="0">
                <a:solidFill>
                  <a:srgbClr val="0000FF"/>
                </a:solidFill>
                <a:latin typeface="Constantia" charset="0"/>
                <a:cs typeface="Times New Roman" charset="0"/>
              </a:rPr>
              <a:t>(</a:t>
            </a:r>
            <a:r>
              <a:rPr lang="en-US" dirty="0">
                <a:solidFill>
                  <a:schemeClr val="tx1"/>
                </a:solidFill>
                <a:latin typeface="Constantia" charset="0"/>
                <a:cs typeface="Times New Roman" charset="0"/>
              </a:rPr>
              <a:t>"hello world"</a:t>
            </a:r>
            <a:r>
              <a:rPr lang="en-US" dirty="0">
                <a:solidFill>
                  <a:srgbClr val="0000FF"/>
                </a:solidFill>
                <a:latin typeface="Constantia" charset="0"/>
                <a:cs typeface="Times New Roman" charset="0"/>
              </a:rPr>
              <a:t>);</a:t>
            </a:r>
            <a:r>
              <a:rPr lang="en-US" dirty="0">
                <a:latin typeface="Constantia" charset="0"/>
                <a:cs typeface="Times New Roman" charset="0"/>
              </a:rPr>
              <a:t> </a:t>
            </a:r>
            <a:r>
              <a:rPr lang="en-US" dirty="0" smtClean="0">
                <a:latin typeface="Constantia" charset="0"/>
                <a:cs typeface="Times New Roman" charset="0"/>
              </a:rPr>
              <a:t> into </a:t>
            </a:r>
            <a:r>
              <a:rPr lang="en-US" dirty="0">
                <a:latin typeface="Constantia" charset="0"/>
                <a:cs typeface="Times New Roman" charset="0"/>
              </a:rPr>
              <a:t>machine code. They are loaded in the </a:t>
            </a:r>
            <a:r>
              <a:rPr lang="en-US" b="1" dirty="0">
                <a:latin typeface="Constantia" charset="0"/>
                <a:cs typeface="Times New Roman" charset="0"/>
              </a:rPr>
              <a:t>code segment</a:t>
            </a:r>
            <a:r>
              <a:rPr lang="en-US" dirty="0">
                <a:latin typeface="Constantia" charset="0"/>
                <a:cs typeface="Times New Roman" charset="0"/>
              </a:rPr>
              <a:t>. </a:t>
            </a:r>
            <a:endParaRPr lang="en-US" dirty="0" smtClean="0">
              <a:latin typeface="Constantia" charset="0"/>
              <a:cs typeface="Times New Roman" charset="0"/>
            </a:endParaRPr>
          </a:p>
          <a:p>
            <a:r>
              <a:rPr lang="en-US" dirty="0" smtClean="0">
                <a:latin typeface="Constantia" charset="0"/>
                <a:cs typeface="Times New Roman" charset="0"/>
              </a:rPr>
              <a:t>When </a:t>
            </a:r>
            <a:r>
              <a:rPr lang="en-US" dirty="0">
                <a:latin typeface="Constantia" charset="0"/>
                <a:cs typeface="Times New Roman" charset="0"/>
              </a:rPr>
              <a:t>the program executes, function calls are made. Executing each function requires allocation of memory, as if in a frame to store different information like the return pointer, local variable…</a:t>
            </a:r>
            <a:r>
              <a:rPr lang="en-US" dirty="0" smtClean="0">
                <a:latin typeface="Constantia" charset="0"/>
                <a:cs typeface="Times New Roman" charset="0"/>
              </a:rPr>
              <a:t>etc. this </a:t>
            </a:r>
            <a:r>
              <a:rPr lang="en-US" dirty="0">
                <a:latin typeface="Constantia" charset="0"/>
                <a:cs typeface="Times New Roman" charset="0"/>
              </a:rPr>
              <a:t>allocation is done in the </a:t>
            </a:r>
            <a:r>
              <a:rPr lang="en-US" b="1" dirty="0">
                <a:latin typeface="Constantia" charset="0"/>
                <a:cs typeface="Times New Roman" charset="0"/>
              </a:rPr>
              <a:t>stack</a:t>
            </a:r>
            <a:r>
              <a:rPr lang="en-US" dirty="0">
                <a:latin typeface="Constantia" charset="0"/>
                <a:cs typeface="Times New Roman" charset="0"/>
              </a:rPr>
              <a:t>, these are </a:t>
            </a:r>
            <a:r>
              <a:rPr lang="en-US" dirty="0" smtClean="0">
                <a:latin typeface="Constantia" charset="0"/>
                <a:cs typeface="Times New Roman" charset="0"/>
              </a:rPr>
              <a:t>also known </a:t>
            </a:r>
            <a:r>
              <a:rPr lang="en-US" dirty="0">
                <a:latin typeface="Constantia" charset="0"/>
                <a:cs typeface="Times New Roman" charset="0"/>
              </a:rPr>
              <a:t>as stack frames. </a:t>
            </a:r>
            <a:endParaRPr lang="en-US" dirty="0" smtClean="0">
              <a:latin typeface="Constantia" charset="0"/>
              <a:cs typeface="Times New Roman" charset="0"/>
            </a:endParaRPr>
          </a:p>
          <a:p>
            <a:r>
              <a:rPr lang="en-US" dirty="0" smtClean="0">
                <a:latin typeface="Constantia" charset="0"/>
                <a:cs typeface="Times New Roman" charset="0"/>
              </a:rPr>
              <a:t>When </a:t>
            </a:r>
            <a:r>
              <a:rPr lang="en-US" dirty="0">
                <a:latin typeface="Constantia" charset="0"/>
                <a:cs typeface="Times New Roman" charset="0"/>
              </a:rPr>
              <a:t>we do dynamic memory allocation, such as the use of the </a:t>
            </a:r>
            <a:r>
              <a:rPr lang="en-US" dirty="0" smtClean="0">
                <a:solidFill>
                  <a:srgbClr val="0000FF"/>
                </a:solidFill>
                <a:latin typeface="Constantia" charset="0"/>
                <a:cs typeface="Times New Roman" charset="0"/>
              </a:rPr>
              <a:t>malloc()</a:t>
            </a:r>
            <a:r>
              <a:rPr lang="en-US" dirty="0" smtClean="0">
                <a:latin typeface="Constantia" charset="0"/>
                <a:cs typeface="Times New Roman" charset="0"/>
              </a:rPr>
              <a:t> </a:t>
            </a:r>
            <a:r>
              <a:rPr lang="en-US" dirty="0">
                <a:latin typeface="Constantia" charset="0"/>
                <a:cs typeface="Times New Roman" charset="0"/>
              </a:rPr>
              <a:t>function, memory is allocated in the </a:t>
            </a:r>
            <a:r>
              <a:rPr lang="en-US" b="1" dirty="0">
                <a:latin typeface="Constantia" charset="0"/>
                <a:cs typeface="Times New Roman" charset="0"/>
              </a:rPr>
              <a:t>heap</a:t>
            </a:r>
            <a:r>
              <a:rPr lang="en-US" dirty="0">
                <a:latin typeface="Constantia" charset="0"/>
                <a:cs typeface="Times New Roman" charset="0"/>
              </a:rPr>
              <a:t> area</a:t>
            </a:r>
            <a:r>
              <a:rPr lang="en-US" dirty="0" smtClean="0">
                <a:latin typeface="Constantia" charset="0"/>
                <a:cs typeface="Times New Roman" charset="0"/>
              </a:rPr>
              <a:t>.</a:t>
            </a:r>
          </a:p>
          <a:p>
            <a:r>
              <a:rPr lang="en-US" sz="2100" dirty="0">
                <a:latin typeface="Constantia" charset="0"/>
                <a:cs typeface="Times New Roman" charset="0"/>
              </a:rPr>
              <a:t>The data and code segments are of fixed size. When a program is compiled, at that point itself, the sizes required for the segments are fixed and known. Hence they are known as </a:t>
            </a:r>
            <a:r>
              <a:rPr lang="en-US" sz="2100" b="1" dirty="0">
                <a:latin typeface="Constantia" charset="0"/>
                <a:cs typeface="Times New Roman" charset="0"/>
              </a:rPr>
              <a:t>static segments</a:t>
            </a:r>
            <a:r>
              <a:rPr lang="en-US" sz="2100" dirty="0">
                <a:latin typeface="Constantia" charset="0"/>
                <a:cs typeface="Times New Roman" charset="0"/>
              </a:rPr>
              <a:t>. The sizes of the stack and heap areas are not known when the program gets compiled. </a:t>
            </a:r>
            <a:r>
              <a:rPr lang="en-US" sz="2100" dirty="0" smtClean="0">
                <a:latin typeface="Constantia" charset="0"/>
                <a:cs typeface="Times New Roman" charset="0"/>
              </a:rPr>
              <a:t>So</a:t>
            </a:r>
            <a:r>
              <a:rPr lang="en-US" sz="2100" dirty="0">
                <a:latin typeface="Constantia" charset="0"/>
                <a:cs typeface="Times New Roman" charset="0"/>
              </a:rPr>
              <a:t>, these are called </a:t>
            </a:r>
            <a:r>
              <a:rPr lang="en-US" sz="2100" b="1" dirty="0">
                <a:latin typeface="Constantia" charset="0"/>
                <a:cs typeface="Times New Roman" charset="0"/>
              </a:rPr>
              <a:t>dynamic segments</a:t>
            </a:r>
            <a:r>
              <a:rPr lang="en-US" sz="2100" dirty="0">
                <a:latin typeface="Constantia" charset="0"/>
                <a:cs typeface="Times New Roman" charset="0"/>
              </a:rPr>
              <a:t>.</a:t>
            </a:r>
          </a:p>
        </p:txBody>
      </p:sp>
      <p:sp>
        <p:nvSpPr>
          <p:cNvPr id="4" name="Title 1"/>
          <p:cNvSpPr>
            <a:spLocks noGrp="1"/>
          </p:cNvSpPr>
          <p:nvPr>
            <p:ph type="title"/>
          </p:nvPr>
        </p:nvSpPr>
        <p:spPr>
          <a:xfrm>
            <a:off x="457199" y="486128"/>
            <a:ext cx="6508377" cy="710097"/>
          </a:xfrm>
        </p:spPr>
        <p:txBody>
          <a:bodyPr/>
          <a:lstStyle/>
          <a:p>
            <a:r>
              <a:rPr lang="en-US" b="1" dirty="0">
                <a:latin typeface="Calibri" charset="0"/>
                <a:cs typeface="Times New Roman" charset="0"/>
              </a:rPr>
              <a:t>Memory Layout for a C Process</a:t>
            </a:r>
            <a:endParaRPr lang="en-US" dirty="0"/>
          </a:p>
        </p:txBody>
      </p:sp>
    </p:spTree>
    <p:extLst>
      <p:ext uri="{BB962C8B-B14F-4D97-AF65-F5344CB8AC3E}">
        <p14:creationId xmlns:p14="http://schemas.microsoft.com/office/powerpoint/2010/main" xmlns="" val="371421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8448"/>
            <a:ext cx="6508377" cy="1143000"/>
          </a:xfrm>
        </p:spPr>
        <p:txBody>
          <a:bodyPr/>
          <a:lstStyle/>
          <a:p>
            <a:r>
              <a:rPr lang="en-US" sz="4000" b="1" dirty="0">
                <a:latin typeface="Calibri" charset="0"/>
                <a:cs typeface="Times New Roman" charset="0"/>
              </a:rPr>
              <a:t>Code/text segment</a:t>
            </a:r>
          </a:p>
        </p:txBody>
      </p:sp>
      <p:sp>
        <p:nvSpPr>
          <p:cNvPr id="3" name="Content Placeholder 2"/>
          <p:cNvSpPr>
            <a:spLocks noGrp="1"/>
          </p:cNvSpPr>
          <p:nvPr>
            <p:ph idx="1"/>
          </p:nvPr>
        </p:nvSpPr>
        <p:spPr>
          <a:xfrm>
            <a:off x="457198" y="1884904"/>
            <a:ext cx="8402551" cy="4657424"/>
          </a:xfrm>
        </p:spPr>
        <p:txBody>
          <a:bodyPr>
            <a:noAutofit/>
          </a:bodyPr>
          <a:lstStyle/>
          <a:p>
            <a:r>
              <a:rPr lang="en-US" sz="2800" dirty="0">
                <a:latin typeface="Constantia" charset="0"/>
                <a:cs typeface="Times New Roman" charset="0"/>
              </a:rPr>
              <a:t>This is the area in which the executable </a:t>
            </a:r>
            <a:r>
              <a:rPr lang="en-US" sz="2800" dirty="0" smtClean="0">
                <a:latin typeface="Constantia" charset="0"/>
                <a:cs typeface="Times New Roman" charset="0"/>
              </a:rPr>
              <a:t>instructions (</a:t>
            </a:r>
            <a:r>
              <a:rPr lang="en-US" sz="2800" dirty="0">
                <a:latin typeface="Constantia" charset="0"/>
                <a:cs typeface="Times New Roman" charset="0"/>
              </a:rPr>
              <a:t>program code</a:t>
            </a:r>
            <a:r>
              <a:rPr lang="en-US" sz="2800" dirty="0" smtClean="0">
                <a:latin typeface="Constantia" charset="0"/>
                <a:cs typeface="Times New Roman" charset="0"/>
              </a:rPr>
              <a:t>) reside for </a:t>
            </a:r>
            <a:r>
              <a:rPr lang="en-US" sz="2800" dirty="0">
                <a:latin typeface="Constantia" charset="0"/>
                <a:cs typeface="Times New Roman" charset="0"/>
              </a:rPr>
              <a:t> execution</a:t>
            </a:r>
            <a:r>
              <a:rPr lang="en-US" sz="2800" dirty="0" smtClean="0">
                <a:latin typeface="Constantia" charset="0"/>
                <a:cs typeface="Times New Roman" charset="0"/>
              </a:rPr>
              <a:t>. </a:t>
            </a:r>
            <a:endParaRPr lang="en-US" sz="2800" dirty="0">
              <a:latin typeface="Constantia" charset="0"/>
              <a:cs typeface="Times New Roman" charset="0"/>
            </a:endParaRPr>
          </a:p>
          <a:p>
            <a:r>
              <a:rPr lang="en-US" sz="2800" dirty="0" smtClean="0">
                <a:latin typeface="Constantia" charset="0"/>
                <a:cs typeface="Times New Roman" charset="0"/>
              </a:rPr>
              <a:t>This </a:t>
            </a:r>
            <a:r>
              <a:rPr lang="en-US" sz="2800" dirty="0">
                <a:latin typeface="Constantia" charset="0"/>
                <a:cs typeface="Times New Roman" charset="0"/>
              </a:rPr>
              <a:t>area is also known as the text segment and is of fixed size. </a:t>
            </a:r>
          </a:p>
          <a:p>
            <a:r>
              <a:rPr lang="en-US" sz="2800" dirty="0">
                <a:latin typeface="Constantia" charset="0"/>
                <a:cs typeface="Times New Roman" charset="0"/>
              </a:rPr>
              <a:t>This can be accessed only by function pointers and not by other data pointers. </a:t>
            </a:r>
          </a:p>
          <a:p>
            <a:r>
              <a:rPr lang="en-US" sz="2800" dirty="0">
                <a:latin typeface="Constantia" charset="0"/>
                <a:cs typeface="Times New Roman" charset="0"/>
              </a:rPr>
              <a:t>T</a:t>
            </a:r>
            <a:r>
              <a:rPr lang="en-US" sz="2800" dirty="0" smtClean="0">
                <a:latin typeface="Constantia" charset="0"/>
                <a:cs typeface="Times New Roman" charset="0"/>
              </a:rPr>
              <a:t>he </a:t>
            </a:r>
            <a:r>
              <a:rPr lang="en-US" sz="2800" dirty="0">
                <a:latin typeface="Constantia" charset="0"/>
                <a:cs typeface="Times New Roman" charset="0"/>
              </a:rPr>
              <a:t>system may consider this area as a read only memory area and any attempt to write in this area can lead to undefined behavior. </a:t>
            </a:r>
          </a:p>
        </p:txBody>
      </p:sp>
    </p:spTree>
    <p:extLst>
      <p:ext uri="{BB962C8B-B14F-4D97-AF65-F5344CB8AC3E}">
        <p14:creationId xmlns:p14="http://schemas.microsoft.com/office/powerpoint/2010/main" xmlns="" val="332219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3216"/>
            <a:ext cx="6508377" cy="1143000"/>
          </a:xfrm>
        </p:spPr>
        <p:txBody>
          <a:bodyPr/>
          <a:lstStyle/>
          <a:p>
            <a:r>
              <a:rPr lang="en-US" sz="4000" b="1" dirty="0">
                <a:latin typeface="Calibri" charset="0"/>
                <a:cs typeface="Times New Roman" charset="0"/>
              </a:rPr>
              <a:t>Data Segment</a:t>
            </a:r>
          </a:p>
        </p:txBody>
      </p:sp>
      <p:sp>
        <p:nvSpPr>
          <p:cNvPr id="3" name="Content Placeholder 2"/>
          <p:cNvSpPr>
            <a:spLocks noGrp="1"/>
          </p:cNvSpPr>
          <p:nvPr>
            <p:ph idx="1"/>
          </p:nvPr>
        </p:nvSpPr>
        <p:spPr>
          <a:xfrm>
            <a:off x="273617" y="1762492"/>
            <a:ext cx="8617164" cy="4884488"/>
          </a:xfrm>
        </p:spPr>
        <p:txBody>
          <a:bodyPr>
            <a:noAutofit/>
          </a:bodyPr>
          <a:lstStyle/>
          <a:p>
            <a:r>
              <a:rPr lang="en-US" sz="2800" dirty="0">
                <a:latin typeface="Constantia" charset="0"/>
                <a:cs typeface="Times New Roman" charset="0"/>
              </a:rPr>
              <a:t>T</a:t>
            </a:r>
            <a:r>
              <a:rPr lang="en-US" sz="2800" dirty="0" smtClean="0">
                <a:latin typeface="Constantia" charset="0"/>
                <a:cs typeface="Times New Roman" charset="0"/>
              </a:rPr>
              <a:t>he </a:t>
            </a:r>
            <a:r>
              <a:rPr lang="en-US" sz="2800" b="1" dirty="0">
                <a:latin typeface="Constantia" charset="0"/>
                <a:cs typeface="Times New Roman" charset="0"/>
              </a:rPr>
              <a:t>data segment</a:t>
            </a:r>
            <a:r>
              <a:rPr lang="en-US" sz="2800" dirty="0">
                <a:latin typeface="Constantia" charset="0"/>
                <a:cs typeface="Times New Roman" charset="0"/>
              </a:rPr>
              <a:t> is to hold the value of those variables that need to be available throughout the life time of the program. </a:t>
            </a:r>
            <a:endParaRPr lang="en-US" sz="2800" dirty="0" smtClean="0">
              <a:latin typeface="Constantia" charset="0"/>
              <a:cs typeface="Times New Roman" charset="0"/>
            </a:endParaRPr>
          </a:p>
          <a:p>
            <a:r>
              <a:rPr lang="en-US" sz="2800" dirty="0">
                <a:latin typeface="Constantia" charset="0"/>
                <a:cs typeface="Times New Roman" charset="0"/>
              </a:rPr>
              <a:t>G</a:t>
            </a:r>
            <a:r>
              <a:rPr lang="en-US" sz="2800" dirty="0" smtClean="0">
                <a:latin typeface="Constantia" charset="0"/>
                <a:cs typeface="Times New Roman" charset="0"/>
              </a:rPr>
              <a:t>lobal </a:t>
            </a:r>
            <a:r>
              <a:rPr lang="en-US" sz="2800" dirty="0">
                <a:latin typeface="Constantia" charset="0"/>
                <a:cs typeface="Times New Roman" charset="0"/>
              </a:rPr>
              <a:t>variables </a:t>
            </a:r>
            <a:r>
              <a:rPr lang="en-US" sz="2800" dirty="0" smtClean="0">
                <a:latin typeface="Constantia" charset="0"/>
                <a:cs typeface="Times New Roman" charset="0"/>
              </a:rPr>
              <a:t>are </a:t>
            </a:r>
            <a:r>
              <a:rPr lang="en-US" sz="2800" dirty="0">
                <a:latin typeface="Constantia" charset="0"/>
                <a:cs typeface="Times New Roman" charset="0"/>
              </a:rPr>
              <a:t>allocated in the data segment. </a:t>
            </a:r>
            <a:endParaRPr lang="en-US" sz="2800" dirty="0" smtClean="0">
              <a:latin typeface="Constantia" charset="0"/>
              <a:cs typeface="Times New Roman" charset="0"/>
            </a:endParaRPr>
          </a:p>
          <a:p>
            <a:r>
              <a:rPr lang="en-US" sz="2800" dirty="0">
                <a:latin typeface="Constantia" charset="0"/>
                <a:cs typeface="Times New Roman" charset="0"/>
              </a:rPr>
              <a:t>L</a:t>
            </a:r>
            <a:r>
              <a:rPr lang="en-US" sz="2800" dirty="0" smtClean="0">
                <a:latin typeface="Constantia" charset="0"/>
                <a:cs typeface="Times New Roman" charset="0"/>
              </a:rPr>
              <a:t>ocal </a:t>
            </a:r>
            <a:r>
              <a:rPr lang="en-US" sz="2800" dirty="0">
                <a:latin typeface="Constantia" charset="0"/>
                <a:cs typeface="Times New Roman" charset="0"/>
              </a:rPr>
              <a:t>variables declared as </a:t>
            </a:r>
            <a:r>
              <a:rPr lang="en-US" sz="2800" dirty="0" smtClean="0">
                <a:latin typeface="Constantia" charset="0"/>
                <a:cs typeface="Times New Roman" charset="0"/>
              </a:rPr>
              <a:t>static</a:t>
            </a:r>
            <a:r>
              <a:rPr lang="en-US" sz="2800" dirty="0">
                <a:latin typeface="Constantia" charset="0"/>
                <a:cs typeface="Times New Roman" charset="0"/>
              </a:rPr>
              <a:t> </a:t>
            </a:r>
            <a:r>
              <a:rPr lang="en-US" sz="2800" dirty="0" smtClean="0">
                <a:latin typeface="Constantia" charset="0"/>
                <a:cs typeface="Times New Roman" charset="0"/>
              </a:rPr>
              <a:t>are </a:t>
            </a:r>
            <a:r>
              <a:rPr lang="en-US" sz="2800" dirty="0">
                <a:latin typeface="Constantia" charset="0"/>
                <a:cs typeface="Times New Roman" charset="0"/>
              </a:rPr>
              <a:t>also allocated in the data area because their values should be available across function calls. If they are allocated in the stack frame itself, they will get destroyed once the function returns. </a:t>
            </a:r>
            <a:r>
              <a:rPr lang="en-US" sz="2800" dirty="0" smtClean="0">
                <a:latin typeface="Constantia" charset="0"/>
                <a:cs typeface="Times New Roman" charset="0"/>
              </a:rPr>
              <a:t>So</a:t>
            </a:r>
            <a:r>
              <a:rPr lang="en-US" sz="2800" dirty="0">
                <a:latin typeface="Constantia" charset="0"/>
                <a:cs typeface="Times New Roman" charset="0"/>
              </a:rPr>
              <a:t>, the life time of a local static variable is that of the life time of the program</a:t>
            </a:r>
            <a:r>
              <a:rPr lang="en-US" sz="2400" dirty="0">
                <a:latin typeface="Constantia" charset="0"/>
                <a:cs typeface="Times New Roman" charset="0"/>
              </a:rPr>
              <a:t>.</a:t>
            </a:r>
          </a:p>
        </p:txBody>
      </p:sp>
    </p:spTree>
    <p:extLst>
      <p:ext uri="{BB962C8B-B14F-4D97-AF65-F5344CB8AC3E}">
        <p14:creationId xmlns:p14="http://schemas.microsoft.com/office/powerpoint/2010/main" xmlns="" val="98158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3216"/>
            <a:ext cx="6508377" cy="1143000"/>
          </a:xfrm>
        </p:spPr>
        <p:txBody>
          <a:bodyPr/>
          <a:lstStyle/>
          <a:p>
            <a:r>
              <a:rPr lang="en-US" sz="4000" b="1" dirty="0">
                <a:latin typeface="Calibri" charset="0"/>
                <a:cs typeface="Times New Roman" charset="0"/>
              </a:rPr>
              <a:t>Data Segment</a:t>
            </a:r>
          </a:p>
        </p:txBody>
      </p:sp>
      <p:sp>
        <p:nvSpPr>
          <p:cNvPr id="3" name="Content Placeholder 2"/>
          <p:cNvSpPr>
            <a:spLocks noGrp="1"/>
          </p:cNvSpPr>
          <p:nvPr>
            <p:ph idx="1"/>
          </p:nvPr>
        </p:nvSpPr>
        <p:spPr>
          <a:xfrm>
            <a:off x="126608" y="1827232"/>
            <a:ext cx="8947051" cy="4784583"/>
          </a:xfrm>
        </p:spPr>
        <p:txBody>
          <a:bodyPr>
            <a:noAutofit/>
          </a:bodyPr>
          <a:lstStyle/>
          <a:p>
            <a:r>
              <a:rPr lang="en-US" sz="2800" dirty="0">
                <a:latin typeface="Constantia" charset="0"/>
                <a:cs typeface="Times New Roman" charset="0"/>
              </a:rPr>
              <a:t>There are two parts in this segment. The initialized data segment and uninitialized data segment.</a:t>
            </a:r>
          </a:p>
          <a:p>
            <a:r>
              <a:rPr lang="en-US" sz="2800" b="1" dirty="0">
                <a:latin typeface="Calibri" charset="0"/>
                <a:cs typeface="Times New Roman" charset="0"/>
              </a:rPr>
              <a:t>Initialized </a:t>
            </a:r>
            <a:r>
              <a:rPr lang="en-US" sz="2800" b="1" dirty="0" smtClean="0">
                <a:latin typeface="Calibri" charset="0"/>
                <a:cs typeface="Times New Roman" charset="0"/>
              </a:rPr>
              <a:t>data- </a:t>
            </a:r>
            <a:r>
              <a:rPr lang="en-US" sz="2800" b="1" dirty="0" smtClean="0">
                <a:latin typeface="Calibri" charset="0"/>
                <a:cs typeface="Times New Roman" charset="0"/>
              </a:rPr>
              <a:t>Data </a:t>
            </a:r>
            <a:r>
              <a:rPr lang="en-US" sz="2800" b="1" dirty="0" smtClean="0">
                <a:latin typeface="Calibri" charset="0"/>
                <a:cs typeface="Times New Roman" charset="0"/>
              </a:rPr>
              <a:t>segment</a:t>
            </a:r>
            <a:endParaRPr lang="en-US" sz="2800" dirty="0" smtClean="0"/>
          </a:p>
          <a:p>
            <a:pPr lvl="1"/>
            <a:r>
              <a:rPr lang="en-US" sz="2400" dirty="0" smtClean="0">
                <a:latin typeface="Constantia" charset="0"/>
                <a:cs typeface="Times New Roman" charset="0"/>
              </a:rPr>
              <a:t>Static </a:t>
            </a:r>
            <a:r>
              <a:rPr lang="en-US" sz="2400" dirty="0">
                <a:latin typeface="Constantia" charset="0"/>
                <a:cs typeface="Times New Roman" charset="0"/>
              </a:rPr>
              <a:t>and global data that are initialized with nonzero values live in the data </a:t>
            </a:r>
            <a:r>
              <a:rPr lang="en-US" sz="2400" dirty="0" smtClean="0">
                <a:latin typeface="Constantia" charset="0"/>
                <a:cs typeface="Times New Roman" charset="0"/>
              </a:rPr>
              <a:t>segment/initialized </a:t>
            </a:r>
            <a:r>
              <a:rPr lang="en-US" sz="2400" dirty="0">
                <a:latin typeface="Constantia" charset="0"/>
                <a:cs typeface="Times New Roman" charset="0"/>
              </a:rPr>
              <a:t>segment. </a:t>
            </a:r>
          </a:p>
          <a:p>
            <a:r>
              <a:rPr lang="en-US" sz="2800" b="1" dirty="0">
                <a:latin typeface="Calibri" charset="0"/>
                <a:cs typeface="Times New Roman" charset="0"/>
              </a:rPr>
              <a:t>Uninitialized data</a:t>
            </a:r>
            <a:r>
              <a:rPr lang="en-US" sz="2800" b="1" dirty="0" smtClean="0">
                <a:latin typeface="Calibri" charset="0"/>
                <a:cs typeface="Times New Roman" charset="0"/>
              </a:rPr>
              <a:t>-BSS </a:t>
            </a:r>
            <a:r>
              <a:rPr lang="en-US" sz="2800" b="1" dirty="0">
                <a:latin typeface="Calibri" charset="0"/>
                <a:cs typeface="Times New Roman" charset="0"/>
              </a:rPr>
              <a:t>segment</a:t>
            </a:r>
          </a:p>
          <a:p>
            <a:pPr lvl="1"/>
            <a:r>
              <a:rPr lang="en-US" sz="2400" dirty="0">
                <a:latin typeface="Constantia" charset="0"/>
                <a:cs typeface="Times New Roman" charset="0"/>
              </a:rPr>
              <a:t>Uninitialized variables </a:t>
            </a:r>
            <a:r>
              <a:rPr lang="en-US" sz="2400" dirty="0" smtClean="0">
                <a:latin typeface="Constantia" charset="0"/>
                <a:cs typeface="Times New Roman" charset="0"/>
              </a:rPr>
              <a:t>are </a:t>
            </a:r>
            <a:r>
              <a:rPr lang="en-US" sz="2400" dirty="0">
                <a:latin typeface="Constantia" charset="0"/>
                <a:cs typeface="Times New Roman" charset="0"/>
              </a:rPr>
              <a:t>allocated in the un-initialized data segment. </a:t>
            </a:r>
            <a:r>
              <a:rPr lang="en-US" sz="2400" dirty="0" smtClean="0">
                <a:latin typeface="Constantia" charset="0"/>
                <a:cs typeface="Times New Roman" charset="0"/>
              </a:rPr>
              <a:t>Global </a:t>
            </a:r>
            <a:r>
              <a:rPr lang="en-US" sz="2400" dirty="0">
                <a:latin typeface="Constantia" charset="0"/>
                <a:cs typeface="Times New Roman" charset="0"/>
              </a:rPr>
              <a:t>and </a:t>
            </a:r>
            <a:r>
              <a:rPr lang="en-US" sz="2400" dirty="0" smtClean="0">
                <a:latin typeface="Constantia" charset="0"/>
                <a:cs typeface="Times New Roman" charset="0"/>
              </a:rPr>
              <a:t>static data (that </a:t>
            </a:r>
            <a:r>
              <a:rPr lang="en-US" sz="2400" dirty="0">
                <a:latin typeface="Constantia" charset="0"/>
                <a:cs typeface="Times New Roman" charset="0"/>
              </a:rPr>
              <a:t>initialized to zero by </a:t>
            </a:r>
            <a:r>
              <a:rPr lang="en-US" sz="2400" dirty="0" smtClean="0">
                <a:latin typeface="Constantia" charset="0"/>
                <a:cs typeface="Times New Roman" charset="0"/>
              </a:rPr>
              <a:t>default) </a:t>
            </a:r>
            <a:r>
              <a:rPr lang="en-US" sz="2400" dirty="0">
                <a:latin typeface="Constantia" charset="0"/>
                <a:cs typeface="Times New Roman" charset="0"/>
              </a:rPr>
              <a:t>are kept in what is called the BSS area of the process. </a:t>
            </a:r>
            <a:endParaRPr lang="en-US" sz="2400" dirty="0" smtClean="0">
              <a:latin typeface="Constantia" charset="0"/>
              <a:cs typeface="Times New Roman" charset="0"/>
            </a:endParaRPr>
          </a:p>
          <a:p>
            <a:pPr lvl="1"/>
            <a:r>
              <a:rPr lang="en-US" sz="2400" dirty="0" smtClean="0">
                <a:latin typeface="Constantia" charset="0"/>
                <a:cs typeface="Times New Roman" charset="0"/>
              </a:rPr>
              <a:t>BSS </a:t>
            </a:r>
            <a:r>
              <a:rPr lang="en-US" sz="2400" dirty="0">
                <a:latin typeface="Constantia" charset="0"/>
                <a:cs typeface="Times New Roman" charset="0"/>
              </a:rPr>
              <a:t>stands for ‘Block Started by Symbol’.</a:t>
            </a:r>
          </a:p>
          <a:p>
            <a:pPr lvl="1"/>
            <a:endParaRPr lang="en-US" sz="2200" dirty="0">
              <a:latin typeface="Constantia" charset="0"/>
              <a:cs typeface="Times New Roman" charset="0"/>
            </a:endParaRPr>
          </a:p>
        </p:txBody>
      </p:sp>
    </p:spTree>
    <p:extLst>
      <p:ext uri="{BB962C8B-B14F-4D97-AF65-F5344CB8AC3E}">
        <p14:creationId xmlns:p14="http://schemas.microsoft.com/office/powerpoint/2010/main" xmlns="" val="429432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8448"/>
            <a:ext cx="6508377" cy="1143000"/>
          </a:xfrm>
        </p:spPr>
        <p:txBody>
          <a:bodyPr/>
          <a:lstStyle/>
          <a:p>
            <a:r>
              <a:rPr lang="en-US" sz="4000" b="1" dirty="0">
                <a:latin typeface="Calibri" charset="0"/>
                <a:cs typeface="Times New Roman" charset="0"/>
              </a:rPr>
              <a:t>Heap</a:t>
            </a:r>
          </a:p>
        </p:txBody>
      </p:sp>
      <p:sp>
        <p:nvSpPr>
          <p:cNvPr id="3" name="Content Placeholder 2"/>
          <p:cNvSpPr>
            <a:spLocks noGrp="1"/>
          </p:cNvSpPr>
          <p:nvPr>
            <p:ph idx="1"/>
          </p:nvPr>
        </p:nvSpPr>
        <p:spPr>
          <a:xfrm>
            <a:off x="126606" y="1890845"/>
            <a:ext cx="8932985" cy="4882445"/>
          </a:xfrm>
        </p:spPr>
        <p:txBody>
          <a:bodyPr>
            <a:normAutofit fontScale="92500" lnSpcReduction="20000"/>
          </a:bodyPr>
          <a:lstStyle/>
          <a:p>
            <a:r>
              <a:rPr lang="en-US" sz="2400" dirty="0">
                <a:latin typeface="Constantia" charset="0"/>
                <a:cs typeface="Times New Roman" charset="0"/>
              </a:rPr>
              <a:t>The heap is where dynamic memory (obtained by malloc(), calloc(), realloc() and </a:t>
            </a:r>
            <a:r>
              <a:rPr lang="en-US" sz="2400" i="1" dirty="0">
                <a:latin typeface="Constantia" charset="0"/>
                <a:cs typeface="Times New Roman" charset="0"/>
              </a:rPr>
              <a:t>new</a:t>
            </a:r>
            <a:r>
              <a:rPr lang="en-US" sz="2400" dirty="0">
                <a:latin typeface="Constantia" charset="0"/>
                <a:cs typeface="Times New Roman" charset="0"/>
              </a:rPr>
              <a:t> – C++) comes from.  </a:t>
            </a:r>
            <a:endParaRPr lang="en-US" sz="2400" dirty="0" smtClean="0">
              <a:latin typeface="Constantia" charset="0"/>
              <a:cs typeface="Times New Roman" charset="0"/>
            </a:endParaRPr>
          </a:p>
          <a:p>
            <a:r>
              <a:rPr lang="en-US" sz="2400" dirty="0" smtClean="0">
                <a:latin typeface="Constantia" charset="0"/>
                <a:cs typeface="Times New Roman" charset="0"/>
              </a:rPr>
              <a:t>Everything </a:t>
            </a:r>
            <a:r>
              <a:rPr lang="en-US" sz="2400" dirty="0">
                <a:latin typeface="Constantia" charset="0"/>
                <a:cs typeface="Times New Roman" charset="0"/>
              </a:rPr>
              <a:t>on a heap is anonymous, thus you can only access parts of it through a pointer. As memory is allocated on the heap, the process’s address space grows.    </a:t>
            </a:r>
            <a:endParaRPr lang="en-US" sz="2400" dirty="0" smtClean="0">
              <a:latin typeface="Constantia" charset="0"/>
              <a:cs typeface="Times New Roman" charset="0"/>
            </a:endParaRPr>
          </a:p>
          <a:p>
            <a:r>
              <a:rPr lang="en-US" sz="2400" dirty="0" smtClean="0">
                <a:latin typeface="Constantia" charset="0"/>
                <a:cs typeface="Times New Roman" charset="0"/>
              </a:rPr>
              <a:t>Freed </a:t>
            </a:r>
            <a:r>
              <a:rPr lang="en-US" sz="2400" dirty="0">
                <a:latin typeface="Constantia" charset="0"/>
                <a:cs typeface="Times New Roman" charset="0"/>
              </a:rPr>
              <a:t>memory (free() and delete) goes back to the </a:t>
            </a:r>
            <a:r>
              <a:rPr lang="en-US" sz="2400" dirty="0" smtClean="0">
                <a:latin typeface="Constantia" charset="0"/>
                <a:cs typeface="Times New Roman" charset="0"/>
              </a:rPr>
              <a:t>heap.</a:t>
            </a:r>
            <a:r>
              <a:rPr lang="en-US" sz="2400" dirty="0">
                <a:latin typeface="Constantia" charset="0"/>
                <a:cs typeface="Times New Roman" charset="0"/>
              </a:rPr>
              <a:t>   </a:t>
            </a:r>
            <a:endParaRPr lang="en-US" sz="2400" dirty="0" smtClean="0">
              <a:latin typeface="Constantia" charset="0"/>
              <a:cs typeface="Times New Roman" charset="0"/>
            </a:endParaRPr>
          </a:p>
          <a:p>
            <a:r>
              <a:rPr lang="en-US" sz="2400" dirty="0" smtClean="0">
                <a:latin typeface="Constantia" charset="0"/>
                <a:cs typeface="Times New Roman" charset="0"/>
              </a:rPr>
              <a:t>It </a:t>
            </a:r>
            <a:r>
              <a:rPr lang="en-US" sz="2400" dirty="0">
                <a:latin typeface="Constantia" charset="0"/>
                <a:cs typeface="Times New Roman" charset="0"/>
              </a:rPr>
              <a:t>is typical for the heap to grow upward.  This means that successive items that are added to the heap are added at addresses that are numerically greater than previous items.  It is also typical for the heap to start immediately after the BSS area of the data segment.  </a:t>
            </a:r>
            <a:endParaRPr lang="en-US" sz="2400" dirty="0" smtClean="0">
              <a:latin typeface="Constantia" charset="0"/>
              <a:cs typeface="Times New Roman" charset="0"/>
            </a:endParaRPr>
          </a:p>
          <a:p>
            <a:r>
              <a:rPr lang="en-US" sz="2400" dirty="0" smtClean="0">
                <a:latin typeface="Constantia" charset="0"/>
                <a:cs typeface="Times New Roman" charset="0"/>
              </a:rPr>
              <a:t>The </a:t>
            </a:r>
            <a:r>
              <a:rPr lang="en-US" sz="2400" dirty="0">
                <a:latin typeface="Constantia" charset="0"/>
                <a:cs typeface="Times New Roman" charset="0"/>
              </a:rPr>
              <a:t>end of the heap is marked by a pointer known as the break. You cannot reference past the break. You can, however, move the break pointer (via </a:t>
            </a:r>
            <a:r>
              <a:rPr lang="en-US" sz="2400" dirty="0" err="1">
                <a:latin typeface="Constantia" charset="0"/>
                <a:cs typeface="Times New Roman" charset="0"/>
              </a:rPr>
              <a:t>brk</a:t>
            </a:r>
            <a:r>
              <a:rPr lang="en-US" sz="2400" dirty="0">
                <a:latin typeface="Constantia" charset="0"/>
                <a:cs typeface="Times New Roman" charset="0"/>
              </a:rPr>
              <a:t>() and </a:t>
            </a:r>
            <a:r>
              <a:rPr lang="en-US" sz="2400" dirty="0" err="1">
                <a:latin typeface="Constantia" charset="0"/>
                <a:cs typeface="Times New Roman" charset="0"/>
              </a:rPr>
              <a:t>sbrk</a:t>
            </a:r>
            <a:r>
              <a:rPr lang="en-US" sz="2400" dirty="0">
                <a:latin typeface="Constantia" charset="0"/>
                <a:cs typeface="Times New Roman" charset="0"/>
              </a:rPr>
              <a:t>() system calls) to a new position to increase the amount of heap memory available.</a:t>
            </a:r>
          </a:p>
          <a:p>
            <a:endParaRPr lang="en-US" dirty="0"/>
          </a:p>
        </p:txBody>
      </p:sp>
    </p:spTree>
    <p:extLst>
      <p:ext uri="{BB962C8B-B14F-4D97-AF65-F5344CB8AC3E}">
        <p14:creationId xmlns:p14="http://schemas.microsoft.com/office/powerpoint/2010/main" xmlns="" val="3848911954"/>
      </p:ext>
    </p:extLst>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436</TotalTime>
  <Words>766</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Plaza</vt:lpstr>
      <vt:lpstr>  Memory Layout of C Process  [The Runtime Data Structures]</vt:lpstr>
      <vt:lpstr>THE RUNTIME DATA STRUCTURES</vt:lpstr>
      <vt:lpstr>Memory Layout for a C Process</vt:lpstr>
      <vt:lpstr>Memory Layout for a C Process</vt:lpstr>
      <vt:lpstr>Memory Layout for a C Process</vt:lpstr>
      <vt:lpstr>Code/text segment</vt:lpstr>
      <vt:lpstr>Data Segment</vt:lpstr>
      <vt:lpstr>Data Segment</vt:lpstr>
      <vt:lpstr>Heap</vt:lpstr>
      <vt:lpstr>Stack</vt:lpstr>
      <vt:lpstr>Stack</vt:lpstr>
      <vt:lpstr>Segments placement</vt:lpstr>
    </vt:vector>
  </TitlesOfParts>
  <Company>University of Trento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R. H. Noori</dc:creator>
  <cp:lastModifiedBy>DIU</cp:lastModifiedBy>
  <cp:revision>136</cp:revision>
  <dcterms:created xsi:type="dcterms:W3CDTF">2014-05-23T04:24:52Z</dcterms:created>
  <dcterms:modified xsi:type="dcterms:W3CDTF">2014-09-29T08:55:32Z</dcterms:modified>
</cp:coreProperties>
</file>