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15" r:id="rId2"/>
    <p:sldId id="537" r:id="rId3"/>
    <p:sldId id="538" r:id="rId4"/>
    <p:sldId id="600" r:id="rId5"/>
    <p:sldId id="518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632" r:id="rId14"/>
    <p:sldId id="633" r:id="rId15"/>
    <p:sldId id="634" r:id="rId16"/>
    <p:sldId id="635" r:id="rId17"/>
    <p:sldId id="636" r:id="rId18"/>
    <p:sldId id="642" r:id="rId19"/>
    <p:sldId id="638" r:id="rId20"/>
    <p:sldId id="639" r:id="rId21"/>
    <p:sldId id="640" r:id="rId22"/>
    <p:sldId id="644" r:id="rId23"/>
    <p:sldId id="643" r:id="rId24"/>
    <p:sldId id="533" r:id="rId25"/>
    <p:sldId id="646" r:id="rId26"/>
    <p:sldId id="558" r:id="rId27"/>
    <p:sldId id="534" r:id="rId28"/>
    <p:sldId id="603" r:id="rId29"/>
    <p:sldId id="535" r:id="rId30"/>
    <p:sldId id="527" r:id="rId31"/>
    <p:sldId id="593" r:id="rId32"/>
    <p:sldId id="524" r:id="rId33"/>
    <p:sldId id="525" r:id="rId34"/>
    <p:sldId id="647" r:id="rId35"/>
    <p:sldId id="608" r:id="rId36"/>
    <p:sldId id="611" r:id="rId37"/>
    <p:sldId id="615" r:id="rId38"/>
    <p:sldId id="616" r:id="rId39"/>
    <p:sldId id="590" r:id="rId40"/>
    <p:sldId id="628" r:id="rId41"/>
    <p:sldId id="629" r:id="rId42"/>
    <p:sldId id="630" r:id="rId43"/>
    <p:sldId id="631" r:id="rId4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9012" cy="3598863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5" tIns="47513" rIns="95025" bIns="47513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F0F35F-EF23-45EC-BBA8-DE120A9B359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8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1677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19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6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9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95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57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ＭＳ Ｐゴシック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ＭＳ Ｐゴシック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ＭＳ Ｐゴシック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  <a:ea typeface="ＭＳ Ｐゴシック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Classification: Basic Concepts, Decision Trees</a:t>
            </a:r>
            <a:endParaRPr lang="en-US" altLang="en-US" sz="280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Monotype Sorts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3286125"/>
            <a:ext cx="81534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 sz="1600" b="0" dirty="0">
              <a:latin typeface="Arial" charset="0"/>
              <a:ea typeface="ＭＳ Ｐゴシック" charset="0"/>
            </a:endParaRPr>
          </a:p>
          <a:p>
            <a:pPr algn="ctr">
              <a:defRPr/>
            </a:pPr>
            <a:endParaRPr lang="en-US" sz="1600" b="0" dirty="0">
              <a:latin typeface="Arial" charset="0"/>
              <a:ea typeface="ＭＳ Ｐゴシック" charset="0"/>
            </a:endParaRPr>
          </a:p>
          <a:p>
            <a:pPr algn="ctr">
              <a:defRPr/>
            </a:pPr>
            <a:endParaRPr lang="en-US" sz="1600" b="0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0" dirty="0">
              <a:latin typeface="Arial" charset="0"/>
              <a:ea typeface="ＭＳ Ｐゴシック" charset="0"/>
            </a:endParaRPr>
          </a:p>
        </p:txBody>
      </p:sp>
      <p:grpSp>
        <p:nvGrpSpPr>
          <p:cNvPr id="4100" name="Group 1034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646155" name="Rectangle 103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6156" name="Rectangle 103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Married</a:t>
            </a:r>
            <a:r>
              <a:rPr lang="en-US" sz="1600" b="0" smtClean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Single, Divorced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&lt;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&gt;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15385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Single, Divorced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&lt;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&gt;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16409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Single, Divorced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&lt;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&gt;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17433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0"/>
              <a:t>Assign Cheat to </a:t>
            </a:r>
            <a:r>
              <a:rPr lang="ja-JP" altLang="en-US" sz="2000" b="0"/>
              <a:t>“</a:t>
            </a:r>
            <a:r>
              <a:rPr lang="en-US" altLang="ja-JP" sz="2000" b="0"/>
              <a:t>No</a:t>
            </a:r>
            <a:r>
              <a:rPr lang="ja-JP" altLang="en-US" sz="2000" b="0"/>
              <a:t>”</a:t>
            </a:r>
            <a:endParaRPr lang="en-US" alt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Decision Tree Learning: ID3</a:t>
            </a:r>
            <a:endParaRPr lang="en-US" dirty="0">
              <a:ea typeface="ＭＳ Ｐゴシック" charset="0"/>
              <a:sym typeface="Symbol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  <a:buFont typeface="Monotype Sorts" charset="0"/>
              <a:buChar char="l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Function </a:t>
            </a:r>
            <a:r>
              <a:rPr lang="en-US" dirty="0" smtClean="0">
                <a:latin typeface="Calibri" charset="0"/>
                <a:ea typeface="ＭＳ Ｐゴシック" charset="0"/>
              </a:rPr>
              <a:t>ID3(</a:t>
            </a:r>
            <a:r>
              <a:rPr lang="en-US" i="1" dirty="0" smtClean="0">
                <a:latin typeface="Calibri" charset="0"/>
                <a:ea typeface="ＭＳ Ｐゴシック" charset="0"/>
              </a:rPr>
              <a:t>Training-</a:t>
            </a:r>
            <a:r>
              <a:rPr lang="en-US" i="1" dirty="0">
                <a:latin typeface="Calibri" charset="0"/>
                <a:ea typeface="ＭＳ Ｐゴシック" charset="0"/>
              </a:rPr>
              <a:t>set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i="1" dirty="0" smtClean="0">
                <a:latin typeface="Calibri" charset="0"/>
                <a:ea typeface="ＭＳ Ｐゴシック" charset="0"/>
              </a:rPr>
              <a:t>Attributes</a:t>
            </a:r>
            <a:r>
              <a:rPr lang="en-US" dirty="0" smtClean="0">
                <a:latin typeface="Calibri" charset="0"/>
                <a:ea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If all elements in </a:t>
            </a:r>
            <a:r>
              <a:rPr lang="en-US" sz="2400" i="1" dirty="0" smtClean="0">
                <a:latin typeface="Calibri" charset="0"/>
                <a:ea typeface="ＭＳ Ｐゴシック" charset="0"/>
              </a:rPr>
              <a:t>Training-</a:t>
            </a:r>
            <a:r>
              <a:rPr lang="en-US" sz="2400" i="1" dirty="0">
                <a:latin typeface="Calibri" charset="0"/>
                <a:ea typeface="ＭＳ Ｐゴシック" charset="0"/>
              </a:rPr>
              <a:t>set</a:t>
            </a:r>
            <a:r>
              <a:rPr lang="en-US" sz="2400" dirty="0">
                <a:latin typeface="Calibri" charset="0"/>
                <a:ea typeface="ＭＳ Ｐゴシック" charset="0"/>
              </a:rPr>
              <a:t> are in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same </a:t>
            </a:r>
            <a:r>
              <a:rPr lang="en-US" sz="2400" dirty="0">
                <a:latin typeface="Calibri" charset="0"/>
                <a:ea typeface="ＭＳ Ｐゴシック" charset="0"/>
              </a:rPr>
              <a:t>class, then return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leaf </a:t>
            </a:r>
            <a:r>
              <a:rPr lang="en-US" sz="2400" dirty="0">
                <a:latin typeface="Calibri" charset="0"/>
                <a:ea typeface="ＭＳ Ｐゴシック" charset="0"/>
              </a:rPr>
              <a:t>node labeled with that class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400" dirty="0" smtClean="0">
                <a:latin typeface="Calibri" charset="0"/>
                <a:ea typeface="ＭＳ Ｐゴシック" charset="0"/>
              </a:rPr>
              <a:t>Else </a:t>
            </a:r>
            <a:r>
              <a:rPr lang="en-US" sz="2400" dirty="0">
                <a:latin typeface="Calibri" charset="0"/>
                <a:ea typeface="ＭＳ Ｐゴシック" charset="0"/>
              </a:rPr>
              <a:t>if </a:t>
            </a:r>
            <a:r>
              <a:rPr lang="en-US" sz="2400" i="1" dirty="0" smtClean="0">
                <a:latin typeface="Calibri" charset="0"/>
                <a:ea typeface="ＭＳ Ｐゴシック" charset="0"/>
              </a:rPr>
              <a:t>Attributes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is </a:t>
            </a:r>
            <a:r>
              <a:rPr lang="en-US" sz="2400" dirty="0">
                <a:latin typeface="Calibri" charset="0"/>
                <a:ea typeface="ＭＳ Ｐゴシック" charset="0"/>
              </a:rPr>
              <a:t>empty, then return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leaf </a:t>
            </a:r>
            <a:r>
              <a:rPr lang="en-US" sz="2400" dirty="0">
                <a:latin typeface="Calibri" charset="0"/>
                <a:ea typeface="ＭＳ Ｐゴシック" charset="0"/>
              </a:rPr>
              <a:t>node labeled with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majority </a:t>
            </a:r>
            <a:r>
              <a:rPr lang="en-US" sz="2400" dirty="0">
                <a:latin typeface="Calibri" charset="0"/>
                <a:ea typeface="ＭＳ Ｐゴシック" charset="0"/>
              </a:rPr>
              <a:t>class in </a:t>
            </a:r>
            <a:r>
              <a:rPr lang="en-US" sz="2400" i="1" dirty="0" smtClean="0">
                <a:latin typeface="Calibri" charset="0"/>
                <a:ea typeface="ＭＳ Ｐゴシック" charset="0"/>
              </a:rPr>
              <a:t>Training-</a:t>
            </a:r>
            <a:r>
              <a:rPr lang="en-US" sz="2400" i="1" dirty="0">
                <a:latin typeface="Calibri" charset="0"/>
                <a:ea typeface="ＭＳ Ｐゴシック" charset="0"/>
              </a:rPr>
              <a:t>set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400" dirty="0" smtClean="0">
                <a:latin typeface="Calibri" charset="0"/>
                <a:ea typeface="ＭＳ Ｐゴシック" charset="0"/>
              </a:rPr>
              <a:t>Else if </a:t>
            </a:r>
            <a:r>
              <a:rPr lang="en-US" sz="2400" i="1" dirty="0" smtClean="0">
                <a:latin typeface="Calibri" charset="0"/>
                <a:ea typeface="ＭＳ Ｐゴシック" charset="0"/>
              </a:rPr>
              <a:t>Training-Set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is empty, then return leaf node labeled with default majority class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400" dirty="0" smtClean="0">
                <a:latin typeface="Calibri" charset="0"/>
                <a:ea typeface="ＭＳ Ｐゴシック" charset="0"/>
              </a:rPr>
              <a:t>Else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pPr lvl="2" eaLnBrk="1" hangingPunct="1">
              <a:lnSpc>
                <a:spcPct val="80000"/>
              </a:lnSpc>
              <a:buFont typeface="Wingdings" charset="0"/>
              <a:buChar char="u"/>
              <a:defRPr/>
            </a:pPr>
            <a:r>
              <a:rPr lang="en-US" sz="2000" dirty="0" smtClean="0">
                <a:latin typeface="Calibri" charset="0"/>
                <a:ea typeface="ＭＳ Ｐゴシック" charset="0"/>
              </a:rPr>
              <a:t>Select and remove </a:t>
            </a:r>
            <a:r>
              <a:rPr lang="en-US" sz="2000" i="1" dirty="0">
                <a:latin typeface="Calibri" charset="0"/>
                <a:ea typeface="ＭＳ Ｐゴシック" charset="0"/>
              </a:rPr>
              <a:t>A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from </a:t>
            </a:r>
            <a:r>
              <a:rPr lang="en-US" sz="2000" i="1" dirty="0" smtClean="0">
                <a:latin typeface="Calibri" charset="0"/>
                <a:ea typeface="ＭＳ Ｐゴシック" charset="0"/>
              </a:rPr>
              <a:t>Attributes</a:t>
            </a:r>
            <a:endParaRPr lang="en-US" sz="2000" dirty="0">
              <a:latin typeface="Calibri" charset="0"/>
              <a:ea typeface="ＭＳ Ｐゴシック" charset="0"/>
            </a:endParaRPr>
          </a:p>
          <a:p>
            <a:pPr lvl="2" eaLnBrk="1" hangingPunct="1">
              <a:lnSpc>
                <a:spcPct val="80000"/>
              </a:lnSpc>
              <a:buFont typeface="Wingdings" charset="0"/>
              <a:buChar char="u"/>
              <a:defRPr/>
            </a:pPr>
            <a:r>
              <a:rPr lang="en-US" sz="2000" dirty="0" smtClean="0">
                <a:latin typeface="Calibri" charset="0"/>
                <a:ea typeface="ＭＳ Ｐゴシック" charset="0"/>
              </a:rPr>
              <a:t>Make </a:t>
            </a:r>
            <a:r>
              <a:rPr lang="en-US" sz="2000" i="1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the </a:t>
            </a:r>
            <a:r>
              <a:rPr lang="en-US" sz="2000" dirty="0">
                <a:latin typeface="Calibri" charset="0"/>
                <a:ea typeface="ＭＳ Ｐゴシック" charset="0"/>
              </a:rPr>
              <a:t>root of the current tree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Char char="u"/>
              <a:defRPr/>
            </a:pPr>
            <a:r>
              <a:rPr lang="en-US" sz="2000" dirty="0">
                <a:latin typeface="Calibri" charset="0"/>
                <a:ea typeface="ＭＳ Ｐゴシック" charset="0"/>
              </a:rPr>
              <a:t>For each value </a:t>
            </a:r>
            <a:r>
              <a:rPr lang="en-US" sz="2000" i="1" dirty="0">
                <a:latin typeface="Calibri" charset="0"/>
                <a:ea typeface="ＭＳ Ｐゴシック" charset="0"/>
              </a:rPr>
              <a:t>V</a:t>
            </a:r>
            <a:r>
              <a:rPr lang="en-US" sz="2000" dirty="0">
                <a:latin typeface="Calibri" charset="0"/>
                <a:ea typeface="ＭＳ Ｐゴシック" charset="0"/>
              </a:rPr>
              <a:t> of </a:t>
            </a:r>
            <a:r>
              <a:rPr lang="en-US" sz="2000" i="1" dirty="0" smtClean="0">
                <a:latin typeface="Calibri" charset="0"/>
                <a:ea typeface="ＭＳ Ｐゴシック" charset="0"/>
              </a:rPr>
              <a:t>A</a:t>
            </a:r>
            <a:endParaRPr lang="en-US" sz="2000" i="1" dirty="0">
              <a:latin typeface="Calibri" charset="0"/>
              <a:ea typeface="ＭＳ Ｐゴシック" charset="0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</a:rPr>
              <a:t>Create a branch of the current tree labeled by </a:t>
            </a:r>
            <a:r>
              <a:rPr lang="en-US" sz="1800" i="1" dirty="0">
                <a:latin typeface="Calibri" charset="0"/>
                <a:ea typeface="ＭＳ Ｐゴシック" charset="0"/>
              </a:rPr>
              <a:t>V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800" i="1" dirty="0" err="1">
                <a:latin typeface="Calibri" charset="0"/>
                <a:ea typeface="ＭＳ Ｐゴシック" charset="0"/>
              </a:rPr>
              <a:t>Partition_V</a:t>
            </a:r>
            <a:r>
              <a:rPr lang="en-US" sz="1800" dirty="0">
                <a:latin typeface="Calibri" charset="0"/>
                <a:ea typeface="ＭＳ Ｐゴシック" charset="0"/>
              </a:rPr>
              <a:t> </a:t>
            </a:r>
            <a:r>
              <a:rPr lang="en-US" sz="1800" dirty="0">
                <a:latin typeface="Calibri" charset="0"/>
                <a:ea typeface="ＭＳ Ｐゴシック" charset="0"/>
                <a:sym typeface="Symbol" charset="0"/>
              </a:rPr>
              <a:t></a:t>
            </a:r>
            <a:r>
              <a:rPr lang="en-US" sz="1800" dirty="0">
                <a:latin typeface="Calibri" charset="0"/>
                <a:ea typeface="ＭＳ Ｐゴシック" charset="0"/>
              </a:rPr>
              <a:t> Elements of </a:t>
            </a:r>
            <a:r>
              <a:rPr lang="en-US" sz="1800" i="1" dirty="0" smtClean="0">
                <a:latin typeface="Calibri" charset="0"/>
                <a:ea typeface="ＭＳ Ｐゴシック" charset="0"/>
              </a:rPr>
              <a:t>Training-</a:t>
            </a:r>
            <a:r>
              <a:rPr lang="en-US" sz="1800" i="1" dirty="0">
                <a:latin typeface="Calibri" charset="0"/>
                <a:ea typeface="ＭＳ Ｐゴシック" charset="0"/>
              </a:rPr>
              <a:t>set</a:t>
            </a:r>
            <a:r>
              <a:rPr lang="en-US" sz="1800" dirty="0">
                <a:latin typeface="Calibri" charset="0"/>
                <a:ea typeface="ＭＳ Ｐゴシック" charset="0"/>
              </a:rPr>
              <a:t> with value </a:t>
            </a:r>
            <a:r>
              <a:rPr lang="en-US" sz="1800" i="1" dirty="0">
                <a:latin typeface="Calibri" charset="0"/>
                <a:ea typeface="ＭＳ Ｐゴシック" charset="0"/>
              </a:rPr>
              <a:t>V</a:t>
            </a:r>
            <a:r>
              <a:rPr lang="en-US" sz="1800" dirty="0">
                <a:latin typeface="Calibri" charset="0"/>
                <a:ea typeface="ＭＳ Ｐゴシック" charset="0"/>
              </a:rPr>
              <a:t> for </a:t>
            </a:r>
            <a:r>
              <a:rPr lang="en-US" sz="1800" i="1" dirty="0" smtClean="0">
                <a:latin typeface="Calibri" charset="0"/>
                <a:ea typeface="ＭＳ Ｐゴシック" charset="0"/>
              </a:rPr>
              <a:t>A</a:t>
            </a:r>
            <a:endParaRPr lang="en-US" sz="1800" i="1" dirty="0">
              <a:latin typeface="Calibri" charset="0"/>
              <a:ea typeface="ＭＳ Ｐゴシック" charset="0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</a:rPr>
              <a:t>Induce-Tree(</a:t>
            </a:r>
            <a:r>
              <a:rPr lang="en-US" sz="1800" i="1" dirty="0" err="1">
                <a:latin typeface="Calibri" charset="0"/>
                <a:ea typeface="ＭＳ Ｐゴシック" charset="0"/>
              </a:rPr>
              <a:t>Partition_V</a:t>
            </a:r>
            <a:r>
              <a:rPr lang="en-US" sz="1800" dirty="0">
                <a:latin typeface="Calibri" charset="0"/>
                <a:ea typeface="ＭＳ Ｐゴシック" charset="0"/>
              </a:rPr>
              <a:t>, </a:t>
            </a:r>
            <a:r>
              <a:rPr lang="en-US" sz="1800" i="1" dirty="0" smtClean="0">
                <a:latin typeface="Calibri" charset="0"/>
                <a:ea typeface="ＭＳ Ｐゴシック" charset="0"/>
              </a:rPr>
              <a:t>Attributes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)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</a:rPr>
              <a:t>Attach result to branch </a:t>
            </a:r>
            <a:r>
              <a:rPr lang="en-US" sz="1800" i="1" dirty="0">
                <a:latin typeface="Calibri" charset="0"/>
                <a:ea typeface="ＭＳ Ｐゴシック" charset="0"/>
              </a:rPr>
              <a:t>V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</a:rPr>
              <a:t>Illustrative Training Set</a:t>
            </a:r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50813" y="1600200"/>
          <a:ext cx="86296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3" imgW="7315200" imgH="3746500" progId="Word.Document.8">
                  <p:embed/>
                </p:oleObj>
              </mc:Choice>
              <mc:Fallback>
                <p:oleObj name="Document" r:id="rId3" imgW="7315200" imgH="374650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1600200"/>
                        <a:ext cx="86296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</a:rPr>
              <a:t>ID3 Example (I)</a:t>
            </a:r>
          </a:p>
        </p:txBody>
      </p:sp>
      <p:graphicFrame>
        <p:nvGraphicFramePr>
          <p:cNvPr id="114691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85800" y="1828800"/>
          <a:ext cx="34305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Picture" r:id="rId3" imgW="2692400" imgH="1130300" progId="Word.Picture.8">
                  <p:embed/>
                </p:oleObj>
              </mc:Choice>
              <mc:Fallback>
                <p:oleObj name="Picture" r:id="rId3" imgW="2692400" imgH="1130300" progId="Word.Picture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34305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29163" y="1751013"/>
          <a:ext cx="4414837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Picture" r:id="rId5" imgW="3530600" imgH="1346200" progId="Word.Picture.8">
                  <p:embed/>
                </p:oleObj>
              </mc:Choice>
              <mc:Fallback>
                <p:oleObj name="Picture" r:id="rId5" imgW="3530600" imgH="1346200" progId="Word.Picture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1751013"/>
                        <a:ext cx="4414837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81050" y="4087813"/>
          <a:ext cx="4705350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Picture" r:id="rId7" imgW="3530600" imgH="1155700" progId="Word.Picture.8">
                  <p:embed/>
                </p:oleObj>
              </mc:Choice>
              <mc:Fallback>
                <p:oleObj name="Picture" r:id="rId7" imgW="3530600" imgH="1155700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087813"/>
                        <a:ext cx="4705350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08525" y="4070350"/>
          <a:ext cx="44354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Picture" r:id="rId9" imgW="3530600" imgH="1270000" progId="Word.Picture.8">
                  <p:embed/>
                </p:oleObj>
              </mc:Choice>
              <mc:Fallback>
                <p:oleObj name="Picture" r:id="rId9" imgW="3530600" imgH="1270000" progId="Word.Picture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4070350"/>
                        <a:ext cx="44354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</a:rPr>
              <a:t>ID3 Example (II)</a:t>
            </a:r>
          </a:p>
        </p:txBody>
      </p:sp>
      <p:graphicFrame>
        <p:nvGraphicFramePr>
          <p:cNvPr id="11571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27063" y="1905000"/>
          <a:ext cx="37925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Picture" r:id="rId3" imgW="2692400" imgH="1130300" progId="Word.Picture.8">
                  <p:embed/>
                </p:oleObj>
              </mc:Choice>
              <mc:Fallback>
                <p:oleObj name="Picture" r:id="rId3" imgW="2692400" imgH="1130300" progId="Word.Picture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905000"/>
                        <a:ext cx="37925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05400" y="1798638"/>
          <a:ext cx="3827463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Picture" r:id="rId5" imgW="2692400" imgH="1270000" progId="Word.Picture.8">
                  <p:embed/>
                </p:oleObj>
              </mc:Choice>
              <mc:Fallback>
                <p:oleObj name="Picture" r:id="rId5" imgW="2692400" imgH="1270000" progId="Word.Picture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98638"/>
                        <a:ext cx="3827463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46125" y="4024313"/>
          <a:ext cx="382587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Picture" r:id="rId7" imgW="2692400" imgH="1130300" progId="Word.Picture.8">
                  <p:embed/>
                </p:oleObj>
              </mc:Choice>
              <mc:Fallback>
                <p:oleObj name="Picture" r:id="rId7" imgW="2692400" imgH="1130300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24313"/>
                        <a:ext cx="3825875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81600" y="3957638"/>
          <a:ext cx="3833813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Picture" r:id="rId9" imgW="2692400" imgH="1270000" progId="Word.Picture.8">
                  <p:embed/>
                </p:oleObj>
              </mc:Choice>
              <mc:Fallback>
                <p:oleObj name="Picture" r:id="rId9" imgW="2692400" imgH="1270000" progId="Word.Picture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57638"/>
                        <a:ext cx="3833813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</a:rPr>
              <a:t>ID3 Example (III)</a:t>
            </a:r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6388" y="1600200"/>
          <a:ext cx="8913812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Picture" r:id="rId3" imgW="5511800" imgH="2400300" progId="Word.Picture.8">
                  <p:embed/>
                </p:oleObj>
              </mc:Choice>
              <mc:Fallback>
                <p:oleObj name="Picture" r:id="rId3" imgW="5511800" imgH="2400300" progId="Word.Picture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600200"/>
                        <a:ext cx="8913812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Another 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 smtClean="0">
                <a:ea typeface="ＭＳ Ｐゴシック" pitchFamily="1" charset="-128"/>
                <a:cs typeface="ＭＳ Ｐゴシック" pitchFamily="1" charset="-128"/>
              </a:rPr>
              <a:t>1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is binary feature (Gender: M/F)</a:t>
            </a:r>
          </a:p>
          <a:p>
            <a:pPr eaLnBrk="1" hangingPunct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 smtClean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is nominal feature (Color: R/G/B)</a:t>
            </a:r>
          </a:p>
        </p:txBody>
      </p:sp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5003800" y="2338388"/>
            <a:ext cx="1282700" cy="1052512"/>
            <a:chOff x="3917950" y="2521673"/>
            <a:chExt cx="1283624" cy="1053377"/>
          </a:xfrm>
        </p:grpSpPr>
        <p:sp>
          <p:nvSpPr>
            <p:cNvPr id="23621" name="Line 57"/>
            <p:cNvSpPr>
              <a:spLocks noChangeShapeType="1"/>
            </p:cNvSpPr>
            <p:nvPr/>
          </p:nvSpPr>
          <p:spPr bwMode="auto">
            <a:xfrm flipH="1">
              <a:off x="3962400" y="2870200"/>
              <a:ext cx="254000" cy="25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2" name="Line 58"/>
            <p:cNvSpPr>
              <a:spLocks noChangeShapeType="1"/>
            </p:cNvSpPr>
            <p:nvPr/>
          </p:nvSpPr>
          <p:spPr bwMode="auto">
            <a:xfrm>
              <a:off x="4419600" y="2857500"/>
              <a:ext cx="254000" cy="2159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3" name="Line 59"/>
            <p:cNvSpPr>
              <a:spLocks noChangeShapeType="1"/>
            </p:cNvSpPr>
            <p:nvPr/>
          </p:nvSpPr>
          <p:spPr bwMode="auto">
            <a:xfrm flipH="1">
              <a:off x="4572000" y="3263900"/>
              <a:ext cx="114300" cy="1651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Line 60"/>
            <p:cNvSpPr>
              <a:spLocks noChangeShapeType="1"/>
            </p:cNvSpPr>
            <p:nvPr/>
          </p:nvSpPr>
          <p:spPr bwMode="auto">
            <a:xfrm>
              <a:off x="4775200" y="32766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Line 61"/>
            <p:cNvSpPr>
              <a:spLocks noChangeShapeType="1"/>
            </p:cNvSpPr>
            <p:nvPr/>
          </p:nvSpPr>
          <p:spPr bwMode="auto">
            <a:xfrm>
              <a:off x="4851400" y="3238500"/>
              <a:ext cx="1270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Oval 62"/>
            <p:cNvSpPr>
              <a:spLocks noChangeArrowheads="1"/>
            </p:cNvSpPr>
            <p:nvPr/>
          </p:nvSpPr>
          <p:spPr bwMode="auto">
            <a:xfrm>
              <a:off x="3917950" y="32194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7" name="Oval 63"/>
            <p:cNvSpPr>
              <a:spLocks noChangeArrowheads="1"/>
            </p:cNvSpPr>
            <p:nvPr/>
          </p:nvSpPr>
          <p:spPr bwMode="auto">
            <a:xfrm>
              <a:off x="4514850" y="3511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8" name="Oval 64"/>
            <p:cNvSpPr>
              <a:spLocks noChangeArrowheads="1"/>
            </p:cNvSpPr>
            <p:nvPr/>
          </p:nvSpPr>
          <p:spPr bwMode="auto">
            <a:xfrm>
              <a:off x="4959350" y="3511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9" name="Rectangle 65"/>
            <p:cNvSpPr>
              <a:spLocks noChangeArrowheads="1"/>
            </p:cNvSpPr>
            <p:nvPr/>
          </p:nvSpPr>
          <p:spPr bwMode="auto">
            <a:xfrm>
              <a:off x="4743450" y="35115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0" name="Rectangle 66"/>
            <p:cNvSpPr>
              <a:spLocks noChangeArrowheads="1"/>
            </p:cNvSpPr>
            <p:nvPr/>
          </p:nvSpPr>
          <p:spPr bwMode="auto">
            <a:xfrm>
              <a:off x="4360697" y="2521673"/>
              <a:ext cx="3762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Book Antiqua" panose="02040602050305030304" pitchFamily="18" charset="0"/>
                </a:rPr>
                <a:t>A</a:t>
              </a:r>
              <a:r>
                <a:rPr lang="en-US" altLang="en-US" baseline="-25000"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23631" name="Rectangle 67"/>
            <p:cNvSpPr>
              <a:spLocks noChangeArrowheads="1"/>
            </p:cNvSpPr>
            <p:nvPr/>
          </p:nvSpPr>
          <p:spPr bwMode="auto">
            <a:xfrm>
              <a:off x="4825337" y="2900173"/>
              <a:ext cx="3762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Book Antiqua" panose="02040602050305030304" pitchFamily="18" charset="0"/>
                </a:rPr>
                <a:t>A</a:t>
              </a:r>
              <a:r>
                <a:rPr lang="en-US" altLang="en-US" baseline="-25000">
                  <a:latin typeface="Book Antiqua" panose="02040602050305030304" pitchFamily="18" charset="0"/>
                </a:rPr>
                <a:t>2</a:t>
              </a:r>
            </a:p>
          </p:txBody>
        </p:sp>
        <p:sp>
          <p:nvSpPr>
            <p:cNvPr id="23632" name="Oval 68"/>
            <p:cNvSpPr>
              <a:spLocks noChangeArrowheads="1"/>
            </p:cNvSpPr>
            <p:nvPr/>
          </p:nvSpPr>
          <p:spPr bwMode="auto">
            <a:xfrm>
              <a:off x="4197350" y="2673350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3" name="Oval 69"/>
            <p:cNvSpPr>
              <a:spLocks noChangeArrowheads="1"/>
            </p:cNvSpPr>
            <p:nvPr/>
          </p:nvSpPr>
          <p:spPr bwMode="auto">
            <a:xfrm>
              <a:off x="4654550" y="3054350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658813" y="2530475"/>
            <a:ext cx="3063875" cy="2574925"/>
            <a:chOff x="967959" y="3892550"/>
            <a:chExt cx="3064291" cy="2574880"/>
          </a:xfrm>
        </p:grpSpPr>
        <p:sp>
          <p:nvSpPr>
            <p:cNvPr id="23593" name="Rectangle 3"/>
            <p:cNvSpPr>
              <a:spLocks noChangeArrowheads="1"/>
            </p:cNvSpPr>
            <p:nvPr/>
          </p:nvSpPr>
          <p:spPr bwMode="auto">
            <a:xfrm>
              <a:off x="1682750" y="3892550"/>
              <a:ext cx="2349500" cy="2044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4" name="Oval 5"/>
            <p:cNvSpPr>
              <a:spLocks noChangeArrowheads="1"/>
            </p:cNvSpPr>
            <p:nvPr/>
          </p:nvSpPr>
          <p:spPr bwMode="auto">
            <a:xfrm>
              <a:off x="1987550" y="41973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5" name="Oval 6"/>
            <p:cNvSpPr>
              <a:spLocks noChangeArrowheads="1"/>
            </p:cNvSpPr>
            <p:nvPr/>
          </p:nvSpPr>
          <p:spPr bwMode="auto">
            <a:xfrm>
              <a:off x="2139950" y="43497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6" name="Oval 7"/>
            <p:cNvSpPr>
              <a:spLocks noChangeArrowheads="1"/>
            </p:cNvSpPr>
            <p:nvPr/>
          </p:nvSpPr>
          <p:spPr bwMode="auto">
            <a:xfrm>
              <a:off x="2368550" y="41973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7" name="Oval 8"/>
            <p:cNvSpPr>
              <a:spLocks noChangeArrowheads="1"/>
            </p:cNvSpPr>
            <p:nvPr/>
          </p:nvSpPr>
          <p:spPr bwMode="auto">
            <a:xfrm>
              <a:off x="3816350" y="4273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8" name="Oval 9"/>
            <p:cNvSpPr>
              <a:spLocks noChangeArrowheads="1"/>
            </p:cNvSpPr>
            <p:nvPr/>
          </p:nvSpPr>
          <p:spPr bwMode="auto">
            <a:xfrm>
              <a:off x="3740150" y="40449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9" name="Rectangle 10"/>
            <p:cNvSpPr>
              <a:spLocks noChangeArrowheads="1"/>
            </p:cNvSpPr>
            <p:nvPr/>
          </p:nvSpPr>
          <p:spPr bwMode="auto">
            <a:xfrm>
              <a:off x="3663950" y="4578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0" name="Rectangle 11"/>
            <p:cNvSpPr>
              <a:spLocks noChangeArrowheads="1"/>
            </p:cNvSpPr>
            <p:nvPr/>
          </p:nvSpPr>
          <p:spPr bwMode="auto">
            <a:xfrm>
              <a:off x="3816350" y="4578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1" name="Rectangle 12"/>
            <p:cNvSpPr>
              <a:spLocks noChangeArrowheads="1"/>
            </p:cNvSpPr>
            <p:nvPr/>
          </p:nvSpPr>
          <p:spPr bwMode="auto">
            <a:xfrm>
              <a:off x="2171700" y="52260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2" name="Rectangle 13"/>
            <p:cNvSpPr>
              <a:spLocks noChangeArrowheads="1"/>
            </p:cNvSpPr>
            <p:nvPr/>
          </p:nvSpPr>
          <p:spPr bwMode="auto">
            <a:xfrm>
              <a:off x="3359150" y="48831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3" name="Rectangle 14"/>
            <p:cNvSpPr>
              <a:spLocks noChangeArrowheads="1"/>
            </p:cNvSpPr>
            <p:nvPr/>
          </p:nvSpPr>
          <p:spPr bwMode="auto">
            <a:xfrm>
              <a:off x="3511550" y="4959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4" name="Rectangle 15"/>
            <p:cNvSpPr>
              <a:spLocks noChangeArrowheads="1"/>
            </p:cNvSpPr>
            <p:nvPr/>
          </p:nvSpPr>
          <p:spPr bwMode="auto">
            <a:xfrm>
              <a:off x="3816350" y="4959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5" name="Rectangle 16"/>
            <p:cNvSpPr>
              <a:spLocks noChangeArrowheads="1"/>
            </p:cNvSpPr>
            <p:nvPr/>
          </p:nvSpPr>
          <p:spPr bwMode="auto">
            <a:xfrm>
              <a:off x="3206750" y="46545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6" name="Rectangle 17"/>
            <p:cNvSpPr>
              <a:spLocks noChangeArrowheads="1"/>
            </p:cNvSpPr>
            <p:nvPr/>
          </p:nvSpPr>
          <p:spPr bwMode="auto">
            <a:xfrm>
              <a:off x="3663950" y="48831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7" name="Oval 18"/>
            <p:cNvSpPr>
              <a:spLocks noChangeArrowheads="1"/>
            </p:cNvSpPr>
            <p:nvPr/>
          </p:nvSpPr>
          <p:spPr bwMode="auto">
            <a:xfrm>
              <a:off x="2063750" y="53403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8" name="Oval 19"/>
            <p:cNvSpPr>
              <a:spLocks noChangeArrowheads="1"/>
            </p:cNvSpPr>
            <p:nvPr/>
          </p:nvSpPr>
          <p:spPr bwMode="auto">
            <a:xfrm>
              <a:off x="1987550" y="5035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9" name="Oval 20"/>
            <p:cNvSpPr>
              <a:spLocks noChangeArrowheads="1"/>
            </p:cNvSpPr>
            <p:nvPr/>
          </p:nvSpPr>
          <p:spPr bwMode="auto">
            <a:xfrm>
              <a:off x="2368550" y="48831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0" name="Oval 21"/>
            <p:cNvSpPr>
              <a:spLocks noChangeArrowheads="1"/>
            </p:cNvSpPr>
            <p:nvPr/>
          </p:nvSpPr>
          <p:spPr bwMode="auto">
            <a:xfrm>
              <a:off x="2444750" y="4654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1" name="Oval 22"/>
            <p:cNvSpPr>
              <a:spLocks noChangeArrowheads="1"/>
            </p:cNvSpPr>
            <p:nvPr/>
          </p:nvSpPr>
          <p:spPr bwMode="auto">
            <a:xfrm>
              <a:off x="3282950" y="4273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2" name="Oval 23"/>
            <p:cNvSpPr>
              <a:spLocks noChangeArrowheads="1"/>
            </p:cNvSpPr>
            <p:nvPr/>
          </p:nvSpPr>
          <p:spPr bwMode="auto">
            <a:xfrm>
              <a:off x="3130550" y="54927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3" name="Oval 24"/>
            <p:cNvSpPr>
              <a:spLocks noChangeArrowheads="1"/>
            </p:cNvSpPr>
            <p:nvPr/>
          </p:nvSpPr>
          <p:spPr bwMode="auto">
            <a:xfrm>
              <a:off x="3663950" y="52641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4" name="Oval 25"/>
            <p:cNvSpPr>
              <a:spLocks noChangeArrowheads="1"/>
            </p:cNvSpPr>
            <p:nvPr/>
          </p:nvSpPr>
          <p:spPr bwMode="auto">
            <a:xfrm>
              <a:off x="3587750" y="54927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5" name="Oval 26"/>
            <p:cNvSpPr>
              <a:spLocks noChangeArrowheads="1"/>
            </p:cNvSpPr>
            <p:nvPr/>
          </p:nvSpPr>
          <p:spPr bwMode="auto">
            <a:xfrm>
              <a:off x="2673350" y="48069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6" name="Oval 27"/>
            <p:cNvSpPr>
              <a:spLocks noChangeArrowheads="1"/>
            </p:cNvSpPr>
            <p:nvPr/>
          </p:nvSpPr>
          <p:spPr bwMode="auto">
            <a:xfrm>
              <a:off x="2520950" y="5416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7" name="Oval 28"/>
            <p:cNvSpPr>
              <a:spLocks noChangeArrowheads="1"/>
            </p:cNvSpPr>
            <p:nvPr/>
          </p:nvSpPr>
          <p:spPr bwMode="auto">
            <a:xfrm>
              <a:off x="3054350" y="41211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8" name="Rectangle 67"/>
            <p:cNvSpPr>
              <a:spLocks noChangeArrowheads="1"/>
            </p:cNvSpPr>
            <p:nvPr/>
          </p:nvSpPr>
          <p:spPr bwMode="auto">
            <a:xfrm>
              <a:off x="1306513" y="4794250"/>
              <a:ext cx="3762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Book Antiqua" panose="02040602050305030304" pitchFamily="18" charset="0"/>
                </a:rPr>
                <a:t>A</a:t>
              </a:r>
              <a:r>
                <a:rPr lang="en-US" altLang="en-US" baseline="-25000">
                  <a:latin typeface="Book Antiqua" panose="02040602050305030304" pitchFamily="18" charset="0"/>
                </a:rPr>
                <a:t>2</a:t>
              </a:r>
            </a:p>
          </p:txBody>
        </p:sp>
        <p:sp>
          <p:nvSpPr>
            <p:cNvPr id="23619" name="TextBox 77"/>
            <p:cNvSpPr txBox="1">
              <a:spLocks noChangeArrowheads="1"/>
            </p:cNvSpPr>
            <p:nvPr/>
          </p:nvSpPr>
          <p:spPr bwMode="auto">
            <a:xfrm>
              <a:off x="967959" y="4297630"/>
              <a:ext cx="33855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R</a:t>
              </a:r>
            </a:p>
            <a:p>
              <a:endParaRPr lang="en-US" altLang="en-US" sz="1600"/>
            </a:p>
            <a:p>
              <a:r>
                <a:rPr lang="en-US" altLang="en-US" sz="1600"/>
                <a:t>G</a:t>
              </a:r>
            </a:p>
            <a:p>
              <a:endParaRPr lang="en-US" altLang="en-US" sz="1600"/>
            </a:p>
            <a:p>
              <a:r>
                <a:rPr lang="en-US" altLang="en-US" sz="1600"/>
                <a:t>B</a:t>
              </a:r>
            </a:p>
          </p:txBody>
        </p:sp>
        <p:sp>
          <p:nvSpPr>
            <p:cNvPr id="23620" name="Rectangle 66"/>
            <p:cNvSpPr>
              <a:spLocks noChangeArrowheads="1"/>
            </p:cNvSpPr>
            <p:nvPr/>
          </p:nvSpPr>
          <p:spPr bwMode="auto">
            <a:xfrm>
              <a:off x="2209800" y="5946775"/>
              <a:ext cx="1305196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Book Antiqua" panose="02040602050305030304" pitchFamily="18" charset="0"/>
                </a:rPr>
                <a:t>A</a:t>
              </a:r>
              <a:r>
                <a:rPr lang="en-US" altLang="en-US" baseline="-25000">
                  <a:latin typeface="Book Antiqua" panose="02040602050305030304" pitchFamily="18" charset="0"/>
                </a:rPr>
                <a:t>1</a:t>
              </a:r>
            </a:p>
            <a:p>
              <a:pPr algn="ctr"/>
              <a:r>
                <a:rPr lang="en-US" altLang="en-US">
                  <a:latin typeface="Book Antiqua" panose="02040602050305030304" pitchFamily="18" charset="0"/>
                </a:rPr>
                <a:t>M                   F</a:t>
              </a:r>
            </a:p>
          </p:txBody>
        </p:sp>
      </p:grp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5257800" y="3914775"/>
            <a:ext cx="3013075" cy="2622550"/>
            <a:chOff x="4301992" y="3886200"/>
            <a:chExt cx="3013208" cy="2622527"/>
          </a:xfrm>
        </p:grpSpPr>
        <p:sp>
          <p:nvSpPr>
            <p:cNvPr id="23561" name="Rectangle 29"/>
            <p:cNvSpPr>
              <a:spLocks noChangeArrowheads="1"/>
            </p:cNvSpPr>
            <p:nvPr/>
          </p:nvSpPr>
          <p:spPr bwMode="auto">
            <a:xfrm>
              <a:off x="4959350" y="3892550"/>
              <a:ext cx="2349500" cy="2044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2" name="Oval 30"/>
            <p:cNvSpPr>
              <a:spLocks noChangeArrowheads="1"/>
            </p:cNvSpPr>
            <p:nvPr/>
          </p:nvSpPr>
          <p:spPr bwMode="auto">
            <a:xfrm>
              <a:off x="5264150" y="41973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31"/>
            <p:cNvSpPr>
              <a:spLocks noChangeArrowheads="1"/>
            </p:cNvSpPr>
            <p:nvPr/>
          </p:nvSpPr>
          <p:spPr bwMode="auto">
            <a:xfrm>
              <a:off x="5416550" y="43497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Oval 32"/>
            <p:cNvSpPr>
              <a:spLocks noChangeArrowheads="1"/>
            </p:cNvSpPr>
            <p:nvPr/>
          </p:nvSpPr>
          <p:spPr bwMode="auto">
            <a:xfrm>
              <a:off x="5645150" y="41973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Oval 33"/>
            <p:cNvSpPr>
              <a:spLocks noChangeArrowheads="1"/>
            </p:cNvSpPr>
            <p:nvPr/>
          </p:nvSpPr>
          <p:spPr bwMode="auto">
            <a:xfrm>
              <a:off x="7092950" y="4273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6" name="Oval 34"/>
            <p:cNvSpPr>
              <a:spLocks noChangeArrowheads="1"/>
            </p:cNvSpPr>
            <p:nvPr/>
          </p:nvSpPr>
          <p:spPr bwMode="auto">
            <a:xfrm>
              <a:off x="7016750" y="40449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Rectangle 35"/>
            <p:cNvSpPr>
              <a:spLocks noChangeArrowheads="1"/>
            </p:cNvSpPr>
            <p:nvPr/>
          </p:nvSpPr>
          <p:spPr bwMode="auto">
            <a:xfrm>
              <a:off x="6940550" y="4578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8" name="Rectangle 36"/>
            <p:cNvSpPr>
              <a:spLocks noChangeArrowheads="1"/>
            </p:cNvSpPr>
            <p:nvPr/>
          </p:nvSpPr>
          <p:spPr bwMode="auto">
            <a:xfrm>
              <a:off x="7092950" y="4578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9" name="Rectangle 37"/>
            <p:cNvSpPr>
              <a:spLocks noChangeArrowheads="1"/>
            </p:cNvSpPr>
            <p:nvPr/>
          </p:nvSpPr>
          <p:spPr bwMode="auto">
            <a:xfrm>
              <a:off x="5448300" y="522817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0" name="Rectangle 38"/>
            <p:cNvSpPr>
              <a:spLocks noChangeArrowheads="1"/>
            </p:cNvSpPr>
            <p:nvPr/>
          </p:nvSpPr>
          <p:spPr bwMode="auto">
            <a:xfrm>
              <a:off x="6635750" y="48831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1" name="Rectangle 39"/>
            <p:cNvSpPr>
              <a:spLocks noChangeArrowheads="1"/>
            </p:cNvSpPr>
            <p:nvPr/>
          </p:nvSpPr>
          <p:spPr bwMode="auto">
            <a:xfrm>
              <a:off x="6788150" y="4959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2" name="Rectangle 40"/>
            <p:cNvSpPr>
              <a:spLocks noChangeArrowheads="1"/>
            </p:cNvSpPr>
            <p:nvPr/>
          </p:nvSpPr>
          <p:spPr bwMode="auto">
            <a:xfrm>
              <a:off x="7092950" y="49593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3" name="Rectangle 41"/>
            <p:cNvSpPr>
              <a:spLocks noChangeArrowheads="1"/>
            </p:cNvSpPr>
            <p:nvPr/>
          </p:nvSpPr>
          <p:spPr bwMode="auto">
            <a:xfrm>
              <a:off x="6483350" y="46545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4" name="Rectangle 42"/>
            <p:cNvSpPr>
              <a:spLocks noChangeArrowheads="1"/>
            </p:cNvSpPr>
            <p:nvPr/>
          </p:nvSpPr>
          <p:spPr bwMode="auto">
            <a:xfrm>
              <a:off x="6940550" y="4883150"/>
              <a:ext cx="63500" cy="6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5" name="Oval 43"/>
            <p:cNvSpPr>
              <a:spLocks noChangeArrowheads="1"/>
            </p:cNvSpPr>
            <p:nvPr/>
          </p:nvSpPr>
          <p:spPr bwMode="auto">
            <a:xfrm>
              <a:off x="5340350" y="53403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6" name="Oval 44"/>
            <p:cNvSpPr>
              <a:spLocks noChangeArrowheads="1"/>
            </p:cNvSpPr>
            <p:nvPr/>
          </p:nvSpPr>
          <p:spPr bwMode="auto">
            <a:xfrm>
              <a:off x="5264150" y="5035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7" name="Oval 45"/>
            <p:cNvSpPr>
              <a:spLocks noChangeArrowheads="1"/>
            </p:cNvSpPr>
            <p:nvPr/>
          </p:nvSpPr>
          <p:spPr bwMode="auto">
            <a:xfrm>
              <a:off x="5645150" y="48831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8" name="Oval 46"/>
            <p:cNvSpPr>
              <a:spLocks noChangeArrowheads="1"/>
            </p:cNvSpPr>
            <p:nvPr/>
          </p:nvSpPr>
          <p:spPr bwMode="auto">
            <a:xfrm>
              <a:off x="5721350" y="4654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9" name="Oval 47"/>
            <p:cNvSpPr>
              <a:spLocks noChangeArrowheads="1"/>
            </p:cNvSpPr>
            <p:nvPr/>
          </p:nvSpPr>
          <p:spPr bwMode="auto">
            <a:xfrm>
              <a:off x="6559550" y="4273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0" name="Oval 48"/>
            <p:cNvSpPr>
              <a:spLocks noChangeArrowheads="1"/>
            </p:cNvSpPr>
            <p:nvPr/>
          </p:nvSpPr>
          <p:spPr bwMode="auto">
            <a:xfrm>
              <a:off x="6407150" y="54927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1" name="Oval 49"/>
            <p:cNvSpPr>
              <a:spLocks noChangeArrowheads="1"/>
            </p:cNvSpPr>
            <p:nvPr/>
          </p:nvSpPr>
          <p:spPr bwMode="auto">
            <a:xfrm>
              <a:off x="6940550" y="53403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2" name="Oval 50"/>
            <p:cNvSpPr>
              <a:spLocks noChangeArrowheads="1"/>
            </p:cNvSpPr>
            <p:nvPr/>
          </p:nvSpPr>
          <p:spPr bwMode="auto">
            <a:xfrm>
              <a:off x="6864350" y="54927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3" name="Oval 51"/>
            <p:cNvSpPr>
              <a:spLocks noChangeArrowheads="1"/>
            </p:cNvSpPr>
            <p:nvPr/>
          </p:nvSpPr>
          <p:spPr bwMode="auto">
            <a:xfrm>
              <a:off x="5949950" y="48069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4" name="Oval 52"/>
            <p:cNvSpPr>
              <a:spLocks noChangeArrowheads="1"/>
            </p:cNvSpPr>
            <p:nvPr/>
          </p:nvSpPr>
          <p:spPr bwMode="auto">
            <a:xfrm>
              <a:off x="5797550" y="54165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5" name="Oval 53"/>
            <p:cNvSpPr>
              <a:spLocks noChangeArrowheads="1"/>
            </p:cNvSpPr>
            <p:nvPr/>
          </p:nvSpPr>
          <p:spPr bwMode="auto">
            <a:xfrm>
              <a:off x="6330950" y="4121150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6172200" y="38862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6172200" y="44958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6172200" y="52578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Rectangle 67"/>
            <p:cNvSpPr>
              <a:spLocks noChangeArrowheads="1"/>
            </p:cNvSpPr>
            <p:nvPr/>
          </p:nvSpPr>
          <p:spPr bwMode="auto">
            <a:xfrm>
              <a:off x="4583113" y="4794250"/>
              <a:ext cx="3762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Book Antiqua" panose="02040602050305030304" pitchFamily="18" charset="0"/>
                </a:rPr>
                <a:t>A</a:t>
              </a:r>
              <a:r>
                <a:rPr lang="en-US" altLang="en-US" baseline="-25000">
                  <a:latin typeface="Book Antiqua" panose="02040602050305030304" pitchFamily="18" charset="0"/>
                </a:rPr>
                <a:t>2</a:t>
              </a:r>
            </a:p>
          </p:txBody>
        </p:sp>
        <p:sp>
          <p:nvSpPr>
            <p:cNvPr id="77" name="Multiply 76"/>
            <p:cNvSpPr/>
            <p:nvPr/>
          </p:nvSpPr>
          <p:spPr bwMode="auto">
            <a:xfrm>
              <a:off x="6864330" y="4260847"/>
              <a:ext cx="139706" cy="152399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 sz="2400" b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91" name="TextBox 78"/>
            <p:cNvSpPr txBox="1">
              <a:spLocks noChangeArrowheads="1"/>
            </p:cNvSpPr>
            <p:nvPr/>
          </p:nvSpPr>
          <p:spPr bwMode="auto">
            <a:xfrm>
              <a:off x="4301992" y="4297630"/>
              <a:ext cx="33855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R</a:t>
              </a:r>
            </a:p>
            <a:p>
              <a:endParaRPr lang="en-US" altLang="en-US" sz="1600"/>
            </a:p>
            <a:p>
              <a:r>
                <a:rPr lang="en-US" altLang="en-US" sz="1600"/>
                <a:t>G</a:t>
              </a:r>
            </a:p>
            <a:p>
              <a:endParaRPr lang="en-US" altLang="en-US" sz="1600"/>
            </a:p>
            <a:p>
              <a:r>
                <a:rPr lang="en-US" altLang="en-US" sz="1600"/>
                <a:t>B</a:t>
              </a:r>
            </a:p>
          </p:txBody>
        </p:sp>
        <p:sp>
          <p:nvSpPr>
            <p:cNvPr id="23592" name="Rectangle 66"/>
            <p:cNvSpPr>
              <a:spLocks noChangeArrowheads="1"/>
            </p:cNvSpPr>
            <p:nvPr/>
          </p:nvSpPr>
          <p:spPr bwMode="auto">
            <a:xfrm>
              <a:off x="5520360" y="5988072"/>
              <a:ext cx="1305196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Book Antiqua" panose="02040602050305030304" pitchFamily="18" charset="0"/>
                </a:rPr>
                <a:t>A</a:t>
              </a:r>
              <a:r>
                <a:rPr lang="en-US" altLang="en-US" baseline="-25000">
                  <a:latin typeface="Book Antiqua" panose="02040602050305030304" pitchFamily="18" charset="0"/>
                </a:rPr>
                <a:t>1</a:t>
              </a:r>
            </a:p>
            <a:p>
              <a:pPr algn="ctr"/>
              <a:r>
                <a:rPr lang="en-US" altLang="en-US">
                  <a:latin typeface="Book Antiqua" panose="02040602050305030304" pitchFamily="18" charset="0"/>
                </a:rPr>
                <a:t>M                   F</a:t>
              </a:r>
            </a:p>
          </p:txBody>
        </p:sp>
      </p:grpSp>
      <p:sp>
        <p:nvSpPr>
          <p:cNvPr id="23558" name="TextBox 1"/>
          <p:cNvSpPr txBox="1">
            <a:spLocks noChangeArrowheads="1"/>
          </p:cNvSpPr>
          <p:nvPr/>
        </p:nvSpPr>
        <p:spPr bwMode="auto">
          <a:xfrm>
            <a:off x="1420813" y="5616575"/>
            <a:ext cx="3760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Decision surfaces are axis-aligned Hyper-rectangles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073525" y="2825750"/>
            <a:ext cx="612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6435725" y="3054350"/>
            <a:ext cx="69215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Non-Uniqueness</a:t>
            </a:r>
            <a:endParaRPr lang="en-US" dirty="0">
              <a:ea typeface="ＭＳ Ｐゴシック" charset="0"/>
              <a:sym typeface="Symbol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buFont typeface="Monotype Sorts" charset="0"/>
              <a:buChar char="l"/>
              <a:defRPr/>
            </a:pPr>
            <a:r>
              <a:rPr lang="en-US" sz="3600" dirty="0">
                <a:latin typeface="Calibri" charset="0"/>
                <a:ea typeface="ＭＳ Ｐゴシック" charset="0"/>
              </a:rPr>
              <a:t>Decision trees are not unique: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3200" dirty="0">
                <a:latin typeface="Calibri" charset="0"/>
                <a:ea typeface="ＭＳ Ｐゴシック" charset="0"/>
              </a:rPr>
              <a:t>Given a set of training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instances </a:t>
            </a:r>
            <a:r>
              <a:rPr lang="en-US" sz="3200" i="1" dirty="0" smtClean="0">
                <a:latin typeface="Calibri" charset="0"/>
                <a:ea typeface="ＭＳ Ｐゴシック" charset="0"/>
              </a:rPr>
              <a:t>T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, </a:t>
            </a:r>
            <a:r>
              <a:rPr lang="en-US" sz="3200" dirty="0">
                <a:latin typeface="Calibri" charset="0"/>
                <a:ea typeface="ＭＳ Ｐゴシック" charset="0"/>
              </a:rPr>
              <a:t>there generally exists a number of decision trees that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are consistent with (or fit) </a:t>
            </a:r>
            <a:r>
              <a:rPr lang="en-US" sz="3200" i="1" dirty="0" smtClean="0">
                <a:latin typeface="Calibri" charset="0"/>
                <a:ea typeface="ＭＳ Ｐゴシック" charset="0"/>
              </a:rPr>
              <a:t>T</a:t>
            </a:r>
            <a:endParaRPr lang="en-US" sz="3200" i="1" dirty="0">
              <a:latin typeface="Calibri" charset="0"/>
              <a:ea typeface="ＭＳ Ｐゴシック" charset="0"/>
            </a:endParaRP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990600" y="3765550"/>
            <a:ext cx="7391400" cy="2482850"/>
            <a:chOff x="228600" y="1995488"/>
            <a:chExt cx="8686800" cy="3687763"/>
          </a:xfrm>
        </p:grpSpPr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8072094" y="4049224"/>
              <a:ext cx="242544" cy="525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H="1">
              <a:off x="6941466" y="4049224"/>
              <a:ext cx="324636" cy="525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5948903" y="3285263"/>
              <a:ext cx="402996" cy="5281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7159757" y="3285263"/>
              <a:ext cx="483221" cy="5281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6111221" y="2556669"/>
              <a:ext cx="563448" cy="4645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4736184" y="2556669"/>
              <a:ext cx="565314" cy="4645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254854" y="2294943"/>
              <a:ext cx="936592" cy="45507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smtClean="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4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6269807" y="3021177"/>
              <a:ext cx="936592" cy="45743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dirty="0" smtClean="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400" b="0" dirty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7185877" y="3782780"/>
              <a:ext cx="968309" cy="45743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dirty="0" err="1" smtClean="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400" b="0" dirty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8111275" y="4572679"/>
              <a:ext cx="628748" cy="365474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8036646" y="4572679"/>
              <a:ext cx="684719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dirty="0" smtClean="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400" b="0" dirty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6620562" y="4589183"/>
              <a:ext cx="653003" cy="363117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6695191" y="4575036"/>
              <a:ext cx="533596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dirty="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400" b="0" dirty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" name="AutoShape 21"/>
            <p:cNvSpPr>
              <a:spLocks noChangeArrowheads="1"/>
            </p:cNvSpPr>
            <p:nvPr/>
          </p:nvSpPr>
          <p:spPr bwMode="auto">
            <a:xfrm>
              <a:off x="4415279" y="3035325"/>
              <a:ext cx="684720" cy="346611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4488043" y="3021177"/>
              <a:ext cx="533596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dirty="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400" b="0" dirty="0" smtClean="0">
                <a:solidFill>
                  <a:srgbClr val="00FFFF"/>
                </a:solidFill>
                <a:latin typeface="Arial" charset="0"/>
              </a:endParaRPr>
            </a:p>
          </p:txBody>
        </p:sp>
        <p:grpSp>
          <p:nvGrpSpPr>
            <p:cNvPr id="25619" name="Group 35"/>
            <p:cNvGrpSpPr>
              <a:grpSpLocks/>
            </p:cNvGrpSpPr>
            <p:nvPr/>
          </p:nvGrpSpPr>
          <p:grpSpPr bwMode="auto">
            <a:xfrm>
              <a:off x="5661025" y="3783012"/>
              <a:ext cx="685800" cy="457200"/>
              <a:chOff x="4927" y="2340"/>
              <a:chExt cx="432" cy="288"/>
            </a:xfrm>
          </p:grpSpPr>
          <p:sp>
            <p:nvSpPr>
              <p:cNvPr id="20" name="AutoShape 23"/>
              <p:cNvSpPr>
                <a:spLocks noChangeArrowheads="1"/>
              </p:cNvSpPr>
              <p:nvPr/>
            </p:nvSpPr>
            <p:spPr bwMode="auto">
              <a:xfrm>
                <a:off x="4927" y="2340"/>
                <a:ext cx="429" cy="241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4961" y="2340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sz="1400" dirty="0" smtClean="0">
                    <a:solidFill>
                      <a:srgbClr val="800000"/>
                    </a:solidFill>
                    <a:latin typeface="Arial" charset="0"/>
                  </a:rPr>
                  <a:t>NO</a:t>
                </a:r>
                <a:endParaRPr lang="en-US" sz="1400" b="0" dirty="0" smtClean="0">
                  <a:solidFill>
                    <a:schemeClr val="bg2"/>
                  </a:solidFill>
                  <a:latin typeface="Arial" charset="0"/>
                </a:endParaRPr>
              </a:p>
            </p:txBody>
          </p:sp>
        </p:grp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5557101" y="3325346"/>
              <a:ext cx="561583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b="0" smtClean="0">
                  <a:latin typeface="Arial" charset="0"/>
                </a:rPr>
                <a:t>Yes</a:t>
              </a:r>
              <a:endParaRPr lang="en-US" sz="14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294088" y="3249893"/>
              <a:ext cx="486953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b="0" dirty="0" smtClean="0">
                  <a:latin typeface="Arial" charset="0"/>
                </a:rPr>
                <a:t>No</a:t>
              </a:r>
              <a:endParaRPr lang="en-US" sz="1400" b="0" dirty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211916" y="2488291"/>
              <a:ext cx="930995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b="0" smtClean="0">
                  <a:latin typeface="Arial" charset="0"/>
                </a:rPr>
                <a:t>Married</a:t>
              </a:r>
              <a:r>
                <a:rPr lang="en-US" sz="1400" b="0" smtClean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812705" y="2259573"/>
              <a:ext cx="1490711" cy="775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b="0" dirty="0" smtClean="0">
                  <a:latin typeface="Arial" charset="0"/>
                </a:rPr>
                <a:t>Single, Divorced</a:t>
              </a:r>
              <a:endParaRPr lang="en-US" sz="1400" b="0" dirty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366824" y="4112886"/>
              <a:ext cx="774275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b="0" dirty="0" smtClean="0">
                  <a:latin typeface="Arial" charset="0"/>
                </a:rPr>
                <a:t>&lt; 80K</a:t>
              </a:r>
              <a:endParaRPr lang="en-US" sz="1400" b="0" dirty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8141126" y="4112886"/>
              <a:ext cx="774274" cy="45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b="0" smtClean="0">
                  <a:latin typeface="Arial" charset="0"/>
                </a:rPr>
                <a:t>&gt; 80K</a:t>
              </a:r>
              <a:endParaRPr lang="en-US" sz="14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/>
          </p:nvSpPr>
          <p:spPr bwMode="auto">
            <a:xfrm>
              <a:off x="3810786" y="3820506"/>
              <a:ext cx="914204" cy="294739"/>
            </a:xfrm>
            <a:prstGeom prst="rightArrow">
              <a:avLst>
                <a:gd name="adj1" fmla="val 50000"/>
                <a:gd name="adj2" fmla="val 77838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aphicFrame>
          <p:nvGraphicFramePr>
            <p:cNvPr id="25627" name="Object 4"/>
            <p:cNvGraphicFramePr>
              <a:graphicFrameLocks noChangeAspect="1"/>
            </p:cNvGraphicFramePr>
            <p:nvPr/>
          </p:nvGraphicFramePr>
          <p:xfrm>
            <a:off x="228600" y="1995488"/>
            <a:ext cx="3565525" cy="368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Document" r:id="rId3" imgW="5404104" imgH="5779008" progId="Word.Document.8">
                    <p:embed/>
                  </p:oleObj>
                </mc:Choice>
                <mc:Fallback>
                  <p:oleObj name="Document" r:id="rId3" imgW="5404104" imgH="5779008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1995488"/>
                          <a:ext cx="3565525" cy="3687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Classification Learning: Definition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419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Given a collection of records (</a:t>
            </a:r>
            <a:r>
              <a:rPr lang="en-US" i="1" dirty="0" smtClean="0">
                <a:solidFill>
                  <a:srgbClr val="CC0000"/>
                </a:solidFill>
                <a:ea typeface="+mn-ea"/>
                <a:cs typeface="+mn-cs"/>
              </a:rPr>
              <a:t>training set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Each record contains a set of </a:t>
            </a:r>
            <a:r>
              <a:rPr lang="en-US" sz="2400" i="1" dirty="0" smtClean="0">
                <a:solidFill>
                  <a:srgbClr val="CC0000"/>
                </a:solidFill>
                <a:ea typeface="+mn-ea"/>
              </a:rPr>
              <a:t>attributes</a:t>
            </a:r>
            <a:r>
              <a:rPr lang="en-US" sz="2400" dirty="0" smtClean="0">
                <a:ea typeface="+mn-ea"/>
              </a:rPr>
              <a:t>, one of the attributes is the </a:t>
            </a:r>
            <a:r>
              <a:rPr lang="en-US" sz="2400" i="1" dirty="0" smtClean="0">
                <a:solidFill>
                  <a:srgbClr val="CC0000"/>
                </a:solidFill>
                <a:ea typeface="+mn-ea"/>
              </a:rPr>
              <a:t>class</a:t>
            </a:r>
            <a:endParaRPr lang="en-US" dirty="0" smtClean="0">
              <a:ea typeface="+mn-ea"/>
            </a:endParaRPr>
          </a:p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Find a </a:t>
            </a:r>
            <a:r>
              <a:rPr lang="en-US" i="1" dirty="0" smtClean="0">
                <a:solidFill>
                  <a:srgbClr val="CC0000"/>
                </a:solidFill>
                <a:ea typeface="+mn-ea"/>
                <a:cs typeface="+mn-cs"/>
              </a:rPr>
              <a:t>model</a:t>
            </a:r>
            <a:r>
              <a:rPr lang="en-US" dirty="0" smtClean="0">
                <a:ea typeface="+mn-ea"/>
                <a:cs typeface="+mn-cs"/>
              </a:rPr>
              <a:t> for the class attribute as a function of the values of the other attributes</a:t>
            </a:r>
          </a:p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Goal: </a:t>
            </a:r>
            <a:r>
              <a:rPr lang="en-US" u="sng" dirty="0" smtClean="0">
                <a:ea typeface="+mn-ea"/>
                <a:cs typeface="+mn-cs"/>
              </a:rPr>
              <a:t>previously unseen</a:t>
            </a:r>
            <a:r>
              <a:rPr lang="en-US" dirty="0" smtClean="0">
                <a:ea typeface="+mn-ea"/>
                <a:cs typeface="+mn-cs"/>
              </a:rPr>
              <a:t> records should be assigned a class as accurately as possible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Use </a:t>
            </a:r>
            <a:r>
              <a:rPr lang="en-US" sz="2400" i="1" dirty="0" smtClean="0">
                <a:solidFill>
                  <a:srgbClr val="CC0000"/>
                </a:solidFill>
                <a:ea typeface="+mn-ea"/>
              </a:rPr>
              <a:t>test set</a:t>
            </a:r>
            <a:r>
              <a:rPr lang="en-US" sz="2400" dirty="0" smtClean="0">
                <a:ea typeface="+mn-ea"/>
              </a:rPr>
              <a:t> to estimate the accuracy of the model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Often, the given data set is divided into training and test sets, with training set used to build the model and test set used to validate it</a:t>
            </a:r>
            <a:endParaRPr lang="en-US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smtClean="0"/>
              <a:t>ID3’s Question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eaLnBrk="1" hangingPunct="1">
              <a:buFont typeface="Wingdings" charset="0"/>
              <a:buNone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Given a training set, which of all of the decision trees consistent with that training set </a:t>
            </a:r>
            <a:r>
              <a:rPr lang="en-US" dirty="0" smtClean="0">
                <a:latin typeface="Calibri" charset="0"/>
                <a:ea typeface="ＭＳ Ｐゴシック" charset="0"/>
              </a:rPr>
              <a:t>should we pick?</a:t>
            </a:r>
          </a:p>
          <a:p>
            <a:pPr marL="0" indent="0" algn="ctr" eaLnBrk="1" hangingPunct="1">
              <a:buFont typeface="Wingdings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0" indent="0" algn="ctr" eaLnBrk="1" hangingPunct="1">
              <a:buFont typeface="Wingdings" charset="0"/>
              <a:buNone/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More precisely:</a:t>
            </a:r>
          </a:p>
          <a:p>
            <a:pPr marL="0" indent="0" algn="ctr" eaLnBrk="1" hangingPunct="1">
              <a:buFont typeface="Wingdings" charset="0"/>
              <a:buNone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Given a training set, which of all of the decision trees consistent with that training set has the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greatest likelihood of correctly classifying unseen instances of the population</a:t>
            </a:r>
            <a:r>
              <a:rPr lang="en-US" dirty="0" smtClean="0">
                <a:latin typeface="Calibri" charset="0"/>
                <a:ea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smtClean="0"/>
              <a:t>ID3’s (Approximate) Bias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latin typeface="Calibri" panose="020F0502020204030204" pitchFamily="34" charset="0"/>
              </a:rPr>
              <a:t>ID3 (and family) prefers simpler decision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latin typeface="Calibri" panose="020F0502020204030204" pitchFamily="34" charset="0"/>
              </a:rPr>
              <a:t>Occam’s Razor Principle: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>
                <a:latin typeface="Calibri" panose="020F0502020204030204" pitchFamily="34" charset="0"/>
              </a:rPr>
              <a:t>“It is vain to do with more what can be done with less...Entities should not be multiplied beyond necessity.”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latin typeface="Calibri" panose="020F0502020204030204" pitchFamily="34" charset="0"/>
              </a:rPr>
              <a:t>Intuitively: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>
                <a:latin typeface="Calibri" panose="020F0502020204030204" pitchFamily="34" charset="0"/>
              </a:rPr>
              <a:t>Always accept the simplest answer that fits the data, avoid unnecessary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>
                <a:latin typeface="Calibri" panose="020F0502020204030204" pitchFamily="34" charset="0"/>
              </a:rPr>
              <a:t>Simpler trees are more general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smtClean="0"/>
              <a:t>ID3’s Question Revisited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buFont typeface="Monotype Sorts" charset="0"/>
              <a:buChar char="l"/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Since ID3 builds a decision tree by recursively selecting attributes and splitting the training data based on the values of these attributes</a:t>
            </a:r>
          </a:p>
          <a:p>
            <a:pPr marL="0" indent="0" algn="ctr" eaLnBrk="1" hangingPunct="1">
              <a:buFont typeface="Wingdings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0" indent="0" algn="ctr" eaLnBrk="1" hangingPunct="1">
              <a:buFont typeface="Wingdings" charset="0"/>
              <a:buNone/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Practically:</a:t>
            </a:r>
          </a:p>
          <a:p>
            <a:pPr marL="0" indent="0" algn="ctr" eaLnBrk="1" hangingPunct="1">
              <a:buFont typeface="Wingdings" charset="0"/>
              <a:buNone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Given a training set,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how do we select attributes so that the resulting tree is as small as possible, i.e. contains as few attributes as possible</a:t>
            </a:r>
            <a:r>
              <a:rPr lang="en-US" dirty="0" smtClean="0">
                <a:latin typeface="Calibri" charset="0"/>
                <a:ea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Not All Attributes Are Created Equal</a:t>
            </a:r>
            <a:endParaRPr lang="en-US" dirty="0">
              <a:ea typeface="ＭＳ Ｐゴシック" charset="0"/>
              <a:sym typeface="Symbol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no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Char char="l"/>
              <a:defRPr/>
            </a:pPr>
            <a:r>
              <a:rPr lang="en-US" sz="3200" dirty="0">
                <a:latin typeface="Calibri" charset="0"/>
                <a:ea typeface="ＭＳ Ｐゴシック" charset="0"/>
              </a:rPr>
              <a:t>Each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attribute of an instance may </a:t>
            </a:r>
            <a:r>
              <a:rPr lang="en-US" sz="3200" dirty="0">
                <a:latin typeface="Calibri" charset="0"/>
                <a:ea typeface="ＭＳ Ｐゴシック" charset="0"/>
              </a:rPr>
              <a:t>be thought of as contributing a certain amount of information to its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Think 20-Questions:</a:t>
            </a:r>
          </a:p>
          <a:p>
            <a:pPr lvl="2">
              <a:lnSpc>
                <a:spcPct val="80000"/>
              </a:lnSpc>
              <a:buFont typeface="Wingdings" charset="0"/>
              <a:buChar char="u"/>
              <a:defRPr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hat are good questions?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2">
              <a:lnSpc>
                <a:spcPct val="80000"/>
              </a:lnSpc>
              <a:buFont typeface="Wingdings" charset="0"/>
              <a:buChar char="u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Ones whose answers maximize information gained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For example, determine shape of an </a:t>
            </a:r>
            <a:r>
              <a:rPr lang="en-US" dirty="0" smtClean="0">
                <a:latin typeface="Calibri" charset="0"/>
                <a:ea typeface="ＭＳ Ｐゴシック" charset="0"/>
              </a:rPr>
              <a:t>object: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Char char="u"/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Num. </a:t>
            </a:r>
            <a:r>
              <a:rPr lang="en-US" dirty="0">
                <a:latin typeface="Calibri" charset="0"/>
                <a:ea typeface="ＭＳ Ｐゴシック" charset="0"/>
              </a:rPr>
              <a:t>sides contributes a certain amount of </a:t>
            </a:r>
            <a:r>
              <a:rPr lang="en-US" dirty="0" smtClean="0">
                <a:latin typeface="Calibri" charset="0"/>
                <a:ea typeface="ＭＳ Ｐゴシック" charset="0"/>
              </a:rPr>
              <a:t>information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Char char="u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</a:t>
            </a:r>
            <a:r>
              <a:rPr lang="en-US" dirty="0" smtClean="0">
                <a:latin typeface="Calibri" charset="0"/>
                <a:ea typeface="ＭＳ Ｐゴシック" charset="0"/>
              </a:rPr>
              <a:t>olor </a:t>
            </a:r>
            <a:r>
              <a:rPr lang="en-US" dirty="0">
                <a:latin typeface="Calibri" charset="0"/>
                <a:ea typeface="ＭＳ Ｐゴシック" charset="0"/>
              </a:rPr>
              <a:t>contributes a different amount of </a:t>
            </a:r>
            <a:r>
              <a:rPr lang="en-US" dirty="0" smtClean="0">
                <a:latin typeface="Calibri" charset="0"/>
                <a:ea typeface="ＭＳ Ｐゴシック" charset="0"/>
              </a:rPr>
              <a:t>information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Char char="l"/>
              <a:defRPr/>
            </a:pPr>
            <a:r>
              <a:rPr lang="en-US" sz="3200" dirty="0">
                <a:latin typeface="Calibri" charset="0"/>
                <a:ea typeface="ＭＳ Ｐゴシック" charset="0"/>
              </a:rPr>
              <a:t>ID3 measures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information </a:t>
            </a:r>
            <a:r>
              <a:rPr lang="en-US" sz="3200" dirty="0">
                <a:latin typeface="Calibri" charset="0"/>
                <a:ea typeface="ＭＳ Ｐゴシック" charset="0"/>
              </a:rPr>
              <a:t>gained by making each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attribute the </a:t>
            </a:r>
            <a:r>
              <a:rPr lang="en-US" sz="3200" dirty="0">
                <a:latin typeface="Calibri" charset="0"/>
                <a:ea typeface="ＭＳ Ｐゴシック" charset="0"/>
              </a:rPr>
              <a:t>root of the current </a:t>
            </a:r>
            <a:r>
              <a:rPr lang="en-US" sz="3200" dirty="0" err="1" smtClean="0">
                <a:latin typeface="Calibri" charset="0"/>
                <a:ea typeface="ＭＳ Ｐゴシック" charset="0"/>
              </a:rPr>
              <a:t>subtree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, </a:t>
            </a:r>
            <a:r>
              <a:rPr lang="en-US" sz="3200" dirty="0">
                <a:latin typeface="Calibri" charset="0"/>
                <a:ea typeface="ＭＳ Ｐゴシック" charset="0"/>
              </a:rPr>
              <a:t>and subsequently chooses the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attribute that </a:t>
            </a:r>
            <a:r>
              <a:rPr lang="en-US" sz="3200" dirty="0">
                <a:latin typeface="Calibri" charset="0"/>
                <a:ea typeface="ＭＳ Ｐゴシック" charset="0"/>
              </a:rPr>
              <a:t>produces the greatest information </a:t>
            </a:r>
            <a:r>
              <a:rPr lang="en-US" sz="3200" dirty="0" smtClean="0">
                <a:latin typeface="Calibri" charset="0"/>
                <a:ea typeface="ＭＳ Ｐゴシック" charset="0"/>
              </a:rPr>
              <a:t>gain</a:t>
            </a:r>
            <a:endParaRPr lang="en-US" sz="32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Entropy (as information)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1981200"/>
          </a:xfrm>
        </p:spPr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Entropy at a given node t: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lvl="4">
              <a:defRPr/>
            </a:pPr>
            <a:endParaRPr lang="en-US" dirty="0" smtClean="0">
              <a:ea typeface="+mn-ea"/>
            </a:endParaRPr>
          </a:p>
          <a:p>
            <a:pPr marL="1085850" lvl="2" indent="-228600">
              <a:buFont typeface="Wingdings" charset="0"/>
              <a:buNone/>
              <a:defRPr/>
            </a:pPr>
            <a:r>
              <a:rPr lang="en-US" sz="2000" dirty="0" smtClean="0">
                <a:ea typeface="+mn-ea"/>
              </a:rPr>
              <a:t>(where </a:t>
            </a:r>
            <a:r>
              <a:rPr lang="en-US" sz="2000" i="1" dirty="0" smtClean="0">
                <a:latin typeface="Times New Roman" charset="0"/>
                <a:ea typeface="+mn-ea"/>
              </a:rPr>
              <a:t>p( j | t) </a:t>
            </a:r>
            <a:r>
              <a:rPr lang="en-US" sz="2000" dirty="0" smtClean="0">
                <a:ea typeface="+mn-ea"/>
              </a:rPr>
              <a:t>is the relative frequency of class j at node t)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 smtClean="0">
                <a:ea typeface="+mn-ea"/>
              </a:rPr>
              <a:t>  </a:t>
            </a:r>
            <a:endParaRPr lang="en-US" dirty="0" smtClean="0">
              <a:ea typeface="+mn-ea"/>
            </a:endParaRP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2057400" y="1752600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4165600" imgH="444500" progId="Equation.3">
                  <p:embed/>
                </p:oleObj>
              </mc:Choice>
              <mc:Fallback>
                <p:oleObj name="Equation" r:id="rId3" imgW="4165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3570288"/>
            <a:ext cx="8839200" cy="267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Based on Shannon’s information theory</a:t>
            </a:r>
          </a:p>
          <a:p>
            <a:pPr lvl="1" eaLnBrk="1" hangingPunct="1"/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For simplicity, assume only 2 classes </a:t>
            </a:r>
            <a:r>
              <a:rPr lang="en-US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Yes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No</a:t>
            </a:r>
          </a:p>
          <a:p>
            <a:pPr lvl="1" eaLnBrk="1" hangingPunct="1"/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Assume </a:t>
            </a:r>
            <a:r>
              <a:rPr lang="en-US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is a set of messages sent to a receiver that must guess their class</a:t>
            </a:r>
          </a:p>
          <a:p>
            <a:pPr lvl="2" eaLnBrk="1" hangingPunct="1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p( Yes | t )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=1 (resp., 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p( No | t )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=1), then the receiver guesses a new example as 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Yes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 (resp., 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No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). No message need be sent.</a:t>
            </a:r>
          </a:p>
          <a:p>
            <a:pPr lvl="2" eaLnBrk="1" hangingPunct="1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p( Yes | t )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p( No | t )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=0.5, then the receiver cannot guess and must be told the class of a new example. A 1-bit message must be sent.</a:t>
            </a:r>
          </a:p>
          <a:p>
            <a:pPr lvl="2" eaLnBrk="1" hangingPunct="1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If 0&lt;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p( Yes | t )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&lt;1, then the receiver needs less than 1 bit on average to know the class of a new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Entropy (as homogeneity)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pPr marL="234950" indent="-285750"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Think chemistry/physics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Entropy is measure of disorder or homogeneity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Minimum (0.0) when homogeneous / perfect order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Maximum (1.0, in general log C) when most heterogeneous / complete chaos</a:t>
            </a:r>
          </a:p>
          <a:p>
            <a:pPr marL="234950" indent="-285750"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In ID3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Minimum </a:t>
            </a:r>
            <a:r>
              <a:rPr lang="en-US" sz="2400" dirty="0">
                <a:ea typeface="+mn-ea"/>
              </a:rPr>
              <a:t>(0.0) when all records belong to one class, implying most </a:t>
            </a:r>
            <a:r>
              <a:rPr lang="en-US" sz="2400" dirty="0" smtClean="0">
                <a:ea typeface="+mn-ea"/>
              </a:rPr>
              <a:t>information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Maximum (log C) when records are equally distributed among all classes, implying least information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Intuitively, the smaller the entropy the purer the partition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Examples of Computing Entropy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graphicFrame>
        <p:nvGraphicFramePr>
          <p:cNvPr id="32776" name="Object 10"/>
          <p:cNvGraphicFramePr>
            <a:graphicFrameLocks noChangeAspect="1"/>
          </p:cNvGraphicFramePr>
          <p:nvPr/>
        </p:nvGraphicFramePr>
        <p:xfrm>
          <a:off x="1758950" y="121920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9" imgW="4267200" imgH="444500" progId="Equation.3">
                  <p:embed/>
                </p:oleObj>
              </mc:Choice>
              <mc:Fallback>
                <p:oleObj name="Equation" r:id="rId9" imgW="42672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21920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Information Gain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 smtClean="0">
                <a:ea typeface="+mn-ea"/>
                <a:cs typeface="+mn-cs"/>
              </a:rPr>
              <a:t>Information Gain: 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 smtClean="0">
              <a:ea typeface="+mn-ea"/>
            </a:endParaRPr>
          </a:p>
          <a:p>
            <a:pPr marL="1146175" lvl="2" indent="-228600">
              <a:buFont typeface="Wingdings" charset="0"/>
              <a:buNone/>
              <a:defRPr/>
            </a:pPr>
            <a:endParaRPr lang="en-US" sz="2000" dirty="0" smtClean="0">
              <a:ea typeface="+mn-ea"/>
            </a:endParaRPr>
          </a:p>
          <a:p>
            <a:pPr marL="1146175" lvl="2" indent="-228600">
              <a:buFont typeface="Wingdings" charset="0"/>
              <a:buNone/>
              <a:defRPr/>
            </a:pPr>
            <a:endParaRPr lang="en-US" sz="2000" dirty="0" smtClean="0">
              <a:ea typeface="+mn-ea"/>
            </a:endParaRPr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2000" dirty="0" smtClean="0">
                <a:ea typeface="+mn-ea"/>
              </a:rPr>
              <a:t>	(where parent Node, p is split into k partitions, and </a:t>
            </a:r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2000" dirty="0" smtClean="0">
                <a:ea typeface="+mn-ea"/>
              </a:rPr>
              <a:t>		</a:t>
            </a:r>
            <a:r>
              <a:rPr lang="en-US" sz="2000" dirty="0" err="1" smtClean="0">
                <a:ea typeface="+mn-ea"/>
              </a:rPr>
              <a:t>n</a:t>
            </a:r>
            <a:r>
              <a:rPr lang="en-US" sz="2000" baseline="-25000" dirty="0" err="1" smtClean="0">
                <a:ea typeface="+mn-ea"/>
              </a:rPr>
              <a:t>i</a:t>
            </a:r>
            <a:r>
              <a:rPr lang="en-US" sz="2000" dirty="0" smtClean="0">
                <a:ea typeface="+mn-ea"/>
              </a:rPr>
              <a:t> is number of records in partition </a:t>
            </a:r>
            <a:r>
              <a:rPr lang="en-US" sz="2000" dirty="0" err="1" smtClean="0">
                <a:ea typeface="+mn-ea"/>
              </a:rPr>
              <a:t>i</a:t>
            </a:r>
            <a:r>
              <a:rPr lang="en-US" sz="2000" dirty="0" smtClean="0">
                <a:ea typeface="+mn-ea"/>
              </a:rPr>
              <a:t>)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Measures reduction in entropy achieved because of the split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ea typeface="+mn-ea"/>
              </a:rPr>
              <a:t> maximize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ID3 chooses to split on the attribute that results in the largest reduction, </a:t>
            </a:r>
            <a:r>
              <a:rPr lang="en-US" sz="2400" dirty="0" err="1" smtClean="0">
                <a:ea typeface="+mn-ea"/>
              </a:rPr>
              <a:t>i.e</a:t>
            </a:r>
            <a:r>
              <a:rPr lang="en-US" sz="2400" dirty="0" smtClean="0">
                <a:ea typeface="+mn-ea"/>
              </a:rPr>
              <a:t>, (maximizes GAIN)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Disadvantage: Tends to prefer splits that result in large number of partitions, each being small but pure.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1676400" y="1676400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3" imgW="5041900" imgH="787400" progId="Equation.3">
                  <p:embed/>
                </p:oleObj>
              </mc:Choice>
              <mc:Fallback>
                <p:oleObj name="Equation" r:id="rId3" imgW="50419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Computing Gain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0">
                <a:latin typeface="Times New Roman" charset="0"/>
                <a:ea typeface="ＭＳ Ｐゴシック" charset="0"/>
              </a:rPr>
              <a:t>B?</a:t>
            </a:r>
            <a:endParaRPr lang="en-US" sz="2400" b="0">
              <a:latin typeface="Times New Roman" charset="0"/>
              <a:ea typeface="ＭＳ Ｐゴシック" charset="0"/>
            </a:endParaRPr>
          </a:p>
        </p:txBody>
      </p:sp>
      <p:sp>
        <p:nvSpPr>
          <p:cNvPr id="924677" name="Line 5"/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4678" name="Line 6"/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Yes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No</a:t>
            </a: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Node N3</a:t>
            </a:r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Node N4</a:t>
            </a:r>
          </a:p>
        </p:txBody>
      </p:sp>
      <p:sp>
        <p:nvSpPr>
          <p:cNvPr id="924683" name="Oval 11"/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0">
                <a:latin typeface="Times New Roman" charset="0"/>
                <a:ea typeface="ＭＳ Ｐゴシック" charset="0"/>
              </a:rPr>
              <a:t>A?</a:t>
            </a:r>
            <a:endParaRPr lang="en-US" sz="2400" b="0">
              <a:latin typeface="Times New Roman" charset="0"/>
              <a:ea typeface="ＭＳ Ｐゴシック" charset="0"/>
            </a:endParaRP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4685" name="Line 13"/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Yes</a:t>
            </a:r>
          </a:p>
        </p:txBody>
      </p:sp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No</a:t>
            </a:r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Node N1</a:t>
            </a:r>
          </a:p>
        </p:txBody>
      </p:sp>
      <p:sp>
        <p:nvSpPr>
          <p:cNvPr id="924689" name="Rectangle 17"/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charset="0"/>
                <a:ea typeface="ＭＳ Ｐゴシック" charset="0"/>
              </a:rPr>
              <a:t>Node N2</a:t>
            </a:r>
          </a:p>
        </p:txBody>
      </p:sp>
      <p:sp>
        <p:nvSpPr>
          <p:cNvPr id="924690" name="Text Box 18"/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Before Splitting:</a:t>
            </a:r>
          </a:p>
        </p:txBody>
      </p:sp>
      <p:graphicFrame>
        <p:nvGraphicFramePr>
          <p:cNvPr id="34833" name="Object 20"/>
          <p:cNvGraphicFramePr>
            <a:graphicFrameLocks noChangeAspect="1"/>
          </p:cNvGraphicFramePr>
          <p:nvPr>
            <p:ph idx="1"/>
          </p:nvPr>
        </p:nvGraphicFramePr>
        <p:xfrm>
          <a:off x="762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Document" r:id="rId3" imgW="3314700" imgH="1397000" progId="Word.Document.8">
                  <p:embed/>
                </p:oleObj>
              </mc:Choice>
              <mc:Fallback>
                <p:oleObj name="Document" r:id="rId3" imgW="33147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27"/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Document" r:id="rId5" imgW="3327400" imgH="1397000" progId="Word.Document.8">
                  <p:embed/>
                </p:oleObj>
              </mc:Choice>
              <mc:Fallback>
                <p:oleObj name="Document" r:id="rId5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28"/>
          <p:cNvGraphicFramePr>
            <a:graphicFrameLocks noChangeAspect="1"/>
          </p:cNvGraphicFramePr>
          <p:nvPr/>
        </p:nvGraphicFramePr>
        <p:xfrm>
          <a:off x="51054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Document" r:id="rId7" imgW="3327400" imgH="1397000" progId="Word.Document.8">
                  <p:embed/>
                </p:oleObj>
              </mc:Choice>
              <mc:Fallback>
                <p:oleObj name="Document" r:id="rId7" imgW="33274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9"/>
          <p:cNvGraphicFramePr>
            <a:graphicFrameLocks noChangeAspect="1"/>
          </p:cNvGraphicFramePr>
          <p:nvPr/>
        </p:nvGraphicFramePr>
        <p:xfrm>
          <a:off x="7391400" y="3586163"/>
          <a:ext cx="1635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Document" r:id="rId9" imgW="3340100" imgH="1397000" progId="Word.Document.8">
                  <p:embed/>
                </p:oleObj>
              </mc:Choice>
              <mc:Fallback>
                <p:oleObj name="Document" r:id="rId9" imgW="33401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86163"/>
                        <a:ext cx="1635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33"/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Document" r:id="rId11" imgW="3340100" imgH="1397000" progId="Word.Document.8">
                  <p:embed/>
                </p:oleObj>
              </mc:Choice>
              <mc:Fallback>
                <p:oleObj name="Document" r:id="rId11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/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924706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07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ＭＳ Ｐゴシック" charset="0"/>
                </a:rPr>
                <a:t>E0</a:t>
              </a:r>
            </a:p>
          </p:txBody>
        </p:sp>
      </p:grpSp>
      <p:grpSp>
        <p:nvGrpSpPr>
          <p:cNvPr id="924720" name="Group 48"/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924708" name="Text Box 36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ＭＳ Ｐゴシック" charset="0"/>
                </a:rPr>
                <a:t>E1</a:t>
              </a:r>
            </a:p>
          </p:txBody>
        </p:sp>
        <p:sp>
          <p:nvSpPr>
            <p:cNvPr id="924709" name="Text Box 37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ＭＳ Ｐゴシック" charset="0"/>
                </a:rPr>
                <a:t>E2</a:t>
              </a:r>
            </a:p>
          </p:txBody>
        </p:sp>
        <p:sp>
          <p:nvSpPr>
            <p:cNvPr id="924710" name="Text Box 38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ＭＳ Ｐゴシック" charset="0"/>
                </a:rPr>
                <a:t>E3</a:t>
              </a:r>
            </a:p>
          </p:txBody>
        </p:sp>
        <p:sp>
          <p:nvSpPr>
            <p:cNvPr id="924711" name="Text Box 39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ＭＳ Ｐゴシック" charset="0"/>
                </a:rPr>
                <a:t>E4</a:t>
              </a:r>
            </a:p>
          </p:txBody>
        </p:sp>
        <p:sp>
          <p:nvSpPr>
            <p:cNvPr id="924712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14" name="Line 42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15" name="Line 43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24721" name="Group 49"/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924716" name="AutoShape 44"/>
            <p:cNvSpPr>
              <a:spLocks/>
            </p:cNvSpPr>
            <p:nvPr/>
          </p:nvSpPr>
          <p:spPr bwMode="auto">
            <a:xfrm rot="162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17" name="AutoShape 45"/>
            <p:cNvSpPr>
              <a:spLocks/>
            </p:cNvSpPr>
            <p:nvPr/>
          </p:nvSpPr>
          <p:spPr bwMode="auto">
            <a:xfrm rot="162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18" name="Text Box 46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ＭＳ Ｐゴシック" charset="0"/>
                </a:rPr>
                <a:t>E12</a:t>
              </a:r>
            </a:p>
          </p:txBody>
        </p:sp>
        <p:sp>
          <p:nvSpPr>
            <p:cNvPr id="924719" name="Text Box 47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ＭＳ Ｐゴシック" charset="0"/>
                </a:rPr>
                <a:t>E34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Gain = E0 – E12 vs.  E0 – E34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Gain Ratio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400" dirty="0" smtClean="0">
                <a:ea typeface="+mn-ea"/>
                <a:cs typeface="+mn-cs"/>
              </a:rPr>
              <a:t>Gain Ratio: 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endParaRPr lang="en-US" sz="24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endParaRPr lang="en-US" sz="2400" dirty="0" smtClean="0">
              <a:ea typeface="+mn-ea"/>
            </a:endParaRPr>
          </a:p>
          <a:p>
            <a:pPr marL="917575" lvl="2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 smtClean="0">
              <a:ea typeface="+mn-ea"/>
            </a:endParaRPr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2000" dirty="0">
                <a:ea typeface="+mn-ea"/>
              </a:rPr>
              <a:t>(where parent Node, p is split into k partitions, and </a:t>
            </a:r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2000" dirty="0">
                <a:ea typeface="+mn-ea"/>
              </a:rPr>
              <a:t>		</a:t>
            </a:r>
            <a:r>
              <a:rPr lang="en-US" sz="2000" dirty="0" err="1">
                <a:ea typeface="+mn-ea"/>
              </a:rPr>
              <a:t>n</a:t>
            </a:r>
            <a:r>
              <a:rPr lang="en-US" sz="2000" baseline="-25000" dirty="0" err="1">
                <a:ea typeface="+mn-ea"/>
              </a:rPr>
              <a:t>i</a:t>
            </a:r>
            <a:r>
              <a:rPr lang="en-US" sz="2000" dirty="0">
                <a:ea typeface="+mn-ea"/>
              </a:rPr>
              <a:t> is number of records in partition </a:t>
            </a:r>
            <a:r>
              <a:rPr lang="en-US" sz="2000" dirty="0" err="1">
                <a:ea typeface="+mn-ea"/>
              </a:rPr>
              <a:t>i</a:t>
            </a:r>
            <a:r>
              <a:rPr lang="en-US" sz="2000" dirty="0" smtClean="0">
                <a:ea typeface="+mn-ea"/>
              </a:rPr>
              <a:t>)</a:t>
            </a:r>
            <a:endParaRPr lang="en-US" sz="8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endParaRPr lang="en-US" sz="24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>
                <a:ea typeface="+mn-ea"/>
              </a:rPr>
              <a:t>Designed to overcome the disadvantage of </a:t>
            </a:r>
            <a:r>
              <a:rPr lang="en-US" sz="2400" dirty="0" smtClean="0">
                <a:ea typeface="+mn-ea"/>
              </a:rPr>
              <a:t>GAIN</a:t>
            </a:r>
            <a:endParaRPr lang="en-US" sz="2400" dirty="0">
              <a:ea typeface="+mn-ea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Adjusts GAIN by the entropy of the partitioning (</a:t>
            </a:r>
            <a:r>
              <a:rPr lang="en-US" sz="2400" dirty="0" err="1" smtClean="0">
                <a:ea typeface="+mn-ea"/>
              </a:rPr>
              <a:t>SplitINFO</a:t>
            </a:r>
            <a:r>
              <a:rPr lang="en-US" sz="2400" dirty="0" smtClean="0">
                <a:ea typeface="+mn-ea"/>
              </a:rPr>
              <a:t>)</a:t>
            </a:r>
            <a:endParaRPr lang="en-US" sz="2400" dirty="0">
              <a:ea typeface="+mn-ea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Higher entropy partitioning (large number of small partitions) is penalized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Used by C4.5 (an extension of ID3)</a:t>
            </a:r>
          </a:p>
        </p:txBody>
      </p:sp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457200" y="17526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3340100" imgH="800100" progId="Equation.3">
                  <p:embed/>
                </p:oleObj>
              </mc:Choice>
              <mc:Fallback>
                <p:oleObj name="Equation" r:id="rId3" imgW="3340100" imgH="80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4648200" y="17526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5" imgW="2959100" imgH="723900" progId="Equation.3">
                  <p:embed/>
                </p:oleObj>
              </mc:Choice>
              <mc:Fallback>
                <p:oleObj name="Equation" r:id="rId5" imgW="29591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Illustrating Classification Learning</a:t>
            </a:r>
          </a:p>
        </p:txBody>
      </p:sp>
      <p:graphicFrame>
        <p:nvGraphicFramePr>
          <p:cNvPr id="8194" name="Object 26"/>
          <p:cNvGraphicFramePr>
            <a:graphicFrameLocks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Other Splitting Criterion: GINI Index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GINI Index for a given node t :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lvl="2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 smtClean="0">
              <a:ea typeface="+mn-ea"/>
            </a:endParaRPr>
          </a:p>
          <a:p>
            <a:pPr lvl="2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 smtClean="0">
              <a:ea typeface="+mn-ea"/>
            </a:endParaRPr>
          </a:p>
          <a:p>
            <a:pPr lvl="2">
              <a:lnSpc>
                <a:spcPct val="90000"/>
              </a:lnSpc>
              <a:buFont typeface="Wingdings" charset="0"/>
              <a:buNone/>
              <a:defRPr/>
            </a:pPr>
            <a:endParaRPr lang="en-US" sz="800" dirty="0" smtClean="0">
              <a:ea typeface="+mn-ea"/>
            </a:endParaRPr>
          </a:p>
          <a:p>
            <a:pPr lvl="2">
              <a:lnSpc>
                <a:spcPct val="90000"/>
              </a:lnSpc>
              <a:buFont typeface="Wingdings" charset="0"/>
              <a:buNone/>
              <a:defRPr/>
            </a:pPr>
            <a:endParaRPr lang="en-US" sz="800" dirty="0" smtClean="0">
              <a:ea typeface="+mn-ea"/>
            </a:endParaRP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Maximum (1 - 1/</a:t>
            </a:r>
            <a:r>
              <a:rPr lang="en-US" sz="2400" dirty="0" err="1" smtClean="0">
                <a:ea typeface="+mn-ea"/>
              </a:rPr>
              <a:t>n</a:t>
            </a:r>
            <a:r>
              <a:rPr lang="en-US" sz="2400" baseline="-25000" dirty="0" err="1" smtClean="0">
                <a:ea typeface="+mn-ea"/>
              </a:rPr>
              <a:t>c</a:t>
            </a:r>
            <a:r>
              <a:rPr lang="en-US" sz="2400" dirty="0" smtClean="0">
                <a:ea typeface="+mn-ea"/>
              </a:rPr>
              <a:t>) when records are equally distributed among all classes, implying least interesting information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Minimum (0.0) when all records belong to one class, implying most interesting information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Minimize GINI split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>
                <a:ea typeface="+mn-ea"/>
              </a:rPr>
              <a:t>Used by </a:t>
            </a:r>
            <a:r>
              <a:rPr lang="en-US" sz="2400" dirty="0" smtClean="0">
                <a:ea typeface="+mn-ea"/>
              </a:rPr>
              <a:t>CART, SLIQ, SPRINT</a:t>
            </a:r>
            <a:endParaRPr lang="en-US" sz="2400" dirty="0">
              <a:ea typeface="+mn-ea"/>
            </a:endParaRP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609600" y="1930400"/>
          <a:ext cx="3698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30400"/>
                        <a:ext cx="3698875" cy="812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724400" y="1790700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5" imgW="1511300" imgH="431800" progId="Equation.3">
                  <p:embed/>
                </p:oleObj>
              </mc:Choice>
              <mc:Fallback>
                <p:oleObj name="Equation" r:id="rId5" imgW="1511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90700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How to Specify Test Condition?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Depends on number of ways to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Binary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Multi-way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Splitting Based on Nominal Attributes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3733800"/>
          </a:xfrm>
        </p:spPr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dirty="0" smtClean="0">
                <a:ea typeface="+mn-ea"/>
                <a:cs typeface="+mn-cs"/>
              </a:rPr>
              <a:t> Use as many partitions as values</a:t>
            </a:r>
          </a:p>
          <a:p>
            <a:pPr marL="342900" indent="-342900">
              <a:buFont typeface="Monotype Sorts" charset="0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42900" indent="-342900">
              <a:buFont typeface="Monotype Sorts" charset="0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42900" indent="-342900">
              <a:buFont typeface="Monotype Sorts" charset="0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dirty="0" smtClean="0">
                <a:ea typeface="+mn-ea"/>
                <a:cs typeface="+mn-cs"/>
              </a:rPr>
              <a:t>  Divide values into two subsets</a:t>
            </a:r>
            <a:endParaRPr lang="en-US" sz="3600" dirty="0" smtClean="0">
              <a:ea typeface="+mn-ea"/>
              <a:cs typeface="+mn-cs"/>
            </a:endParaRP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2895600" y="2057400"/>
            <a:ext cx="2546350" cy="946150"/>
            <a:chOff x="1824" y="1680"/>
            <a:chExt cx="1604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>
                  <a:latin typeface="Times New Roman" charset="0"/>
                  <a:ea typeface="ＭＳ Ｐゴシック" charset="0"/>
                </a:rPr>
                <a:t>CarType</a:t>
              </a:r>
              <a:endParaRPr lang="en-US" sz="2400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0">
                  <a:latin typeface="Arial" charset="0"/>
                  <a:ea typeface="ＭＳ Ｐゴシック" charset="0"/>
                </a:rPr>
                <a:t>Family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0" dirty="0">
                  <a:latin typeface="Arial" charset="0"/>
                  <a:ea typeface="ＭＳ Ｐゴシック" charset="0"/>
                </a:rPr>
                <a:t>Sports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0">
                  <a:latin typeface="Arial" charset="0"/>
                  <a:ea typeface="ＭＳ Ｐゴシック" charset="0"/>
                </a:rPr>
                <a:t>Luxury</a:t>
              </a:r>
            </a:p>
          </p:txBody>
        </p:sp>
      </p:grpSp>
      <p:grpSp>
        <p:nvGrpSpPr>
          <p:cNvPr id="38916" name="Group 12"/>
          <p:cNvGrpSpPr>
            <a:grpSpLocks/>
          </p:cNvGrpSpPr>
          <p:nvPr/>
        </p:nvGrpSpPr>
        <p:grpSpPr bwMode="auto">
          <a:xfrm>
            <a:off x="5562600" y="4191000"/>
            <a:ext cx="2752725" cy="914400"/>
            <a:chOff x="3552" y="3216"/>
            <a:chExt cx="1734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>
                  <a:latin typeface="Times New Roman" charset="0"/>
                  <a:ea typeface="ＭＳ Ｐゴシック" charset="0"/>
                </a:rPr>
                <a:t>CarType</a:t>
              </a:r>
              <a:endParaRPr lang="en-US" sz="2400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0" dirty="0">
                  <a:latin typeface="Arial" charset="0"/>
                  <a:ea typeface="ＭＳ Ｐゴシック" charset="0"/>
                </a:rPr>
                <a:t>{Family, </a:t>
              </a:r>
              <a:br>
                <a:rPr lang="en-US" sz="1600" b="0" dirty="0">
                  <a:latin typeface="Arial" charset="0"/>
                  <a:ea typeface="ＭＳ Ｐゴシック" charset="0"/>
                </a:rPr>
              </a:br>
              <a:r>
                <a:rPr lang="en-US" sz="1600" b="0" dirty="0">
                  <a:latin typeface="Arial" charset="0"/>
                  <a:ea typeface="ＭＳ Ｐゴシック" charset="0"/>
                </a:rPr>
                <a:t>Luxury}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0">
                  <a:latin typeface="Arial" charset="0"/>
                  <a:ea typeface="ＭＳ Ｐゴシック" charset="0"/>
                </a:rPr>
                <a:t>{Sports}</a:t>
              </a:r>
            </a:p>
          </p:txBody>
        </p:sp>
      </p:grpSp>
      <p:grpSp>
        <p:nvGrpSpPr>
          <p:cNvPr id="38917" name="Group 18"/>
          <p:cNvGrpSpPr>
            <a:grpSpLocks/>
          </p:cNvGrpSpPr>
          <p:nvPr/>
        </p:nvGrpSpPr>
        <p:grpSpPr bwMode="auto">
          <a:xfrm>
            <a:off x="685800" y="4191000"/>
            <a:ext cx="2905125" cy="914400"/>
            <a:chOff x="768" y="3216"/>
            <a:chExt cx="1830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>
                  <a:latin typeface="Times New Roman" charset="0"/>
                  <a:ea typeface="ＭＳ Ｐゴシック" charset="0"/>
                </a:rPr>
                <a:t>CarType</a:t>
              </a:r>
              <a:endParaRPr lang="en-US" sz="2400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 b="0">
                  <a:latin typeface="Arial" charset="0"/>
                  <a:ea typeface="ＭＳ Ｐゴシック" charset="0"/>
                </a:rPr>
                <a:t>{Sports, Luxury}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0">
                  <a:latin typeface="Arial" charset="0"/>
                  <a:ea typeface="ＭＳ Ｐゴシック" charset="0"/>
                </a:rPr>
                <a:t>{Family}</a:t>
              </a:r>
            </a:p>
          </p:txBody>
        </p:sp>
      </p:grp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4191000" y="4419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b="0">
                <a:latin typeface="Times New Roman" charset="0"/>
                <a:ea typeface="ＭＳ Ｐゴシック" charset="0"/>
              </a:rPr>
              <a:t>OR</a:t>
            </a:r>
          </a:p>
        </p:txBody>
      </p:sp>
      <p:sp>
        <p:nvSpPr>
          <p:cNvPr id="38919" name="TextBox 1"/>
          <p:cNvSpPr txBox="1">
            <a:spLocks noChangeArrowheads="1"/>
          </p:cNvSpPr>
          <p:nvPr/>
        </p:nvSpPr>
        <p:spPr bwMode="auto">
          <a:xfrm>
            <a:off x="3054350" y="5486400"/>
            <a:ext cx="502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Need to find optimal partitioning!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Splitting Based on Continuous Attributes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200400"/>
          </a:xfrm>
        </p:spPr>
        <p:txBody>
          <a:bodyPr/>
          <a:lstStyle/>
          <a:p>
            <a:r>
              <a:rPr lang="en-US" altLang="en-US" smtClean="0"/>
              <a:t>Different ways of handling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Multi-way split:</a:t>
            </a:r>
            <a:r>
              <a:rPr lang="en-US" altLang="en-US" sz="2400" smtClean="0"/>
              <a:t> form ordinal categorical attribute</a:t>
            </a:r>
          </a:p>
          <a:p>
            <a:pPr lvl="2"/>
            <a:r>
              <a:rPr lang="en-US" altLang="en-US" sz="2000" smtClean="0"/>
              <a:t> Static – discretize once at the beginning</a:t>
            </a:r>
          </a:p>
          <a:p>
            <a:pPr lvl="2"/>
            <a:r>
              <a:rPr lang="en-US" altLang="en-US" sz="2000" smtClean="0"/>
              <a:t> Dynamic – repeat on each new partition</a:t>
            </a:r>
          </a:p>
          <a:p>
            <a:pPr lvl="4"/>
            <a:endParaRPr lang="en-US" altLang="en-US" smtClean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Binary split:</a:t>
            </a:r>
            <a:r>
              <a:rPr lang="en-US" altLang="en-US" sz="2400" smtClean="0"/>
              <a:t> (A &lt; v) or (A </a:t>
            </a:r>
            <a:r>
              <a:rPr lang="en-US" altLang="en-US" sz="2400" smtClean="0">
                <a:sym typeface="Symbol" panose="05050102010706020507" pitchFamily="18" charset="2"/>
              </a:rPr>
              <a:t> v)</a:t>
            </a:r>
            <a:endParaRPr lang="en-US" altLang="en-US" sz="2400" smtClean="0"/>
          </a:p>
          <a:p>
            <a:pPr lvl="2"/>
            <a:r>
              <a:rPr lang="en-US" altLang="en-US" sz="2000" smtClean="0"/>
              <a:t> How to choose v?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3048000" y="4267200"/>
            <a:ext cx="502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Need to find optimal partitioning!</a:t>
            </a:r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3810000" y="5405438"/>
            <a:ext cx="353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/>
              <a:t>Can use GAIN or GINI !</a:t>
            </a:r>
          </a:p>
        </p:txBody>
      </p:sp>
      <p:cxnSp>
        <p:nvCxnSpPr>
          <p:cNvPr id="5" name="Straight Arrow Connector 4"/>
          <p:cNvCxnSpPr>
            <a:stCxn id="39939" idx="2"/>
            <a:endCxn id="39940" idx="0"/>
          </p:cNvCxnSpPr>
          <p:nvPr/>
        </p:nvCxnSpPr>
        <p:spPr bwMode="auto">
          <a:xfrm>
            <a:off x="5559425" y="4729163"/>
            <a:ext cx="19050" cy="6762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</a:rPr>
              <a:t>Overfitting</a:t>
            </a:r>
            <a:r>
              <a:rPr lang="en-US" dirty="0" smtClean="0">
                <a:ea typeface="ＭＳ Ｐゴシック" charset="0"/>
              </a:rPr>
              <a:t> and </a:t>
            </a:r>
            <a:r>
              <a:rPr lang="en-US" dirty="0" err="1" smtClean="0">
                <a:ea typeface="ＭＳ Ｐゴシック" charset="0"/>
              </a:rPr>
              <a:t>Underfitting</a:t>
            </a:r>
            <a:endParaRPr lang="en-US" dirty="0">
              <a:ea typeface="ＭＳ Ｐゴシック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en-US" altLang="en-US" sz="3200" smtClean="0">
                <a:latin typeface="Calibri" panose="020F0502020204030204" pitchFamily="34" charset="0"/>
              </a:rPr>
              <a:t>Overfitting</a:t>
            </a:r>
            <a:r>
              <a:rPr lang="en-US" altLang="en-US" sz="3600" smtClean="0">
                <a:latin typeface="Calibri" panose="020F0502020204030204" pitchFamily="34" charset="0"/>
              </a:rPr>
              <a:t>:</a:t>
            </a:r>
          </a:p>
          <a:p>
            <a:pPr lvl="1" eaLnBrk="1" hangingPunct="1"/>
            <a:r>
              <a:rPr lang="en-US" altLang="en-US" smtClean="0">
                <a:latin typeface="Calibri" panose="020F0502020204030204" pitchFamily="34" charset="0"/>
              </a:rPr>
              <a:t>Given a model space </a:t>
            </a:r>
            <a:r>
              <a:rPr lang="en-US" altLang="en-US" i="1" smtClean="0">
                <a:latin typeface="Calibri" panose="020F0502020204030204" pitchFamily="34" charset="0"/>
              </a:rPr>
              <a:t>H</a:t>
            </a:r>
            <a:r>
              <a:rPr lang="en-US" altLang="en-US" smtClean="0">
                <a:latin typeface="Calibri" panose="020F0502020204030204" pitchFamily="34" charset="0"/>
              </a:rPr>
              <a:t>, a specific model </a:t>
            </a:r>
            <a:r>
              <a:rPr lang="en-US" altLang="en-US" i="1" smtClean="0">
                <a:latin typeface="Calibri" panose="020F0502020204030204" pitchFamily="34" charset="0"/>
              </a:rPr>
              <a:t>h</a:t>
            </a:r>
            <a:r>
              <a:rPr lang="en-US" altLang="en-US" smtClean="0">
                <a:latin typeface="Calibri" panose="020F0502020204030204" pitchFamily="34" charset="0"/>
                <a:sym typeface="Symbol" panose="05050102010706020507" pitchFamily="18" charset="2"/>
              </a:rPr>
              <a:t></a:t>
            </a:r>
            <a:r>
              <a:rPr lang="en-US" altLang="en-US" i="1" smtClean="0">
                <a:latin typeface="Calibri" panose="020F0502020204030204" pitchFamily="34" charset="0"/>
                <a:sym typeface="Symbol" panose="05050102010706020507" pitchFamily="18" charset="2"/>
              </a:rPr>
              <a:t>H</a:t>
            </a:r>
            <a:r>
              <a:rPr lang="en-US" altLang="en-US" smtClean="0">
                <a:latin typeface="Calibri" panose="020F0502020204030204" pitchFamily="34" charset="0"/>
                <a:sym typeface="Symbol" panose="05050102010706020507" pitchFamily="18" charset="2"/>
              </a:rPr>
              <a:t> is said to overfit the training data if there exists some alternative model </a:t>
            </a:r>
            <a:r>
              <a:rPr lang="en-US" altLang="en-US" i="1" smtClean="0">
                <a:latin typeface="Calibri" panose="020F0502020204030204" pitchFamily="34" charset="0"/>
                <a:sym typeface="Symbol" panose="05050102010706020507" pitchFamily="18" charset="2"/>
              </a:rPr>
              <a:t>h’</a:t>
            </a:r>
            <a:r>
              <a:rPr lang="en-US" altLang="ja-JP" smtClean="0">
                <a:latin typeface="Calibri" panose="020F0502020204030204" pitchFamily="34" charset="0"/>
                <a:sym typeface="Symbol" panose="05050102010706020507" pitchFamily="18" charset="2"/>
              </a:rPr>
              <a:t></a:t>
            </a:r>
            <a:r>
              <a:rPr lang="en-US" altLang="ja-JP" i="1" smtClean="0">
                <a:latin typeface="Calibri" panose="020F0502020204030204" pitchFamily="34" charset="0"/>
                <a:sym typeface="Symbol" panose="05050102010706020507" pitchFamily="18" charset="2"/>
              </a:rPr>
              <a:t>H</a:t>
            </a:r>
            <a:r>
              <a:rPr lang="en-US" altLang="ja-JP" smtClean="0">
                <a:latin typeface="Calibri" panose="020F0502020204030204" pitchFamily="34" charset="0"/>
                <a:sym typeface="Symbol" panose="05050102010706020507" pitchFamily="18" charset="2"/>
              </a:rPr>
              <a:t>, such that </a:t>
            </a:r>
            <a:r>
              <a:rPr lang="en-US" altLang="ja-JP" i="1" smtClean="0">
                <a:latin typeface="Calibri" panose="020F0502020204030204" pitchFamily="34" charset="0"/>
                <a:sym typeface="Symbol" panose="05050102010706020507" pitchFamily="18" charset="2"/>
              </a:rPr>
              <a:t>h</a:t>
            </a:r>
            <a:r>
              <a:rPr lang="en-US" altLang="ja-JP" smtClean="0">
                <a:latin typeface="Calibri" panose="020F0502020204030204" pitchFamily="34" charset="0"/>
                <a:sym typeface="Symbol" panose="05050102010706020507" pitchFamily="18" charset="2"/>
              </a:rPr>
              <a:t> has smaller error than </a:t>
            </a:r>
            <a:r>
              <a:rPr lang="en-US" altLang="ja-JP" i="1" smtClean="0">
                <a:latin typeface="Calibri" panose="020F0502020204030204" pitchFamily="34" charset="0"/>
                <a:sym typeface="Symbol" panose="05050102010706020507" pitchFamily="18" charset="2"/>
              </a:rPr>
              <a:t>h</a:t>
            </a:r>
            <a:r>
              <a:rPr lang="en-US" altLang="en-US" i="1" smtClean="0">
                <a:latin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US" altLang="ja-JP" smtClean="0">
                <a:latin typeface="Calibri" panose="020F0502020204030204" pitchFamily="34" charset="0"/>
                <a:sym typeface="Symbol" panose="05050102010706020507" pitchFamily="18" charset="2"/>
              </a:rPr>
              <a:t> over the training examples, but </a:t>
            </a:r>
            <a:r>
              <a:rPr lang="en-US" altLang="ja-JP" i="1" smtClean="0">
                <a:latin typeface="Calibri" panose="020F0502020204030204" pitchFamily="34" charset="0"/>
                <a:sym typeface="Symbol" panose="05050102010706020507" pitchFamily="18" charset="2"/>
              </a:rPr>
              <a:t>h</a:t>
            </a:r>
            <a:r>
              <a:rPr lang="en-US" altLang="en-US" i="1" smtClean="0">
                <a:latin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US" altLang="ja-JP" smtClean="0">
                <a:latin typeface="Calibri" panose="020F0502020204030204" pitchFamily="34" charset="0"/>
                <a:sym typeface="Symbol" panose="05050102010706020507" pitchFamily="18" charset="2"/>
              </a:rPr>
              <a:t> has smaller error than </a:t>
            </a:r>
            <a:r>
              <a:rPr lang="en-US" altLang="ja-JP" i="1" smtClean="0">
                <a:latin typeface="Calibri" panose="020F0502020204030204" pitchFamily="34" charset="0"/>
                <a:sym typeface="Symbol" panose="05050102010706020507" pitchFamily="18" charset="2"/>
              </a:rPr>
              <a:t>h</a:t>
            </a:r>
            <a:r>
              <a:rPr lang="en-US" altLang="ja-JP" smtClean="0">
                <a:latin typeface="Calibri" panose="020F0502020204030204" pitchFamily="34" charset="0"/>
                <a:sym typeface="Symbol" panose="05050102010706020507" pitchFamily="18" charset="2"/>
              </a:rPr>
              <a:t> over the entire distribution of instances</a:t>
            </a:r>
          </a:p>
          <a:p>
            <a:pPr eaLnBrk="1" hangingPunct="1"/>
            <a:r>
              <a:rPr lang="en-US" altLang="en-US" sz="3200" smtClean="0">
                <a:latin typeface="Calibri" panose="020F0502020204030204" pitchFamily="34" charset="0"/>
                <a:sym typeface="Symbol" panose="05050102010706020507" pitchFamily="18" charset="2"/>
              </a:rPr>
              <a:t>Underfitting:</a:t>
            </a:r>
          </a:p>
          <a:p>
            <a:pPr lvl="1" eaLnBrk="1" hangingPunct="1"/>
            <a:r>
              <a:rPr lang="en-US" altLang="en-US" smtClean="0"/>
              <a:t>The model is too simple, so that both training and test errors are large</a:t>
            </a:r>
            <a:endParaRPr lang="en-US" altLang="en-US" smtClean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Detecting </a:t>
            </a:r>
            <a:r>
              <a:rPr lang="en-US" dirty="0" err="1" smtClean="0">
                <a:ea typeface="+mj-ea"/>
                <a:cs typeface="+mj-cs"/>
              </a:rPr>
              <a:t>Overfitting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939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39012" name="Line 4"/>
          <p:cNvSpPr>
            <a:spLocks noChangeShapeType="1"/>
          </p:cNvSpPr>
          <p:nvPr/>
        </p:nvSpPr>
        <p:spPr bwMode="auto">
          <a:xfrm>
            <a:off x="4800600" y="15240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9013" name="Text Box 5"/>
          <p:cNvSpPr txBox="1">
            <a:spLocks noChangeArrowheads="1"/>
          </p:cNvSpPr>
          <p:nvPr/>
        </p:nvSpPr>
        <p:spPr bwMode="auto">
          <a:xfrm>
            <a:off x="4876800" y="175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Overfitting</a:t>
            </a:r>
            <a:endParaRPr lang="en-US" sz="1800">
              <a:latin typeface="Arial" charset="0"/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Overfitting</a:t>
            </a:r>
            <a:r>
              <a:rPr lang="en-US" dirty="0" smtClean="0">
                <a:ea typeface="+mj-ea"/>
                <a:cs typeface="+mj-cs"/>
              </a:rPr>
              <a:t> in Decision Tree Learning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err="1" smtClean="0">
                <a:ea typeface="+mn-ea"/>
                <a:cs typeface="+mn-cs"/>
              </a:rPr>
              <a:t>Overfitting</a:t>
            </a:r>
            <a:r>
              <a:rPr lang="en-US" dirty="0" smtClean="0">
                <a:ea typeface="+mn-ea"/>
                <a:cs typeface="+mn-cs"/>
              </a:rPr>
              <a:t> results in decision trees that are more complex than necessary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  <a:cs typeface="+mn-cs"/>
              </a:rPr>
              <a:t>Tree growth went too far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Number of instances gets smaller as </a:t>
            </a:r>
            <a:r>
              <a:rPr lang="en-US" dirty="0" smtClean="0">
                <a:ea typeface="+mn-ea"/>
              </a:rPr>
              <a:t>we build </a:t>
            </a:r>
            <a:r>
              <a:rPr lang="en-US" dirty="0">
                <a:ea typeface="+mn-ea"/>
              </a:rPr>
              <a:t>the </a:t>
            </a:r>
            <a:r>
              <a:rPr lang="en-US" dirty="0" smtClean="0">
                <a:ea typeface="+mn-ea"/>
              </a:rPr>
              <a:t>tree (e.g., </a:t>
            </a:r>
            <a:r>
              <a:rPr lang="en-US" dirty="0" smtClean="0">
                <a:ea typeface="+mn-ea"/>
                <a:cs typeface="+mn-cs"/>
              </a:rPr>
              <a:t>several leaves match a single example)</a:t>
            </a:r>
          </a:p>
          <a:p>
            <a:pPr>
              <a:buFont typeface="Monotype Sorts" charset="0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Training error no longer provides a good estimate of how well the tree will perform on previously unseen records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Avoiding Tree Overfitting – Solution 1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Pre-Pruning (Early Stopping Rule)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Stop the algorithm before it becomes a fully-grown tree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Typical stopping conditions for a node: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 smtClean="0">
                <a:ea typeface="+mn-ea"/>
              </a:rPr>
              <a:t> Stop if all instances belong to the same class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 smtClean="0">
                <a:ea typeface="+mn-ea"/>
              </a:rPr>
              <a:t> Stop if all the attribute values are the same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ea typeface="+mn-ea"/>
              </a:rPr>
              <a:t>More restrictive conditions: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 smtClean="0">
                <a:ea typeface="+mn-ea"/>
              </a:rPr>
              <a:t>Stop if number of instances is less than some user-specified threshold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 smtClean="0">
                <a:ea typeface="+mn-ea"/>
              </a:rPr>
              <a:t>Stop if class distribution of instances are independent of the available features (e.g., using </a:t>
            </a:r>
            <a:r>
              <a:rPr lang="en-US" sz="2000" dirty="0" smtClean="0">
                <a:ea typeface="+mn-ea"/>
                <a:sym typeface="Symbol" charset="0"/>
              </a:rPr>
              <a:t></a:t>
            </a:r>
            <a:r>
              <a:rPr lang="en-US" sz="2000" baseline="30000" dirty="0" smtClean="0">
                <a:ea typeface="+mn-ea"/>
                <a:sym typeface="Symbol" charset="0"/>
              </a:rPr>
              <a:t> 2</a:t>
            </a:r>
            <a:r>
              <a:rPr lang="en-US" sz="2000" dirty="0" smtClean="0">
                <a:ea typeface="+mn-ea"/>
                <a:sym typeface="Symbol" charset="0"/>
              </a:rPr>
              <a:t> test)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 smtClean="0">
                <a:ea typeface="+mn-ea"/>
              </a:rPr>
              <a:t>Stop if expanding the current node does not improve impurity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smtClean="0">
                <a:ea typeface="+mn-ea"/>
              </a:rPr>
              <a:t>measures (e.g., GINI or GAIN)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Avoiding Tree Overfitting – Solution 2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Post-pruning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Split dataset into training and validation sets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Grow full decision tree on training set</a:t>
            </a:r>
            <a:endParaRPr lang="en-US" dirty="0">
              <a:ea typeface="+mn-ea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ＭＳ Ｐゴシック" charset="0"/>
                <a:cs typeface="Arial"/>
              </a:rPr>
              <a:t>While </a:t>
            </a:r>
            <a:r>
              <a:rPr lang="en-US" dirty="0">
                <a:ea typeface="ＭＳ Ｐゴシック" charset="0"/>
                <a:cs typeface="Arial"/>
              </a:rPr>
              <a:t>the accuracy on the validation set </a:t>
            </a:r>
            <a:r>
              <a:rPr lang="en-US" dirty="0" smtClean="0">
                <a:ea typeface="ＭＳ Ｐゴシック" charset="0"/>
                <a:cs typeface="Arial"/>
              </a:rPr>
              <a:t>increases: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Evaluate the impact of pruning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subtree</a:t>
            </a:r>
            <a:r>
              <a:rPr lang="en-US" dirty="0" smtClean="0">
                <a:latin typeface="Calibri" charset="0"/>
                <a:ea typeface="ＭＳ Ｐゴシック" charset="0"/>
              </a:rPr>
              <a:t>, replacing its root by a leaf labeled with the majority class for that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subtree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2">
              <a:buFont typeface="Wingdings" charset="0"/>
              <a:buChar char="u"/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Replace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subtree</a:t>
            </a:r>
            <a:r>
              <a:rPr lang="en-US" dirty="0" smtClean="0">
                <a:latin typeface="Calibri" charset="0"/>
                <a:ea typeface="ＭＳ Ｐゴシック" charset="0"/>
              </a:rPr>
              <a:t> that most increases validation set accuracy (greedy approach)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Decision Tree Based Classification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Good accuracy (careful: NFL)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Disadvantages: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Axis-parallel decision </a:t>
            </a:r>
            <a:r>
              <a:rPr lang="en-US" dirty="0" smtClean="0">
                <a:ea typeface="+mn-ea"/>
              </a:rPr>
              <a:t>boundaries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Redundancy</a:t>
            </a:r>
            <a:endParaRPr lang="en-US" dirty="0">
              <a:ea typeface="+mn-ea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Need data to fit in memory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Need to retrain with new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Examples of Classification Task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Predicting tumor cells as benign or malignant</a:t>
            </a:r>
          </a:p>
          <a:p>
            <a:pPr lvl="4">
              <a:defRPr/>
            </a:pPr>
            <a:endParaRPr lang="en-US" dirty="0" smtClean="0">
              <a:ea typeface="+mn-ea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Classifying credit card transactions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as legitimate or fraudulent</a:t>
            </a:r>
          </a:p>
          <a:p>
            <a:pPr lvl="4">
              <a:defRPr/>
            </a:pPr>
            <a:endParaRPr lang="en-US" dirty="0" smtClean="0">
              <a:ea typeface="+mn-ea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Classifying secondary structures of protein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as alpha-helix, beta-sheet, or random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coil</a:t>
            </a:r>
          </a:p>
          <a:p>
            <a:pPr lvl="4">
              <a:defRPr/>
            </a:pPr>
            <a:endParaRPr lang="en-US" dirty="0" smtClean="0">
              <a:ea typeface="+mn-ea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Categorizing news stories as finance,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weather, entertainment, sports, etc.</a:t>
            </a: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>
            <a:off x="6629400" y="1828800"/>
            <a:ext cx="2057400" cy="1417638"/>
            <a:chOff x="3360" y="768"/>
            <a:chExt cx="1296" cy="893"/>
          </a:xfrm>
        </p:grpSpPr>
        <p:pic>
          <p:nvPicPr>
            <p:cNvPr id="9221" name="Picture 5" descr="story-3dimensional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VISIO" r:id="rId4" imgW="617220" imgH="615696" progId="Visio.Drawing.6">
                    <p:embed/>
                  </p:oleObj>
                </mc:Choice>
                <mc:Fallback>
                  <p:oleObj name="VISIO" r:id="rId4" imgW="617220" imgH="615696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VISIO" r:id="rId6" imgW="806196" imgH="662940" progId="Visio.Drawing.6">
                    <p:embed/>
                  </p:oleObj>
                </mc:Choice>
                <mc:Fallback>
                  <p:oleObj name="VISIO" r:id="rId6" imgW="806196" imgH="66294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220" name="Picture 8" descr="pr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3886200"/>
            <a:ext cx="1535112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Oblique Decision Trees</a:t>
            </a:r>
          </a:p>
        </p:txBody>
      </p:sp>
      <p:pic>
        <p:nvPicPr>
          <p:cNvPr id="959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6654" r="7353" b="5882"/>
          <a:stretch>
            <a:fillRect/>
          </a:stretch>
        </p:blipFill>
        <p:spPr bwMode="auto">
          <a:xfrm>
            <a:off x="228600" y="1066800"/>
            <a:ext cx="4953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59492" name="Group 4"/>
          <p:cNvGrpSpPr>
            <a:grpSpLocks/>
          </p:cNvGrpSpPr>
          <p:nvPr/>
        </p:nvGrpSpPr>
        <p:grpSpPr bwMode="auto">
          <a:xfrm>
            <a:off x="5638800" y="1981200"/>
            <a:ext cx="3200400" cy="2286000"/>
            <a:chOff x="3552" y="1248"/>
            <a:chExt cx="2016" cy="1440"/>
          </a:xfrm>
        </p:grpSpPr>
        <p:sp>
          <p:nvSpPr>
            <p:cNvPr id="959493" name="Oval 5"/>
            <p:cNvSpPr>
              <a:spLocks noChangeArrowheads="1"/>
            </p:cNvSpPr>
            <p:nvPr/>
          </p:nvSpPr>
          <p:spPr bwMode="auto">
            <a:xfrm>
              <a:off x="4080" y="1248"/>
              <a:ext cx="1008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latin typeface="Arial" charset="0"/>
                  <a:ea typeface="ＭＳ Ｐゴシック" charset="0"/>
                </a:rPr>
                <a:t>x + y &lt; 1</a:t>
              </a:r>
            </a:p>
          </p:txBody>
        </p:sp>
        <p:sp>
          <p:nvSpPr>
            <p:cNvPr id="959494" name="Line 6"/>
            <p:cNvSpPr>
              <a:spLocks noChangeShapeType="1"/>
            </p:cNvSpPr>
            <p:nvPr/>
          </p:nvSpPr>
          <p:spPr bwMode="auto">
            <a:xfrm flipH="1">
              <a:off x="4032" y="1728"/>
              <a:ext cx="52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9495" name="Line 7"/>
            <p:cNvSpPr>
              <a:spLocks noChangeShapeType="1"/>
            </p:cNvSpPr>
            <p:nvPr/>
          </p:nvSpPr>
          <p:spPr bwMode="auto">
            <a:xfrm>
              <a:off x="4560" y="1728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9496" name="Rectangle 8"/>
            <p:cNvSpPr>
              <a:spLocks noChangeArrowheads="1"/>
            </p:cNvSpPr>
            <p:nvPr/>
          </p:nvSpPr>
          <p:spPr bwMode="auto">
            <a:xfrm>
              <a:off x="35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Arial" charset="0"/>
                  <a:ea typeface="ＭＳ Ｐゴシック" charset="0"/>
                </a:rPr>
                <a:t>Class = </a:t>
              </a:r>
              <a:r>
                <a:rPr lang="en-US" sz="2400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+</a:t>
              </a:r>
              <a:r>
                <a:rPr lang="en-US" sz="1800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959497" name="Rectangle 9"/>
            <p:cNvSpPr>
              <a:spLocks noChangeArrowheads="1"/>
            </p:cNvSpPr>
            <p:nvPr/>
          </p:nvSpPr>
          <p:spPr bwMode="auto">
            <a:xfrm>
              <a:off x="47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Arial" charset="0"/>
                  <a:ea typeface="ＭＳ Ｐゴシック" charset="0"/>
                </a:rPr>
                <a:t>Class =     </a:t>
              </a:r>
            </a:p>
          </p:txBody>
        </p:sp>
        <p:sp>
          <p:nvSpPr>
            <p:cNvPr id="959498" name="Oval 10"/>
            <p:cNvSpPr>
              <a:spLocks noChangeArrowheads="1"/>
            </p:cNvSpPr>
            <p:nvPr/>
          </p:nvSpPr>
          <p:spPr bwMode="auto">
            <a:xfrm>
              <a:off x="5376" y="240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59499" name="Text Box 11"/>
          <p:cNvSpPr txBox="1">
            <a:spLocks noChangeArrowheads="1"/>
          </p:cNvSpPr>
          <p:nvPr/>
        </p:nvSpPr>
        <p:spPr bwMode="auto">
          <a:xfrm>
            <a:off x="533400" y="5056188"/>
            <a:ext cx="8001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Test condition may involve multiple attributes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More expressive representation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Finding optimal test condition is computationally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Subtree</a:t>
            </a:r>
            <a:r>
              <a:rPr lang="en-US" dirty="0" smtClean="0">
                <a:ea typeface="+mj-ea"/>
                <a:cs typeface="+mj-cs"/>
              </a:rPr>
              <a:t> Replication</a:t>
            </a:r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914400" y="1128713"/>
          <a:ext cx="586740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VISIO" r:id="rId3" imgW="9538716" imgH="7008876" progId="Visio.Drawing.6">
                  <p:embed/>
                </p:oleObj>
              </mc:Choice>
              <mc:Fallback>
                <p:oleObj name="VISIO" r:id="rId3" imgW="9538716" imgH="700887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8713"/>
                        <a:ext cx="5867400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533400" y="58054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Same subtree appears in multiple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Decision Trees and Big Data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For each node in the decision tree we need to scan the entire data set</a:t>
            </a:r>
          </a:p>
          <a:p>
            <a:pPr>
              <a:buFont typeface="Monotype Sorts" charset="0"/>
              <a:buChar char="l"/>
              <a:defRPr/>
            </a:pPr>
            <a:endParaRPr lang="en-US" dirty="0" smtClean="0">
              <a:ea typeface="+mn-ea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Could just do multiple </a:t>
            </a:r>
            <a:r>
              <a:rPr lang="en-US" dirty="0" err="1" smtClean="0">
                <a:ea typeface="+mn-ea"/>
              </a:rPr>
              <a:t>MapReduce</a:t>
            </a:r>
            <a:r>
              <a:rPr lang="en-US" dirty="0" smtClean="0">
                <a:ea typeface="+mn-ea"/>
              </a:rPr>
              <a:t> steps across the entire data set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Ouch!</a:t>
            </a:r>
          </a:p>
          <a:p>
            <a:pPr>
              <a:buFont typeface="Monotype Sorts" charset="0"/>
              <a:buChar char="l"/>
              <a:defRPr/>
            </a:pPr>
            <a:endParaRPr lang="en-US" dirty="0" smtClean="0">
              <a:ea typeface="+mn-ea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Have each processor build a decision tree based on local data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Combine decision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Combining Decision Trees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Meta Decision Tree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Somehow decide which decision tree to use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Hierarchical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More training needed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Voting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+mn-ea"/>
              </a:rPr>
              <a:t>Run classification data through all decision trees and then vote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</a:rPr>
              <a:t>Merge Decision Trees</a:t>
            </a:r>
          </a:p>
          <a:p>
            <a:pPr lvl="1">
              <a:buFont typeface="Arial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Classification Learning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Decision </a:t>
            </a:r>
            <a:r>
              <a:rPr lang="en-US" dirty="0">
                <a:ea typeface="+mn-ea"/>
                <a:cs typeface="+mn-cs"/>
              </a:rPr>
              <a:t>t</a:t>
            </a:r>
            <a:r>
              <a:rPr lang="en-US" dirty="0" smtClean="0">
                <a:ea typeface="+mn-ea"/>
                <a:cs typeface="+mn-cs"/>
              </a:rPr>
              <a:t>ree-based </a:t>
            </a:r>
            <a:r>
              <a:rPr lang="en-US" dirty="0">
                <a:ea typeface="+mn-ea"/>
                <a:cs typeface="+mn-cs"/>
              </a:rPr>
              <a:t>m</a:t>
            </a:r>
            <a:r>
              <a:rPr lang="en-US" dirty="0" smtClean="0">
                <a:ea typeface="+mn-ea"/>
                <a:cs typeface="+mn-cs"/>
              </a:rPr>
              <a:t>ethods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Rule-based methods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Instance-based methods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Probability-based methods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ea typeface="+mn-ea"/>
              </a:rPr>
              <a:t>Neural networks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Support </a:t>
            </a:r>
            <a:r>
              <a:rPr lang="en-US" dirty="0">
                <a:ea typeface="+mn-ea"/>
                <a:cs typeface="+mn-cs"/>
              </a:rPr>
              <a:t>v</a:t>
            </a:r>
            <a:r>
              <a:rPr lang="en-US" dirty="0" smtClean="0">
                <a:ea typeface="+mn-ea"/>
                <a:cs typeface="+mn-cs"/>
              </a:rPr>
              <a:t>ector machines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Logic-based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28600" y="1995488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Document" r:id="rId3" imgW="5404104" imgH="5779008" progId="Word.Document.8">
                  <p:embed/>
                </p:oleObj>
              </mc:Choice>
              <mc:Fallback>
                <p:oleObj name="Document" r:id="rId3" imgW="5404104" imgH="57790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95488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146550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14655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35280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35280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262572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262572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362200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089275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3881438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4670425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467042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4687888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46736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103563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0892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3908425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39084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26257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26257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339090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Married</a:t>
            </a:r>
            <a:r>
              <a:rPr lang="en-US" sz="1600" b="0" smtClean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3419475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Single, Divorced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2116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&lt;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2116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&gt;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Training Data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Model:  Decision Tree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Apply Model to Test Data</a:t>
            </a:r>
          </a:p>
        </p:txBody>
      </p:sp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7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8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 smtClean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Yes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No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Married</a:t>
              </a:r>
              <a:r>
                <a:rPr lang="en-US" sz="1600" b="0" smtClean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Single, Divorced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&lt; 80K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&gt; 80K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12291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b="0" dirty="0" smtClean="0">
                <a:latin typeface="Arial" charset="0"/>
              </a:rPr>
              <a:t>Start at the root of tree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Apply Model to Test Data</a:t>
            </a:r>
          </a:p>
        </p:txBody>
      </p:sp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7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8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 smtClean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smtClean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Yes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No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Married</a:t>
              </a:r>
              <a:r>
                <a:rPr lang="en-US" sz="1600" b="0" smtClean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Single, Divorced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&lt; 80K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0" smtClean="0">
                  <a:latin typeface="Arial" charset="0"/>
                </a:rPr>
                <a:t>&gt; 80K</a:t>
              </a:r>
              <a:endParaRPr lang="en-US" sz="1600" b="0" smtClean="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13315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smtClean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Yes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Married</a:t>
            </a:r>
            <a:r>
              <a:rPr lang="en-US" sz="1600" b="0" smtClean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Single, Divorced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&lt;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 smtClean="0">
                <a:latin typeface="Arial" charset="0"/>
              </a:rPr>
              <a:t>&gt; 80K</a:t>
            </a:r>
            <a:endParaRPr lang="en-US" sz="1600" b="0" smtClean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14361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smtClean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146490759</TotalTime>
  <Pages>3</Pages>
  <Words>1875</Words>
  <Application>Microsoft Office PowerPoint</Application>
  <PresentationFormat>On-screen Show (4:3)</PresentationFormat>
  <Paragraphs>402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Arial</vt:lpstr>
      <vt:lpstr>MS PGothic</vt:lpstr>
      <vt:lpstr>Tahoma</vt:lpstr>
      <vt:lpstr>Monotype Sorts</vt:lpstr>
      <vt:lpstr>Wingdings</vt:lpstr>
      <vt:lpstr>Times New Roman</vt:lpstr>
      <vt:lpstr>Symbol</vt:lpstr>
      <vt:lpstr>Calibri</vt:lpstr>
      <vt:lpstr>Book Antiqua</vt:lpstr>
      <vt:lpstr>LC.BRev.FY97</vt:lpstr>
      <vt:lpstr>Microsoft Visio Drawing</vt:lpstr>
      <vt:lpstr>Microsoft Word Document</vt:lpstr>
      <vt:lpstr>Microsoft Word 97 - 2004 Document</vt:lpstr>
      <vt:lpstr>Picture</vt:lpstr>
      <vt:lpstr>Microsoft Word Picture</vt:lpstr>
      <vt:lpstr>Microsoft Equation 3.0</vt:lpstr>
      <vt:lpstr> Classification: Basic Concepts, Decision Trees</vt:lpstr>
      <vt:lpstr>Classification Learning: Definition</vt:lpstr>
      <vt:lpstr>Illustrating Classification Learning</vt:lpstr>
      <vt:lpstr>Examples of Classification Task</vt:lpstr>
      <vt:lpstr>Classification Learning Techniques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Learning: ID3</vt:lpstr>
      <vt:lpstr>Illustrative Training Set</vt:lpstr>
      <vt:lpstr>ID3 Example (I)</vt:lpstr>
      <vt:lpstr>ID3 Example (II)</vt:lpstr>
      <vt:lpstr>ID3 Example (III)</vt:lpstr>
      <vt:lpstr>Another Example</vt:lpstr>
      <vt:lpstr>Non-Uniqueness</vt:lpstr>
      <vt:lpstr>ID3’s Question</vt:lpstr>
      <vt:lpstr>ID3’s (Approximate) Bias</vt:lpstr>
      <vt:lpstr>ID3’s Question Revisited</vt:lpstr>
      <vt:lpstr>Not All Attributes Are Created Equal</vt:lpstr>
      <vt:lpstr>Entropy (as information)</vt:lpstr>
      <vt:lpstr>Entropy (as homogeneity)</vt:lpstr>
      <vt:lpstr>Examples of Computing Entropy</vt:lpstr>
      <vt:lpstr>Information Gain</vt:lpstr>
      <vt:lpstr>Computing Gain</vt:lpstr>
      <vt:lpstr>Gain Ratio</vt:lpstr>
      <vt:lpstr>Other Splitting Criterion: GINI Index</vt:lpstr>
      <vt:lpstr>How to Specify Test Condition?</vt:lpstr>
      <vt:lpstr>Splitting Based on Nominal Attributes</vt:lpstr>
      <vt:lpstr>Splitting Based on Continuous Attributes</vt:lpstr>
      <vt:lpstr>Overfitting and Underfitting</vt:lpstr>
      <vt:lpstr>Detecting Overfitting</vt:lpstr>
      <vt:lpstr>Overfitting in Decision Tree Learning</vt:lpstr>
      <vt:lpstr>Avoiding Tree Overfitting – Solution 1</vt:lpstr>
      <vt:lpstr>Avoiding Tree Overfitting – Solution 2</vt:lpstr>
      <vt:lpstr>Decision Tree Based Classification</vt:lpstr>
      <vt:lpstr>Oblique Decision Trees</vt:lpstr>
      <vt:lpstr>Subtree Replication</vt:lpstr>
      <vt:lpstr>Decision Trees and Big Data</vt:lpstr>
      <vt:lpstr>Combining Decision Trees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</dc:title>
  <dc:subject/>
  <dc:creator>CGC &amp; QS</dc:creator>
  <cp:keywords/>
  <dc:description/>
  <cp:lastModifiedBy>User</cp:lastModifiedBy>
  <cp:revision>429</cp:revision>
  <cp:lastPrinted>2001-08-28T17:59:37Z</cp:lastPrinted>
  <dcterms:created xsi:type="dcterms:W3CDTF">1998-03-18T13:44:31Z</dcterms:created>
  <dcterms:modified xsi:type="dcterms:W3CDTF">2022-08-11T08:15:10Z</dcterms:modified>
  <cp:category/>
</cp:coreProperties>
</file>