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75" r:id="rId3"/>
    <p:sldId id="276" r:id="rId4"/>
    <p:sldId id="257" r:id="rId5"/>
    <p:sldId id="277" r:id="rId6"/>
    <p:sldId id="260" r:id="rId7"/>
    <p:sldId id="261" r:id="rId8"/>
    <p:sldId id="262" r:id="rId9"/>
    <p:sldId id="263" r:id="rId10"/>
    <p:sldId id="264" r:id="rId11"/>
    <p:sldId id="273" r:id="rId12"/>
    <p:sldId id="266" r:id="rId13"/>
    <p:sldId id="267" r:id="rId14"/>
    <p:sldId id="278" r:id="rId15"/>
    <p:sldId id="268" r:id="rId16"/>
    <p:sldId id="269" r:id="rId17"/>
    <p:sldId id="279" r:id="rId18"/>
    <p:sldId id="283" r:id="rId19"/>
    <p:sldId id="284" r:id="rId20"/>
    <p:sldId id="271" r:id="rId21"/>
    <p:sldId id="270" r:id="rId22"/>
    <p:sldId id="280" r:id="rId23"/>
    <p:sldId id="274" r:id="rId24"/>
    <p:sldId id="281" r:id="rId25"/>
    <p:sldId id="282" r:id="rId26"/>
  </p:sldIdLst>
  <p:sldSz cx="9144000" cy="6858000" type="screen4x3"/>
  <p:notesSz cx="6743700" cy="9893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419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988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990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altLang="zh-CN"/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F5E5C74A-3889-45B8-9D94-5CB1455D9C5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996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6A1BE-0F79-4FDF-A8D5-6945151929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70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3DC2F-B225-4C0F-B50B-665176D7C6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06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87E15556-77B0-4D53-921F-7ED8EC18A0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27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AD314-F981-4943-A171-FF4CD0AF66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9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D3016-4F7B-4DBC-A6A7-7F53C48466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75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8994F-CF67-4D2A-9A0B-C9E75EA4DE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77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3C3CA-7F97-452C-B21F-79D839E9CD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8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EF8E2-6C2E-47E1-A20A-1F79C2B7F4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73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911DB-E7F4-4182-AA7F-E7E2029F57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06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D186D-2336-4176-A0DF-0844BD8147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90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A219B-F5BD-4E5E-9F5F-439CF3D67C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21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4096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4096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0966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40967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8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969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09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altLang="zh-CN"/>
          </a:p>
        </p:txBody>
      </p:sp>
      <p:sp>
        <p:nvSpPr>
          <p:cNvPr id="409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09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4309418C-4169-47AC-BA07-83DBE728E9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alberta.ca/~aixplore/learning/DecisionTrees/InterArticle/3-DecisionTre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alberta.ca/~chinook" TargetMode="External"/><Relationship Id="rId2" Type="http://schemas.openxmlformats.org/officeDocument/2006/relationships/hyperlink" Target="http://www.westedmontonmall.com/index.html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Decision Tree Algorithm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AutoShap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Illustration</a:t>
            </a:r>
          </a:p>
        </p:txBody>
      </p:sp>
      <p:pic>
        <p:nvPicPr>
          <p:cNvPr id="15365" name="Picture 5" descr="small-dt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7600" y="2860675"/>
            <a:ext cx="2759075" cy="2041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635375" y="3860800"/>
            <a:ext cx="3611563" cy="436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>
                <a:solidFill>
                  <a:schemeClr val="tx2"/>
                </a:solidFill>
              </a:rPr>
              <a:t>(2) Which node to proceed?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419475" y="4941888"/>
            <a:ext cx="5040313" cy="4365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>
                <a:solidFill>
                  <a:schemeClr val="tx2"/>
                </a:solidFill>
              </a:rPr>
              <a:t>(3) When to stop/ come to conclusion?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700338" y="2852738"/>
            <a:ext cx="3671887" cy="4365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>
                <a:solidFill>
                  <a:schemeClr val="tx2"/>
                </a:solidFill>
              </a:rPr>
              <a:t>(1) Which to start? (root)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AutoShap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Random split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615238" cy="4495800"/>
          </a:xfrm>
        </p:spPr>
        <p:txBody>
          <a:bodyPr/>
          <a:lstStyle/>
          <a:p>
            <a:r>
              <a:rPr lang="en-US" altLang="zh-CN" sz="2400"/>
              <a:t>The tree can grow huge </a:t>
            </a:r>
          </a:p>
          <a:p>
            <a:r>
              <a:rPr lang="en-US" altLang="zh-CN" sz="2400"/>
              <a:t>These trees are hard to understand. </a:t>
            </a:r>
          </a:p>
          <a:p>
            <a:r>
              <a:rPr lang="en-US" altLang="zh-CN" sz="2400"/>
              <a:t>Larger trees are typically less accurate than smaller trees.</a:t>
            </a:r>
          </a:p>
        </p:txBody>
      </p:sp>
      <p:pic>
        <p:nvPicPr>
          <p:cNvPr id="28676" name="Picture 4" descr="Random_BB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3716338"/>
            <a:ext cx="4443412" cy="2628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Principled Criterion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Selection of an attribute to test at each node - choosing the most useful attribute for classifying examples. </a:t>
            </a:r>
          </a:p>
          <a:p>
            <a:r>
              <a:rPr lang="en-US" altLang="zh-CN" sz="2400"/>
              <a:t>information gain</a:t>
            </a:r>
          </a:p>
          <a:p>
            <a:pPr lvl="1"/>
            <a:r>
              <a:rPr lang="en-US" altLang="zh-CN" sz="2200"/>
              <a:t>measures how well a given attribute separates the training examples according to their target classification</a:t>
            </a:r>
          </a:p>
          <a:p>
            <a:pPr lvl="1"/>
            <a:r>
              <a:rPr lang="en-US" altLang="zh-CN" sz="2200"/>
              <a:t>This measure is used to select among the candidate attributes at each step while growing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Entropy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A measure of homogeneity of the set of examples.</a:t>
            </a:r>
          </a:p>
          <a:p>
            <a:pPr>
              <a:lnSpc>
                <a:spcPct val="80000"/>
              </a:lnSpc>
            </a:pP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 sz="2400"/>
              <a:t>Given a set S of positive and negative examples of some target concept (a 2-class problem), the entropy of set S relative to this binary classification is</a:t>
            </a:r>
          </a:p>
          <a:p>
            <a:pPr>
              <a:lnSpc>
                <a:spcPct val="80000"/>
              </a:lnSpc>
            </a:pPr>
            <a:endParaRPr lang="en-US" altLang="zh-CN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E(S) = - p(P)log2 p(P) – p(N)log2 p(N)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Suppose S has 25 examples, 15 positive and 10 negatives [15+, 10-]. Then the entropy of S relative to this classification is</a:t>
            </a:r>
          </a:p>
          <a:p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  E(S)=-(15/25) log2(15/25) - (10/25) log2 (10/25)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 Intuitions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145338" cy="3724275"/>
          </a:xfrm>
        </p:spPr>
        <p:txBody>
          <a:bodyPr/>
          <a:lstStyle/>
          <a:p>
            <a:r>
              <a:rPr lang="en-US" altLang="zh-CN" sz="2400"/>
              <a:t>The entropy is 0 if the outcome is ``certain’’. </a:t>
            </a:r>
          </a:p>
          <a:p>
            <a:r>
              <a:rPr lang="en-US" altLang="zh-CN" sz="2400"/>
              <a:t>The entropy is maximum if we have no knowledge of the system (or any outcome is equally possible).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716463" y="5157788"/>
            <a:ext cx="3671887" cy="1016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Entropy of a 2-class problem with regard to the portion  of one of the two groups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258888" y="4162425"/>
          <a:ext cx="2808287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Bitmap Image" r:id="rId3" imgW="1905266" imgH="1781424" progId="Paint.Picture">
                  <p:embed/>
                </p:oleObj>
              </mc:Choice>
              <mc:Fallback>
                <p:oleObj name="Bitmap Image" r:id="rId3" imgW="1905266" imgH="1781424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62425"/>
                        <a:ext cx="2808287" cy="262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AutoShap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Information Gain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681913" cy="3724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Information gain measures the expected reduction in entropy, or uncertainty.</a:t>
            </a:r>
            <a:r>
              <a:rPr lang="en-US" altLang="zh-CN" sz="1800"/>
              <a:t> </a:t>
            </a:r>
          </a:p>
          <a:p>
            <a:pPr>
              <a:lnSpc>
                <a:spcPct val="90000"/>
              </a:lnSpc>
            </a:pPr>
            <a:endParaRPr lang="en-US" altLang="zh-CN" sz="1800"/>
          </a:p>
          <a:p>
            <a:pPr lvl="1">
              <a:lnSpc>
                <a:spcPct val="90000"/>
              </a:lnSpc>
            </a:pPr>
            <a:endParaRPr lang="en-US" altLang="zh-CN" sz="1600"/>
          </a:p>
          <a:p>
            <a:pPr lvl="1">
              <a:lnSpc>
                <a:spcPct val="90000"/>
              </a:lnSpc>
            </a:pPr>
            <a:r>
              <a:rPr lang="en-US" altLang="zh-CN" sz="2200"/>
              <a:t>Values(A) is the set of all possible values for attribute A, and Sv the subset of S for which attribute A has value v </a:t>
            </a:r>
            <a:r>
              <a:rPr lang="en-US" altLang="zh-CN" sz="2200">
                <a:solidFill>
                  <a:srgbClr val="6600FF"/>
                </a:solidFill>
              </a:rPr>
              <a:t>Sv = {s in S | A(s) = v}</a:t>
            </a:r>
            <a:r>
              <a:rPr lang="en-US" altLang="zh-CN" sz="220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the first term in the equation for </a:t>
            </a:r>
            <a:r>
              <a:rPr lang="en-US" altLang="zh-CN" sz="2200" i="1"/>
              <a:t>Gain</a:t>
            </a:r>
            <a:r>
              <a:rPr lang="en-US" altLang="zh-CN" sz="2200"/>
              <a:t> is just the entropy of the original collection </a:t>
            </a:r>
            <a:r>
              <a:rPr lang="en-US" altLang="zh-CN" sz="2200" i="1"/>
              <a:t>S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the second term is the expected value of the entropy after S is partitioned using attribute A</a:t>
            </a: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2268538" y="3068638"/>
          <a:ext cx="43910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3" imgW="3136680" imgH="469800" progId="Equation.DSMT4">
                  <p:embed/>
                </p:oleObj>
              </mc:Choice>
              <mc:Fallback>
                <p:oleObj name="Equation" r:id="rId3" imgW="313668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068638"/>
                        <a:ext cx="4391025" cy="657225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is simply the expected reduction in entropy caused by partitioning the examples according to this attribute. </a:t>
            </a:r>
          </a:p>
          <a:p>
            <a:r>
              <a:rPr lang="en-US" altLang="zh-CN"/>
              <a:t>It is the number of bits saved when encoding the target value of an arbitrary member of </a:t>
            </a:r>
            <a:r>
              <a:rPr lang="en-US" altLang="zh-CN" i="1"/>
              <a:t>S</a:t>
            </a:r>
            <a:r>
              <a:rPr lang="en-US" altLang="zh-CN"/>
              <a:t>, by knowing the value of attribute </a:t>
            </a:r>
            <a:r>
              <a:rPr lang="en-US" altLang="zh-CN" i="1"/>
              <a:t>A.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AutoShap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910513" cy="4235450"/>
          </a:xfrm>
        </p:spPr>
        <p:txBody>
          <a:bodyPr/>
          <a:lstStyle/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000"/>
              <a:t>Before partitioning, the entropy is</a:t>
            </a:r>
            <a:r>
              <a:rPr lang="en-US" altLang="zh-CN" sz="2200"/>
              <a:t> </a:t>
            </a:r>
          </a:p>
          <a:p>
            <a:pPr lvl="1"/>
            <a:r>
              <a:rPr lang="en-US" altLang="zh-CN" sz="1600" i="1"/>
              <a:t>H(10/20, 10/20) = - 10/20 log(10/20) - 10/20 log(10/20) = 1</a:t>
            </a:r>
          </a:p>
          <a:p>
            <a:r>
              <a:rPr lang="en-US" altLang="zh-CN" sz="2000"/>
              <a:t>Using the ``where’’ attribute, divide into 2 subsets</a:t>
            </a:r>
          </a:p>
          <a:p>
            <a:pPr lvl="1"/>
            <a:r>
              <a:rPr lang="en-US" altLang="zh-CN" sz="1600"/>
              <a:t>Entropy of the first set      H(home) = - 6/12 log(6/12) - 6/12 log(6/12) = 1</a:t>
            </a:r>
          </a:p>
          <a:p>
            <a:pPr lvl="1"/>
            <a:r>
              <a:rPr lang="en-US" altLang="zh-CN" sz="1600"/>
              <a:t>Entropy of the second set H(away) = - 4/8 log(6/8) - 4/8 log(4/8) = 1</a:t>
            </a:r>
          </a:p>
          <a:p>
            <a:r>
              <a:rPr lang="en-US" altLang="zh-CN" sz="2000"/>
              <a:t>Expected entropy after partitioning </a:t>
            </a:r>
          </a:p>
          <a:p>
            <a:pPr lvl="1"/>
            <a:r>
              <a:rPr lang="en-US" altLang="zh-CN" sz="1600"/>
              <a:t>12/20 * H(home) + 8/20 * H(away) = 1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268538" y="2349500"/>
          <a:ext cx="3770312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Bitmap Image" r:id="rId3" imgW="4095238" imgH="2010056" progId="Paint.Picture">
                  <p:embed/>
                </p:oleObj>
              </mc:Choice>
              <mc:Fallback>
                <p:oleObj name="Bitmap Image" r:id="rId3" imgW="4095238" imgH="201005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349500"/>
                        <a:ext cx="3770312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4275" name="Rectangle 3"/>
          <p:cNvSpPr>
            <a:spLocks noChangeArrowheads="1"/>
          </p:cNvSpPr>
          <p:nvPr>
            <p:ph type="body" sz="half" idx="1"/>
          </p:nvPr>
        </p:nvSpPr>
        <p:spPr>
          <a:xfrm>
            <a:off x="838200" y="2362200"/>
            <a:ext cx="8054975" cy="3724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2000"/>
          </a:p>
          <a:p>
            <a:pPr>
              <a:lnSpc>
                <a:spcPct val="80000"/>
              </a:lnSpc>
            </a:pPr>
            <a:endParaRPr lang="en-US" altLang="zh-CN" sz="2000"/>
          </a:p>
          <a:p>
            <a:pPr>
              <a:lnSpc>
                <a:spcPct val="80000"/>
              </a:lnSpc>
            </a:pPr>
            <a:endParaRPr lang="en-US" altLang="zh-CN" sz="2000"/>
          </a:p>
          <a:p>
            <a:pPr>
              <a:lnSpc>
                <a:spcPct val="80000"/>
              </a:lnSpc>
            </a:pPr>
            <a:endParaRPr lang="en-US" altLang="zh-CN" sz="2000"/>
          </a:p>
          <a:p>
            <a:pPr>
              <a:lnSpc>
                <a:spcPct val="80000"/>
              </a:lnSpc>
            </a:pP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Using the ``when’’ attribute, divide into 3 subsets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Entropy of the first set       H(5pm) = - 1/4 log(1/4) - 3/4 log(3/4); 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Entropy of the second set H(7pm) = - 9/12 log(9/12) - 3/12 log(3/12); 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Entropy of the second set H(9pm) = - 0/4 log(0/4) - 4/4 log(4/4) = 0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Expected entropy after partitioning 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4/20 * H(1/4, 3/4) + 12/20 * H(9/12, 3/12) + 4/20 * H(0/4, 4/4) = 0.65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Information gain </a:t>
            </a:r>
            <a:r>
              <a:rPr lang="en-US" altLang="zh-CN" sz="1600"/>
              <a:t>1-0.65 = 0.35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484438" y="2349500"/>
          <a:ext cx="3770312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Bitmap Image" r:id="rId3" imgW="4258269" imgH="1561905" progId="Paint.Picture">
                  <p:embed/>
                </p:oleObj>
              </mc:Choice>
              <mc:Fallback>
                <p:oleObj name="Bitmap Image" r:id="rId3" imgW="4258269" imgH="156190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349500"/>
                        <a:ext cx="3770312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</a:p>
          <a:p>
            <a:r>
              <a:rPr lang="en-US" altLang="zh-CN"/>
              <a:t>Example</a:t>
            </a:r>
          </a:p>
          <a:p>
            <a:r>
              <a:rPr lang="en-US" altLang="zh-CN"/>
              <a:t>Principles</a:t>
            </a:r>
          </a:p>
          <a:p>
            <a:pPr lvl="1"/>
            <a:r>
              <a:rPr lang="en-US" altLang="zh-CN"/>
              <a:t>Entropy</a:t>
            </a:r>
          </a:p>
          <a:p>
            <a:pPr lvl="1"/>
            <a:r>
              <a:rPr lang="en-US" altLang="zh-CN"/>
              <a:t>Information gain</a:t>
            </a:r>
          </a:p>
          <a:p>
            <a:r>
              <a:rPr lang="en-US" altLang="zh-CN"/>
              <a:t>Evaluations</a:t>
            </a:r>
          </a:p>
          <a:p>
            <a:r>
              <a:rPr lang="en-US" altLang="zh-CN"/>
              <a:t>Demo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Decision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480300" cy="3724275"/>
          </a:xfrm>
        </p:spPr>
        <p:txBody>
          <a:bodyPr/>
          <a:lstStyle/>
          <a:p>
            <a:r>
              <a:rPr lang="en-US" altLang="zh-CN" sz="2400"/>
              <a:t>Knowing the ``when’’ attribute values provides larger information gain than ``where’’. </a:t>
            </a:r>
          </a:p>
          <a:p>
            <a:r>
              <a:rPr lang="en-US" altLang="zh-CN" sz="2400"/>
              <a:t>Therefore the ``when’’ attribute should be chosen for testing prior to the ``where’’ attribute.</a:t>
            </a:r>
          </a:p>
          <a:p>
            <a:r>
              <a:rPr lang="en-US" altLang="zh-CN" sz="2400"/>
              <a:t>Similarly, we can compute the information gain for other attributes.</a:t>
            </a:r>
          </a:p>
          <a:p>
            <a:r>
              <a:rPr lang="en-US" altLang="zh-CN" sz="2400"/>
              <a:t>At each node, choose the attribute with the largest information 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Stopping rule</a:t>
            </a:r>
          </a:p>
          <a:p>
            <a:pPr lvl="1"/>
            <a:r>
              <a:rPr lang="en-US" altLang="zh-CN" sz="2200"/>
              <a:t>Every attribute has already been included along this path through the tree, or </a:t>
            </a:r>
          </a:p>
          <a:p>
            <a:pPr lvl="1"/>
            <a:r>
              <a:rPr lang="en-US" altLang="zh-CN" sz="2200"/>
              <a:t>The training examples associated with this leaf node all have the same target attribute value (i.e., their entropy is zero). </a:t>
            </a:r>
          </a:p>
          <a:p>
            <a:pPr lvl="1"/>
            <a:endParaRPr lang="en-US" altLang="zh-CN" sz="2200"/>
          </a:p>
          <a:p>
            <a:pPr lvl="1"/>
            <a:endParaRPr lang="en-US" altLang="zh-CN" sz="2200"/>
          </a:p>
          <a:p>
            <a:pPr lvl="1">
              <a:buFontTx/>
              <a:buNone/>
            </a:pPr>
            <a:r>
              <a:rPr lang="en-US" altLang="zh-CN" sz="2800">
                <a:solidFill>
                  <a:srgbClr val="0000FF"/>
                </a:solidFill>
              </a:rPr>
              <a:t>                                </a:t>
            </a:r>
            <a:r>
              <a:rPr lang="en-US" altLang="zh-CN" sz="2800">
                <a:solidFill>
                  <a:srgbClr val="0000FF"/>
                </a:solidFill>
                <a:hlinkClick r:id="rId2"/>
              </a:rPr>
              <a:t>Demo</a:t>
            </a:r>
            <a:endParaRPr lang="en-US" altLang="zh-CN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Continuous Attribute?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694613" cy="3724275"/>
          </a:xfrm>
        </p:spPr>
        <p:txBody>
          <a:bodyPr/>
          <a:lstStyle/>
          <a:p>
            <a:r>
              <a:rPr lang="en-US" altLang="zh-CN" sz="2400"/>
              <a:t>Each non-leaf node is a test, its edge partitioning the attribute into subsets (easy for discrete attribute).</a:t>
            </a:r>
          </a:p>
          <a:p>
            <a:r>
              <a:rPr lang="en-US" altLang="zh-CN" sz="2400"/>
              <a:t>For continuous attribute</a:t>
            </a:r>
          </a:p>
          <a:p>
            <a:pPr lvl="1"/>
            <a:r>
              <a:rPr lang="en-US" altLang="zh-CN" sz="2200"/>
              <a:t>Partition the continuous value of attribute A into a discrete set of intervals</a:t>
            </a:r>
          </a:p>
          <a:p>
            <a:pPr lvl="1"/>
            <a:r>
              <a:rPr lang="en-US" altLang="zh-CN" sz="2200"/>
              <a:t>Create a new boolean attribute A</a:t>
            </a:r>
            <a:r>
              <a:rPr lang="en-US" altLang="zh-CN" sz="2200" baseline="-25000"/>
              <a:t>c  </a:t>
            </a:r>
            <a:r>
              <a:rPr lang="en-US" altLang="zh-CN" sz="2200"/>
              <a:t>, looking for a threshold c,</a:t>
            </a:r>
          </a:p>
          <a:p>
            <a:pPr lvl="1"/>
            <a:endParaRPr lang="en-US" altLang="zh-CN" sz="1800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348038" y="4868863"/>
          <a:ext cx="309721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3" imgW="1460160" imgH="482400" progId="Equation.DSMT4">
                  <p:embed/>
                </p:oleObj>
              </mc:Choice>
              <mc:Fallback>
                <p:oleObj name="Equation" r:id="rId3" imgW="14601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868863"/>
                        <a:ext cx="3097212" cy="1022350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492500" y="6092825"/>
            <a:ext cx="2232025" cy="406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How to choose c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Training accuracy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How many training instances can be correctly classify based on the available data?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Is high when the tree is deep/large, or when there is less confliction in the training instances.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 however, higher training accuracy does not mean good generalization</a:t>
            </a:r>
          </a:p>
          <a:p>
            <a:pPr>
              <a:lnSpc>
                <a:spcPct val="90000"/>
              </a:lnSpc>
            </a:pPr>
            <a:r>
              <a:rPr lang="en-US" altLang="zh-CN"/>
              <a:t>Testing accuracy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Given a number of new instances, how many of them can we correctly classify?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Cross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Strengths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can generate understandable rules</a:t>
            </a:r>
          </a:p>
          <a:p>
            <a:r>
              <a:rPr lang="en-US" altLang="zh-CN" sz="2400"/>
              <a:t>perform classification without much computation</a:t>
            </a:r>
          </a:p>
          <a:p>
            <a:r>
              <a:rPr lang="en-US" altLang="zh-CN" sz="2400"/>
              <a:t>can handle continuous and categorical variables</a:t>
            </a:r>
          </a:p>
          <a:p>
            <a:r>
              <a:rPr lang="en-US" altLang="zh-CN" sz="2400"/>
              <a:t>provide a clear indication of which fields are most important for prediction or classification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Weakness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Not suitable for prediction of continuous attribute.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Perform poorly with many class and small data.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Computationally expensive to train. 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At each node, each candidate splitting field must be sorted before its best split can be found. 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In some algorithms, combinations of fields are used and a search must be made for optimal combining weights. 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Pruning algorithms can also be expensive since many candidate sub-trees must be formed and compared.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Do not treat well non-rectangular regions.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problem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621588" cy="3724275"/>
          </a:xfrm>
        </p:spPr>
        <p:txBody>
          <a:bodyPr/>
          <a:lstStyle/>
          <a:p>
            <a:r>
              <a:rPr lang="en-US" altLang="zh-CN" sz="2400"/>
              <a:t>Given a set of training cases/objects and their attribute values, try to determine the target attribute value of new examples.</a:t>
            </a:r>
          </a:p>
          <a:p>
            <a:endParaRPr lang="en-US" altLang="zh-CN" sz="2400"/>
          </a:p>
          <a:p>
            <a:pPr lvl="1"/>
            <a:r>
              <a:rPr lang="en-US" altLang="zh-CN"/>
              <a:t>Classification</a:t>
            </a:r>
          </a:p>
          <a:p>
            <a:pPr lvl="1"/>
            <a:r>
              <a:rPr lang="en-US" altLang="zh-CN"/>
              <a:t>Prediction</a:t>
            </a:r>
          </a:p>
          <a:p>
            <a:endParaRPr lang="en-US" altLang="zh-CN" sz="2400"/>
          </a:p>
        </p:txBody>
      </p:sp>
      <p:pic>
        <p:nvPicPr>
          <p:cNvPr id="32772" name="Picture 4" descr="flowchart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275" y="3933825"/>
            <a:ext cx="3762375" cy="179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AutoShap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decision tree?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2488" y="2349500"/>
            <a:ext cx="7823200" cy="4508500"/>
          </a:xfrm>
        </p:spPr>
        <p:txBody>
          <a:bodyPr/>
          <a:lstStyle/>
          <a:p>
            <a:r>
              <a:rPr lang="en-US" altLang="zh-CN" sz="2400"/>
              <a:t>Decision trees are powerful and popular tools for classification and prediction.</a:t>
            </a:r>
          </a:p>
          <a:p>
            <a:r>
              <a:rPr lang="en-US" altLang="zh-CN" sz="2400"/>
              <a:t>Decision trees represent </a:t>
            </a:r>
            <a:r>
              <a:rPr lang="en-US" altLang="zh-CN" sz="2400" i="1"/>
              <a:t>rules</a:t>
            </a:r>
            <a:r>
              <a:rPr lang="en-US" altLang="zh-CN" sz="2400"/>
              <a:t>, which can be understood by humans and used in knowledge system such as database.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requirements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/>
              <a:t>Attribute-value description:</a:t>
            </a:r>
            <a:r>
              <a:rPr lang="en-US" altLang="zh-CN" sz="2400"/>
              <a:t> </a:t>
            </a:r>
            <a:r>
              <a:rPr lang="en-US" altLang="zh-CN" sz="2200"/>
              <a:t>object or case must be expressible in terms of a fixed collection of properties or attributes (e.g., hot, mild, cold).</a:t>
            </a:r>
            <a:r>
              <a:rPr lang="en-US" altLang="zh-CN" sz="2400"/>
              <a:t> </a:t>
            </a:r>
          </a:p>
          <a:p>
            <a:r>
              <a:rPr lang="en-US" altLang="zh-CN" sz="2400" b="1"/>
              <a:t>Predefined classes (target  values):</a:t>
            </a:r>
            <a:r>
              <a:rPr lang="en-US" altLang="zh-CN"/>
              <a:t> </a:t>
            </a:r>
            <a:r>
              <a:rPr lang="en-US" altLang="zh-CN" sz="2200"/>
              <a:t>the target function has </a:t>
            </a:r>
            <a:r>
              <a:rPr lang="en-US" altLang="zh-CN" sz="2200" b="1"/>
              <a:t>discrete output values </a:t>
            </a:r>
            <a:r>
              <a:rPr lang="en-US" altLang="zh-CN" sz="2200"/>
              <a:t>(bollean or multiclass)</a:t>
            </a:r>
          </a:p>
          <a:p>
            <a:r>
              <a:rPr lang="en-US" altLang="zh-CN" sz="2400" b="1"/>
              <a:t>Sufficient data:</a:t>
            </a:r>
            <a:r>
              <a:rPr lang="en-US" altLang="zh-CN" sz="2400"/>
              <a:t> </a:t>
            </a:r>
            <a:r>
              <a:rPr lang="en-US" altLang="zh-CN" sz="2200"/>
              <a:t>enough training cases should be provided to learn the model. </a:t>
            </a:r>
          </a:p>
          <a:p>
            <a:endParaRPr lang="en-US" altLang="zh-CN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simple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615238" cy="3724275"/>
          </a:xfrm>
        </p:spPr>
        <p:txBody>
          <a:bodyPr/>
          <a:lstStyle/>
          <a:p>
            <a:r>
              <a:rPr lang="en-US" altLang="zh-CN" sz="2400"/>
              <a:t>You want to guess the outcome of next week's game between the </a:t>
            </a:r>
            <a:r>
              <a:rPr lang="en-US" altLang="zh-CN" sz="2400" i="1">
                <a:hlinkClick r:id="rId2"/>
              </a:rPr>
              <a:t>MallRats</a:t>
            </a:r>
            <a:r>
              <a:rPr lang="en-US" altLang="zh-CN" sz="2400"/>
              <a:t> and the </a:t>
            </a:r>
            <a:r>
              <a:rPr lang="en-US" altLang="zh-CN" sz="2400" i="1">
                <a:hlinkClick r:id="rId3"/>
              </a:rPr>
              <a:t>Chinooks</a:t>
            </a:r>
            <a:r>
              <a:rPr lang="en-US" altLang="zh-CN" sz="2400"/>
              <a:t>.</a:t>
            </a:r>
            <a:r>
              <a:rPr lang="en-US" altLang="zh-CN" sz="2000"/>
              <a:t> </a:t>
            </a:r>
          </a:p>
          <a:p>
            <a:endParaRPr lang="en-US" altLang="zh-CN" sz="2000"/>
          </a:p>
          <a:p>
            <a:r>
              <a:rPr lang="en-US" altLang="zh-CN" sz="2400"/>
              <a:t>Available knowledge / Attribute</a:t>
            </a:r>
          </a:p>
          <a:p>
            <a:pPr lvl="1"/>
            <a:r>
              <a:rPr lang="en-US" altLang="zh-CN" sz="2200"/>
              <a:t>was the game at Home or Away </a:t>
            </a:r>
          </a:p>
          <a:p>
            <a:pPr lvl="1"/>
            <a:r>
              <a:rPr lang="en-US" altLang="zh-CN" sz="2200"/>
              <a:t>was the starting time 5pm, 7pm or 9pm.</a:t>
            </a:r>
          </a:p>
          <a:p>
            <a:pPr lvl="1"/>
            <a:r>
              <a:rPr lang="en-US" altLang="zh-CN" sz="2200"/>
              <a:t>Did Joe play center, or forward. </a:t>
            </a:r>
          </a:p>
          <a:p>
            <a:pPr lvl="1"/>
            <a:r>
              <a:rPr lang="en-US" altLang="zh-CN" sz="2200"/>
              <a:t>whether that opponent's center was tall or not.</a:t>
            </a:r>
          </a:p>
          <a:p>
            <a:pPr lvl="1"/>
            <a:r>
              <a:rPr lang="en-US" altLang="zh-CN" sz="2200" b="1"/>
              <a:t>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Basket ball data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ph idx="1"/>
          </p:nvPr>
        </p:nvGraphicFramePr>
        <p:xfrm>
          <a:off x="1665288" y="2378075"/>
          <a:ext cx="6037262" cy="369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Bitmap Image" r:id="rId3" imgW="6458852" imgH="4486901" progId="Paint.Picture">
                  <p:embed/>
                </p:oleObj>
              </mc:Choice>
              <mc:Fallback>
                <p:oleObj name="Bitmap Image" r:id="rId3" imgW="6458852" imgH="448690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378075"/>
                        <a:ext cx="6037262" cy="369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AutoShap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we know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2488" y="2349500"/>
            <a:ext cx="7896225" cy="3849688"/>
          </a:xfrm>
        </p:spPr>
        <p:txBody>
          <a:bodyPr/>
          <a:lstStyle/>
          <a:p>
            <a:r>
              <a:rPr lang="en-US" altLang="zh-CN" sz="2400"/>
              <a:t>The game will be away, at 9pm, and that Joe will play center on offense…</a:t>
            </a:r>
          </a:p>
          <a:p>
            <a:pPr lvl="1"/>
            <a:endParaRPr lang="en-US" altLang="zh-CN"/>
          </a:p>
          <a:p>
            <a:pPr lvl="1"/>
            <a:endParaRPr lang="en-US" altLang="zh-CN" sz="1800"/>
          </a:p>
          <a:p>
            <a:pPr lvl="1"/>
            <a:endParaRPr lang="en-US" altLang="zh-CN" sz="1800"/>
          </a:p>
          <a:p>
            <a:pPr lvl="1"/>
            <a:endParaRPr lang="en-US" altLang="zh-CN" sz="1800"/>
          </a:p>
          <a:p>
            <a:r>
              <a:rPr lang="en-US" altLang="zh-CN" sz="2400"/>
              <a:t>A classification problem</a:t>
            </a:r>
          </a:p>
          <a:p>
            <a:r>
              <a:rPr lang="en-US" altLang="zh-CN" sz="2400"/>
              <a:t>Generalizing the learned rule to new examples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258888" y="3357563"/>
          <a:ext cx="66643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Bitmap Image" r:id="rId3" imgW="6392167" imgH="980952" progId="Paint.Picture">
                  <p:embed/>
                </p:oleObj>
              </mc:Choice>
              <mc:Fallback>
                <p:oleObj name="Bitmap Image" r:id="rId3" imgW="6392167" imgH="98095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57563"/>
                        <a:ext cx="66643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55650" y="2289175"/>
            <a:ext cx="8229600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Decision tree is a classifier in the form of a tree structure</a:t>
            </a:r>
          </a:p>
          <a:p>
            <a:pPr lvl="1"/>
            <a:r>
              <a:rPr lang="en-US" altLang="zh-CN" sz="2200"/>
              <a:t>Decision node: specifies a test on a single attribute</a:t>
            </a:r>
          </a:p>
          <a:p>
            <a:pPr lvl="1"/>
            <a:r>
              <a:rPr lang="en-US" altLang="zh-CN" sz="2200"/>
              <a:t>Leaf node: indicates the value of the target attribute </a:t>
            </a:r>
          </a:p>
          <a:p>
            <a:pPr lvl="1"/>
            <a:r>
              <a:rPr lang="en-US" altLang="zh-CN" sz="2200"/>
              <a:t>Arc/edge: split of one attribute</a:t>
            </a:r>
          </a:p>
          <a:p>
            <a:pPr lvl="1"/>
            <a:r>
              <a:rPr lang="en-US" altLang="zh-CN" sz="2200"/>
              <a:t>Path: a disjunction of test to make the final decision </a:t>
            </a:r>
          </a:p>
          <a:p>
            <a:endParaRPr lang="en-US" altLang="zh-CN" sz="2200"/>
          </a:p>
          <a:p>
            <a:r>
              <a:rPr lang="en-US" altLang="zh-CN" sz="2400"/>
              <a:t>Decision trees classify instances or examples by starting at the root of the tree and moving through it until a leaf node.</a:t>
            </a:r>
            <a:endParaRPr lang="en-US" altLang="zh-CN"/>
          </a:p>
        </p:txBody>
      </p:sp>
      <p:sp>
        <p:nvSpPr>
          <p:cNvPr id="14342" name="AutoShap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</TotalTime>
  <Words>1200</Words>
  <Application>Microsoft Office PowerPoint</Application>
  <PresentationFormat>On-screen Show (4:3)</PresentationFormat>
  <Paragraphs>144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Capsules</vt:lpstr>
      <vt:lpstr>Bitmap Image</vt:lpstr>
      <vt:lpstr>MathType 5.0 Equation</vt:lpstr>
      <vt:lpstr>Decision Tree Algorithm</vt:lpstr>
      <vt:lpstr>Outline</vt:lpstr>
      <vt:lpstr>The problem</vt:lpstr>
      <vt:lpstr>Why decision tree?</vt:lpstr>
      <vt:lpstr>key requirements</vt:lpstr>
      <vt:lpstr>A simple example</vt:lpstr>
      <vt:lpstr>Basket ball data</vt:lpstr>
      <vt:lpstr>What we know</vt:lpstr>
      <vt:lpstr>Definition</vt:lpstr>
      <vt:lpstr>Illustration</vt:lpstr>
      <vt:lpstr>Random split</vt:lpstr>
      <vt:lpstr>Principled Criterion</vt:lpstr>
      <vt:lpstr>Entropy</vt:lpstr>
      <vt:lpstr>PowerPoint Presentation</vt:lpstr>
      <vt:lpstr>Some Intuitions</vt:lpstr>
      <vt:lpstr>Information Gain</vt:lpstr>
      <vt:lpstr>PowerPoint Presentation</vt:lpstr>
      <vt:lpstr>Examples</vt:lpstr>
      <vt:lpstr>PowerPoint Presentation</vt:lpstr>
      <vt:lpstr>Decision</vt:lpstr>
      <vt:lpstr>PowerPoint Presentation</vt:lpstr>
      <vt:lpstr>Continuous Attribute?</vt:lpstr>
      <vt:lpstr>Evaluation</vt:lpstr>
      <vt:lpstr>Strengths</vt:lpstr>
      <vt:lpstr>Weakness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Algorithm</dc:title>
  <dc:creator>twinsen</dc:creator>
  <cp:lastModifiedBy>User</cp:lastModifiedBy>
  <cp:revision>152</cp:revision>
  <dcterms:created xsi:type="dcterms:W3CDTF">2006-05-02T09:33:01Z</dcterms:created>
  <dcterms:modified xsi:type="dcterms:W3CDTF">2022-08-11T08:14:46Z</dcterms:modified>
</cp:coreProperties>
</file>